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62" r:id="rId2"/>
    <p:sldId id="263" r:id="rId3"/>
    <p:sldId id="256" r:id="rId4"/>
    <p:sldId id="264" r:id="rId5"/>
    <p:sldId id="265" r:id="rId6"/>
    <p:sldId id="266" r:id="rId7"/>
    <p:sldId id="267" r:id="rId8"/>
    <p:sldId id="26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4" d="100"/>
          <a:sy n="54" d="100"/>
        </p:scale>
        <p:origin x="-1360"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F8090C-2B6E-BA49-A712-7D54B9C3422D}" type="datetimeFigureOut">
              <a:rPr lang="en-US" smtClean="0"/>
              <a:t>5/10/14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27334D-5EA2-344D-AA2F-222330EDC421}" type="slidenum">
              <a:rPr lang="en-US" smtClean="0"/>
              <a:t>‹#›</a:t>
            </a:fld>
            <a:endParaRPr lang="en-US"/>
          </a:p>
        </p:txBody>
      </p:sp>
    </p:spTree>
    <p:extLst>
      <p:ext uri="{BB962C8B-B14F-4D97-AF65-F5344CB8AC3E}">
        <p14:creationId xmlns:p14="http://schemas.microsoft.com/office/powerpoint/2010/main" val="110821829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the numbers</a:t>
            </a:r>
            <a:r>
              <a:rPr lang="en-US" baseline="0" dirty="0" smtClean="0"/>
              <a:t> for everything except the chocolate are simulated and not to be considered nutritionally accurate.</a:t>
            </a:r>
            <a:endParaRPr lang="en-US" dirty="0"/>
          </a:p>
        </p:txBody>
      </p:sp>
      <p:sp>
        <p:nvSpPr>
          <p:cNvPr id="4" name="Slide Number Placeholder 3"/>
          <p:cNvSpPr>
            <a:spLocks noGrp="1"/>
          </p:cNvSpPr>
          <p:nvPr>
            <p:ph type="sldNum" sz="quarter" idx="10"/>
          </p:nvPr>
        </p:nvSpPr>
        <p:spPr/>
        <p:txBody>
          <a:bodyPr/>
          <a:lstStyle/>
          <a:p>
            <a:fld id="{8527334D-5EA2-344D-AA2F-222330EDC421}" type="slidenum">
              <a:rPr lang="en-US" smtClean="0"/>
              <a:t>6</a:t>
            </a:fld>
            <a:endParaRPr lang="en-US"/>
          </a:p>
        </p:txBody>
      </p:sp>
    </p:spTree>
    <p:extLst>
      <p:ext uri="{BB962C8B-B14F-4D97-AF65-F5344CB8AC3E}">
        <p14:creationId xmlns:p14="http://schemas.microsoft.com/office/powerpoint/2010/main" val="3189098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the numbers</a:t>
            </a:r>
            <a:r>
              <a:rPr lang="en-US" baseline="0" dirty="0" smtClean="0"/>
              <a:t> for everything except the chocolate are simulated and not to be </a:t>
            </a:r>
            <a:r>
              <a:rPr lang="en-US" baseline="0" smtClean="0"/>
              <a:t>considered nutritionally </a:t>
            </a:r>
            <a:r>
              <a:rPr lang="en-US" baseline="0" dirty="0" smtClean="0"/>
              <a:t>accurate.</a:t>
            </a:r>
            <a:endParaRPr lang="en-US" dirty="0"/>
          </a:p>
        </p:txBody>
      </p:sp>
      <p:sp>
        <p:nvSpPr>
          <p:cNvPr id="4" name="Slide Number Placeholder 3"/>
          <p:cNvSpPr>
            <a:spLocks noGrp="1"/>
          </p:cNvSpPr>
          <p:nvPr>
            <p:ph type="sldNum" sz="quarter" idx="10"/>
          </p:nvPr>
        </p:nvSpPr>
        <p:spPr/>
        <p:txBody>
          <a:bodyPr/>
          <a:lstStyle/>
          <a:p>
            <a:fld id="{8527334D-5EA2-344D-AA2F-222330EDC421}" type="slidenum">
              <a:rPr lang="en-US" smtClean="0"/>
              <a:t>7</a:t>
            </a:fld>
            <a:endParaRPr lang="en-US"/>
          </a:p>
        </p:txBody>
      </p:sp>
    </p:spTree>
    <p:extLst>
      <p:ext uri="{BB962C8B-B14F-4D97-AF65-F5344CB8AC3E}">
        <p14:creationId xmlns:p14="http://schemas.microsoft.com/office/powerpoint/2010/main" val="3189098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527334D-5EA2-344D-AA2F-222330EDC421}" type="slidenum">
              <a:rPr lang="en-US" smtClean="0"/>
              <a:t>8</a:t>
            </a:fld>
            <a:endParaRPr lang="en-US"/>
          </a:p>
        </p:txBody>
      </p:sp>
    </p:spTree>
    <p:extLst>
      <p:ext uri="{BB962C8B-B14F-4D97-AF65-F5344CB8AC3E}">
        <p14:creationId xmlns:p14="http://schemas.microsoft.com/office/powerpoint/2010/main" val="31890982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4E3F7D-9F2B-BD4F-A06B-A7FEB9750D7A}" type="datetimeFigureOut">
              <a:rPr lang="en-US" smtClean="0"/>
              <a:t>5/10/14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29441555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E3F7D-9F2B-BD4F-A06B-A7FEB9750D7A}" type="datetimeFigureOut">
              <a:rPr lang="en-US" smtClean="0"/>
              <a:t>5/10/14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888709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E3F7D-9F2B-BD4F-A06B-A7FEB9750D7A}" type="datetimeFigureOut">
              <a:rPr lang="en-US" smtClean="0"/>
              <a:t>5/10/14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1423588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14E3F7D-9F2B-BD4F-A06B-A7FEB9750D7A}" type="datetimeFigureOut">
              <a:rPr lang="en-US" smtClean="0"/>
              <a:t>5/10/14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19463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4E3F7D-9F2B-BD4F-A06B-A7FEB9750D7A}" type="datetimeFigureOut">
              <a:rPr lang="en-US" smtClean="0"/>
              <a:t>5/10/14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2112621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14E3F7D-9F2B-BD4F-A06B-A7FEB9750D7A}" type="datetimeFigureOut">
              <a:rPr lang="en-US" smtClean="0"/>
              <a:t>5/10/14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4006372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14E3F7D-9F2B-BD4F-A06B-A7FEB9750D7A}" type="datetimeFigureOut">
              <a:rPr lang="en-US" smtClean="0"/>
              <a:t>5/10/14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1476797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14E3F7D-9F2B-BD4F-A06B-A7FEB9750D7A}" type="datetimeFigureOut">
              <a:rPr lang="en-US" smtClean="0"/>
              <a:t>5/10/14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178020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4E3F7D-9F2B-BD4F-A06B-A7FEB9750D7A}" type="datetimeFigureOut">
              <a:rPr lang="en-US" smtClean="0"/>
              <a:t>5/10/14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2933245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E3F7D-9F2B-BD4F-A06B-A7FEB9750D7A}" type="datetimeFigureOut">
              <a:rPr lang="en-US" smtClean="0"/>
              <a:t>5/10/14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41887338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4E3F7D-9F2B-BD4F-A06B-A7FEB9750D7A}" type="datetimeFigureOut">
              <a:rPr lang="en-US" smtClean="0"/>
              <a:t>5/10/14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EE014F-DC28-F746-B22F-56F730F36222}" type="slidenum">
              <a:rPr lang="en-US" smtClean="0"/>
              <a:t>‹#›</a:t>
            </a:fld>
            <a:endParaRPr lang="en-US"/>
          </a:p>
        </p:txBody>
      </p:sp>
    </p:spTree>
    <p:extLst>
      <p:ext uri="{BB962C8B-B14F-4D97-AF65-F5344CB8AC3E}">
        <p14:creationId xmlns:p14="http://schemas.microsoft.com/office/powerpoint/2010/main" val="42708610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E3F7D-9F2B-BD4F-A06B-A7FEB9750D7A}" type="datetimeFigureOut">
              <a:rPr lang="en-US" smtClean="0"/>
              <a:t>5/10/14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EE014F-DC28-F746-B22F-56F730F36222}" type="slidenum">
              <a:rPr lang="en-US" smtClean="0"/>
              <a:t>‹#›</a:t>
            </a:fld>
            <a:endParaRPr lang="en-US"/>
          </a:p>
        </p:txBody>
      </p:sp>
    </p:spTree>
    <p:extLst>
      <p:ext uri="{BB962C8B-B14F-4D97-AF65-F5344CB8AC3E}">
        <p14:creationId xmlns:p14="http://schemas.microsoft.com/office/powerpoint/2010/main" val="565453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69208"/>
            <a:ext cx="8229600" cy="1143000"/>
          </a:xfrm>
        </p:spPr>
        <p:txBody>
          <a:bodyPr>
            <a:normAutofit fontScale="90000"/>
          </a:bodyPr>
          <a:lstStyle/>
          <a:p>
            <a:r>
              <a:rPr lang="en-US" dirty="0" smtClean="0"/>
              <a:t>Example: How to calculate nutrition information</a:t>
            </a:r>
            <a:endParaRPr lang="en-US" dirty="0"/>
          </a:p>
        </p:txBody>
      </p:sp>
    </p:spTree>
    <p:extLst>
      <p:ext uri="{BB962C8B-B14F-4D97-AF65-F5344CB8AC3E}">
        <p14:creationId xmlns:p14="http://schemas.microsoft.com/office/powerpoint/2010/main" val="10313891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Step 1: Identify the ingredients in your recipe and the serving size of your recipe</a:t>
            </a:r>
            <a:endParaRPr lang="en-US" dirty="0"/>
          </a:p>
        </p:txBody>
      </p:sp>
      <p:sp>
        <p:nvSpPr>
          <p:cNvPr id="3" name="Content Placeholder 2"/>
          <p:cNvSpPr>
            <a:spLocks noGrp="1"/>
          </p:cNvSpPr>
          <p:nvPr>
            <p:ph idx="1"/>
          </p:nvPr>
        </p:nvSpPr>
        <p:spPr>
          <a:xfrm>
            <a:off x="457200" y="1924519"/>
            <a:ext cx="8229600" cy="4525963"/>
          </a:xfrm>
        </p:spPr>
        <p:txBody>
          <a:bodyPr>
            <a:normAutofit lnSpcReduction="10000"/>
          </a:bodyPr>
          <a:lstStyle/>
          <a:p>
            <a:r>
              <a:rPr lang="en-US" dirty="0" smtClean="0"/>
              <a:t>You are making peanut butter cups with shredded coconut</a:t>
            </a:r>
          </a:p>
          <a:p>
            <a:r>
              <a:rPr lang="en-US" dirty="0" smtClean="0"/>
              <a:t>The recipe makes 30 peanut butter cups</a:t>
            </a:r>
          </a:p>
          <a:p>
            <a:pPr lvl="1"/>
            <a:r>
              <a:rPr lang="en-US" dirty="0" smtClean="0"/>
              <a:t>2 </a:t>
            </a:r>
            <a:r>
              <a:rPr lang="en-US" dirty="0"/>
              <a:t>cups of milk chocolate </a:t>
            </a:r>
            <a:r>
              <a:rPr lang="en-US" dirty="0" smtClean="0"/>
              <a:t>chips</a:t>
            </a:r>
            <a:endParaRPr lang="en-US" dirty="0"/>
          </a:p>
          <a:p>
            <a:pPr lvl="1"/>
            <a:r>
              <a:rPr lang="en-US" dirty="0" smtClean="0"/>
              <a:t>2 </a:t>
            </a:r>
            <a:r>
              <a:rPr lang="en-US" dirty="0"/>
              <a:t>tablespoons of </a:t>
            </a:r>
            <a:r>
              <a:rPr lang="en-US" dirty="0" smtClean="0"/>
              <a:t>shortening</a:t>
            </a:r>
            <a:endParaRPr lang="en-US" dirty="0"/>
          </a:p>
          <a:p>
            <a:pPr lvl="1"/>
            <a:r>
              <a:rPr lang="en-US" dirty="0" smtClean="0"/>
              <a:t>½ </a:t>
            </a:r>
            <a:r>
              <a:rPr lang="en-US" dirty="0"/>
              <a:t>cup </a:t>
            </a:r>
            <a:r>
              <a:rPr lang="en-US" dirty="0" smtClean="0"/>
              <a:t>butter</a:t>
            </a:r>
          </a:p>
          <a:p>
            <a:pPr lvl="1"/>
            <a:r>
              <a:rPr lang="en-US" dirty="0" smtClean="0"/>
              <a:t>½ </a:t>
            </a:r>
            <a:r>
              <a:rPr lang="en-US" dirty="0"/>
              <a:t>cup crunchy peanut </a:t>
            </a:r>
            <a:r>
              <a:rPr lang="en-US" dirty="0" smtClean="0"/>
              <a:t>butter</a:t>
            </a:r>
            <a:endParaRPr lang="en-US" dirty="0"/>
          </a:p>
          <a:p>
            <a:pPr lvl="1"/>
            <a:r>
              <a:rPr lang="en-US" dirty="0" smtClean="0"/>
              <a:t>1 </a:t>
            </a:r>
            <a:r>
              <a:rPr lang="en-US" dirty="0"/>
              <a:t>cup confectioner’s </a:t>
            </a:r>
            <a:r>
              <a:rPr lang="en-US" dirty="0" smtClean="0"/>
              <a:t>sugar</a:t>
            </a:r>
            <a:endParaRPr lang="en-US" dirty="0"/>
          </a:p>
          <a:p>
            <a:pPr lvl="1"/>
            <a:r>
              <a:rPr lang="en-US" dirty="0" smtClean="0"/>
              <a:t>1 </a:t>
            </a:r>
            <a:r>
              <a:rPr lang="en-US" dirty="0"/>
              <a:t>cup of </a:t>
            </a:r>
            <a:r>
              <a:rPr lang="en-US" dirty="0" smtClean="0"/>
              <a:t>shredded coconut</a:t>
            </a:r>
            <a:endParaRPr lang="en-US" dirty="0"/>
          </a:p>
        </p:txBody>
      </p:sp>
    </p:spTree>
    <p:extLst>
      <p:ext uri="{BB962C8B-B14F-4D97-AF65-F5344CB8AC3E}">
        <p14:creationId xmlns:p14="http://schemas.microsoft.com/office/powerpoint/2010/main" val="127835110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847160" y="2108074"/>
            <a:ext cx="3070520" cy="4506686"/>
          </a:xfrm>
          <a:prstGeom prst="rect">
            <a:avLst/>
          </a:prstGeom>
          <a:noFill/>
          <a:ln>
            <a:noFill/>
          </a:ln>
        </p:spPr>
      </p:pic>
      <p:sp>
        <p:nvSpPr>
          <p:cNvPr id="6" name="Title 5"/>
          <p:cNvSpPr>
            <a:spLocks noGrp="1"/>
          </p:cNvSpPr>
          <p:nvPr>
            <p:ph type="title"/>
          </p:nvPr>
        </p:nvSpPr>
        <p:spPr/>
        <p:txBody>
          <a:bodyPr>
            <a:normAutofit fontScale="90000"/>
          </a:bodyPr>
          <a:lstStyle/>
          <a:p>
            <a:pPr algn="l"/>
            <a:r>
              <a:rPr lang="en-US" dirty="0" smtClean="0"/>
              <a:t>Step 2: Calculate the nutrition per serving of chocolate chips</a:t>
            </a:r>
            <a:endParaRPr lang="en-US" dirty="0"/>
          </a:p>
        </p:txBody>
      </p:sp>
      <p:sp>
        <p:nvSpPr>
          <p:cNvPr id="9" name="Content Placeholder 8"/>
          <p:cNvSpPr>
            <a:spLocks noGrp="1"/>
          </p:cNvSpPr>
          <p:nvPr>
            <p:ph idx="1"/>
          </p:nvPr>
        </p:nvSpPr>
        <p:spPr/>
        <p:txBody>
          <a:bodyPr>
            <a:normAutofit lnSpcReduction="10000"/>
          </a:bodyPr>
          <a:lstStyle/>
          <a:p>
            <a:r>
              <a:rPr lang="en-US" dirty="0" smtClean="0"/>
              <a:t>For 2 cups of chocolate chips, this bag of chocolate contains:</a:t>
            </a:r>
          </a:p>
          <a:p>
            <a:pPr lvl="1"/>
            <a:r>
              <a:rPr lang="en-US" dirty="0" smtClean="0"/>
              <a:t>A serving is 1 cup</a:t>
            </a:r>
          </a:p>
          <a:p>
            <a:pPr lvl="2"/>
            <a:r>
              <a:rPr lang="en-US" dirty="0" smtClean="0"/>
              <a:t>210 Calories</a:t>
            </a:r>
          </a:p>
          <a:p>
            <a:pPr lvl="2"/>
            <a:r>
              <a:rPr lang="en-US" dirty="0" smtClean="0"/>
              <a:t>8g fat </a:t>
            </a:r>
          </a:p>
          <a:p>
            <a:pPr lvl="2"/>
            <a:r>
              <a:rPr lang="en-US" dirty="0" smtClean="0"/>
              <a:t>30 mg cholesterol</a:t>
            </a:r>
          </a:p>
          <a:p>
            <a:pPr lvl="2"/>
            <a:r>
              <a:rPr lang="en-US" dirty="0" smtClean="0"/>
              <a:t>27 g carbohydrates</a:t>
            </a:r>
          </a:p>
          <a:p>
            <a:pPr lvl="2"/>
            <a:r>
              <a:rPr lang="en-US" dirty="0" smtClean="0"/>
              <a:t>1 g fiber</a:t>
            </a:r>
          </a:p>
          <a:p>
            <a:pPr lvl="2"/>
            <a:r>
              <a:rPr lang="en-US" dirty="0" smtClean="0"/>
              <a:t>25 g sugar</a:t>
            </a:r>
          </a:p>
          <a:p>
            <a:pPr lvl="2"/>
            <a:r>
              <a:rPr lang="en-US" dirty="0" smtClean="0"/>
              <a:t>9 g protein</a:t>
            </a:r>
          </a:p>
          <a:p>
            <a:pPr lvl="2"/>
            <a:endParaRPr lang="en-US" dirty="0" smtClean="0"/>
          </a:p>
          <a:p>
            <a:pPr lvl="1"/>
            <a:endParaRPr lang="en-US" dirty="0"/>
          </a:p>
        </p:txBody>
      </p:sp>
    </p:spTree>
    <p:extLst>
      <p:ext uri="{BB962C8B-B14F-4D97-AF65-F5344CB8AC3E}">
        <p14:creationId xmlns:p14="http://schemas.microsoft.com/office/powerpoint/2010/main" val="384063994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0008744" y="1619477"/>
            <a:ext cx="3070520" cy="4506686"/>
          </a:xfrm>
          <a:prstGeom prst="rect">
            <a:avLst/>
          </a:prstGeom>
          <a:noFill/>
          <a:ln>
            <a:noFill/>
          </a:ln>
        </p:spPr>
      </p:pic>
      <p:sp>
        <p:nvSpPr>
          <p:cNvPr id="6" name="Title 5"/>
          <p:cNvSpPr>
            <a:spLocks noGrp="1"/>
          </p:cNvSpPr>
          <p:nvPr>
            <p:ph type="title"/>
          </p:nvPr>
        </p:nvSpPr>
        <p:spPr/>
        <p:txBody>
          <a:bodyPr>
            <a:normAutofit fontScale="90000"/>
          </a:bodyPr>
          <a:lstStyle/>
          <a:p>
            <a:pPr algn="l"/>
            <a:r>
              <a:rPr lang="en-US" dirty="0" smtClean="0"/>
              <a:t>Step 3: Calculate the nutrition per serving of chocolate chips</a:t>
            </a:r>
            <a:endParaRPr lang="en-US" dirty="0"/>
          </a:p>
        </p:txBody>
      </p:sp>
      <p:sp>
        <p:nvSpPr>
          <p:cNvPr id="9" name="Content Placeholder 8"/>
          <p:cNvSpPr>
            <a:spLocks noGrp="1"/>
          </p:cNvSpPr>
          <p:nvPr>
            <p:ph idx="1"/>
          </p:nvPr>
        </p:nvSpPr>
        <p:spPr/>
        <p:txBody>
          <a:bodyPr>
            <a:normAutofit lnSpcReduction="10000"/>
          </a:bodyPr>
          <a:lstStyle/>
          <a:p>
            <a:r>
              <a:rPr lang="en-US" dirty="0" smtClean="0"/>
              <a:t>To determine the calories for the chocolate chips in the new peanut butter cup recipe, multiply the number of calories for one serving of chocolate by the amount needed in the recipe:</a:t>
            </a:r>
          </a:p>
          <a:p>
            <a:endParaRPr lang="en-US" dirty="0"/>
          </a:p>
          <a:p>
            <a:pPr marL="0" indent="0">
              <a:buNone/>
            </a:pPr>
            <a:r>
              <a:rPr lang="en-US" dirty="0" smtClean="0"/>
              <a:t>210 Calories (per cup) x 2 (2 cups needed for the recipe) = 420 calories for 2 cups of chocolate chips</a:t>
            </a:r>
          </a:p>
          <a:p>
            <a:pPr lvl="2"/>
            <a:endParaRPr lang="en-US" dirty="0" smtClean="0"/>
          </a:p>
          <a:p>
            <a:pPr lvl="1"/>
            <a:endParaRPr lang="en-US" dirty="0"/>
          </a:p>
        </p:txBody>
      </p:sp>
    </p:spTree>
    <p:extLst>
      <p:ext uri="{BB962C8B-B14F-4D97-AF65-F5344CB8AC3E}">
        <p14:creationId xmlns:p14="http://schemas.microsoft.com/office/powerpoint/2010/main" val="33774040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Step 4: Repeat this procedure each of the following nutrients for each ingredient: </a:t>
            </a:r>
            <a:endParaRPr lang="en-US" dirty="0"/>
          </a:p>
        </p:txBody>
      </p:sp>
      <p:sp>
        <p:nvSpPr>
          <p:cNvPr id="3" name="Content Placeholder 2"/>
          <p:cNvSpPr>
            <a:spLocks noGrp="1"/>
          </p:cNvSpPr>
          <p:nvPr>
            <p:ph idx="1"/>
          </p:nvPr>
        </p:nvSpPr>
        <p:spPr>
          <a:xfrm>
            <a:off x="457200" y="2061771"/>
            <a:ext cx="8229600" cy="4525963"/>
          </a:xfrm>
        </p:spPr>
        <p:txBody>
          <a:bodyPr>
            <a:normAutofit/>
          </a:bodyPr>
          <a:lstStyle/>
          <a:p>
            <a:r>
              <a:rPr lang="en-US" dirty="0" smtClean="0"/>
              <a:t>Calories</a:t>
            </a:r>
          </a:p>
          <a:p>
            <a:r>
              <a:rPr lang="en-US" dirty="0" smtClean="0"/>
              <a:t>Fat</a:t>
            </a:r>
          </a:p>
          <a:p>
            <a:r>
              <a:rPr lang="en-US" dirty="0" smtClean="0"/>
              <a:t>Cholesterol</a:t>
            </a:r>
          </a:p>
          <a:p>
            <a:r>
              <a:rPr lang="en-US" dirty="0" smtClean="0"/>
              <a:t>Carbohydrates</a:t>
            </a:r>
          </a:p>
          <a:p>
            <a:r>
              <a:rPr lang="en-US" dirty="0" smtClean="0"/>
              <a:t>Fiber</a:t>
            </a:r>
          </a:p>
          <a:p>
            <a:r>
              <a:rPr lang="en-US" dirty="0" smtClean="0"/>
              <a:t>Sugar </a:t>
            </a:r>
          </a:p>
          <a:p>
            <a:r>
              <a:rPr lang="en-US" dirty="0" smtClean="0"/>
              <a:t>Protein</a:t>
            </a:r>
          </a:p>
        </p:txBody>
      </p:sp>
    </p:spTree>
    <p:extLst>
      <p:ext uri="{BB962C8B-B14F-4D97-AF65-F5344CB8AC3E}">
        <p14:creationId xmlns:p14="http://schemas.microsoft.com/office/powerpoint/2010/main" val="43747099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Step 5: Determine the final nutrition information</a:t>
            </a:r>
            <a:endParaRPr lang="en-US" dirty="0"/>
          </a:p>
        </p:txBody>
      </p:sp>
      <p:sp>
        <p:nvSpPr>
          <p:cNvPr id="4" name="Content Placeholder 3"/>
          <p:cNvSpPr>
            <a:spLocks noGrp="1"/>
          </p:cNvSpPr>
          <p:nvPr>
            <p:ph idx="1"/>
          </p:nvPr>
        </p:nvSpPr>
        <p:spPr>
          <a:xfrm>
            <a:off x="457200" y="1600200"/>
            <a:ext cx="8686800" cy="4525963"/>
          </a:xfrm>
        </p:spPr>
        <p:txBody>
          <a:bodyPr>
            <a:normAutofit lnSpcReduction="10000"/>
          </a:bodyPr>
          <a:lstStyle/>
          <a:p>
            <a:r>
              <a:rPr lang="en-US" dirty="0" smtClean="0"/>
              <a:t>To do this, add the total of each nutrient for each ingredient. For example:</a:t>
            </a:r>
          </a:p>
          <a:p>
            <a:pPr lvl="1"/>
            <a:r>
              <a:rPr lang="en-US" dirty="0" smtClean="0"/>
              <a:t>Total Calories for 2 cups of chocolate chips = </a:t>
            </a:r>
            <a:r>
              <a:rPr lang="en-US" b="1" dirty="0" smtClean="0">
                <a:solidFill>
                  <a:schemeClr val="tx2">
                    <a:lumMod val="75000"/>
                  </a:schemeClr>
                </a:solidFill>
              </a:rPr>
              <a:t>420</a:t>
            </a:r>
          </a:p>
          <a:p>
            <a:pPr lvl="1"/>
            <a:r>
              <a:rPr lang="en-US" dirty="0" smtClean="0"/>
              <a:t>Total Calories for 2 tablespoons shortening = </a:t>
            </a:r>
            <a:r>
              <a:rPr lang="en-US" b="1" dirty="0" smtClean="0">
                <a:solidFill>
                  <a:srgbClr val="604A7B"/>
                </a:solidFill>
              </a:rPr>
              <a:t>60</a:t>
            </a:r>
          </a:p>
          <a:p>
            <a:pPr lvl="1"/>
            <a:r>
              <a:rPr lang="en-US" dirty="0" smtClean="0"/>
              <a:t>Total Calories for ½ cup butter = </a:t>
            </a:r>
            <a:r>
              <a:rPr lang="en-US" b="1" dirty="0" smtClean="0">
                <a:solidFill>
                  <a:srgbClr val="800000"/>
                </a:solidFill>
              </a:rPr>
              <a:t>80</a:t>
            </a:r>
          </a:p>
          <a:p>
            <a:pPr lvl="1"/>
            <a:r>
              <a:rPr lang="en-US" dirty="0" smtClean="0"/>
              <a:t>Total Calories for ½ cup crunchy peanut butter = </a:t>
            </a:r>
            <a:r>
              <a:rPr lang="en-US" b="1" dirty="0" smtClean="0">
                <a:solidFill>
                  <a:srgbClr val="4F6228"/>
                </a:solidFill>
              </a:rPr>
              <a:t>200</a:t>
            </a:r>
          </a:p>
          <a:p>
            <a:pPr lvl="1"/>
            <a:r>
              <a:rPr lang="en-US" dirty="0" smtClean="0"/>
              <a:t>Total Calories for 1 cup confectioner’s sugar = </a:t>
            </a:r>
            <a:r>
              <a:rPr lang="en-US" b="1" dirty="0" smtClean="0">
                <a:solidFill>
                  <a:srgbClr val="984807"/>
                </a:solidFill>
              </a:rPr>
              <a:t>60</a:t>
            </a:r>
          </a:p>
          <a:p>
            <a:pPr lvl="1"/>
            <a:r>
              <a:rPr lang="en-US" dirty="0" smtClean="0"/>
              <a:t>Total Calories for 1 cup of shredded coconut = </a:t>
            </a:r>
            <a:r>
              <a:rPr lang="en-US" b="1" dirty="0" smtClean="0">
                <a:solidFill>
                  <a:schemeClr val="accent5">
                    <a:lumMod val="75000"/>
                  </a:schemeClr>
                </a:solidFill>
              </a:rPr>
              <a:t>170</a:t>
            </a:r>
          </a:p>
          <a:p>
            <a:pPr lvl="1"/>
            <a:r>
              <a:rPr lang="en-US" b="1" dirty="0" smtClean="0">
                <a:solidFill>
                  <a:srgbClr val="17375E"/>
                </a:solidFill>
              </a:rPr>
              <a:t>420</a:t>
            </a:r>
            <a:r>
              <a:rPr lang="en-US" dirty="0" smtClean="0"/>
              <a:t>+</a:t>
            </a:r>
            <a:r>
              <a:rPr lang="en-US" b="1" dirty="0" smtClean="0">
                <a:solidFill>
                  <a:schemeClr val="accent4">
                    <a:lumMod val="75000"/>
                  </a:schemeClr>
                </a:solidFill>
              </a:rPr>
              <a:t>60</a:t>
            </a:r>
            <a:r>
              <a:rPr lang="en-US" dirty="0" smtClean="0"/>
              <a:t>+</a:t>
            </a:r>
            <a:r>
              <a:rPr lang="en-US" b="1" dirty="0" smtClean="0">
                <a:solidFill>
                  <a:srgbClr val="800000"/>
                </a:solidFill>
              </a:rPr>
              <a:t>80</a:t>
            </a:r>
            <a:r>
              <a:rPr lang="en-US" dirty="0" smtClean="0"/>
              <a:t>+</a:t>
            </a:r>
            <a:r>
              <a:rPr lang="en-US" b="1" dirty="0" smtClean="0">
                <a:solidFill>
                  <a:schemeClr val="accent3">
                    <a:lumMod val="50000"/>
                  </a:schemeClr>
                </a:solidFill>
              </a:rPr>
              <a:t>200</a:t>
            </a:r>
            <a:r>
              <a:rPr lang="en-US" dirty="0" smtClean="0"/>
              <a:t>+</a:t>
            </a:r>
            <a:r>
              <a:rPr lang="en-US" b="1" dirty="0" smtClean="0">
                <a:solidFill>
                  <a:schemeClr val="accent6">
                    <a:lumMod val="50000"/>
                  </a:schemeClr>
                </a:solidFill>
              </a:rPr>
              <a:t>60</a:t>
            </a:r>
            <a:r>
              <a:rPr lang="en-US" dirty="0" smtClean="0"/>
              <a:t>+</a:t>
            </a:r>
            <a:r>
              <a:rPr lang="en-US" b="1" dirty="0" smtClean="0">
                <a:solidFill>
                  <a:srgbClr val="31859C"/>
                </a:solidFill>
              </a:rPr>
              <a:t>170</a:t>
            </a:r>
            <a:r>
              <a:rPr lang="en-US" dirty="0" smtClean="0"/>
              <a:t> = </a:t>
            </a:r>
            <a:r>
              <a:rPr lang="en-US" b="1" dirty="0" smtClean="0">
                <a:solidFill>
                  <a:srgbClr val="0000FF"/>
                </a:solidFill>
              </a:rPr>
              <a:t>990</a:t>
            </a:r>
            <a:r>
              <a:rPr lang="en-US" dirty="0" smtClean="0"/>
              <a:t> total Calories</a:t>
            </a:r>
            <a:endParaRPr lang="en-US" dirty="0"/>
          </a:p>
        </p:txBody>
      </p:sp>
    </p:spTree>
    <p:extLst>
      <p:ext uri="{BB962C8B-B14F-4D97-AF65-F5344CB8AC3E}">
        <p14:creationId xmlns:p14="http://schemas.microsoft.com/office/powerpoint/2010/main" val="4946682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Step 6: Determine the final nutrition information</a:t>
            </a:r>
            <a:endParaRPr lang="en-US" dirty="0"/>
          </a:p>
        </p:txBody>
      </p:sp>
      <p:sp>
        <p:nvSpPr>
          <p:cNvPr id="3" name="Content Placeholder 2"/>
          <p:cNvSpPr>
            <a:spLocks noGrp="1"/>
          </p:cNvSpPr>
          <p:nvPr>
            <p:ph idx="1"/>
          </p:nvPr>
        </p:nvSpPr>
        <p:spPr/>
        <p:txBody>
          <a:bodyPr/>
          <a:lstStyle/>
          <a:p>
            <a:r>
              <a:rPr lang="en-US" dirty="0" smtClean="0"/>
              <a:t>Divide 990 Calories by 30 (the recipe serving size)</a:t>
            </a:r>
          </a:p>
          <a:p>
            <a:r>
              <a:rPr lang="en-US" dirty="0" smtClean="0"/>
              <a:t>The total number of Calories per peanut butter cup is 33 Calories.</a:t>
            </a:r>
            <a:endParaRPr lang="en-US" dirty="0"/>
          </a:p>
        </p:txBody>
      </p:sp>
    </p:spTree>
    <p:extLst>
      <p:ext uri="{BB962C8B-B14F-4D97-AF65-F5344CB8AC3E}">
        <p14:creationId xmlns:p14="http://schemas.microsoft.com/office/powerpoint/2010/main" val="12870993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t>Step 7: Repeat steps 5 and 6 for each nutrient</a:t>
            </a:r>
            <a:endParaRPr lang="en-US" dirty="0"/>
          </a:p>
        </p:txBody>
      </p:sp>
      <p:sp>
        <p:nvSpPr>
          <p:cNvPr id="5" name="Content Placeholder 2"/>
          <p:cNvSpPr txBox="1">
            <a:spLocks/>
          </p:cNvSpPr>
          <p:nvPr/>
        </p:nvSpPr>
        <p:spPr>
          <a:xfrm>
            <a:off x="457200" y="1751327"/>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t>Fat</a:t>
            </a:r>
          </a:p>
          <a:p>
            <a:r>
              <a:rPr lang="en-US" dirty="0" smtClean="0"/>
              <a:t>Cholesterol</a:t>
            </a:r>
          </a:p>
          <a:p>
            <a:r>
              <a:rPr lang="en-US" dirty="0" smtClean="0"/>
              <a:t>Carbohydrates</a:t>
            </a:r>
          </a:p>
          <a:p>
            <a:r>
              <a:rPr lang="en-US" dirty="0" smtClean="0"/>
              <a:t>Fiber</a:t>
            </a:r>
          </a:p>
          <a:p>
            <a:r>
              <a:rPr lang="en-US" dirty="0" smtClean="0"/>
              <a:t>Sugar </a:t>
            </a:r>
          </a:p>
          <a:p>
            <a:r>
              <a:rPr lang="en-US" dirty="0" smtClean="0"/>
              <a:t>Protein</a:t>
            </a:r>
            <a:endParaRPr lang="en-US" dirty="0"/>
          </a:p>
        </p:txBody>
      </p:sp>
      <p:sp>
        <p:nvSpPr>
          <p:cNvPr id="6" name="Rectangle 5"/>
          <p:cNvSpPr/>
          <p:nvPr/>
        </p:nvSpPr>
        <p:spPr>
          <a:xfrm>
            <a:off x="0" y="5968629"/>
            <a:ext cx="9144000" cy="646331"/>
          </a:xfrm>
          <a:prstGeom prst="rect">
            <a:avLst/>
          </a:prstGeom>
        </p:spPr>
        <p:txBody>
          <a:bodyPr wrap="square">
            <a:spAutoFit/>
          </a:bodyPr>
          <a:lstStyle/>
          <a:p>
            <a:r>
              <a:rPr lang="en-US" dirty="0" smtClean="0"/>
              <a:t>**Note that the numbers</a:t>
            </a:r>
            <a:r>
              <a:rPr lang="en-US" baseline="0" dirty="0" smtClean="0"/>
              <a:t> for everything except the chocolate are simulated and not to be considered nutritionally accurate.</a:t>
            </a:r>
            <a:endParaRPr lang="en-US" dirty="0"/>
          </a:p>
        </p:txBody>
      </p:sp>
    </p:spTree>
    <p:extLst>
      <p:ext uri="{BB962C8B-B14F-4D97-AF65-F5344CB8AC3E}">
        <p14:creationId xmlns:p14="http://schemas.microsoft.com/office/powerpoint/2010/main" val="396843478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41</TotalTime>
  <Words>412</Words>
  <Application>Microsoft Macintosh PowerPoint</Application>
  <PresentationFormat>On-screen Show (4:3)</PresentationFormat>
  <Paragraphs>57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Example: How to calculate nutrition information</vt:lpstr>
      <vt:lpstr>Step 1: Identify the ingredients in your recipe and the serving size of your recipe</vt:lpstr>
      <vt:lpstr>Step 2: Calculate the nutrition per serving of chocolate chips</vt:lpstr>
      <vt:lpstr>Step 3: Calculate the nutrition per serving of chocolate chips</vt:lpstr>
      <vt:lpstr>Step 4: Repeat this procedure each of the following nutrients for each ingredient: </vt:lpstr>
      <vt:lpstr>Step 5: Determine the final nutrition information</vt:lpstr>
      <vt:lpstr>Step 6: Determine the final nutrition information</vt:lpstr>
      <vt:lpstr>Step 7: Repeat steps 5 and 6 for each nutrient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Example: How to calculate nutrition information</dc:title>
  <dc:creator>Jessica Travis</dc:creator>
  <cp:lastModifiedBy>Jessica Travis</cp:lastModifiedBy>
  <cp:revision>6</cp:revision>
  <dcterms:created xsi:type="dcterms:W3CDTF">2014-05-10T18:36:35Z</dcterms:created>
  <dcterms:modified xsi:type="dcterms:W3CDTF">2014-05-10T19:17:37Z</dcterms:modified>
</cp:coreProperties>
</file>