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6" r:id="rId6"/>
    <p:sldId id="262" r:id="rId7"/>
    <p:sldId id="260" r:id="rId8"/>
    <p:sldId id="261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5078F-7360-49CA-A28A-3E3B6BBE3F09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DC12F-C9C0-4FFB-96A4-1ADC08CB7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than 5 items</a:t>
            </a:r>
            <a:r>
              <a:rPr lang="en-US" baseline="0" dirty="0" smtClean="0"/>
              <a:t> will deter participants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DC12F-C9C0-4FFB-96A4-1ADC08CB71C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are not</a:t>
            </a:r>
            <a:r>
              <a:rPr lang="en-US" baseline="0" dirty="0" smtClean="0"/>
              <a:t> stating a direction of difference because we want to know only if it is different. Some people prefer crunchier, some prefer chewier and we would have to create a much more complicated instrument and analysis for that. Since we are not looking at direction of difference, we will use a two-tailed t-test in analysis later.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DC12F-C9C0-4FFB-96A4-1ADC08CB71C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practice using the spreadsheet. We’ll do data analysis in-depth</a:t>
            </a:r>
            <a:r>
              <a:rPr lang="en-US" baseline="0" dirty="0" smtClean="0"/>
              <a:t> with the students’ recipes.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DC12F-C9C0-4FFB-96A4-1ADC08CB71C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72A0-37E0-4073-97C4-B11DDA688B26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4540-99B4-4A54-B653-7DC7C4261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72A0-37E0-4073-97C4-B11DDA688B26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4540-99B4-4A54-B653-7DC7C4261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72A0-37E0-4073-97C4-B11DDA688B26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4540-99B4-4A54-B653-7DC7C4261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72A0-37E0-4073-97C4-B11DDA688B26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4540-99B4-4A54-B653-7DC7C4261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72A0-37E0-4073-97C4-B11DDA688B26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4540-99B4-4A54-B653-7DC7C4261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72A0-37E0-4073-97C4-B11DDA688B26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4540-99B4-4A54-B653-7DC7C4261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72A0-37E0-4073-97C4-B11DDA688B26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4540-99B4-4A54-B653-7DC7C4261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72A0-37E0-4073-97C4-B11DDA688B26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4540-99B4-4A54-B653-7DC7C4261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72A0-37E0-4073-97C4-B11DDA688B26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4540-99B4-4A54-B653-7DC7C4261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72A0-37E0-4073-97C4-B11DDA688B26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4540-99B4-4A54-B653-7DC7C4261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72A0-37E0-4073-97C4-B11DDA688B26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914540-99B4-4A54-B653-7DC7C4261F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DB72A0-37E0-4073-97C4-B11DDA688B26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914540-99B4-4A54-B653-7DC7C4261F1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Sensory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Food &amp; Nutritional Sciences Course 1</a:t>
            </a:r>
          </a:p>
          <a:p>
            <a:r>
              <a:rPr lang="en-US" dirty="0" smtClean="0"/>
              <a:t>How the Cookie Crumbles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 p-value is less than 0.05, reject the null hypothesis</a:t>
            </a:r>
          </a:p>
          <a:p>
            <a:pPr lvl="1"/>
            <a:r>
              <a:rPr lang="en-US" dirty="0" smtClean="0"/>
              <a:t>There is a significant difference between the cookies</a:t>
            </a:r>
          </a:p>
          <a:p>
            <a:r>
              <a:rPr lang="en-US" dirty="0" smtClean="0"/>
              <a:t>If two-tailed t-score is greater than 0.05, keep the null hypothesis.</a:t>
            </a:r>
          </a:p>
          <a:p>
            <a:pPr lvl="1"/>
            <a:r>
              <a:rPr lang="en-US" dirty="0" smtClean="0"/>
              <a:t>There is not a significant difference between the cookies</a:t>
            </a:r>
          </a:p>
          <a:p>
            <a:r>
              <a:rPr lang="en-US" dirty="0" smtClean="0"/>
              <a:t>Repeat for all items and record your findings.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Conclusions are the decisions you make based on your results.</a:t>
            </a:r>
          </a:p>
          <a:p>
            <a:pPr lvl="1"/>
            <a:r>
              <a:rPr lang="en-US" dirty="0" smtClean="0"/>
              <a:t>On which items did you have a significant difference between cookies?</a:t>
            </a:r>
          </a:p>
          <a:p>
            <a:pPr lvl="1"/>
            <a:r>
              <a:rPr lang="en-US" dirty="0" smtClean="0"/>
              <a:t>What do you think that means about people’s cookie choices?</a:t>
            </a:r>
          </a:p>
          <a:p>
            <a:pPr lvl="1"/>
            <a:r>
              <a:rPr lang="en-US" dirty="0" smtClean="0"/>
              <a:t>Do you think your healthy option cookies will sell?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Developing a Sensory Evaluation Instrument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 all important characteristics</a:t>
            </a:r>
          </a:p>
          <a:p>
            <a:r>
              <a:rPr lang="en-US" dirty="0" smtClean="0"/>
              <a:t>Narrow list to 5 items</a:t>
            </a:r>
          </a:p>
          <a:p>
            <a:r>
              <a:rPr lang="en-US" dirty="0" smtClean="0"/>
              <a:t>Develop a scale for each characteristic from one extreme to another</a:t>
            </a:r>
          </a:p>
          <a:p>
            <a:pPr lvl="1"/>
            <a:r>
              <a:rPr lang="en-US" dirty="0" smtClean="0"/>
              <a:t>Example: Chewiness goes from too chewy to too crunchy</a:t>
            </a:r>
          </a:p>
          <a:p>
            <a:r>
              <a:rPr lang="en-US" dirty="0" smtClean="0"/>
              <a:t>Draw a 10cm line and place the extremes at either end of the line.</a:t>
            </a:r>
          </a:p>
          <a:p>
            <a:r>
              <a:rPr lang="en-US" dirty="0" smtClean="0"/>
              <a:t>Repeat for all characteristics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Before we can collect any data, we have to have a hypothesis to test for each item.</a:t>
            </a:r>
          </a:p>
          <a:p>
            <a:pPr lvl="1"/>
            <a:r>
              <a:rPr lang="en-US" dirty="0" smtClean="0"/>
              <a:t>Null hypothesis always states “no difference”</a:t>
            </a:r>
          </a:p>
          <a:p>
            <a:pPr lvl="1"/>
            <a:r>
              <a:rPr lang="en-US" dirty="0" smtClean="0"/>
              <a:t>Alternate hypothesis states “difference”</a:t>
            </a:r>
          </a:p>
          <a:p>
            <a:r>
              <a:rPr lang="en-US" dirty="0" smtClean="0"/>
              <a:t>Example for chewiness:</a:t>
            </a:r>
          </a:p>
          <a:p>
            <a:pPr lvl="1"/>
            <a:r>
              <a:rPr lang="en-US" dirty="0" smtClean="0"/>
              <a:t>Null: There is no difference in chewiness between the original recipe and the healthy recipe.</a:t>
            </a:r>
          </a:p>
          <a:p>
            <a:pPr lvl="1"/>
            <a:r>
              <a:rPr lang="en-US" dirty="0" smtClean="0"/>
              <a:t>Alternate: There is a difference in chewiness between the original recipe and the healthy recipe.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Note: we didn’t state a direction of difference (chewier or crunchier)</a:t>
            </a:r>
          </a:p>
          <a:p>
            <a:r>
              <a:rPr lang="en-US" dirty="0" smtClean="0"/>
              <a:t>Write a hypothesis for each item.</a:t>
            </a:r>
          </a:p>
          <a:p>
            <a:r>
              <a:rPr lang="en-US" dirty="0" smtClean="0"/>
              <a:t>We’ll explain testing after we have data.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the distance from the left side of the line to the participant’s mark on each item and write in the margin (in centimeters).</a:t>
            </a:r>
          </a:p>
          <a:p>
            <a:r>
              <a:rPr lang="en-US" dirty="0" smtClean="0"/>
              <a:t>The number of centimeters – with decimal values – is the data.</a:t>
            </a:r>
          </a:p>
          <a:p>
            <a:r>
              <a:rPr lang="en-US" dirty="0" smtClean="0"/>
              <a:t>Enter into the cell for the participant and item #.</a:t>
            </a:r>
          </a:p>
          <a:p>
            <a:r>
              <a:rPr lang="en-US" dirty="0" smtClean="0"/>
              <a:t>Automatically calculates significance for you.</a:t>
            </a:r>
          </a:p>
          <a:p>
            <a:r>
              <a:rPr lang="en-US" dirty="0" smtClean="0"/>
              <a:t>If p &lt; 0.05, there is a difference between the cookies.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smtClean="0"/>
              <a:t>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r>
              <a:rPr lang="en-US" dirty="0" smtClean="0"/>
              <a:t>Enter all data in the spreadsheet: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2209800"/>
          <a:ext cx="8382002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6155"/>
                <a:gridCol w="988702"/>
                <a:gridCol w="1197429"/>
                <a:gridCol w="1197429"/>
                <a:gridCol w="1197429"/>
                <a:gridCol w="1197429"/>
                <a:gridCol w="1197429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 5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p1O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p1H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Difference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Formula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p2O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p2H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Difference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Formula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Decide on a labeling plan (and stick to it!)</a:t>
            </a:r>
          </a:p>
          <a:p>
            <a:pPr lvl="1"/>
            <a:r>
              <a:rPr lang="en-US" dirty="0" smtClean="0"/>
              <a:t>participant number</a:t>
            </a:r>
          </a:p>
          <a:p>
            <a:pPr lvl="1"/>
            <a:r>
              <a:rPr lang="en-US" dirty="0" smtClean="0"/>
              <a:t>Something to indicate healthy or original WITHOUT revealing to participant</a:t>
            </a:r>
          </a:p>
          <a:p>
            <a:r>
              <a:rPr lang="en-US" dirty="0" smtClean="0"/>
              <a:t>Present participant with on cookie on a plate &amp; have taste</a:t>
            </a:r>
          </a:p>
          <a:p>
            <a:r>
              <a:rPr lang="en-US" dirty="0" smtClean="0"/>
              <a:t>Provide form &amp; allow them to continue tasting while completing form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 with the other cookie</a:t>
            </a:r>
          </a:p>
          <a:p>
            <a:r>
              <a:rPr lang="en-US" dirty="0" smtClean="0"/>
              <a:t>You need 40 participants!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spreadsheet has formulas ready to go</a:t>
            </a:r>
          </a:p>
          <a:p>
            <a:r>
              <a:rPr lang="en-US" dirty="0" smtClean="0"/>
              <a:t>You can type in the blue cells only.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530</TotalTime>
  <Words>544</Words>
  <Application>Microsoft Office PowerPoint</Application>
  <PresentationFormat>On-screen Show (4:3)</PresentationFormat>
  <Paragraphs>82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Sensory Evaluation</vt:lpstr>
      <vt:lpstr>Developing a Sensory Evaluation Instrument</vt:lpstr>
      <vt:lpstr>Hypothesis</vt:lpstr>
      <vt:lpstr>Hypothesis</vt:lpstr>
      <vt:lpstr>Data Entry</vt:lpstr>
      <vt:lpstr>Data Entry</vt:lpstr>
      <vt:lpstr>Data Collection</vt:lpstr>
      <vt:lpstr>Data Collection</vt:lpstr>
      <vt:lpstr>Data Analysis</vt:lpstr>
      <vt:lpstr>Data Analysis</vt:lpstr>
      <vt:lpstr>Drawing Conclusions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Sensory Evaluation</dc:title>
  <dc:creator>Katie</dc:creator>
  <cp:lastModifiedBy>Katie</cp:lastModifiedBy>
  <cp:revision>25</cp:revision>
  <dcterms:created xsi:type="dcterms:W3CDTF">2012-09-10T21:11:53Z</dcterms:created>
  <dcterms:modified xsi:type="dcterms:W3CDTF">2012-09-11T19:39:14Z</dcterms:modified>
</cp:coreProperties>
</file>