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2499" r:id="rId2"/>
    <p:sldId id="2494" r:id="rId3"/>
    <p:sldId id="250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2"/>
    <p:restoredTop sz="94702"/>
  </p:normalViewPr>
  <p:slideViewPr>
    <p:cSldViewPr snapToGrid="0">
      <p:cViewPr varScale="1">
        <p:scale>
          <a:sx n="100" d="100"/>
          <a:sy n="100" d="100"/>
        </p:scale>
        <p:origin x="184" y="4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9CBC19-BD0F-4AFF-9A4A-B3A40D6C5666}" type="datetimeFigureOut">
              <a:rPr lang="en-US" smtClean="0"/>
              <a:t>9/29/26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B2CAB1-E75E-4F04-BFCB-72240BD5DC1A}" type="slidenum">
              <a:rPr lang="en-US" smtClean="0"/>
              <a:t>‹#›</a:t>
            </a:fld>
            <a:endParaRPr lang="en-US"/>
          </a:p>
        </p:txBody>
      </p:sp>
    </p:spTree>
    <p:extLst>
      <p:ext uri="{BB962C8B-B14F-4D97-AF65-F5344CB8AC3E}">
        <p14:creationId xmlns:p14="http://schemas.microsoft.com/office/powerpoint/2010/main" val="3872480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B2CAB1-E75E-4F04-BFCB-72240BD5DC1A}" type="slidenum">
              <a:rPr lang="en-US" smtClean="0"/>
              <a:t>1</a:t>
            </a:fld>
            <a:endParaRPr lang="en-US"/>
          </a:p>
        </p:txBody>
      </p:sp>
    </p:spTree>
    <p:extLst>
      <p:ext uri="{BB962C8B-B14F-4D97-AF65-F5344CB8AC3E}">
        <p14:creationId xmlns:p14="http://schemas.microsoft.com/office/powerpoint/2010/main" val="1004168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B2CAB1-E75E-4F04-BFCB-72240BD5DC1A}" type="slidenum">
              <a:rPr lang="en-US" smtClean="0"/>
              <a:t>3</a:t>
            </a:fld>
            <a:endParaRPr lang="en-US"/>
          </a:p>
        </p:txBody>
      </p:sp>
    </p:spTree>
    <p:extLst>
      <p:ext uri="{BB962C8B-B14F-4D97-AF65-F5344CB8AC3E}">
        <p14:creationId xmlns:p14="http://schemas.microsoft.com/office/powerpoint/2010/main" val="4002845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8" name="Picture 7">
            <a:extLst>
              <a:ext uri="{FF2B5EF4-FFF2-40B4-BE49-F238E27FC236}">
                <a16:creationId xmlns:a16="http://schemas.microsoft.com/office/drawing/2014/main" id="{7E256C6C-F3DC-C28C-6EEC-2A285BA33222}"/>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1164787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 y="60960"/>
            <a:ext cx="10972800" cy="609600"/>
          </a:xfrm>
        </p:spPr>
        <p:txBody>
          <a:bodyPr/>
          <a:lstStyle>
            <a:lvl1pPr algn="l">
              <a:defRPr sz="4267">
                <a:solidFill>
                  <a:schemeClr val="bg1"/>
                </a:solidFill>
              </a:defRPr>
            </a:lvl1pPr>
          </a:lstStyle>
          <a:p>
            <a:r>
              <a:rPr lang="en-US"/>
              <a:t>Click to edit Master title style</a:t>
            </a:r>
          </a:p>
        </p:txBody>
      </p:sp>
      <p:sp>
        <p:nvSpPr>
          <p:cNvPr id="3" name="Content Placeholder 2"/>
          <p:cNvSpPr>
            <a:spLocks noGrp="1"/>
          </p:cNvSpPr>
          <p:nvPr>
            <p:ph idx="1"/>
          </p:nvPr>
        </p:nvSpPr>
        <p:spPr>
          <a:xfrm>
            <a:off x="243840" y="975361"/>
            <a:ext cx="10972800" cy="45254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7B5EDB7-F438-E9DA-DD70-0E48AFDFDA1B}"/>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3001371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7" name="Picture 6">
            <a:extLst>
              <a:ext uri="{FF2B5EF4-FFF2-40B4-BE49-F238E27FC236}">
                <a16:creationId xmlns:a16="http://schemas.microsoft.com/office/drawing/2014/main" id="{415444EF-201C-6894-C433-E3EA03D9E9BD}"/>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1233023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43840" y="975360"/>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75360"/>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C9637ADE-912B-734C-A8CD-86C46C1A2345}"/>
              </a:ext>
            </a:extLst>
          </p:cNvPr>
          <p:cNvSpPr>
            <a:spLocks noGrp="1"/>
          </p:cNvSpPr>
          <p:nvPr>
            <p:ph type="title"/>
          </p:nvPr>
        </p:nvSpPr>
        <p:spPr>
          <a:xfrm>
            <a:off x="243840" y="60960"/>
            <a:ext cx="10972800" cy="609600"/>
          </a:xfrm>
        </p:spPr>
        <p:txBody>
          <a:bodyPr/>
          <a:lstStyle>
            <a:lvl1pPr algn="l">
              <a:defRPr sz="4267">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E52ABE3F-DDAE-52A7-591C-129E9353E1CB}"/>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4249359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43839" y="975360"/>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243839" y="167383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1738" y="975360"/>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211738" y="167383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F3EA321B-18B6-7A43-A72C-5E49A9E54982}"/>
              </a:ext>
            </a:extLst>
          </p:cNvPr>
          <p:cNvSpPr>
            <a:spLocks noGrp="1"/>
          </p:cNvSpPr>
          <p:nvPr>
            <p:ph type="title"/>
          </p:nvPr>
        </p:nvSpPr>
        <p:spPr>
          <a:xfrm>
            <a:off x="243840" y="60960"/>
            <a:ext cx="10972800" cy="609600"/>
          </a:xfrm>
        </p:spPr>
        <p:txBody>
          <a:bodyPr/>
          <a:lstStyle>
            <a:lvl1pPr algn="l">
              <a:defRPr sz="4267">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F59E1AFA-5838-68C6-BFF2-84052D8EBFA2}"/>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1625077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EE95A1E-349E-9548-8E92-7E8A37A6A1E4}"/>
              </a:ext>
            </a:extLst>
          </p:cNvPr>
          <p:cNvSpPr>
            <a:spLocks noGrp="1"/>
          </p:cNvSpPr>
          <p:nvPr>
            <p:ph type="title"/>
          </p:nvPr>
        </p:nvSpPr>
        <p:spPr>
          <a:xfrm>
            <a:off x="243840" y="60960"/>
            <a:ext cx="10972800" cy="609600"/>
          </a:xfrm>
        </p:spPr>
        <p:txBody>
          <a:bodyPr/>
          <a:lstStyle>
            <a:lvl1pPr algn="l">
              <a:defRPr sz="4267">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4B77412D-0ED9-83CF-D8AE-148A2DBBF5CB}"/>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2777788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852C0B-9B51-E4D6-8F46-60FA8ED3907E}"/>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3978972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75360"/>
            <a:ext cx="4011084" cy="703264"/>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5000553" y="975360"/>
            <a:ext cx="6815667" cy="5040891"/>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722050"/>
            <a:ext cx="4011084" cy="429420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pic>
        <p:nvPicPr>
          <p:cNvPr id="8" name="Picture 7">
            <a:extLst>
              <a:ext uri="{FF2B5EF4-FFF2-40B4-BE49-F238E27FC236}">
                <a16:creationId xmlns:a16="http://schemas.microsoft.com/office/drawing/2014/main" id="{BD531E47-5A2C-9505-C516-00C1169380F6}"/>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393426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50704"/>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975361"/>
            <a:ext cx="7315200" cy="3808999"/>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p>
        </p:txBody>
      </p:sp>
      <p:sp>
        <p:nvSpPr>
          <p:cNvPr id="4" name="Text Placeholder 3"/>
          <p:cNvSpPr>
            <a:spLocks noGrp="1"/>
          </p:cNvSpPr>
          <p:nvPr>
            <p:ph type="body" sz="half" idx="2"/>
          </p:nvPr>
        </p:nvSpPr>
        <p:spPr>
          <a:xfrm>
            <a:off x="2389717" y="5484248"/>
            <a:ext cx="7315200" cy="566739"/>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pic>
        <p:nvPicPr>
          <p:cNvPr id="8" name="Picture 7">
            <a:extLst>
              <a:ext uri="{FF2B5EF4-FFF2-40B4-BE49-F238E27FC236}">
                <a16:creationId xmlns:a16="http://schemas.microsoft.com/office/drawing/2014/main" id="{B720B4F3-3C40-D4CB-7FAF-F5613E7A7A79}"/>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3669207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243840" y="1166284"/>
            <a:ext cx="10972800" cy="45254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8647BA73-4DAF-5E4A-8534-9D9645673830}"/>
              </a:ext>
            </a:extLst>
          </p:cNvPr>
          <p:cNvSpPr>
            <a:spLocks noGrp="1"/>
          </p:cNvSpPr>
          <p:nvPr>
            <p:ph type="title"/>
          </p:nvPr>
        </p:nvSpPr>
        <p:spPr>
          <a:xfrm>
            <a:off x="243840" y="60960"/>
            <a:ext cx="10972800" cy="609600"/>
          </a:xfrm>
        </p:spPr>
        <p:txBody>
          <a:bodyPr/>
          <a:lstStyle>
            <a:lvl1pPr algn="l">
              <a:defRPr sz="4267">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52015A5C-38D8-B534-0505-88683420C91D}"/>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3493940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850258"/>
            <a:ext cx="2551135" cy="515748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1" y="850258"/>
            <a:ext cx="7464431" cy="51574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123A762F-80CD-6D37-25DA-4699E73CD1D0}"/>
              </a:ext>
            </a:extLst>
          </p:cNvPr>
          <p:cNvPicPr>
            <a:picLocks noChangeAspect="1"/>
          </p:cNvPicPr>
          <p:nvPr userDrawn="1"/>
        </p:nvPicPr>
        <p:blipFill>
          <a:blip r:embed="rId2"/>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2636480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53581A9-911B-FD40-98B6-FA0387892E08}"/>
              </a:ext>
            </a:extLst>
          </p:cNvPr>
          <p:cNvSpPr>
            <a:spLocks noGrp="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0F78568A-2587-8742-839A-071B4E580395}"/>
              </a:ext>
            </a:extLst>
          </p:cNvPr>
          <p:cNvSpPr>
            <a:spLocks noGrp="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 name="Picture 1">
            <a:extLst>
              <a:ext uri="{FF2B5EF4-FFF2-40B4-BE49-F238E27FC236}">
                <a16:creationId xmlns:a16="http://schemas.microsoft.com/office/drawing/2014/main" id="{6793E1BF-7351-826D-0292-2D65126D318E}"/>
              </a:ext>
            </a:extLst>
          </p:cNvPr>
          <p:cNvPicPr>
            <a:picLocks noChangeAspect="1"/>
          </p:cNvPicPr>
          <p:nvPr userDrawn="1"/>
        </p:nvPicPr>
        <p:blipFill>
          <a:blip r:embed="rId14"/>
          <a:stretch>
            <a:fillRect/>
          </a:stretch>
        </p:blipFill>
        <p:spPr>
          <a:xfrm>
            <a:off x="792641" y="6303915"/>
            <a:ext cx="3317927" cy="362024"/>
          </a:xfrm>
          <a:prstGeom prst="rect">
            <a:avLst/>
          </a:prstGeom>
        </p:spPr>
      </p:pic>
    </p:spTree>
    <p:extLst>
      <p:ext uri="{BB962C8B-B14F-4D97-AF65-F5344CB8AC3E}">
        <p14:creationId xmlns:p14="http://schemas.microsoft.com/office/powerpoint/2010/main" val="4166062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585" rtl="0" eaLnBrk="1" fontAlgn="base" hangingPunct="1">
        <a:spcBef>
          <a:spcPct val="0"/>
        </a:spcBef>
        <a:spcAft>
          <a:spcPct val="0"/>
        </a:spcAft>
        <a:defRPr sz="5867" kern="1200">
          <a:solidFill>
            <a:schemeClr val="tx1"/>
          </a:solidFill>
          <a:latin typeface="+mj-lt"/>
          <a:ea typeface="ＭＳ Ｐゴシック" charset="0"/>
          <a:cs typeface="Lucida Sans"/>
        </a:defRPr>
      </a:lvl1pPr>
      <a:lvl2pPr algn="ctr" defTabSz="609585" rtl="0" eaLnBrk="1" fontAlgn="base" hangingPunct="1">
        <a:spcBef>
          <a:spcPct val="0"/>
        </a:spcBef>
        <a:spcAft>
          <a:spcPct val="0"/>
        </a:spcAft>
        <a:defRPr sz="5867">
          <a:solidFill>
            <a:schemeClr val="tx1"/>
          </a:solidFill>
          <a:latin typeface="Lucida Sans" panose="020B0602030504020204" pitchFamily="34" charset="77"/>
          <a:ea typeface="ＭＳ Ｐゴシック" charset="0"/>
          <a:cs typeface="ＭＳ Ｐゴシック" charset="0"/>
        </a:defRPr>
      </a:lvl2pPr>
      <a:lvl3pPr algn="ctr" defTabSz="609585" rtl="0" eaLnBrk="1" fontAlgn="base" hangingPunct="1">
        <a:spcBef>
          <a:spcPct val="0"/>
        </a:spcBef>
        <a:spcAft>
          <a:spcPct val="0"/>
        </a:spcAft>
        <a:defRPr sz="5867">
          <a:solidFill>
            <a:schemeClr val="tx1"/>
          </a:solidFill>
          <a:latin typeface="Lucida Sans" panose="020B0602030504020204" pitchFamily="34" charset="77"/>
          <a:ea typeface="ＭＳ Ｐゴシック" charset="0"/>
          <a:cs typeface="ＭＳ Ｐゴシック" charset="0"/>
        </a:defRPr>
      </a:lvl3pPr>
      <a:lvl4pPr algn="ctr" defTabSz="609585" rtl="0" eaLnBrk="1" fontAlgn="base" hangingPunct="1">
        <a:spcBef>
          <a:spcPct val="0"/>
        </a:spcBef>
        <a:spcAft>
          <a:spcPct val="0"/>
        </a:spcAft>
        <a:defRPr sz="5867">
          <a:solidFill>
            <a:schemeClr val="tx1"/>
          </a:solidFill>
          <a:latin typeface="Lucida Sans" panose="020B0602030504020204" pitchFamily="34" charset="77"/>
          <a:ea typeface="ＭＳ Ｐゴシック" charset="0"/>
          <a:cs typeface="ＭＳ Ｐゴシック" charset="0"/>
        </a:defRPr>
      </a:lvl4pPr>
      <a:lvl5pPr algn="ctr" defTabSz="609585" rtl="0" eaLnBrk="1" fontAlgn="base" hangingPunct="1">
        <a:spcBef>
          <a:spcPct val="0"/>
        </a:spcBef>
        <a:spcAft>
          <a:spcPct val="0"/>
        </a:spcAft>
        <a:defRPr sz="5867">
          <a:solidFill>
            <a:schemeClr val="tx1"/>
          </a:solidFill>
          <a:latin typeface="Lucida Sans" panose="020B0602030504020204" pitchFamily="34" charset="77"/>
          <a:ea typeface="ＭＳ Ｐゴシック" charset="0"/>
          <a:cs typeface="ＭＳ Ｐゴシック" charset="0"/>
        </a:defRPr>
      </a:lvl5pPr>
      <a:lvl6pPr marL="609585"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6pPr>
      <a:lvl7pPr marL="1219170"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7pPr>
      <a:lvl8pPr marL="1828754"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8pPr>
      <a:lvl9pPr marL="2438339" algn="ctr" defTabSz="609585" rtl="0" eaLnBrk="1" fontAlgn="base" hangingPunct="1">
        <a:spcBef>
          <a:spcPct val="0"/>
        </a:spcBef>
        <a:spcAft>
          <a:spcPct val="0"/>
        </a:spcAft>
        <a:defRPr sz="5867">
          <a:solidFill>
            <a:schemeClr val="tx1"/>
          </a:solidFill>
          <a:latin typeface="Calibri" charset="0"/>
          <a:ea typeface="ＭＳ Ｐゴシック" charset="0"/>
          <a:cs typeface="ＭＳ Ｐゴシック" charset="0"/>
        </a:defRPr>
      </a:lvl9pPr>
    </p:titleStyle>
    <p:bodyStyle>
      <a:lvl1pPr marL="457189" indent="-457189" algn="l" defTabSz="609585" rtl="0" eaLnBrk="1" fontAlgn="base" hangingPunct="1">
        <a:spcBef>
          <a:spcPct val="20000"/>
        </a:spcBef>
        <a:spcAft>
          <a:spcPct val="0"/>
        </a:spcAft>
        <a:buFont typeface="Arial" panose="020B0604020202020204" pitchFamily="34" charset="0"/>
        <a:buChar char="•"/>
        <a:defRPr sz="4267" kern="1200">
          <a:solidFill>
            <a:schemeClr val="tx1"/>
          </a:solidFill>
          <a:latin typeface="+mn-lt"/>
          <a:ea typeface="ＭＳ Ｐゴシック" charset="0"/>
          <a:cs typeface="Lucida Sans"/>
        </a:defRPr>
      </a:lvl1pPr>
      <a:lvl2pPr marL="990575" indent="-380990" algn="l" defTabSz="609585" rtl="0" eaLnBrk="1" fontAlgn="base" hangingPunct="1">
        <a:spcBef>
          <a:spcPct val="20000"/>
        </a:spcBef>
        <a:spcAft>
          <a:spcPct val="0"/>
        </a:spcAft>
        <a:buFont typeface="Arial" panose="020B0604020202020204" pitchFamily="34" charset="0"/>
        <a:buChar char="–"/>
        <a:defRPr sz="3733" kern="1200">
          <a:solidFill>
            <a:schemeClr val="tx1"/>
          </a:solidFill>
          <a:latin typeface="+mn-lt"/>
          <a:ea typeface="ＭＳ Ｐゴシック" charset="0"/>
          <a:cs typeface="Lucida Sans"/>
        </a:defRPr>
      </a:lvl2pPr>
      <a:lvl3pPr marL="1523962" indent="-304792" algn="l" defTabSz="609585"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ＭＳ Ｐゴシック" charset="0"/>
          <a:cs typeface="Lucida Sans"/>
        </a:defRPr>
      </a:lvl3pPr>
      <a:lvl4pPr marL="2133547" indent="-304792" algn="l" defTabSz="609585" rtl="0" eaLnBrk="1" fontAlgn="base" hangingPunct="1">
        <a:spcBef>
          <a:spcPct val="20000"/>
        </a:spcBef>
        <a:spcAft>
          <a:spcPct val="0"/>
        </a:spcAft>
        <a:buFont typeface="Arial" panose="020B0604020202020204" pitchFamily="34" charset="0"/>
        <a:buChar char="–"/>
        <a:defRPr sz="2667" kern="1200">
          <a:solidFill>
            <a:schemeClr val="tx1"/>
          </a:solidFill>
          <a:latin typeface="+mn-lt"/>
          <a:ea typeface="ＭＳ Ｐゴシック" charset="0"/>
          <a:cs typeface="Lucida Sans"/>
        </a:defRPr>
      </a:lvl4pPr>
      <a:lvl5pPr marL="2743131" indent="-304792" algn="l" defTabSz="609585" rtl="0" eaLnBrk="1" fontAlgn="base" hangingPunct="1">
        <a:spcBef>
          <a:spcPct val="20000"/>
        </a:spcBef>
        <a:spcAft>
          <a:spcPct val="0"/>
        </a:spcAft>
        <a:buFont typeface="Arial" panose="020B0604020202020204" pitchFamily="34" charset="0"/>
        <a:buChar char="»"/>
        <a:defRPr sz="2667" kern="1200">
          <a:solidFill>
            <a:schemeClr val="tx1"/>
          </a:solidFill>
          <a:latin typeface="+mn-lt"/>
          <a:ea typeface="ＭＳ Ｐゴシック" charset="0"/>
          <a:cs typeface="Lucida San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state.edu/first/book"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tinyurl.com/ksfb2026isay"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cglink.me/2pS/r394948"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BE6DF-5CC1-A0A7-41F5-BCE5F491AEC0}"/>
              </a:ext>
              <a:ext uri="{C183D7F6-B498-43B3-948B-1728B52AA6E4}">
                <adec:decorative xmlns:adec="http://schemas.microsoft.com/office/drawing/2017/decorative" val="1"/>
              </a:ext>
            </a:extLst>
          </p:cNvPr>
          <p:cNvSpPr/>
          <p:nvPr/>
        </p:nvSpPr>
        <p:spPr>
          <a:xfrm>
            <a:off x="0" y="0"/>
            <a:ext cx="8334375" cy="2291644"/>
          </a:xfrm>
          <a:prstGeom prst="rect">
            <a:avLst/>
          </a:prstGeom>
          <a:solidFill>
            <a:srgbClr val="512888"/>
          </a:solidFill>
          <a:ln>
            <a:solidFill>
              <a:srgbClr val="5128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622AB160-CC77-35EB-1132-5F70AEDE5FBC}"/>
              </a:ext>
              <a:ext uri="{C183D7F6-B498-43B3-948B-1728B52AA6E4}">
                <adec:decorative xmlns:adec="http://schemas.microsoft.com/office/drawing/2017/decorative" val="0"/>
              </a:ext>
            </a:extLst>
          </p:cNvPr>
          <p:cNvSpPr>
            <a:spLocks noGrp="1"/>
          </p:cNvSpPr>
          <p:nvPr>
            <p:ph type="title" idx="4294967295"/>
          </p:nvPr>
        </p:nvSpPr>
        <p:spPr>
          <a:xfrm>
            <a:off x="609600" y="-1143000"/>
            <a:ext cx="10972800" cy="1143000"/>
          </a:xfrm>
        </p:spPr>
        <p:txBody>
          <a:bodyPr vert="horz" wrap="square" lIns="91440" tIns="45720" rIns="91440" bIns="45720" numCol="1" anchor="b" anchorCtr="0" compatLnSpc="1">
            <a:prstTxWarp prst="textNoShape">
              <a:avLst/>
            </a:prstTxWarp>
          </a:bodyPr>
          <a:lstStyle/>
          <a:p>
            <a:r>
              <a:rPr lang="en-US" dirty="0"/>
              <a:t>K-State First Book Scholarship</a:t>
            </a:r>
          </a:p>
        </p:txBody>
      </p:sp>
      <p:sp>
        <p:nvSpPr>
          <p:cNvPr id="4" name="TextBox 3">
            <a:extLst>
              <a:ext uri="{FF2B5EF4-FFF2-40B4-BE49-F238E27FC236}">
                <a16:creationId xmlns:a16="http://schemas.microsoft.com/office/drawing/2014/main" id="{319033F5-B771-51DA-6F11-9A9E7657AAC1}"/>
              </a:ext>
              <a:ext uri="{C183D7F6-B498-43B3-948B-1728B52AA6E4}">
                <adec:decorative xmlns:adec="http://schemas.microsoft.com/office/drawing/2017/decorative" val="1"/>
              </a:ext>
            </a:extLst>
          </p:cNvPr>
          <p:cNvSpPr txBox="1"/>
          <p:nvPr/>
        </p:nvSpPr>
        <p:spPr>
          <a:xfrm>
            <a:off x="243840" y="237770"/>
            <a:ext cx="6989064" cy="646331"/>
          </a:xfrm>
          <a:prstGeom prst="rect">
            <a:avLst/>
          </a:prstGeom>
          <a:noFill/>
        </p:spPr>
        <p:txBody>
          <a:bodyPr wrap="square" rtlCol="0">
            <a:spAutoFit/>
          </a:bodyPr>
          <a:lstStyle/>
          <a:p>
            <a:r>
              <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rPr>
              <a:t>K-State First Book Scholarship</a:t>
            </a:r>
          </a:p>
        </p:txBody>
      </p:sp>
      <p:sp>
        <p:nvSpPr>
          <p:cNvPr id="5" name="TextBox 4">
            <a:extLst>
              <a:ext uri="{FF2B5EF4-FFF2-40B4-BE49-F238E27FC236}">
                <a16:creationId xmlns:a16="http://schemas.microsoft.com/office/drawing/2014/main" id="{92C82604-1C7F-ACBF-4121-216DA641F762}"/>
              </a:ext>
            </a:extLst>
          </p:cNvPr>
          <p:cNvSpPr txBox="1"/>
          <p:nvPr/>
        </p:nvSpPr>
        <p:spPr>
          <a:xfrm>
            <a:off x="243840" y="967134"/>
            <a:ext cx="7720584" cy="1569660"/>
          </a:xfrm>
          <a:prstGeom prst="rect">
            <a:avLst/>
          </a:prstGeom>
          <a:noFill/>
        </p:spPr>
        <p:txBody>
          <a:bodyPr wrap="square" rtlCol="0">
            <a:spAutoFit/>
          </a:bodyPr>
          <a:lstStyle/>
          <a:p>
            <a:r>
              <a:rPr lang="en-US" sz="1600" i="1" dirty="0">
                <a:solidFill>
                  <a:schemeClr val="bg1"/>
                </a:solidFill>
              </a:rPr>
              <a:t>K-State First Book Awards celebrate the common experiences shared at K-State with the common book. The award winners work hard to expand the consideration of new ideas, values and concepts in the classroom and in the university community and use creative applications of the themes from the common book of the year.</a:t>
            </a:r>
          </a:p>
          <a:p>
            <a:br>
              <a:rPr lang="en-US" sz="1600" dirty="0"/>
            </a:br>
            <a:endParaRPr lang="en-US" sz="160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5EB7974-2FD6-BD93-AD85-F0B929AF474C}"/>
              </a:ext>
            </a:extLst>
          </p:cNvPr>
          <p:cNvSpPr txBox="1"/>
          <p:nvPr/>
        </p:nvSpPr>
        <p:spPr>
          <a:xfrm>
            <a:off x="433971" y="2475054"/>
            <a:ext cx="3337560"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AMOUNT</a:t>
            </a:r>
          </a:p>
          <a:p>
            <a:r>
              <a:rPr lang="en-US" i="1" dirty="0">
                <a:latin typeface="Calibri" panose="020F0502020204030204" pitchFamily="34" charset="0"/>
                <a:ea typeface="Calibri" panose="020F0502020204030204" pitchFamily="34" charset="0"/>
                <a:cs typeface="Calibri" panose="020F0502020204030204" pitchFamily="34" charset="0"/>
              </a:rPr>
              <a:t>$1000</a:t>
            </a:r>
          </a:p>
        </p:txBody>
      </p:sp>
      <p:sp>
        <p:nvSpPr>
          <p:cNvPr id="11" name="TextBox 10">
            <a:extLst>
              <a:ext uri="{FF2B5EF4-FFF2-40B4-BE49-F238E27FC236}">
                <a16:creationId xmlns:a16="http://schemas.microsoft.com/office/drawing/2014/main" id="{138F0402-A166-E4F8-9660-D87892947A3D}"/>
              </a:ext>
            </a:extLst>
          </p:cNvPr>
          <p:cNvSpPr txBox="1"/>
          <p:nvPr/>
        </p:nvSpPr>
        <p:spPr>
          <a:xfrm>
            <a:off x="2121493" y="2481209"/>
            <a:ext cx="3337560"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DUE DATE</a:t>
            </a:r>
          </a:p>
          <a:p>
            <a:r>
              <a:rPr lang="en-US" i="1" dirty="0">
                <a:latin typeface="Calibri" panose="020F0502020204030204" pitchFamily="34" charset="0"/>
                <a:ea typeface="Calibri" panose="020F0502020204030204" pitchFamily="34" charset="0"/>
                <a:cs typeface="Calibri" panose="020F0502020204030204" pitchFamily="34" charset="0"/>
              </a:rPr>
              <a:t>December 11, 2026, by 11:59 PM</a:t>
            </a:r>
          </a:p>
        </p:txBody>
      </p:sp>
      <p:sp>
        <p:nvSpPr>
          <p:cNvPr id="13" name="TextBox 12">
            <a:extLst>
              <a:ext uri="{FF2B5EF4-FFF2-40B4-BE49-F238E27FC236}">
                <a16:creationId xmlns:a16="http://schemas.microsoft.com/office/drawing/2014/main" id="{1B1CB12D-D250-C0E0-451C-4C1BE708BFBC}"/>
              </a:ext>
            </a:extLst>
          </p:cNvPr>
          <p:cNvSpPr txBox="1"/>
          <p:nvPr/>
        </p:nvSpPr>
        <p:spPr>
          <a:xfrm>
            <a:off x="400811" y="3353886"/>
            <a:ext cx="7563613" cy="1477328"/>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TELL US ABOUT YOUR EXPERIENCE</a:t>
            </a:r>
          </a:p>
          <a:p>
            <a:pPr lvl="0" fontAlgn="base"/>
            <a:r>
              <a:rPr lang="en-US" dirty="0"/>
              <a:t>Tell us about your experience with the </a:t>
            </a:r>
            <a:r>
              <a:rPr lang="en-US" i="1" dirty="0"/>
              <a:t>Callings </a:t>
            </a:r>
            <a:r>
              <a:rPr lang="en-US" dirty="0"/>
              <a:t>book. This can be shared through a non-fiction essay, creative writing, music, video, visual art, performance art, or some other medium. Reflections on an Evening with Dave Isay or Find Your Callings events would count!</a:t>
            </a:r>
          </a:p>
        </p:txBody>
      </p:sp>
      <p:sp>
        <p:nvSpPr>
          <p:cNvPr id="2" name="TextBox 1">
            <a:extLst>
              <a:ext uri="{FF2B5EF4-FFF2-40B4-BE49-F238E27FC236}">
                <a16:creationId xmlns:a16="http://schemas.microsoft.com/office/drawing/2014/main" id="{F9FFD59F-E65A-CE8D-B388-61DDA9D2AD9D}"/>
              </a:ext>
            </a:extLst>
          </p:cNvPr>
          <p:cNvSpPr txBox="1"/>
          <p:nvPr/>
        </p:nvSpPr>
        <p:spPr>
          <a:xfrm>
            <a:off x="400811" y="5057560"/>
            <a:ext cx="5604877"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APPLICATIONS</a:t>
            </a:r>
          </a:p>
          <a:p>
            <a:pPr lvl="0" fontAlgn="base"/>
            <a:r>
              <a:rPr lang="en-US" dirty="0"/>
              <a:t>Submit applications at </a:t>
            </a:r>
            <a:r>
              <a:rPr lang="en-US" u="sng" dirty="0">
                <a:hlinkClick r:id="rId3"/>
              </a:rPr>
              <a:t>www.k-state.edu/first/book</a:t>
            </a:r>
            <a:r>
              <a:rPr lang="en-US" dirty="0"/>
              <a:t> </a:t>
            </a:r>
          </a:p>
        </p:txBody>
      </p:sp>
      <p:pic>
        <p:nvPicPr>
          <p:cNvPr id="6" name="Picture 5" descr="Book-cover photograph for *Callings: The Purpose and Passion of Work* by Dave Isay, featuring white hand-lettered text on a blue background. Black birds perch along horizontal wires, with Penguin logo near bottom right.&#10;">
            <a:extLst>
              <a:ext uri="{FF2B5EF4-FFF2-40B4-BE49-F238E27FC236}">
                <a16:creationId xmlns:a16="http://schemas.microsoft.com/office/drawing/2014/main" id="{679B8994-A31D-8D40-6F27-36CEDE4448C1}"/>
              </a:ext>
            </a:extLst>
          </p:cNvPr>
          <p:cNvPicPr>
            <a:picLocks noChangeAspect="1"/>
          </p:cNvPicPr>
          <p:nvPr/>
        </p:nvPicPr>
        <p:blipFill>
          <a:blip r:embed="rId4">
            <a:extLst>
              <a:ext uri="{28A0092B-C50C-407E-A947-70E740481C1C}">
                <a14:useLocalDpi xmlns:a14="http://schemas.microsoft.com/office/drawing/2010/main" val="0"/>
              </a:ext>
            </a:extLst>
          </a:blip>
          <a:srcRect l="5646" r="5442"/>
          <a:stretch>
            <a:fillRect/>
          </a:stretch>
        </p:blipFill>
        <p:spPr>
          <a:xfrm>
            <a:off x="8208264" y="0"/>
            <a:ext cx="3983736" cy="6858000"/>
          </a:xfrm>
          <a:prstGeom prst="rect">
            <a:avLst/>
          </a:prstGeom>
        </p:spPr>
      </p:pic>
    </p:spTree>
    <p:extLst>
      <p:ext uri="{BB962C8B-B14F-4D97-AF65-F5344CB8AC3E}">
        <p14:creationId xmlns:p14="http://schemas.microsoft.com/office/powerpoint/2010/main" val="3203524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9E06A0-CCA9-6830-6661-D58D47CA7C34}"/>
              </a:ext>
            </a:extLst>
          </p:cNvPr>
          <p:cNvSpPr>
            <a:spLocks noGrp="1"/>
          </p:cNvSpPr>
          <p:nvPr>
            <p:ph type="title"/>
          </p:nvPr>
        </p:nvSpPr>
        <p:spPr/>
        <p:txBody>
          <a:bodyPr/>
          <a:lstStyle/>
          <a:p>
            <a:r>
              <a:rPr lang="en-US" dirty="0"/>
              <a:t>Ask Dave Isay a Question</a:t>
            </a:r>
          </a:p>
        </p:txBody>
      </p:sp>
      <p:sp>
        <p:nvSpPr>
          <p:cNvPr id="3" name="Content Placeholder 2">
            <a:extLst>
              <a:ext uri="{FF2B5EF4-FFF2-40B4-BE49-F238E27FC236}">
                <a16:creationId xmlns:a16="http://schemas.microsoft.com/office/drawing/2014/main" id="{E4DC97D1-29CF-A68D-9286-AC9900CC91DD}"/>
              </a:ext>
            </a:extLst>
          </p:cNvPr>
          <p:cNvSpPr>
            <a:spLocks noGrp="1"/>
          </p:cNvSpPr>
          <p:nvPr>
            <p:ph sz="half" idx="2"/>
          </p:nvPr>
        </p:nvSpPr>
        <p:spPr>
          <a:xfrm>
            <a:off x="4773706" y="1487814"/>
            <a:ext cx="7203141" cy="3882372"/>
          </a:xfrm>
        </p:spPr>
        <p:txBody>
          <a:bodyPr/>
          <a:lstStyle/>
          <a:p>
            <a:pPr marL="0" indent="0">
              <a:buNone/>
            </a:pPr>
            <a:r>
              <a:rPr lang="en-US" dirty="0"/>
              <a:t>Share your question for the Q&amp;A: </a:t>
            </a:r>
          </a:p>
          <a:p>
            <a:r>
              <a:rPr lang="en-US" dirty="0"/>
              <a:t>Visit </a:t>
            </a:r>
            <a:r>
              <a:rPr lang="en-US" dirty="0">
                <a:hlinkClick r:id="rId2" tooltip="https://tinyurl.com/ksfb2026isay"/>
              </a:rPr>
              <a:t>https://tinyurl.com/ksfb2026isay</a:t>
            </a:r>
            <a:r>
              <a:rPr lang="en-US" dirty="0"/>
              <a:t> </a:t>
            </a:r>
            <a:r>
              <a:rPr lang="en-US" i="1" dirty="0"/>
              <a:t>OR</a:t>
            </a:r>
            <a:r>
              <a:rPr lang="en-US" dirty="0"/>
              <a:t> </a:t>
            </a:r>
          </a:p>
          <a:p>
            <a:r>
              <a:rPr lang="en-US" dirty="0"/>
              <a:t>Click on the QR code to submit your question</a:t>
            </a:r>
          </a:p>
        </p:txBody>
      </p:sp>
      <p:pic>
        <p:nvPicPr>
          <p:cNvPr id="8" name="Picture 7">
            <a:extLst>
              <a:ext uri="{FF2B5EF4-FFF2-40B4-BE49-F238E27FC236}">
                <a16:creationId xmlns:a16="http://schemas.microsoft.com/office/drawing/2014/main" id="{D614A2EB-7FE9-6113-7657-4853B9D798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965" y="1237129"/>
            <a:ext cx="4383741" cy="4383741"/>
          </a:xfrm>
          <a:prstGeom prst="rect">
            <a:avLst/>
          </a:prstGeom>
        </p:spPr>
      </p:pic>
    </p:spTree>
    <p:extLst>
      <p:ext uri="{BB962C8B-B14F-4D97-AF65-F5344CB8AC3E}">
        <p14:creationId xmlns:p14="http://schemas.microsoft.com/office/powerpoint/2010/main" val="1224184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3D33E-285D-5139-6AB6-EA8D3C605DD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2EAD47E-7E1B-F263-C789-5490D3D88C86}"/>
              </a:ext>
              <a:ext uri="{C183D7F6-B498-43B3-948B-1728B52AA6E4}">
                <adec:decorative xmlns:adec="http://schemas.microsoft.com/office/drawing/2017/decorative" val="1"/>
              </a:ext>
            </a:extLst>
          </p:cNvPr>
          <p:cNvSpPr/>
          <p:nvPr/>
        </p:nvSpPr>
        <p:spPr>
          <a:xfrm>
            <a:off x="3989495" y="-1"/>
            <a:ext cx="8202505" cy="2525919"/>
          </a:xfrm>
          <a:prstGeom prst="rect">
            <a:avLst/>
          </a:prstGeom>
          <a:solidFill>
            <a:srgbClr val="512888"/>
          </a:solidFill>
          <a:ln>
            <a:solidFill>
              <a:srgbClr val="5128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0007F6E1-7E62-A7A7-9377-95C8FF258982}"/>
              </a:ext>
            </a:extLst>
          </p:cNvPr>
          <p:cNvSpPr>
            <a:spLocks noGrp="1"/>
          </p:cNvSpPr>
          <p:nvPr>
            <p:ph type="title" idx="4294967295"/>
          </p:nvPr>
        </p:nvSpPr>
        <p:spPr>
          <a:xfrm>
            <a:off x="609600" y="-1143000"/>
            <a:ext cx="10972800" cy="1143000"/>
          </a:xfrm>
        </p:spPr>
        <p:txBody>
          <a:bodyPr vert="horz" wrap="square" lIns="91440" tIns="45720" rIns="91440" bIns="45720" numCol="1" anchor="b" anchorCtr="0" compatLnSpc="1">
            <a:prstTxWarp prst="textNoShape">
              <a:avLst/>
            </a:prstTxWarp>
          </a:bodyPr>
          <a:lstStyle/>
          <a:p>
            <a:r>
              <a:rPr lang="en-US" dirty="0"/>
              <a:t>Attend Find Your Calling</a:t>
            </a:r>
          </a:p>
        </p:txBody>
      </p:sp>
      <p:sp>
        <p:nvSpPr>
          <p:cNvPr id="4" name="TextBox 3">
            <a:extLst>
              <a:ext uri="{FF2B5EF4-FFF2-40B4-BE49-F238E27FC236}">
                <a16:creationId xmlns:a16="http://schemas.microsoft.com/office/drawing/2014/main" id="{64AF41DC-732E-1ADE-3A39-1E3324DB950F}"/>
              </a:ext>
              <a:ext uri="{C183D7F6-B498-43B3-948B-1728B52AA6E4}">
                <adec:decorative xmlns:adec="http://schemas.microsoft.com/office/drawing/2017/decorative" val="1"/>
              </a:ext>
            </a:extLst>
          </p:cNvPr>
          <p:cNvSpPr txBox="1"/>
          <p:nvPr/>
        </p:nvSpPr>
        <p:spPr>
          <a:xfrm>
            <a:off x="4383852" y="117805"/>
            <a:ext cx="6989064" cy="1200329"/>
          </a:xfrm>
          <a:prstGeom prst="rect">
            <a:avLst/>
          </a:prstGeom>
          <a:noFill/>
        </p:spPr>
        <p:txBody>
          <a:bodyPr wrap="square" rtlCol="0">
            <a:spAutoFit/>
          </a:bodyPr>
          <a:lstStyle/>
          <a:p>
            <a:r>
              <a:rPr lang="en-US" sz="3600" dirty="0">
                <a:solidFill>
                  <a:schemeClr val="bg1"/>
                </a:solidFill>
                <a:latin typeface="Calibri" panose="020F0502020204030204" pitchFamily="34" charset="0"/>
                <a:ea typeface="Calibri" panose="020F0502020204030204" pitchFamily="34" charset="0"/>
                <a:cs typeface="Calibri" panose="020F0502020204030204" pitchFamily="34" charset="0"/>
              </a:rPr>
              <a:t>Attend K-State First Book Dialogues: Find Your Calling</a:t>
            </a:r>
          </a:p>
        </p:txBody>
      </p:sp>
      <p:sp>
        <p:nvSpPr>
          <p:cNvPr id="5" name="TextBox 4">
            <a:extLst>
              <a:ext uri="{FF2B5EF4-FFF2-40B4-BE49-F238E27FC236}">
                <a16:creationId xmlns:a16="http://schemas.microsoft.com/office/drawing/2014/main" id="{79010EFA-7CCD-5EC9-8DC3-8D5C2A1931F7}"/>
              </a:ext>
            </a:extLst>
          </p:cNvPr>
          <p:cNvSpPr txBox="1"/>
          <p:nvPr/>
        </p:nvSpPr>
        <p:spPr>
          <a:xfrm>
            <a:off x="4383852" y="1331582"/>
            <a:ext cx="7720584" cy="923330"/>
          </a:xfrm>
          <a:prstGeom prst="rect">
            <a:avLst/>
          </a:prstGeom>
          <a:noFill/>
        </p:spPr>
        <p:txBody>
          <a:bodyPr wrap="square" rtlCol="0">
            <a:spAutoFit/>
          </a:bodyPr>
          <a:lstStyle/>
          <a:p>
            <a:r>
              <a:rPr lang="en-US" i="1" dirty="0">
                <a:solidFill>
                  <a:schemeClr val="bg1"/>
                </a:solidFill>
              </a:rPr>
              <a:t>Join us for an engaging discussion where students, staff, and faculty come together to share their favorite moments from our 2026 common read, Callings, and explore how we find meaning and passion in the work we do.</a:t>
            </a:r>
          </a:p>
        </p:txBody>
      </p:sp>
      <p:sp>
        <p:nvSpPr>
          <p:cNvPr id="8" name="TextBox 7">
            <a:extLst>
              <a:ext uri="{FF2B5EF4-FFF2-40B4-BE49-F238E27FC236}">
                <a16:creationId xmlns:a16="http://schemas.microsoft.com/office/drawing/2014/main" id="{D1A6DCCD-3C7C-223F-AB76-66BDCA82DBE6}"/>
              </a:ext>
            </a:extLst>
          </p:cNvPr>
          <p:cNvSpPr txBox="1"/>
          <p:nvPr/>
        </p:nvSpPr>
        <p:spPr>
          <a:xfrm>
            <a:off x="4358830" y="2663312"/>
            <a:ext cx="3830429"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DATE</a:t>
            </a:r>
          </a:p>
          <a:p>
            <a:r>
              <a:rPr lang="en-US" i="1" dirty="0">
                <a:latin typeface="Calibri" panose="020F0502020204030204" pitchFamily="34" charset="0"/>
                <a:ea typeface="Calibri" panose="020F0502020204030204" pitchFamily="34" charset="0"/>
                <a:cs typeface="Calibri" panose="020F0502020204030204" pitchFamily="34" charset="0"/>
              </a:rPr>
              <a:t>Tuesday, November 17, 6:30-8:30 PM</a:t>
            </a:r>
          </a:p>
        </p:txBody>
      </p:sp>
      <p:sp>
        <p:nvSpPr>
          <p:cNvPr id="11" name="TextBox 10">
            <a:extLst>
              <a:ext uri="{FF2B5EF4-FFF2-40B4-BE49-F238E27FC236}">
                <a16:creationId xmlns:a16="http://schemas.microsoft.com/office/drawing/2014/main" id="{E8EA5E56-5DD9-4338-6237-C6D7CE5A494D}"/>
              </a:ext>
            </a:extLst>
          </p:cNvPr>
          <p:cNvSpPr txBox="1"/>
          <p:nvPr/>
        </p:nvSpPr>
        <p:spPr>
          <a:xfrm>
            <a:off x="8511988" y="2669467"/>
            <a:ext cx="2877672"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LOCATION</a:t>
            </a:r>
          </a:p>
          <a:p>
            <a:r>
              <a:rPr lang="en-US" i="1" dirty="0">
                <a:latin typeface="Calibri" panose="020F0502020204030204" pitchFamily="34" charset="0"/>
                <a:ea typeface="Calibri" panose="020F0502020204030204" pitchFamily="34" charset="0"/>
                <a:cs typeface="Calibri" panose="020F0502020204030204" pitchFamily="34" charset="0"/>
              </a:rPr>
              <a:t>Student Union, Ballroom</a:t>
            </a:r>
          </a:p>
        </p:txBody>
      </p:sp>
      <p:sp>
        <p:nvSpPr>
          <p:cNvPr id="13" name="TextBox 12">
            <a:extLst>
              <a:ext uri="{FF2B5EF4-FFF2-40B4-BE49-F238E27FC236}">
                <a16:creationId xmlns:a16="http://schemas.microsoft.com/office/drawing/2014/main" id="{AB9EA6A9-63FC-3F03-5129-65EE938E0227}"/>
              </a:ext>
            </a:extLst>
          </p:cNvPr>
          <p:cNvSpPr txBox="1"/>
          <p:nvPr/>
        </p:nvSpPr>
        <p:spPr>
          <a:xfrm>
            <a:off x="4325671" y="3447036"/>
            <a:ext cx="7563613" cy="1477328"/>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FIND YOUR CALLING</a:t>
            </a:r>
          </a:p>
          <a:p>
            <a:r>
              <a:rPr lang="en-US" dirty="0"/>
              <a:t>Whether you're looking to meet new people, deepen existing friendships, or simply engage in thoughtful dialogue about how we find meaning and passion in the work we do, this event offers a welcoming environment to connect and learn. Come ready to listen, share, and be part of the conversation.</a:t>
            </a:r>
          </a:p>
        </p:txBody>
      </p:sp>
      <p:sp>
        <p:nvSpPr>
          <p:cNvPr id="2" name="TextBox 1">
            <a:extLst>
              <a:ext uri="{FF2B5EF4-FFF2-40B4-BE49-F238E27FC236}">
                <a16:creationId xmlns:a16="http://schemas.microsoft.com/office/drawing/2014/main" id="{F3F924BB-B5EC-39F1-C9CB-2D06EF891D21}"/>
              </a:ext>
            </a:extLst>
          </p:cNvPr>
          <p:cNvSpPr txBox="1"/>
          <p:nvPr/>
        </p:nvSpPr>
        <p:spPr>
          <a:xfrm>
            <a:off x="4325671" y="5055602"/>
            <a:ext cx="6956412" cy="646331"/>
          </a:xfrm>
          <a:prstGeom prst="rect">
            <a:avLst/>
          </a:prstGeom>
          <a:noFill/>
        </p:spPr>
        <p:txBody>
          <a:bodyPr wrap="square" rtlCol="0">
            <a:spAutoFit/>
          </a:bodyPr>
          <a:lstStyle/>
          <a:p>
            <a:r>
              <a:rPr lang="en-US" b="1" dirty="0">
                <a:solidFill>
                  <a:srgbClr val="512888"/>
                </a:solidFill>
                <a:latin typeface="Calibri" panose="020F0502020204030204" pitchFamily="34" charset="0"/>
                <a:ea typeface="Calibri" panose="020F0502020204030204" pitchFamily="34" charset="0"/>
                <a:cs typeface="Calibri" panose="020F0502020204030204" pitchFamily="34" charset="0"/>
              </a:rPr>
              <a:t>RSVP</a:t>
            </a:r>
          </a:p>
          <a:p>
            <a:pPr lvl="0" fontAlgn="base"/>
            <a:r>
              <a:rPr lang="en-US" dirty="0"/>
              <a:t>Register with the QR code or at </a:t>
            </a:r>
            <a:r>
              <a:rPr lang="en-US" dirty="0">
                <a:hlinkClick r:id="rId3"/>
              </a:rPr>
              <a:t>https://cglink.me/2pS/r394948</a:t>
            </a:r>
            <a:endParaRPr lang="en-US" dirty="0"/>
          </a:p>
        </p:txBody>
      </p:sp>
      <p:pic>
        <p:nvPicPr>
          <p:cNvPr id="7" name="Picture 6">
            <a:extLst>
              <a:ext uri="{FF2B5EF4-FFF2-40B4-BE49-F238E27FC236}">
                <a16:creationId xmlns:a16="http://schemas.microsoft.com/office/drawing/2014/main" id="{17FB2BC8-B9F4-5EF3-5F7C-706D29C8EE5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8678" r="7492"/>
          <a:stretch>
            <a:fillRect/>
          </a:stretch>
        </p:blipFill>
        <p:spPr>
          <a:xfrm>
            <a:off x="0" y="0"/>
            <a:ext cx="3989495" cy="6158753"/>
          </a:xfrm>
          <a:prstGeom prst="rect">
            <a:avLst/>
          </a:prstGeom>
        </p:spPr>
      </p:pic>
      <p:pic>
        <p:nvPicPr>
          <p:cNvPr id="12" name="Picture 11">
            <a:extLst>
              <a:ext uri="{FF2B5EF4-FFF2-40B4-BE49-F238E27FC236}">
                <a16:creationId xmlns:a16="http://schemas.microsoft.com/office/drawing/2014/main" id="{87434235-884D-F685-A633-515353D73CE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0981" y="5027632"/>
            <a:ext cx="1133566" cy="1082701"/>
          </a:xfrm>
          <a:prstGeom prst="rect">
            <a:avLst/>
          </a:prstGeom>
        </p:spPr>
      </p:pic>
    </p:spTree>
    <p:extLst>
      <p:ext uri="{BB962C8B-B14F-4D97-AF65-F5344CB8AC3E}">
        <p14:creationId xmlns:p14="http://schemas.microsoft.com/office/powerpoint/2010/main" val="295580617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niversity_Widescreen_Template_Horiz_July2020.potx" id="{3459171C-7422-D447-8EC6-0D4BD2EA01CB}" vid="{0E0B95AE-4A22-BB4E-AFBE-94B43768EE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1106</TotalTime>
  <Words>325</Words>
  <Application>Microsoft Macintosh PowerPoint</Application>
  <PresentationFormat>Widescreen</PresentationFormat>
  <Paragraphs>29</Paragraphs>
  <Slides>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Calibri</vt:lpstr>
      <vt:lpstr>Lucida Sans</vt:lpstr>
      <vt:lpstr>1_Office Theme</vt:lpstr>
      <vt:lpstr>K-State First Book Scholarship</vt:lpstr>
      <vt:lpstr>Ask Dave Isay a Question</vt:lpstr>
      <vt:lpstr>Attend Find Your Calling</vt:lpstr>
    </vt:vector>
  </TitlesOfParts>
  <Company>Kansas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Wildcat Family</dc:title>
  <dc:creator>Kevin Cook</dc:creator>
  <cp:lastModifiedBy>Mariya Vaughan</cp:lastModifiedBy>
  <cp:revision>9</cp:revision>
  <dcterms:created xsi:type="dcterms:W3CDTF">2024-05-28T18:16:07Z</dcterms:created>
  <dcterms:modified xsi:type="dcterms:W3CDTF">2026-09-29T15:41:33Z</dcterms:modified>
</cp:coreProperties>
</file>