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7"/>
  </p:notesMasterIdLst>
  <p:handoutMasterIdLst>
    <p:handoutMasterId r:id="rId28"/>
  </p:handoutMasterIdLst>
  <p:sldIdLst>
    <p:sldId id="256" r:id="rId2"/>
    <p:sldId id="258" r:id="rId3"/>
    <p:sldId id="257" r:id="rId4"/>
    <p:sldId id="259" r:id="rId5"/>
    <p:sldId id="260" r:id="rId6"/>
    <p:sldId id="261" r:id="rId7"/>
    <p:sldId id="274" r:id="rId8"/>
    <p:sldId id="262" r:id="rId9"/>
    <p:sldId id="263" r:id="rId10"/>
    <p:sldId id="271" r:id="rId11"/>
    <p:sldId id="264" r:id="rId12"/>
    <p:sldId id="275" r:id="rId13"/>
    <p:sldId id="281" r:id="rId14"/>
    <p:sldId id="277" r:id="rId15"/>
    <p:sldId id="278" r:id="rId16"/>
    <p:sldId id="279" r:id="rId17"/>
    <p:sldId id="280" r:id="rId18"/>
    <p:sldId id="265" r:id="rId19"/>
    <p:sldId id="266" r:id="rId20"/>
    <p:sldId id="267" r:id="rId21"/>
    <p:sldId id="273" r:id="rId22"/>
    <p:sldId id="269" r:id="rId23"/>
    <p:sldId id="268" r:id="rId24"/>
    <p:sldId id="270" r:id="rId25"/>
    <p:sldId id="272" r:id="rId2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7AA04E-51AD-4ED2-8189-B49AC079CEDA}">
          <p14:sldIdLst>
            <p14:sldId id="256"/>
            <p14:sldId id="258"/>
            <p14:sldId id="257"/>
          </p14:sldIdLst>
        </p14:section>
        <p14:section name="Untitled Section" id="{298179AE-445A-4028-9F2F-9681ACAB90B9}">
          <p14:sldIdLst>
            <p14:sldId id="259"/>
            <p14:sldId id="260"/>
            <p14:sldId id="261"/>
            <p14:sldId id="274"/>
            <p14:sldId id="262"/>
            <p14:sldId id="263"/>
            <p14:sldId id="271"/>
            <p14:sldId id="264"/>
            <p14:sldId id="275"/>
            <p14:sldId id="281"/>
            <p14:sldId id="277"/>
            <p14:sldId id="278"/>
            <p14:sldId id="279"/>
            <p14:sldId id="280"/>
            <p14:sldId id="265"/>
            <p14:sldId id="266"/>
            <p14:sldId id="267"/>
            <p14:sldId id="273"/>
            <p14:sldId id="269"/>
            <p14:sldId id="268"/>
            <p14:sldId id="270"/>
            <p14:sldId id="272"/>
          </p14:sldIdLst>
        </p14:section>
        <p14:section name="Untitled Section" id="{FF1F3F3C-5A4D-4BC7-98C0-5D9254C4DF3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28" autoAdjust="0"/>
  </p:normalViewPr>
  <p:slideViewPr>
    <p:cSldViewPr>
      <p:cViewPr varScale="1">
        <p:scale>
          <a:sx n="115" d="100"/>
          <a:sy n="115" d="100"/>
        </p:scale>
        <p:origin x="-336"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F85B79DE-9964-4148-BFD8-FB98661594DE}" type="datetimeFigureOut">
              <a:rPr lang="en-US" smtClean="0"/>
              <a:t>2/25/2015</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945E230E-4991-4B9B-891E-96B333954C55}" type="slidenum">
              <a:rPr lang="en-US" smtClean="0"/>
              <a:t>‹#›</a:t>
            </a:fld>
            <a:endParaRPr lang="en-US"/>
          </a:p>
        </p:txBody>
      </p:sp>
    </p:spTree>
    <p:extLst>
      <p:ext uri="{BB962C8B-B14F-4D97-AF65-F5344CB8AC3E}">
        <p14:creationId xmlns:p14="http://schemas.microsoft.com/office/powerpoint/2010/main" val="466225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078C8345-1A4C-4A3D-9661-E11C586BB23B}" type="datetimeFigureOut">
              <a:rPr lang="en-US" smtClean="0"/>
              <a:t>2/25/2015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31B08C26-D18C-4CFC-8E55-4649B0B1C21D}" type="slidenum">
              <a:rPr lang="en-US" smtClean="0"/>
              <a:t>‹#›</a:t>
            </a:fld>
            <a:endParaRPr lang="en-US"/>
          </a:p>
        </p:txBody>
      </p:sp>
    </p:spTree>
    <p:extLst>
      <p:ext uri="{BB962C8B-B14F-4D97-AF65-F5344CB8AC3E}">
        <p14:creationId xmlns:p14="http://schemas.microsoft.com/office/powerpoint/2010/main" val="42709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B08C26-D18C-4CFC-8E55-4649B0B1C21D}" type="slidenum">
              <a:rPr lang="en-US" smtClean="0"/>
              <a:t>4</a:t>
            </a:fld>
            <a:endParaRPr lang="en-US"/>
          </a:p>
        </p:txBody>
      </p:sp>
    </p:spTree>
    <p:extLst>
      <p:ext uri="{BB962C8B-B14F-4D97-AF65-F5344CB8AC3E}">
        <p14:creationId xmlns:p14="http://schemas.microsoft.com/office/powerpoint/2010/main" val="2591899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B08C26-D18C-4CFC-8E55-4649B0B1C21D}" type="slidenum">
              <a:rPr lang="en-US" smtClean="0"/>
              <a:t>5</a:t>
            </a:fld>
            <a:endParaRPr lang="en-US"/>
          </a:p>
        </p:txBody>
      </p:sp>
    </p:spTree>
    <p:extLst>
      <p:ext uri="{BB962C8B-B14F-4D97-AF65-F5344CB8AC3E}">
        <p14:creationId xmlns:p14="http://schemas.microsoft.com/office/powerpoint/2010/main" val="3597821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C62308F-1223-4F0F-B089-128023AA74E2}" type="datetimeFigureOut">
              <a:rPr lang="en-US" smtClean="0"/>
              <a:t>2/25/2015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921A381-B2B9-43C1-932E-68C1E8233C75}"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62308F-1223-4F0F-B089-128023AA74E2}"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1A381-B2B9-43C1-932E-68C1E8233C7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921A381-B2B9-43C1-932E-68C1E8233C75}"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62308F-1223-4F0F-B089-128023AA74E2}"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C62308F-1223-4F0F-B089-128023AA74E2}"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921A381-B2B9-43C1-932E-68C1E8233C75}"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C62308F-1223-4F0F-B089-128023AA74E2}" type="datetimeFigureOut">
              <a:rPr lang="en-US" smtClean="0"/>
              <a:t>2/25/2015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921A381-B2B9-43C1-932E-68C1E8233C75}"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C62308F-1223-4F0F-B089-128023AA74E2}"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1A381-B2B9-43C1-932E-68C1E8233C75}"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C62308F-1223-4F0F-B089-128023AA74E2}" type="datetimeFigureOut">
              <a:rPr lang="en-US" smtClean="0"/>
              <a:t>2/25/2015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921A381-B2B9-43C1-932E-68C1E8233C75}"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C62308F-1223-4F0F-B089-128023AA74E2}" type="datetimeFigureOut">
              <a:rPr lang="en-US" smtClean="0"/>
              <a:t>2/25/2015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921A381-B2B9-43C1-932E-68C1E8233C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C62308F-1223-4F0F-B089-128023AA74E2}" type="datetimeFigureOut">
              <a:rPr lang="en-US" smtClean="0"/>
              <a:t>2/25/2015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921A381-B2B9-43C1-932E-68C1E8233C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921A381-B2B9-43C1-932E-68C1E8233C75}"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C62308F-1223-4F0F-B089-128023AA74E2}" type="datetimeFigureOut">
              <a:rPr lang="en-US" smtClean="0"/>
              <a:t>2/25/2015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921A381-B2B9-43C1-932E-68C1E8233C75}"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C62308F-1223-4F0F-B089-128023AA74E2}" type="datetimeFigureOut">
              <a:rPr lang="en-US" smtClean="0"/>
              <a:t>2/25/2015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C62308F-1223-4F0F-B089-128023AA74E2}" type="datetimeFigureOut">
              <a:rPr lang="en-US" smtClean="0"/>
              <a:t>2/25/2015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921A381-B2B9-43C1-932E-68C1E8233C75}"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hitehouse.gov/omb/circulars_a110/" TargetMode="External"/><Relationship Id="rId2" Type="http://schemas.openxmlformats.org/officeDocument/2006/relationships/hyperlink" Target="http://www.whitehouse.gov/sites/default/files/omb/assets/omb/fedreg/2005/083105_a21.pdf" TargetMode="External"/><Relationship Id="rId1" Type="http://schemas.openxmlformats.org/officeDocument/2006/relationships/slideLayout" Target="../slideLayouts/slideLayout2.xml"/><Relationship Id="rId5" Type="http://schemas.openxmlformats.org/officeDocument/2006/relationships/hyperlink" Target="http://www.whitehouse.gov/sites/default/files/omb/assets/a133/a133_revised_2007.pdf" TargetMode="External"/><Relationship Id="rId4" Type="http://schemas.openxmlformats.org/officeDocument/2006/relationships/hyperlink" Target="http://www.whitehouse.gov/sites/default/files/omb/assets/omb/circulars/a110/2cfr215-0.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fo.gov/cofar/" TargetMode="External"/><Relationship Id="rId2" Type="http://schemas.openxmlformats.org/officeDocument/2006/relationships/hyperlink" Target="http://www.ecfr.gov/cgi-bin/text-idx?SID=b0cd9b6871b0472ad56bd777b50d13a0&amp;tpl=/ecfrbrowse/Title02/2chapterII.tp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b="1" u="sng" dirty="0"/>
              <a:t>2 CFR Part 200 – Uniform Administrative Requirements, Cost Principles, and Audit Requirements for Federal Awards </a:t>
            </a:r>
            <a:endParaRPr lang="en-US" dirty="0"/>
          </a:p>
        </p:txBody>
      </p:sp>
      <p:sp>
        <p:nvSpPr>
          <p:cNvPr id="4" name="Title 3"/>
          <p:cNvSpPr>
            <a:spLocks noGrp="1"/>
          </p:cNvSpPr>
          <p:nvPr>
            <p:ph type="ctrTitle"/>
          </p:nvPr>
        </p:nvSpPr>
        <p:spPr/>
        <p:txBody>
          <a:bodyPr>
            <a:normAutofit/>
          </a:bodyPr>
          <a:lstStyle/>
          <a:p>
            <a:r>
              <a:rPr lang="en-US" dirty="0" smtClean="0"/>
              <a:t>UNIFORM GUIDANCE AT</a:t>
            </a:r>
            <a:br>
              <a:rPr lang="en-US" dirty="0" smtClean="0"/>
            </a:br>
            <a:r>
              <a:rPr lang="en-US" dirty="0" smtClean="0"/>
              <a:t> K-STATE</a:t>
            </a:r>
            <a:endParaRPr lang="en-US" dirty="0"/>
          </a:p>
        </p:txBody>
      </p:sp>
    </p:spTree>
    <p:extLst>
      <p:ext uri="{BB962C8B-B14F-4D97-AF65-F5344CB8AC3E}">
        <p14:creationId xmlns:p14="http://schemas.microsoft.com/office/powerpoint/2010/main" val="1698511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dirty="0" smtClean="0"/>
              <a:t>Re-budgeting and Prior Written Approvals –</a:t>
            </a:r>
            <a:br>
              <a:rPr lang="en-US" sz="2600" dirty="0" smtClean="0"/>
            </a:br>
            <a:r>
              <a:rPr lang="en-US" sz="2600" dirty="0" smtClean="0"/>
              <a:t> Any Waivers?	</a:t>
            </a:r>
            <a:endParaRPr lang="en-US" sz="2600" dirty="0"/>
          </a:p>
        </p:txBody>
      </p:sp>
      <p:sp>
        <p:nvSpPr>
          <p:cNvPr id="3" name="Content Placeholder 2"/>
          <p:cNvSpPr>
            <a:spLocks noGrp="1"/>
          </p:cNvSpPr>
          <p:nvPr>
            <p:ph sz="quarter" idx="1"/>
          </p:nvPr>
        </p:nvSpPr>
        <p:spPr/>
        <p:txBody>
          <a:bodyPr>
            <a:normAutofit fontScale="85000" lnSpcReduction="10000"/>
          </a:bodyPr>
          <a:lstStyle/>
          <a:p>
            <a:pPr marL="274320" lvl="1">
              <a:buClr>
                <a:schemeClr val="accent1"/>
              </a:buClr>
              <a:buSzPct val="85000"/>
              <a:buFont typeface="Wingdings 2"/>
              <a:buChar char=""/>
            </a:pPr>
            <a:r>
              <a:rPr lang="en-US" dirty="0">
                <a:solidFill>
                  <a:schemeClr val="tx1"/>
                </a:solidFill>
              </a:rPr>
              <a:t>Individual agencies may waive specific prior </a:t>
            </a:r>
            <a:r>
              <a:rPr lang="en-US" dirty="0" smtClean="0">
                <a:solidFill>
                  <a:schemeClr val="tx1"/>
                </a:solidFill>
              </a:rPr>
              <a:t>approvals listed in the Uniform Guidance. </a:t>
            </a:r>
            <a:r>
              <a:rPr lang="en-US" dirty="0">
                <a:solidFill>
                  <a:schemeClr val="tx1"/>
                </a:solidFill>
              </a:rPr>
              <a:t>We are working on a list of these as we identify them. </a:t>
            </a:r>
            <a:endParaRPr lang="en-US" dirty="0" smtClean="0">
              <a:solidFill>
                <a:schemeClr val="tx1"/>
              </a:solidFill>
            </a:endParaRPr>
          </a:p>
          <a:p>
            <a:pPr marL="548640" lvl="2">
              <a:buClr>
                <a:schemeClr val="accent1"/>
              </a:buClr>
              <a:buSzPct val="85000"/>
              <a:buFont typeface="Wingdings 2"/>
              <a:buChar char=""/>
            </a:pPr>
            <a:r>
              <a:rPr lang="en-US" dirty="0" smtClean="0"/>
              <a:t>Example: NIH promises that, via their Grants Policy Stmt., they will continue to allow purchases of special purpose equipment over $5,000 and unrecovered indirect costs as cost sharing without prior approvals.</a:t>
            </a:r>
          </a:p>
          <a:p>
            <a:pPr marL="320040" lvl="2" indent="0">
              <a:buClr>
                <a:schemeClr val="accent1"/>
              </a:buClr>
              <a:buSzPct val="85000"/>
              <a:buNone/>
            </a:pPr>
            <a:endParaRPr lang="en-US" dirty="0" smtClean="0"/>
          </a:p>
          <a:p>
            <a:pPr marL="274320" lvl="1">
              <a:buClr>
                <a:schemeClr val="accent1"/>
              </a:buClr>
              <a:buSzPct val="85000"/>
              <a:buFont typeface="Wingdings 2"/>
              <a:buChar char=""/>
            </a:pPr>
            <a:r>
              <a:rPr lang="en-US" dirty="0" smtClean="0">
                <a:solidFill>
                  <a:schemeClr val="tx1"/>
                </a:solidFill>
              </a:rPr>
              <a:t>Institutional prior approvals (“OPAS” or “Expanded Authorities”) that apply to research awards</a:t>
            </a:r>
          </a:p>
          <a:p>
            <a:pPr marL="548640" lvl="2">
              <a:buClr>
                <a:schemeClr val="accent1"/>
              </a:buClr>
              <a:buSzPct val="85000"/>
              <a:buFont typeface="Wingdings 2"/>
              <a:buChar char=""/>
            </a:pPr>
            <a:r>
              <a:rPr lang="en-US" dirty="0" smtClean="0">
                <a:solidFill>
                  <a:schemeClr val="tx1"/>
                </a:solidFill>
              </a:rPr>
              <a:t>are still available per .308 (d)(4). Included is approval of 90 day pre-award costs, a one-time no-cost tim</a:t>
            </a:r>
            <a:r>
              <a:rPr lang="en-US" dirty="0" smtClean="0"/>
              <a:t>e extension, carryforward of unobligated balances, and re-budgeting of many costs. </a:t>
            </a:r>
            <a:endParaRPr lang="en-US" dirty="0" smtClean="0">
              <a:solidFill>
                <a:schemeClr val="tx1"/>
              </a:solidFill>
            </a:endParaRPr>
          </a:p>
          <a:p>
            <a:pPr marL="548640" lvl="2">
              <a:buClr>
                <a:schemeClr val="accent1"/>
              </a:buClr>
              <a:buSzPct val="85000"/>
              <a:buFont typeface="Wingdings 2"/>
              <a:buChar char=""/>
            </a:pPr>
            <a:r>
              <a:rPr lang="en-US" dirty="0" smtClean="0"/>
              <a:t>w</a:t>
            </a:r>
            <a:r>
              <a:rPr lang="en-US" dirty="0" smtClean="0">
                <a:solidFill>
                  <a:schemeClr val="tx1"/>
                </a:solidFill>
              </a:rPr>
              <a:t>ere previously incorporated into federal research awards through the Research Terms and Conditions (RTC).  New RTC’s must be developed and approved under UG.  </a:t>
            </a:r>
          </a:p>
          <a:p>
            <a:pPr marL="548640" lvl="2">
              <a:buClr>
                <a:schemeClr val="accent1"/>
              </a:buClr>
              <a:buSzPct val="85000"/>
              <a:buFont typeface="Wingdings 2"/>
              <a:buChar char=""/>
            </a:pPr>
            <a:r>
              <a:rPr lang="en-US" dirty="0" smtClean="0"/>
              <a:t>Until the new RTC is available these items must be incorporated in the individual awards and/or the agency’s implementation of the UG. Watch new awards carefully! (There is some discussion of making new RTC apply retroactively…)</a:t>
            </a:r>
            <a:endParaRPr lang="en-US" dirty="0"/>
          </a:p>
        </p:txBody>
      </p:sp>
    </p:spTree>
    <p:extLst>
      <p:ext uri="{BB962C8B-B14F-4D97-AF65-F5344CB8AC3E}">
        <p14:creationId xmlns:p14="http://schemas.microsoft.com/office/powerpoint/2010/main" val="4163668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Prior Approvals –</a:t>
            </a:r>
            <a:br>
              <a:rPr lang="en-US" sz="2400" dirty="0" smtClean="0"/>
            </a:br>
            <a:r>
              <a:rPr lang="en-US" sz="2400" dirty="0" smtClean="0"/>
              <a:t> Selected items of interest at K-State</a:t>
            </a:r>
            <a:endParaRPr lang="en-US" sz="2400" dirty="0"/>
          </a:p>
        </p:txBody>
      </p:sp>
      <p:sp>
        <p:nvSpPr>
          <p:cNvPr id="3" name="Content Placeholder 2"/>
          <p:cNvSpPr>
            <a:spLocks noGrp="1"/>
          </p:cNvSpPr>
          <p:nvPr>
            <p:ph sz="quarter" idx="1"/>
          </p:nvPr>
        </p:nvSpPr>
        <p:spPr/>
        <p:txBody>
          <a:bodyPr>
            <a:normAutofit/>
          </a:bodyPr>
          <a:lstStyle/>
          <a:p>
            <a:r>
              <a:rPr lang="en-US" dirty="0" smtClean="0"/>
              <a:t>Administrative &amp; Clerical Salaries </a:t>
            </a:r>
          </a:p>
          <a:p>
            <a:r>
              <a:rPr lang="en-US" sz="2000" dirty="0" smtClean="0"/>
              <a:t>Four conditions are imposed for direct charging these costs. 	</a:t>
            </a:r>
          </a:p>
          <a:p>
            <a:pPr lvl="1"/>
            <a:r>
              <a:rPr lang="en-US" sz="1500" dirty="0" smtClean="0"/>
              <a:t>Only three of the four are actually of concern to departments.</a:t>
            </a:r>
          </a:p>
          <a:p>
            <a:pPr lvl="1"/>
            <a:r>
              <a:rPr lang="en-US" sz="1500" dirty="0" smtClean="0"/>
              <a:t>One of the three conditions is the requirement for prior written approval.</a:t>
            </a:r>
          </a:p>
          <a:p>
            <a:pPr lvl="1"/>
            <a:r>
              <a:rPr lang="en-US" sz="1500" dirty="0" smtClean="0"/>
              <a:t>The remaining two conditions require institutional definitions for “integral” and “specifically identifiable”.</a:t>
            </a:r>
          </a:p>
          <a:p>
            <a:endParaRPr lang="en-US" sz="2000" dirty="0" smtClean="0"/>
          </a:p>
          <a:p>
            <a:r>
              <a:rPr lang="en-US" sz="2000" dirty="0" smtClean="0"/>
              <a:t>Additional K-State guidance includes</a:t>
            </a:r>
          </a:p>
          <a:p>
            <a:pPr lvl="1"/>
            <a:r>
              <a:rPr lang="en-US" sz="1500" dirty="0"/>
              <a:t>e</a:t>
            </a:r>
            <a:r>
              <a:rPr lang="en-US" sz="1500" dirty="0" smtClean="0"/>
              <a:t>xamples of administrative and clerical duties.</a:t>
            </a:r>
          </a:p>
          <a:p>
            <a:pPr lvl="1"/>
            <a:r>
              <a:rPr lang="en-US" sz="1500" dirty="0" smtClean="0"/>
              <a:t>a list of common job titles at K-State of employees that perform such duties.</a:t>
            </a:r>
          </a:p>
          <a:p>
            <a:pPr lvl="1"/>
            <a:r>
              <a:rPr lang="en-US" sz="1500" dirty="0" smtClean="0"/>
              <a:t>a threshold of 25% time (FTE) devoted to the project in order to be considered specifically identifiable.</a:t>
            </a:r>
          </a:p>
          <a:p>
            <a:pPr lvl="1"/>
            <a:r>
              <a:rPr lang="en-US" sz="1500" dirty="0" smtClean="0"/>
              <a:t>a requirement to include in the budget narrative a description of why the duties are integral to the project – significant, unique, unusual in nature and volume, etc. </a:t>
            </a:r>
            <a:endParaRPr lang="en-US" sz="1500" dirty="0"/>
          </a:p>
          <a:p>
            <a:pPr lvl="1"/>
            <a:endParaRPr lang="en-US" dirty="0"/>
          </a:p>
          <a:p>
            <a:pPr marL="0" indent="0">
              <a:buNone/>
            </a:pPr>
            <a:endParaRPr lang="en-US" dirty="0"/>
          </a:p>
        </p:txBody>
      </p:sp>
    </p:spTree>
    <p:extLst>
      <p:ext uri="{BB962C8B-B14F-4D97-AF65-F5344CB8AC3E}">
        <p14:creationId xmlns:p14="http://schemas.microsoft.com/office/powerpoint/2010/main" val="3153763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Prior Approvals –</a:t>
            </a:r>
            <a:br>
              <a:rPr lang="en-US" sz="2400" dirty="0"/>
            </a:br>
            <a:r>
              <a:rPr lang="en-US" sz="2400" dirty="0"/>
              <a:t> Selected items of interest at K-State</a:t>
            </a:r>
          </a:p>
        </p:txBody>
      </p:sp>
      <p:sp>
        <p:nvSpPr>
          <p:cNvPr id="3" name="Content Placeholder 2"/>
          <p:cNvSpPr>
            <a:spLocks noGrp="1"/>
          </p:cNvSpPr>
          <p:nvPr>
            <p:ph sz="quarter" idx="1"/>
          </p:nvPr>
        </p:nvSpPr>
        <p:spPr/>
        <p:txBody>
          <a:bodyPr>
            <a:normAutofit/>
          </a:bodyPr>
          <a:lstStyle/>
          <a:p>
            <a:r>
              <a:rPr lang="en-US" dirty="0" smtClean="0"/>
              <a:t>Computing Devices </a:t>
            </a:r>
            <a:endParaRPr lang="en-US" dirty="0"/>
          </a:p>
          <a:p>
            <a:pPr lvl="1"/>
            <a:r>
              <a:rPr lang="en-US" dirty="0" smtClean="0"/>
              <a:t>UG provides definitions along with criteria for direct charging of computing supplies vs. computing equipment.</a:t>
            </a:r>
          </a:p>
          <a:p>
            <a:pPr lvl="2"/>
            <a:r>
              <a:rPr lang="en-US" dirty="0" smtClean="0"/>
              <a:t>Computing </a:t>
            </a:r>
            <a:r>
              <a:rPr lang="en-US" u="sng" dirty="0" smtClean="0"/>
              <a:t>supplies</a:t>
            </a:r>
            <a:r>
              <a:rPr lang="en-US" dirty="0" smtClean="0"/>
              <a:t> allowable when “essential and allocable”.</a:t>
            </a:r>
          </a:p>
          <a:p>
            <a:pPr lvl="2"/>
            <a:r>
              <a:rPr lang="en-US" dirty="0" smtClean="0"/>
              <a:t>Computing </a:t>
            </a:r>
            <a:r>
              <a:rPr lang="en-US" u="sng" dirty="0" smtClean="0"/>
              <a:t>equipment</a:t>
            </a:r>
            <a:r>
              <a:rPr lang="en-US" dirty="0" smtClean="0"/>
              <a:t> (both scientific and general purpose)  is allowable only with prior written approval. </a:t>
            </a:r>
          </a:p>
          <a:p>
            <a:pPr lvl="1"/>
            <a:r>
              <a:rPr lang="en-US" dirty="0" smtClean="0"/>
              <a:t>Additional K-State guidance includes</a:t>
            </a:r>
          </a:p>
          <a:p>
            <a:pPr lvl="2"/>
            <a:r>
              <a:rPr lang="en-US" dirty="0" smtClean="0"/>
              <a:t>Definitions from the UG for computing device, supply vs. equipment, general purpose vs. scientific.</a:t>
            </a:r>
          </a:p>
          <a:p>
            <a:pPr lvl="2"/>
            <a:r>
              <a:rPr lang="en-US" dirty="0" smtClean="0"/>
              <a:t>a list of criteria for direct charging of computing supplies.</a:t>
            </a:r>
          </a:p>
          <a:p>
            <a:pPr lvl="3"/>
            <a:r>
              <a:rPr lang="en-US" dirty="0" smtClean="0"/>
              <a:t>Includes a 75% usage threshold for charging the 100% of the cost to one project.</a:t>
            </a:r>
          </a:p>
          <a:p>
            <a:pPr lvl="1"/>
            <a:endParaRPr lang="en-US" dirty="0"/>
          </a:p>
        </p:txBody>
      </p:sp>
    </p:spTree>
    <p:extLst>
      <p:ext uri="{BB962C8B-B14F-4D97-AF65-F5344CB8AC3E}">
        <p14:creationId xmlns:p14="http://schemas.microsoft.com/office/powerpoint/2010/main" val="1030794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Prior Approvals –</a:t>
            </a:r>
            <a:br>
              <a:rPr lang="en-US" sz="2400" dirty="0"/>
            </a:br>
            <a:r>
              <a:rPr lang="en-US" sz="2400" dirty="0"/>
              <a:t> Selected items of interest at K-State</a:t>
            </a:r>
          </a:p>
        </p:txBody>
      </p:sp>
      <p:sp>
        <p:nvSpPr>
          <p:cNvPr id="3" name="Content Placeholder 2"/>
          <p:cNvSpPr>
            <a:spLocks noGrp="1"/>
          </p:cNvSpPr>
          <p:nvPr>
            <p:ph sz="quarter" idx="1"/>
          </p:nvPr>
        </p:nvSpPr>
        <p:spPr/>
        <p:txBody>
          <a:bodyPr>
            <a:normAutofit fontScale="77500" lnSpcReduction="20000"/>
          </a:bodyPr>
          <a:lstStyle/>
          <a:p>
            <a:r>
              <a:rPr lang="en-US" dirty="0" smtClean="0"/>
              <a:t>Sub-Awards </a:t>
            </a:r>
          </a:p>
          <a:p>
            <a:pPr lvl="1"/>
            <a:r>
              <a:rPr lang="en-US" dirty="0" smtClean="0"/>
              <a:t>Must be described and included in the approved Federal award and any re-budgeting to accommodate sub-awards requires prior written approval (.308(c)(6)).</a:t>
            </a:r>
          </a:p>
          <a:p>
            <a:pPr marL="274320" lvl="1" indent="0">
              <a:buNone/>
            </a:pPr>
            <a:endParaRPr lang="en-US" dirty="0" smtClean="0"/>
          </a:p>
          <a:p>
            <a:pPr lvl="1"/>
            <a:r>
              <a:rPr lang="en-US" dirty="0" smtClean="0"/>
              <a:t>Additional considerations for Fixed Amount sub-awards:</a:t>
            </a:r>
          </a:p>
          <a:p>
            <a:pPr lvl="2"/>
            <a:r>
              <a:rPr lang="en-US" dirty="0" smtClean="0"/>
              <a:t>Limited </a:t>
            </a:r>
            <a:r>
              <a:rPr lang="en-US" dirty="0"/>
              <a:t>to the </a:t>
            </a:r>
            <a:r>
              <a:rPr lang="en-US" dirty="0" smtClean="0"/>
              <a:t>federal </a:t>
            </a:r>
            <a:r>
              <a:rPr lang="en-US" dirty="0"/>
              <a:t>Simplified Acquisition </a:t>
            </a:r>
            <a:r>
              <a:rPr lang="en-US" dirty="0" smtClean="0"/>
              <a:t>Threshold  - currently $150,000, and must have prior written approval (.332). </a:t>
            </a:r>
            <a:endParaRPr lang="en-US" dirty="0"/>
          </a:p>
          <a:p>
            <a:pPr lvl="3"/>
            <a:r>
              <a:rPr lang="en-US" dirty="0" smtClean="0"/>
              <a:t>COFAR FAQ’s indicate it is allowable to have multiple sub-awards to the same recipient that total more than $150,000, if each have a distinct statement of work. </a:t>
            </a:r>
          </a:p>
          <a:p>
            <a:pPr lvl="2"/>
            <a:r>
              <a:rPr lang="en-US" dirty="0" smtClean="0"/>
              <a:t>Fixed amount sub-awards are also included in the prior approval re-budgeting requirements in .308(c)(6).</a:t>
            </a:r>
          </a:p>
          <a:p>
            <a:pPr lvl="2"/>
            <a:r>
              <a:rPr lang="en-US" dirty="0" smtClean="0"/>
              <a:t>Other conditions for Fixed Amount awards are found in .201(b). Special items to note include:</a:t>
            </a:r>
          </a:p>
          <a:p>
            <a:pPr lvl="3"/>
            <a:r>
              <a:rPr lang="en-US" dirty="0" smtClean="0"/>
              <a:t>Cannot be used in programs that require mandatory cost sharing or match.</a:t>
            </a:r>
          </a:p>
          <a:p>
            <a:pPr lvl="3"/>
            <a:r>
              <a:rPr lang="en-US" dirty="0" smtClean="0"/>
              <a:t>Certification is required at the end of the program to ensure that the activity was completed or appropriate level of effort was expended.  If not, the Federal award must be adjusted.</a:t>
            </a:r>
          </a:p>
          <a:p>
            <a:pPr lvl="3"/>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1501183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Sub-award items of interest</a:t>
            </a:r>
            <a:endParaRPr lang="en-US" dirty="0"/>
          </a:p>
        </p:txBody>
      </p:sp>
      <p:sp>
        <p:nvSpPr>
          <p:cNvPr id="3" name="Content Placeholder 2"/>
          <p:cNvSpPr>
            <a:spLocks noGrp="1"/>
          </p:cNvSpPr>
          <p:nvPr>
            <p:ph sz="quarter" idx="1"/>
          </p:nvPr>
        </p:nvSpPr>
        <p:spPr/>
        <p:txBody>
          <a:bodyPr>
            <a:normAutofit fontScale="77500" lnSpcReduction="20000"/>
          </a:bodyPr>
          <a:lstStyle/>
          <a:p>
            <a:pPr>
              <a:buSzPct val="100000"/>
            </a:pPr>
            <a:r>
              <a:rPr lang="en-US" dirty="0" smtClean="0"/>
              <a:t>Sub-recipient vs. contractor determinations</a:t>
            </a:r>
            <a:r>
              <a:rPr lang="en-US" sz="2400" dirty="0"/>
              <a:t> </a:t>
            </a:r>
            <a:r>
              <a:rPr lang="en-US" sz="2400" dirty="0" smtClean="0"/>
              <a:t>(.201(a) and .330)</a:t>
            </a:r>
          </a:p>
          <a:p>
            <a:pPr lvl="1">
              <a:buSzPct val="100000"/>
              <a:buFont typeface="Courier New" panose="02070309020205020404" pitchFamily="49" charset="0"/>
              <a:buChar char="o"/>
            </a:pPr>
            <a:r>
              <a:rPr lang="en-US" dirty="0" smtClean="0"/>
              <a:t>Case-by-case determination and use of the appropriate type of agreement is the responsibility of the pass-through entity (K-State).</a:t>
            </a:r>
          </a:p>
          <a:p>
            <a:pPr lvl="1">
              <a:buSzPct val="100000"/>
              <a:buFont typeface="Courier New" panose="02070309020205020404" pitchFamily="49" charset="0"/>
              <a:buChar char="o"/>
            </a:pPr>
            <a:r>
              <a:rPr lang="en-US" dirty="0" smtClean="0"/>
              <a:t>UG emphasizes that substance is more important than form.</a:t>
            </a:r>
          </a:p>
          <a:p>
            <a:pPr marL="274320" lvl="1" indent="0">
              <a:buSzPct val="100000"/>
              <a:buNone/>
            </a:pPr>
            <a:endParaRPr lang="en-US" sz="1900" dirty="0" smtClean="0"/>
          </a:p>
          <a:p>
            <a:pPr>
              <a:buFont typeface="Courier New" panose="02070309020205020404" pitchFamily="49" charset="0"/>
              <a:buChar char="o"/>
            </a:pPr>
            <a:r>
              <a:rPr lang="en-US" dirty="0" smtClean="0"/>
              <a:t>Sub-recipients criteria includes:</a:t>
            </a:r>
            <a:endParaRPr lang="en-US" dirty="0"/>
          </a:p>
          <a:p>
            <a:pPr marL="742950" lvl="1" indent="-285750">
              <a:buFont typeface="Arial" panose="020B0604020202020204" pitchFamily="34" charset="0"/>
              <a:buChar char="•"/>
            </a:pPr>
            <a:r>
              <a:rPr lang="en-US" dirty="0"/>
              <a:t>Performance measured against objectives of Federal </a:t>
            </a:r>
            <a:r>
              <a:rPr lang="en-US" dirty="0" smtClean="0"/>
              <a:t>program.</a:t>
            </a:r>
            <a:endParaRPr lang="en-US" dirty="0"/>
          </a:p>
          <a:p>
            <a:pPr marL="742950" lvl="1" indent="-285750">
              <a:buFont typeface="Arial" panose="020B0604020202020204" pitchFamily="34" charset="0"/>
              <a:buChar char="•"/>
            </a:pPr>
            <a:r>
              <a:rPr lang="en-US" dirty="0"/>
              <a:t>Programmatic decision </a:t>
            </a:r>
            <a:r>
              <a:rPr lang="en-US" dirty="0" smtClean="0"/>
              <a:t>making.</a:t>
            </a:r>
          </a:p>
          <a:p>
            <a:pPr marL="742950" lvl="1" indent="-285750">
              <a:buFont typeface="Arial" panose="020B0604020202020204" pitchFamily="34" charset="0"/>
              <a:buChar char="•"/>
            </a:pPr>
            <a:r>
              <a:rPr lang="en-US" dirty="0" smtClean="0"/>
              <a:t>Need for adherence </a:t>
            </a:r>
            <a:r>
              <a:rPr lang="en-US" dirty="0"/>
              <a:t>to Federal program </a:t>
            </a:r>
            <a:r>
              <a:rPr lang="en-US" dirty="0" smtClean="0"/>
              <a:t>requirements.</a:t>
            </a:r>
          </a:p>
          <a:p>
            <a:pPr marL="457200" lvl="1" indent="0">
              <a:buNone/>
            </a:pPr>
            <a:endParaRPr lang="en-US" dirty="0" smtClean="0"/>
          </a:p>
          <a:p>
            <a:pPr>
              <a:buFont typeface="Courier New" panose="02070309020205020404" pitchFamily="49" charset="0"/>
              <a:buChar char="o"/>
            </a:pPr>
            <a:r>
              <a:rPr lang="en-US" sz="2900" dirty="0" smtClean="0"/>
              <a:t>Contractor criteria includes:</a:t>
            </a:r>
            <a:endParaRPr lang="en-US" sz="2900" dirty="0"/>
          </a:p>
          <a:p>
            <a:pPr marL="742950" lvl="1" indent="-285750">
              <a:buFont typeface="Arial" panose="020B0604020202020204" pitchFamily="34" charset="0"/>
              <a:buChar char="•"/>
            </a:pPr>
            <a:r>
              <a:rPr lang="en-US" dirty="0"/>
              <a:t>Provides goods/services within normal business </a:t>
            </a:r>
            <a:r>
              <a:rPr lang="en-US" dirty="0" smtClean="0"/>
              <a:t>operations.</a:t>
            </a:r>
            <a:endParaRPr lang="en-US" dirty="0"/>
          </a:p>
          <a:p>
            <a:pPr marL="742950" lvl="1" indent="-285750">
              <a:buFont typeface="Arial" panose="020B0604020202020204" pitchFamily="34" charset="0"/>
              <a:buChar char="•"/>
            </a:pPr>
            <a:r>
              <a:rPr lang="en-US" dirty="0"/>
              <a:t>Provides similar goods and services to many different </a:t>
            </a:r>
            <a:r>
              <a:rPr lang="en-US" dirty="0" smtClean="0"/>
              <a:t>purchasers.</a:t>
            </a:r>
            <a:endParaRPr lang="en-US" dirty="0"/>
          </a:p>
          <a:p>
            <a:pPr marL="742950" lvl="1" indent="-285750">
              <a:buFont typeface="Arial" panose="020B0604020202020204" pitchFamily="34" charset="0"/>
              <a:buChar char="•"/>
            </a:pPr>
            <a:r>
              <a:rPr lang="en-US" dirty="0"/>
              <a:t>Operates in a competitive </a:t>
            </a:r>
            <a:r>
              <a:rPr lang="en-US" dirty="0" smtClean="0"/>
              <a:t>environment.</a:t>
            </a:r>
            <a:endParaRPr lang="en-US" dirty="0"/>
          </a:p>
          <a:p>
            <a:pPr marL="742950" lvl="1" indent="-285750">
              <a:buFont typeface="Arial" panose="020B0604020202020204" pitchFamily="34" charset="0"/>
              <a:buChar char="•"/>
            </a:pPr>
            <a:r>
              <a:rPr lang="en-US" dirty="0" smtClean="0"/>
              <a:t>Not subject </a:t>
            </a:r>
            <a:r>
              <a:rPr lang="en-US" dirty="0"/>
              <a:t>to compliance requirements of the Federal program </a:t>
            </a:r>
            <a:r>
              <a:rPr lang="en-US" dirty="0" smtClean="0"/>
              <a:t>(agreement/contract should not include such).</a:t>
            </a:r>
            <a:endParaRPr lang="en-US"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3953224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Sub-award items of interest</a:t>
            </a:r>
          </a:p>
        </p:txBody>
      </p:sp>
      <p:sp>
        <p:nvSpPr>
          <p:cNvPr id="3" name="Content Placeholder 2"/>
          <p:cNvSpPr>
            <a:spLocks noGrp="1"/>
          </p:cNvSpPr>
          <p:nvPr>
            <p:ph sz="quarter" idx="1"/>
          </p:nvPr>
        </p:nvSpPr>
        <p:spPr/>
        <p:txBody>
          <a:bodyPr/>
          <a:lstStyle/>
          <a:p>
            <a:pPr marL="285750" indent="-285750">
              <a:buSzPct val="100000"/>
              <a:buFont typeface="Arial" panose="020B0604020202020204" pitchFamily="34" charset="0"/>
              <a:buChar char="•"/>
            </a:pPr>
            <a:r>
              <a:rPr lang="en-US" dirty="0" smtClean="0"/>
              <a:t>Indirect Cost Rate for Sub-recipients (.331(a)(4))</a:t>
            </a:r>
          </a:p>
          <a:p>
            <a:pPr lvl="1">
              <a:buFont typeface="Courier New" panose="02070309020205020404" pitchFamily="49" charset="0"/>
              <a:buChar char="o"/>
            </a:pPr>
            <a:r>
              <a:rPr lang="en-US" dirty="0" smtClean="0"/>
              <a:t> </a:t>
            </a:r>
            <a:r>
              <a:rPr lang="en-US" dirty="0"/>
              <a:t>All pass-through entities must </a:t>
            </a:r>
            <a:r>
              <a:rPr lang="en-US" dirty="0" smtClean="0"/>
              <a:t>include in each sub-award agreement…</a:t>
            </a:r>
          </a:p>
          <a:p>
            <a:pPr marL="925830" lvl="1" indent="-285750">
              <a:buFont typeface="Arial" panose="020B0604020202020204" pitchFamily="34" charset="0"/>
              <a:buChar char="•"/>
            </a:pPr>
            <a:r>
              <a:rPr lang="en-US" sz="2000" dirty="0" smtClean="0">
                <a:solidFill>
                  <a:schemeClr val="tx1"/>
                </a:solidFill>
              </a:rPr>
              <a:t>The sub-recipient’s federally recognized, negotiated rate, if they have one</a:t>
            </a:r>
          </a:p>
          <a:p>
            <a:pPr marL="640080" lvl="1" indent="0">
              <a:buNone/>
            </a:pPr>
            <a:endParaRPr lang="en-US" dirty="0" smtClean="0"/>
          </a:p>
          <a:p>
            <a:pPr lvl="2">
              <a:buFont typeface="Arial" panose="020B0604020202020204" pitchFamily="34" charset="0"/>
              <a:buChar char="•"/>
            </a:pPr>
            <a:r>
              <a:rPr lang="en-US" dirty="0">
                <a:solidFill>
                  <a:schemeClr val="tx2"/>
                </a:solidFill>
              </a:rPr>
              <a:t>If not:</a:t>
            </a:r>
          </a:p>
          <a:p>
            <a:pPr marL="1017270" lvl="2" indent="-285750">
              <a:buFont typeface="Arial" panose="020B0604020202020204" pitchFamily="34" charset="0"/>
              <a:buChar char="•"/>
            </a:pPr>
            <a:r>
              <a:rPr lang="en-US" dirty="0"/>
              <a:t>Negotiate a rate with the </a:t>
            </a:r>
            <a:r>
              <a:rPr lang="en-US" dirty="0" smtClean="0"/>
              <a:t>sub-recipient </a:t>
            </a:r>
            <a:r>
              <a:rPr lang="en-US" dirty="0"/>
              <a:t>or</a:t>
            </a:r>
          </a:p>
          <a:p>
            <a:pPr marL="1017270" lvl="2" indent="-285750">
              <a:buFont typeface="Arial" panose="020B0604020202020204" pitchFamily="34" charset="0"/>
              <a:buChar char="•"/>
            </a:pPr>
            <a:r>
              <a:rPr lang="en-US" dirty="0"/>
              <a:t>Use the </a:t>
            </a:r>
            <a:r>
              <a:rPr lang="en-US" dirty="0" smtClean="0"/>
              <a:t>de </a:t>
            </a:r>
            <a:r>
              <a:rPr lang="en-US" dirty="0" err="1" smtClean="0"/>
              <a:t>minimus</a:t>
            </a:r>
            <a:r>
              <a:rPr lang="en-US" dirty="0" smtClean="0"/>
              <a:t> </a:t>
            </a:r>
            <a:r>
              <a:rPr lang="en-US" dirty="0"/>
              <a:t>rate of 10% </a:t>
            </a:r>
            <a:r>
              <a:rPr lang="en-US" dirty="0" smtClean="0"/>
              <a:t>MTDC (.414(f))</a:t>
            </a:r>
            <a:endParaRPr lang="en-US" dirty="0"/>
          </a:p>
          <a:p>
            <a:pPr marL="914400" lvl="2" indent="0">
              <a:buNone/>
            </a:pPr>
            <a:endParaRPr lang="en-US" dirty="0"/>
          </a:p>
          <a:p>
            <a:endParaRPr lang="en-US" dirty="0"/>
          </a:p>
        </p:txBody>
      </p:sp>
    </p:spTree>
    <p:extLst>
      <p:ext uri="{BB962C8B-B14F-4D97-AF65-F5344CB8AC3E}">
        <p14:creationId xmlns:p14="http://schemas.microsoft.com/office/powerpoint/2010/main" val="4117166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Sub-award items of interest</a:t>
            </a:r>
          </a:p>
        </p:txBody>
      </p:sp>
      <p:sp>
        <p:nvSpPr>
          <p:cNvPr id="3" name="Content Placeholder 2"/>
          <p:cNvSpPr>
            <a:spLocks noGrp="1"/>
          </p:cNvSpPr>
          <p:nvPr>
            <p:ph sz="quarter" idx="1"/>
          </p:nvPr>
        </p:nvSpPr>
        <p:spPr/>
        <p:txBody>
          <a:bodyPr/>
          <a:lstStyle/>
          <a:p>
            <a:r>
              <a:rPr lang="en-US" dirty="0" smtClean="0"/>
              <a:t>Risk assessment of sub-recipients (.331(b))</a:t>
            </a:r>
          </a:p>
          <a:p>
            <a:pPr marL="274320" lvl="1" indent="0">
              <a:buNone/>
            </a:pPr>
            <a:r>
              <a:rPr lang="en-US" dirty="0"/>
              <a:t>Evaluate each </a:t>
            </a:r>
            <a:r>
              <a:rPr lang="en-US" dirty="0" smtClean="0"/>
              <a:t>sub-recipient's </a:t>
            </a:r>
            <a:r>
              <a:rPr lang="en-US" dirty="0"/>
              <a:t>risk of noncompliance with Federal statutes, regulations, and the terms and conditions of the </a:t>
            </a:r>
            <a:r>
              <a:rPr lang="en-US" dirty="0" smtClean="0"/>
              <a:t>sub-award </a:t>
            </a:r>
            <a:r>
              <a:rPr lang="en-US" dirty="0"/>
              <a:t>. . </a:t>
            </a:r>
            <a:r>
              <a:rPr lang="en-US" dirty="0" smtClean="0"/>
              <a:t>.</a:t>
            </a:r>
          </a:p>
          <a:p>
            <a:pPr lvl="1"/>
            <a:r>
              <a:rPr lang="en-US" dirty="0" smtClean="0"/>
              <a:t>Office of Pre-Award Services (PAS)</a:t>
            </a:r>
            <a:endParaRPr lang="en-US" dirty="0"/>
          </a:p>
          <a:p>
            <a:pPr marL="1108710" lvl="3" indent="-285750">
              <a:buFont typeface="Arial" panose="020B0604020202020204" pitchFamily="34" charset="0"/>
              <a:buChar char="•"/>
            </a:pPr>
            <a:r>
              <a:rPr lang="en-US" dirty="0">
                <a:solidFill>
                  <a:schemeClr val="tx1"/>
                </a:solidFill>
              </a:rPr>
              <a:t>Check suspension and debarment </a:t>
            </a:r>
            <a:endParaRPr lang="en-US" dirty="0" smtClean="0">
              <a:solidFill>
                <a:schemeClr val="tx1"/>
              </a:solidFill>
            </a:endParaRPr>
          </a:p>
          <a:p>
            <a:pPr marL="1108710" lvl="3" indent="-285750">
              <a:buFont typeface="Arial" panose="020B0604020202020204" pitchFamily="34" charset="0"/>
              <a:buChar char="•"/>
            </a:pPr>
            <a:endParaRPr lang="en-US" dirty="0" smtClean="0">
              <a:solidFill>
                <a:schemeClr val="tx1"/>
              </a:solidFill>
            </a:endParaRPr>
          </a:p>
          <a:p>
            <a:pPr lvl="1"/>
            <a:r>
              <a:rPr lang="en-US" dirty="0" smtClean="0"/>
              <a:t>Sponsored Programs Accounting (SPA)</a:t>
            </a:r>
            <a:endParaRPr lang="en-US" dirty="0"/>
          </a:p>
          <a:p>
            <a:pPr marL="834390" lvl="2" indent="-285750">
              <a:buFont typeface="Arial" panose="020B0604020202020204" pitchFamily="34" charset="0"/>
              <a:buChar char="•"/>
            </a:pPr>
            <a:r>
              <a:rPr lang="en-US" dirty="0"/>
              <a:t>Is </a:t>
            </a:r>
            <a:r>
              <a:rPr lang="en-US" dirty="0" smtClean="0"/>
              <a:t>sub-recipient </a:t>
            </a:r>
            <a:r>
              <a:rPr lang="en-US" dirty="0"/>
              <a:t>subject to Single Audit (Subpart F—Audit Requirements formerly A-133 Audit)?</a:t>
            </a:r>
          </a:p>
          <a:p>
            <a:pPr marL="834390" lvl="2"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1375171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Sub-award items of interest</a:t>
            </a:r>
          </a:p>
        </p:txBody>
      </p:sp>
      <p:sp>
        <p:nvSpPr>
          <p:cNvPr id="3" name="Content Placeholder 2"/>
          <p:cNvSpPr>
            <a:spLocks noGrp="1"/>
          </p:cNvSpPr>
          <p:nvPr>
            <p:ph sz="quarter" idx="1"/>
          </p:nvPr>
        </p:nvSpPr>
        <p:spPr/>
        <p:txBody>
          <a:bodyPr>
            <a:normAutofit/>
          </a:bodyPr>
          <a:lstStyle/>
          <a:p>
            <a:r>
              <a:rPr lang="en-US" dirty="0" smtClean="0"/>
              <a:t>Monitoring of sub-recipients must include reviewing </a:t>
            </a:r>
            <a:r>
              <a:rPr lang="en-US" dirty="0"/>
              <a:t>financial and performance reports required by the pass-through </a:t>
            </a:r>
            <a:r>
              <a:rPr lang="en-US" dirty="0" smtClean="0"/>
              <a:t>entity (.331(d)(1)).</a:t>
            </a:r>
            <a:endParaRPr lang="en-US" dirty="0"/>
          </a:p>
          <a:p>
            <a:r>
              <a:rPr lang="en-US" sz="2400" i="1" dirty="0" smtClean="0">
                <a:solidFill>
                  <a:schemeClr val="accent3"/>
                </a:solidFill>
              </a:rPr>
              <a:t>SPA </a:t>
            </a:r>
            <a:r>
              <a:rPr lang="en-US" sz="2400" i="1" dirty="0">
                <a:solidFill>
                  <a:schemeClr val="accent3"/>
                </a:solidFill>
              </a:rPr>
              <a:t>&amp; </a:t>
            </a:r>
            <a:r>
              <a:rPr lang="en-US" sz="2400" i="1" dirty="0" smtClean="0">
                <a:solidFill>
                  <a:schemeClr val="accent3"/>
                </a:solidFill>
              </a:rPr>
              <a:t>department/college business </a:t>
            </a:r>
            <a:r>
              <a:rPr lang="en-US" sz="2400" i="1" dirty="0">
                <a:solidFill>
                  <a:schemeClr val="accent3"/>
                </a:solidFill>
              </a:rPr>
              <a:t>offices review financial reports.  </a:t>
            </a:r>
            <a:endParaRPr lang="en-US" sz="2400" i="1" dirty="0" smtClean="0">
              <a:solidFill>
                <a:schemeClr val="accent3"/>
              </a:solidFill>
            </a:endParaRPr>
          </a:p>
          <a:p>
            <a:r>
              <a:rPr lang="en-US" sz="2400" i="1" dirty="0" smtClean="0">
                <a:solidFill>
                  <a:schemeClr val="accent3"/>
                </a:solidFill>
              </a:rPr>
              <a:t>PIs </a:t>
            </a:r>
            <a:r>
              <a:rPr lang="en-US" sz="2400" i="1" dirty="0">
                <a:solidFill>
                  <a:schemeClr val="accent3"/>
                </a:solidFill>
              </a:rPr>
              <a:t>receive and review </a:t>
            </a:r>
            <a:r>
              <a:rPr lang="en-US" sz="2400" i="1" dirty="0" smtClean="0">
                <a:solidFill>
                  <a:schemeClr val="accent3"/>
                </a:solidFill>
              </a:rPr>
              <a:t>performance indicators, reports.</a:t>
            </a:r>
            <a:endParaRPr lang="en-US" sz="2400" i="1" dirty="0">
              <a:solidFill>
                <a:schemeClr val="accent3"/>
              </a:solidFill>
            </a:endParaRPr>
          </a:p>
          <a:p>
            <a:pPr marL="0" indent="0">
              <a:buNone/>
            </a:pPr>
            <a:r>
              <a:rPr lang="en-US" sz="2400" i="1" dirty="0" smtClean="0">
                <a:solidFill>
                  <a:schemeClr val="accent3"/>
                </a:solidFill>
              </a:rPr>
              <a:t> BEST PRACTICE: </a:t>
            </a:r>
            <a:r>
              <a:rPr lang="en-US" sz="2400" i="1" dirty="0" smtClean="0">
                <a:solidFill>
                  <a:srgbClr val="FF0000"/>
                </a:solidFill>
              </a:rPr>
              <a:t>You </a:t>
            </a:r>
            <a:r>
              <a:rPr lang="en-US" sz="2400" b="1" i="1" u="sng" dirty="0">
                <a:solidFill>
                  <a:srgbClr val="FF0000"/>
                </a:solidFill>
              </a:rPr>
              <a:t>should have the PI approve invoices </a:t>
            </a:r>
            <a:r>
              <a:rPr lang="en-US" sz="2400" i="1" dirty="0">
                <a:solidFill>
                  <a:srgbClr val="FF0000"/>
                </a:solidFill>
              </a:rPr>
              <a:t>before payments are issued to </a:t>
            </a:r>
            <a:r>
              <a:rPr lang="en-US" sz="2400" i="1" dirty="0" err="1">
                <a:solidFill>
                  <a:srgbClr val="FF0000"/>
                </a:solidFill>
              </a:rPr>
              <a:t>subrecipients</a:t>
            </a:r>
            <a:r>
              <a:rPr lang="en-US" sz="2400" i="1" dirty="0">
                <a:solidFill>
                  <a:srgbClr val="FF0000"/>
                </a:solidFill>
              </a:rPr>
              <a:t> so that PI can alert us if we need to hold payments for lack of performance.  PI certification forms </a:t>
            </a:r>
            <a:r>
              <a:rPr lang="en-US" sz="2400" b="1" i="1" u="sng" dirty="0">
                <a:solidFill>
                  <a:srgbClr val="FF0000"/>
                </a:solidFill>
              </a:rPr>
              <a:t>required</a:t>
            </a:r>
            <a:r>
              <a:rPr lang="en-US" sz="2400" i="1" dirty="0">
                <a:solidFill>
                  <a:srgbClr val="FF0000"/>
                </a:solidFill>
              </a:rPr>
              <a:t> before final payment will be approved by SPA.</a:t>
            </a:r>
          </a:p>
          <a:p>
            <a:pPr marL="0" indent="0">
              <a:buNone/>
            </a:pPr>
            <a:endParaRPr lang="en-US" dirty="0"/>
          </a:p>
        </p:txBody>
      </p:sp>
    </p:spTree>
    <p:extLst>
      <p:ext uri="{BB962C8B-B14F-4D97-AF65-F5344CB8AC3E}">
        <p14:creationId xmlns:p14="http://schemas.microsoft.com/office/powerpoint/2010/main" val="4085238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Prior Approvals –</a:t>
            </a:r>
            <a:br>
              <a:rPr lang="en-US" sz="2400" dirty="0"/>
            </a:br>
            <a:r>
              <a:rPr lang="en-US" sz="2400" dirty="0"/>
              <a:t> Selected items of interest at </a:t>
            </a:r>
            <a:r>
              <a:rPr lang="en-US" sz="2400" dirty="0" smtClean="0"/>
              <a:t>K-State</a:t>
            </a:r>
            <a:endParaRPr lang="en-US" sz="2400" dirty="0"/>
          </a:p>
        </p:txBody>
      </p:sp>
      <p:sp>
        <p:nvSpPr>
          <p:cNvPr id="3" name="Content Placeholder 2"/>
          <p:cNvSpPr>
            <a:spLocks noGrp="1"/>
          </p:cNvSpPr>
          <p:nvPr>
            <p:ph sz="quarter" idx="1"/>
          </p:nvPr>
        </p:nvSpPr>
        <p:spPr/>
        <p:txBody>
          <a:bodyPr>
            <a:normAutofit fontScale="92500" lnSpcReduction="10000"/>
          </a:bodyPr>
          <a:lstStyle/>
          <a:p>
            <a:r>
              <a:rPr lang="en-US" dirty="0" smtClean="0"/>
              <a:t>Participant Costs</a:t>
            </a:r>
          </a:p>
          <a:p>
            <a:pPr lvl="1"/>
            <a:r>
              <a:rPr lang="en-US" dirty="0" smtClean="0"/>
              <a:t>Definition </a:t>
            </a:r>
          </a:p>
          <a:p>
            <a:pPr lvl="2"/>
            <a:r>
              <a:rPr lang="en-US" dirty="0" smtClean="0"/>
              <a:t>Direct costs for items such as stipends or travel allowances and registration fees paid to or on behalf of participants or trainees (but not employees) in connection with conferences or training projects (.75).</a:t>
            </a:r>
          </a:p>
          <a:p>
            <a:pPr lvl="1"/>
            <a:r>
              <a:rPr lang="en-US" dirty="0" smtClean="0"/>
              <a:t>Prior approvals </a:t>
            </a:r>
          </a:p>
          <a:p>
            <a:pPr lvl="2"/>
            <a:r>
              <a:rPr lang="en-US" dirty="0" smtClean="0"/>
              <a:t>Required in order to be an allowable cost (.456). </a:t>
            </a:r>
          </a:p>
          <a:p>
            <a:pPr lvl="2"/>
            <a:r>
              <a:rPr lang="en-US" dirty="0" smtClean="0"/>
              <a:t>Once approved, prior approval is also required to re-budget/use these funds for other project purposes (.308 (c)(5)). </a:t>
            </a:r>
          </a:p>
          <a:p>
            <a:pPr lvl="1"/>
            <a:r>
              <a:rPr lang="en-US" dirty="0" smtClean="0"/>
              <a:t>Excluded from MTDC base (.68)</a:t>
            </a:r>
          </a:p>
          <a:p>
            <a:pPr lvl="2"/>
            <a:r>
              <a:rPr lang="en-US" dirty="0" smtClean="0"/>
              <a:t>Not new at K-State! Participant costs are recorded in the E56xx object code range.  We have always excluded those from the MTDC base.  Many of our sub-recipients haven’t done this, however. </a:t>
            </a:r>
          </a:p>
          <a:p>
            <a:pPr marL="0" indent="0">
              <a:buNone/>
            </a:pPr>
            <a:endParaRPr lang="en-US" dirty="0" smtClean="0"/>
          </a:p>
        </p:txBody>
      </p:sp>
    </p:spTree>
    <p:extLst>
      <p:ext uri="{BB962C8B-B14F-4D97-AF65-F5344CB8AC3E}">
        <p14:creationId xmlns:p14="http://schemas.microsoft.com/office/powerpoint/2010/main" val="67547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Prior Approvals –</a:t>
            </a:r>
            <a:br>
              <a:rPr lang="en-US" sz="2400" dirty="0"/>
            </a:br>
            <a:r>
              <a:rPr lang="en-US" sz="2400" dirty="0"/>
              <a:t> Selected items of interest at K-State</a:t>
            </a:r>
          </a:p>
        </p:txBody>
      </p:sp>
      <p:sp>
        <p:nvSpPr>
          <p:cNvPr id="3" name="Content Placeholder 2"/>
          <p:cNvSpPr>
            <a:spLocks noGrp="1"/>
          </p:cNvSpPr>
          <p:nvPr>
            <p:ph sz="quarter" idx="1"/>
          </p:nvPr>
        </p:nvSpPr>
        <p:spPr/>
        <p:txBody>
          <a:bodyPr>
            <a:normAutofit fontScale="92500" lnSpcReduction="10000"/>
          </a:bodyPr>
          <a:lstStyle/>
          <a:p>
            <a:r>
              <a:rPr lang="en-US" dirty="0" smtClean="0"/>
              <a:t>Equipment: Purchasing and Title</a:t>
            </a:r>
          </a:p>
          <a:p>
            <a:pPr lvl="1"/>
            <a:r>
              <a:rPr lang="en-US" dirty="0" smtClean="0"/>
              <a:t>Prior approval is required for purchases of scientific and general purpose equipment to be allowable</a:t>
            </a:r>
          </a:p>
          <a:p>
            <a:pPr lvl="2"/>
            <a:r>
              <a:rPr lang="en-US" dirty="0" smtClean="0"/>
              <a:t>Special purpose is defined in .89. Examples include microscopes, spectrometers, x-ray machines.</a:t>
            </a:r>
          </a:p>
          <a:p>
            <a:pPr lvl="2"/>
            <a:r>
              <a:rPr lang="en-US" dirty="0" smtClean="0"/>
              <a:t>General purpose is defined in .48.  Examples include office equipment, information technology equipment, motor vehicles.</a:t>
            </a:r>
          </a:p>
          <a:p>
            <a:pPr lvl="1"/>
            <a:r>
              <a:rPr lang="en-US" dirty="0" smtClean="0"/>
              <a:t>Title is </a:t>
            </a:r>
            <a:r>
              <a:rPr lang="en-US" u="sng" dirty="0" smtClean="0"/>
              <a:t>conditional</a:t>
            </a:r>
            <a:r>
              <a:rPr lang="en-US" dirty="0" smtClean="0"/>
              <a:t> per .313. Property-trust relationship explained in .316.</a:t>
            </a:r>
          </a:p>
          <a:p>
            <a:pPr lvl="2"/>
            <a:r>
              <a:rPr lang="en-US" dirty="0" smtClean="0"/>
              <a:t>Not new, just more apparent! Title continues to vest upon acquisition in most cases and is conditional on meeting the requirements for use.</a:t>
            </a:r>
          </a:p>
          <a:p>
            <a:pPr lvl="2"/>
            <a:r>
              <a:rPr lang="en-US" dirty="0" smtClean="0"/>
              <a:t>Generally need to request disposition instructions (including ability to retain title) at the end of the project.</a:t>
            </a:r>
          </a:p>
          <a:p>
            <a:pPr lvl="2"/>
            <a:r>
              <a:rPr lang="en-US" dirty="0" smtClean="0"/>
              <a:t>K-State procedures need to be better defined – we are working on it!</a:t>
            </a:r>
          </a:p>
          <a:p>
            <a:pPr lvl="1"/>
            <a:endParaRPr lang="en-US" dirty="0" smtClean="0"/>
          </a:p>
          <a:p>
            <a:pPr lvl="1"/>
            <a:endParaRPr lang="en-US" dirty="0" smtClean="0"/>
          </a:p>
          <a:p>
            <a:pPr lvl="1"/>
            <a:endParaRPr lang="en-US" dirty="0" smtClean="0"/>
          </a:p>
          <a:p>
            <a:pPr marL="274320" lvl="1" indent="0">
              <a:buNone/>
            </a:pPr>
            <a:endParaRPr lang="en-US" dirty="0" smtClean="0"/>
          </a:p>
          <a:p>
            <a:pPr lvl="1"/>
            <a:endParaRPr lang="en-US" dirty="0"/>
          </a:p>
        </p:txBody>
      </p:sp>
    </p:spTree>
    <p:extLst>
      <p:ext uri="{BB962C8B-B14F-4D97-AF65-F5344CB8AC3E}">
        <p14:creationId xmlns:p14="http://schemas.microsoft.com/office/powerpoint/2010/main" val="3054228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1752" y="228600"/>
            <a:ext cx="8534400" cy="533400"/>
          </a:xfrm>
        </p:spPr>
        <p:txBody>
          <a:bodyPr>
            <a:normAutofit fontScale="90000"/>
          </a:bodyPr>
          <a:lstStyle/>
          <a:p>
            <a:r>
              <a:rPr lang="en-US" dirty="0" smtClean="0"/>
              <a:t>OLD</a:t>
            </a:r>
            <a:endParaRPr lang="en-US" dirty="0"/>
          </a:p>
        </p:txBody>
      </p:sp>
      <p:sp>
        <p:nvSpPr>
          <p:cNvPr id="6" name="Content Placeholder 5"/>
          <p:cNvSpPr>
            <a:spLocks noGrp="1"/>
          </p:cNvSpPr>
          <p:nvPr>
            <p:ph sz="quarter" idx="1"/>
          </p:nvPr>
        </p:nvSpPr>
        <p:spPr>
          <a:xfrm>
            <a:off x="304800" y="1600200"/>
            <a:ext cx="8686800" cy="4724401"/>
          </a:xfrm>
        </p:spPr>
        <p:txBody>
          <a:bodyPr>
            <a:normAutofit fontScale="62500" lnSpcReduction="20000"/>
          </a:bodyPr>
          <a:lstStyle/>
          <a:p>
            <a:r>
              <a:rPr lang="en-US" b="1" u="sng" dirty="0"/>
              <a:t>U.S. Office of Management and Budget (OMB) Circulars –</a:t>
            </a:r>
          </a:p>
          <a:p>
            <a:pPr marL="0" indent="0">
              <a:buNone/>
            </a:pPr>
            <a:r>
              <a:rPr lang="en-US" dirty="0"/>
              <a:t> </a:t>
            </a:r>
          </a:p>
          <a:p>
            <a:r>
              <a:rPr lang="en-US" sz="3200" dirty="0"/>
              <a:t>OMB Circular A-21, Cost Principles for Educational Institutions, </a:t>
            </a:r>
            <a:r>
              <a:rPr lang="en-US" sz="3200" dirty="0">
                <a:hlinkClick r:id="rId2"/>
              </a:rPr>
              <a:t>Relocated to 2 CFR, Part 220</a:t>
            </a:r>
            <a:r>
              <a:rPr lang="en-US" sz="3200" dirty="0"/>
              <a:t> </a:t>
            </a:r>
            <a:r>
              <a:rPr lang="en-US" sz="3200" dirty="0" smtClean="0"/>
              <a:t>.</a:t>
            </a:r>
            <a:endParaRPr lang="en-US" sz="3200" dirty="0"/>
          </a:p>
          <a:p>
            <a:endParaRPr lang="en-US" sz="3200" dirty="0"/>
          </a:p>
          <a:p>
            <a:r>
              <a:rPr lang="en-US" sz="3200" dirty="0">
                <a:hlinkClick r:id="rId3"/>
              </a:rPr>
              <a:t>OMB Circular A-110</a:t>
            </a:r>
            <a:r>
              <a:rPr lang="en-US" sz="3200" dirty="0"/>
              <a:t>, Uniform Administrative Requirements for Grants and Other Agreements with Institutions of Higher Education, Hospitals and Other Non-Profit Organizations. </a:t>
            </a:r>
            <a:r>
              <a:rPr lang="en-US" sz="3200" dirty="0">
                <a:hlinkClick r:id="rId4"/>
              </a:rPr>
              <a:t>Relocated to 2 CFR, Part 215</a:t>
            </a:r>
            <a:r>
              <a:rPr lang="en-US" sz="3200" dirty="0"/>
              <a:t> </a:t>
            </a:r>
            <a:r>
              <a:rPr lang="en-US" sz="3200" dirty="0" smtClean="0"/>
              <a:t>.</a:t>
            </a:r>
            <a:endParaRPr lang="en-US" sz="3200" dirty="0"/>
          </a:p>
          <a:p>
            <a:endParaRPr lang="en-US" sz="3200" dirty="0"/>
          </a:p>
          <a:p>
            <a:r>
              <a:rPr lang="en-US" sz="3200" dirty="0">
                <a:hlinkClick r:id="rId5"/>
              </a:rPr>
              <a:t>OMB Circular A-133</a:t>
            </a:r>
            <a:r>
              <a:rPr lang="en-US" sz="3200" dirty="0"/>
              <a:t>, Audits of States, Local Governments and Non-Profit Organizations (and the annual Compliance Supplement). </a:t>
            </a:r>
          </a:p>
          <a:p>
            <a:pPr marL="0" indent="0">
              <a:buNone/>
            </a:pPr>
            <a:endParaRPr lang="en-US" dirty="0"/>
          </a:p>
          <a:p>
            <a:pPr>
              <a:buFont typeface="Wingdings" panose="05000000000000000000" pitchFamily="2" charset="2"/>
              <a:buChar char="Ø"/>
            </a:pPr>
            <a:r>
              <a:rPr lang="en-US" sz="2600" i="1" dirty="0"/>
              <a:t>Note:</a:t>
            </a:r>
          </a:p>
          <a:p>
            <a:pPr lvl="1">
              <a:buFont typeface="Arial" panose="020B0604020202020204" pitchFamily="34" charset="0"/>
              <a:buChar char="•"/>
            </a:pPr>
            <a:r>
              <a:rPr lang="en-US" sz="2600" i="1" dirty="0" smtClean="0"/>
              <a:t>These </a:t>
            </a:r>
            <a:r>
              <a:rPr lang="en-US" sz="2600" i="1" dirty="0"/>
              <a:t>Circulars will be remain applicable to existing </a:t>
            </a:r>
            <a:r>
              <a:rPr lang="en-US" sz="2600" i="1" dirty="0" smtClean="0"/>
              <a:t>awards (in all but a few very rare situations).  </a:t>
            </a:r>
            <a:endParaRPr lang="en-US" sz="2600" i="1" dirty="0"/>
          </a:p>
          <a:p>
            <a:pPr marL="560070" lvl="1" indent="-285750">
              <a:buFont typeface="Arial" panose="020B0604020202020204" pitchFamily="34" charset="0"/>
              <a:buChar char="•"/>
            </a:pPr>
            <a:r>
              <a:rPr lang="en-US" sz="2600" i="1" dirty="0"/>
              <a:t>If existing awards are continued, modified, or receive additional funding, new guidance could be applied, or some combination of new and </a:t>
            </a:r>
            <a:r>
              <a:rPr lang="en-US" sz="2600" i="1" dirty="0" smtClean="0"/>
              <a:t>old may apply.</a:t>
            </a:r>
            <a:endParaRPr lang="en-US" sz="2600" i="1" dirty="0"/>
          </a:p>
          <a:p>
            <a:pPr marL="0" indent="0" algn="r">
              <a:buNone/>
            </a:pPr>
            <a:endParaRPr lang="en-US" sz="2900" dirty="0"/>
          </a:p>
        </p:txBody>
      </p:sp>
    </p:spTree>
    <p:extLst>
      <p:ext uri="{BB962C8B-B14F-4D97-AF65-F5344CB8AC3E}">
        <p14:creationId xmlns:p14="http://schemas.microsoft.com/office/powerpoint/2010/main" val="27372846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Prior Approvals –</a:t>
            </a:r>
            <a:br>
              <a:rPr lang="en-US" sz="2400" dirty="0"/>
            </a:br>
            <a:r>
              <a:rPr lang="en-US" sz="2400" dirty="0"/>
              <a:t> Selected items of interest at K-State</a:t>
            </a:r>
          </a:p>
        </p:txBody>
      </p:sp>
      <p:sp>
        <p:nvSpPr>
          <p:cNvPr id="3" name="Content Placeholder 2"/>
          <p:cNvSpPr>
            <a:spLocks noGrp="1"/>
          </p:cNvSpPr>
          <p:nvPr>
            <p:ph sz="quarter" idx="1"/>
          </p:nvPr>
        </p:nvSpPr>
        <p:spPr/>
        <p:txBody>
          <a:bodyPr>
            <a:normAutofit lnSpcReduction="10000"/>
          </a:bodyPr>
          <a:lstStyle/>
          <a:p>
            <a:r>
              <a:rPr lang="en-US" dirty="0"/>
              <a:t>Additional Faculty Salary </a:t>
            </a:r>
            <a:r>
              <a:rPr lang="en-US" dirty="0" smtClean="0"/>
              <a:t>(Excess Service Pay) (.</a:t>
            </a:r>
            <a:r>
              <a:rPr lang="en-US" dirty="0"/>
              <a:t>430</a:t>
            </a:r>
            <a:r>
              <a:rPr lang="en-US" dirty="0" smtClean="0"/>
              <a:t>)</a:t>
            </a:r>
          </a:p>
          <a:p>
            <a:pPr lvl="1"/>
            <a:r>
              <a:rPr lang="en-US" dirty="0" smtClean="0"/>
              <a:t>Definition: any </a:t>
            </a:r>
            <a:r>
              <a:rPr lang="en-US" dirty="0"/>
              <a:t>amount that exceeds the proportionate share of the Institutional Base Salary (IBS). IBS is the annual compensation paid for an individual’s appointment</a:t>
            </a:r>
            <a:r>
              <a:rPr lang="en-US" dirty="0" smtClean="0"/>
              <a:t>.</a:t>
            </a:r>
          </a:p>
          <a:p>
            <a:pPr lvl="1"/>
            <a:r>
              <a:rPr lang="en-US" dirty="0" smtClean="0"/>
              <a:t>Prior approval is needed for Excess Service Pay (overload) in order to be allowable, including </a:t>
            </a:r>
          </a:p>
          <a:p>
            <a:pPr lvl="2"/>
            <a:r>
              <a:rPr lang="en-US" dirty="0" smtClean="0"/>
              <a:t>Excess pay for the period during which the faculty member worked on the award. </a:t>
            </a:r>
          </a:p>
          <a:p>
            <a:pPr lvl="2"/>
            <a:r>
              <a:rPr lang="en-US" dirty="0" smtClean="0"/>
              <a:t>Excess pay for intra-institutional consulting. Approval is dependent on meeting  the criteria for “unusual” circumstances described in this section.</a:t>
            </a:r>
          </a:p>
          <a:p>
            <a:pPr lvl="1"/>
            <a:r>
              <a:rPr lang="en-US" dirty="0" smtClean="0"/>
              <a:t> A number of other standards for </a:t>
            </a:r>
            <a:r>
              <a:rPr lang="en-US" dirty="0" err="1" smtClean="0"/>
              <a:t>allowability</a:t>
            </a:r>
            <a:r>
              <a:rPr lang="en-US" dirty="0" smtClean="0"/>
              <a:t> are outlined in this section.  Enough for a separate training session!</a:t>
            </a:r>
          </a:p>
          <a:p>
            <a:pPr marL="274320" lvl="1" indent="0">
              <a:buNone/>
            </a:pPr>
            <a:endParaRPr lang="en-US" i="1" dirty="0" smtClean="0"/>
          </a:p>
        </p:txBody>
      </p:sp>
    </p:spTree>
    <p:extLst>
      <p:ext uri="{BB962C8B-B14F-4D97-AF65-F5344CB8AC3E}">
        <p14:creationId xmlns:p14="http://schemas.microsoft.com/office/powerpoint/2010/main" val="3494667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Other Items of Interest</a:t>
            </a:r>
            <a:endParaRPr lang="en-US" sz="2800" dirty="0"/>
          </a:p>
        </p:txBody>
      </p:sp>
      <p:sp>
        <p:nvSpPr>
          <p:cNvPr id="3" name="Content Placeholder 2"/>
          <p:cNvSpPr>
            <a:spLocks noGrp="1"/>
          </p:cNvSpPr>
          <p:nvPr>
            <p:ph sz="quarter" idx="1"/>
          </p:nvPr>
        </p:nvSpPr>
        <p:spPr/>
        <p:txBody>
          <a:bodyPr>
            <a:normAutofit fontScale="92500" lnSpcReduction="10000"/>
          </a:bodyPr>
          <a:lstStyle/>
          <a:p>
            <a:r>
              <a:rPr lang="en-US" dirty="0" smtClean="0"/>
              <a:t>Program Income</a:t>
            </a:r>
          </a:p>
          <a:p>
            <a:pPr lvl="1"/>
            <a:r>
              <a:rPr lang="en-US" dirty="0" smtClean="0"/>
              <a:t>Not really any changes here, but initially drew some attention due to some changes in wording. FAQ’s clarified that there were no new requirements for reporting, etc. </a:t>
            </a:r>
          </a:p>
          <a:p>
            <a:pPr lvl="1"/>
            <a:r>
              <a:rPr lang="en-US" dirty="0" smtClean="0"/>
              <a:t>BUT - Do you know what Program Income is?</a:t>
            </a:r>
          </a:p>
          <a:p>
            <a:pPr lvl="2"/>
            <a:r>
              <a:rPr lang="en-US" dirty="0" smtClean="0"/>
              <a:t>Gross income earned by the non-Federal entity that is directly generated by a supported activity or earned as a result of the Federal award during the period of performance. (.80)</a:t>
            </a:r>
          </a:p>
          <a:p>
            <a:pPr lvl="1"/>
            <a:r>
              <a:rPr lang="en-US" dirty="0" smtClean="0"/>
              <a:t>Do you understand how program income can/must be used?</a:t>
            </a:r>
          </a:p>
          <a:p>
            <a:pPr lvl="2"/>
            <a:r>
              <a:rPr lang="en-US" dirty="0" smtClean="0"/>
              <a:t>Need to identify early - at the proposal stage if possible. Need to account for it separately and understand allowable usage. </a:t>
            </a:r>
          </a:p>
          <a:p>
            <a:pPr lvl="3"/>
            <a:r>
              <a:rPr lang="en-US" dirty="0" smtClean="0"/>
              <a:t>The “addition” method of usage is the default treatment for IHE’s and non-profit research institutions. </a:t>
            </a:r>
          </a:p>
          <a:p>
            <a:pPr lvl="3"/>
            <a:r>
              <a:rPr lang="en-US" dirty="0" smtClean="0"/>
              <a:t>Other methods include using it for cost sharing or matching (with prior approval) or deducting it from total project costs. </a:t>
            </a:r>
            <a:endParaRPr lang="en-US" dirty="0"/>
          </a:p>
        </p:txBody>
      </p:sp>
    </p:spTree>
    <p:extLst>
      <p:ext uri="{BB962C8B-B14F-4D97-AF65-F5344CB8AC3E}">
        <p14:creationId xmlns:p14="http://schemas.microsoft.com/office/powerpoint/2010/main" val="3103771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800" dirty="0"/>
              <a:t>Other Items of Interest</a:t>
            </a:r>
          </a:p>
        </p:txBody>
      </p:sp>
      <p:sp>
        <p:nvSpPr>
          <p:cNvPr id="3" name="Content Placeholder 2"/>
          <p:cNvSpPr>
            <a:spLocks noGrp="1"/>
          </p:cNvSpPr>
          <p:nvPr>
            <p:ph sz="quarter" idx="1"/>
          </p:nvPr>
        </p:nvSpPr>
        <p:spPr/>
        <p:txBody>
          <a:bodyPr>
            <a:normAutofit/>
          </a:bodyPr>
          <a:lstStyle/>
          <a:p>
            <a:r>
              <a:rPr lang="en-US" dirty="0" smtClean="0"/>
              <a:t>Effort Reporting</a:t>
            </a:r>
          </a:p>
          <a:p>
            <a:pPr lvl="1"/>
            <a:r>
              <a:rPr lang="en-US" dirty="0" smtClean="0"/>
              <a:t>Some language in these sections was removed and modified but the overall requirement for effort reporting remains. The intent was to allow IHE’s more flexibility in implementation of individual systems.  The audit community, however, is a driving force in what is ultimately deemed as acceptable. </a:t>
            </a:r>
          </a:p>
          <a:p>
            <a:pPr lvl="1"/>
            <a:r>
              <a:rPr lang="en-US" dirty="0" smtClean="0"/>
              <a:t>The Federal Demonstration Partnership (FDP) is working on a simplified approach that could serve as a model for all, but  it is still in the testing phase.</a:t>
            </a:r>
          </a:p>
          <a:p>
            <a:pPr lvl="1"/>
            <a:r>
              <a:rPr lang="en-US" i="1" dirty="0" smtClean="0"/>
              <a:t>No changes at K-State at this point in time.</a:t>
            </a:r>
          </a:p>
          <a:p>
            <a:endParaRPr lang="en-US" dirty="0"/>
          </a:p>
        </p:txBody>
      </p:sp>
    </p:spTree>
    <p:extLst>
      <p:ext uri="{BB962C8B-B14F-4D97-AF65-F5344CB8AC3E}">
        <p14:creationId xmlns:p14="http://schemas.microsoft.com/office/powerpoint/2010/main" val="2706844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
            </a:r>
            <a:br>
              <a:rPr lang="en-US" sz="2700" dirty="0" smtClean="0"/>
            </a:br>
            <a:r>
              <a:rPr lang="en-US" sz="3100" dirty="0"/>
              <a:t>Other Items of Interest</a:t>
            </a:r>
            <a:r>
              <a:rPr lang="en-US" dirty="0" smtClean="0"/>
              <a:t>	</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Voluntary committed cost sharing is defined in </a:t>
            </a:r>
          </a:p>
          <a:p>
            <a:pPr lvl="1"/>
            <a:r>
              <a:rPr lang="en-US" dirty="0" smtClean="0"/>
              <a:t>OMB’s M-01-06 as cost sharing specifically pledged in the proposal’s budget or award that must be properly documented for cost accounting purposes.</a:t>
            </a:r>
          </a:p>
          <a:p>
            <a:pPr lvl="1"/>
            <a:r>
              <a:rPr lang="en-US" dirty="0" smtClean="0"/>
              <a:t>.99 as cost sharing specifically pledged on a voluntary basis in the proposal’s budget or the Federal award on the part of the non-Federal entity and that becomes a binding requirement of the Federal award.</a:t>
            </a:r>
          </a:p>
          <a:p>
            <a:pPr marL="274320" lvl="1" indent="0">
              <a:buNone/>
            </a:pPr>
            <a:endParaRPr lang="en-US" dirty="0" smtClean="0"/>
          </a:p>
          <a:p>
            <a:r>
              <a:rPr lang="en-US" dirty="0" smtClean="0"/>
              <a:t>.306 states that for </a:t>
            </a:r>
            <a:r>
              <a:rPr lang="en-US" dirty="0"/>
              <a:t>Federal research proposals, voluntary committed cost sharing</a:t>
            </a:r>
          </a:p>
          <a:p>
            <a:pPr lvl="1"/>
            <a:r>
              <a:rPr lang="en-US" dirty="0"/>
              <a:t>is not expected.</a:t>
            </a:r>
          </a:p>
          <a:p>
            <a:pPr lvl="1"/>
            <a:r>
              <a:rPr lang="en-US" dirty="0"/>
              <a:t>cannot be used as a factor in merit review process.</a:t>
            </a:r>
          </a:p>
          <a:p>
            <a:pPr lvl="1"/>
            <a:r>
              <a:rPr lang="en-US" dirty="0"/>
              <a:t>may be considered if it is both in accordance with Federal agency </a:t>
            </a:r>
            <a:r>
              <a:rPr lang="en-US" dirty="0" smtClean="0"/>
              <a:t>regulations </a:t>
            </a:r>
            <a:r>
              <a:rPr lang="en-US" dirty="0"/>
              <a:t>and specified in notice of funding opportunity</a:t>
            </a:r>
            <a:r>
              <a:rPr lang="en-US" dirty="0" smtClean="0"/>
              <a:t>.</a:t>
            </a:r>
          </a:p>
          <a:p>
            <a:pPr marL="274320" lvl="1" indent="0">
              <a:buNone/>
            </a:pPr>
            <a:endParaRPr lang="en-US" dirty="0" smtClean="0"/>
          </a:p>
          <a:p>
            <a:r>
              <a:rPr lang="en-US" dirty="0" smtClean="0"/>
              <a:t>Problems with Voluntary Committed Cost Sharing</a:t>
            </a:r>
          </a:p>
          <a:p>
            <a:pPr lvl="1"/>
            <a:r>
              <a:rPr lang="en-US" dirty="0" smtClean="0"/>
              <a:t>Creates additional administrative burden.</a:t>
            </a:r>
          </a:p>
          <a:p>
            <a:pPr lvl="1"/>
            <a:r>
              <a:rPr lang="en-US" dirty="0" smtClean="0"/>
              <a:t>Eliminates flexibility in the use of limited institutional funds. </a:t>
            </a:r>
          </a:p>
          <a:p>
            <a:pPr lvl="1"/>
            <a:r>
              <a:rPr lang="en-US" dirty="0"/>
              <a:t>Can create a negative effect on </a:t>
            </a:r>
            <a:r>
              <a:rPr lang="en-US" dirty="0" smtClean="0"/>
              <a:t>K-State’s next proposed </a:t>
            </a:r>
            <a:r>
              <a:rPr lang="en-US" dirty="0"/>
              <a:t>F&amp;A Cost </a:t>
            </a:r>
            <a:r>
              <a:rPr lang="en-US" dirty="0" smtClean="0"/>
              <a:t>Rate.</a:t>
            </a:r>
            <a:endParaRPr lang="en-US" dirty="0"/>
          </a:p>
          <a:p>
            <a:pPr lvl="1"/>
            <a:endParaRPr lang="en-US" dirty="0"/>
          </a:p>
          <a:p>
            <a:pPr lvl="1"/>
            <a:endParaRPr lang="en-US" dirty="0" smtClean="0"/>
          </a:p>
          <a:p>
            <a:pPr marL="274320" lvl="1" indent="0">
              <a:buNone/>
            </a:pPr>
            <a:endParaRPr lang="en-US" dirty="0" smtClean="0"/>
          </a:p>
          <a:p>
            <a:pPr lvl="1"/>
            <a:endParaRPr lang="en-US" dirty="0" smtClean="0"/>
          </a:p>
        </p:txBody>
      </p:sp>
    </p:spTree>
    <p:extLst>
      <p:ext uri="{BB962C8B-B14F-4D97-AF65-F5344CB8AC3E}">
        <p14:creationId xmlns:p14="http://schemas.microsoft.com/office/powerpoint/2010/main" val="2157204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Autofit/>
          </a:bodyPr>
          <a:lstStyle/>
          <a:p>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400" dirty="0"/>
              <a:t/>
            </a:r>
            <a:br>
              <a:rPr lang="en-US" sz="2400" dirty="0"/>
            </a:br>
            <a:r>
              <a:rPr lang="en-US" sz="2400" dirty="0"/>
              <a:t>Other Items of Interest	</a:t>
            </a:r>
          </a:p>
        </p:txBody>
      </p:sp>
      <p:sp>
        <p:nvSpPr>
          <p:cNvPr id="3" name="Content Placeholder 2"/>
          <p:cNvSpPr>
            <a:spLocks noGrp="1"/>
          </p:cNvSpPr>
          <p:nvPr>
            <p:ph sz="quarter" idx="1"/>
          </p:nvPr>
        </p:nvSpPr>
        <p:spPr/>
        <p:txBody>
          <a:bodyPr>
            <a:normAutofit fontScale="70000" lnSpcReduction="20000"/>
          </a:bodyPr>
          <a:lstStyle/>
          <a:p>
            <a:r>
              <a:rPr lang="en-US" dirty="0" smtClean="0"/>
              <a:t>Closeout Deadlines</a:t>
            </a:r>
          </a:p>
          <a:p>
            <a:pPr lvl="1"/>
            <a:r>
              <a:rPr lang="en-US" dirty="0" smtClean="0"/>
              <a:t>There has been a longstanding requirement for closeout (financial, performance, property, other reports, cash draws or invoices, etc.) 90 days after the end date. Language has been strengthened and pressure has been put on the Federal agencies to make sure this happens. </a:t>
            </a:r>
          </a:p>
          <a:p>
            <a:pPr marL="274320" lvl="1" indent="0">
              <a:buNone/>
            </a:pPr>
            <a:endParaRPr lang="en-US" dirty="0" smtClean="0"/>
          </a:p>
          <a:p>
            <a:pPr lvl="1"/>
            <a:r>
              <a:rPr lang="en-US" dirty="0" smtClean="0"/>
              <a:t>Many agencies have or are implementing related technology changes.  </a:t>
            </a:r>
          </a:p>
          <a:p>
            <a:pPr lvl="2"/>
            <a:r>
              <a:rPr lang="en-US" dirty="0" smtClean="0"/>
              <a:t>For example, many agencies are closing the  Letter of Credit for individual awards immediately after the 90-day limit.</a:t>
            </a:r>
          </a:p>
          <a:p>
            <a:pPr lvl="2"/>
            <a:r>
              <a:rPr lang="en-US" dirty="0" smtClean="0"/>
              <a:t>One federal agency has removed awards from our Letter of Credit whenever there has been no activity for 90 days.  We can get it back, but SPA staff must provide justification...ugh!</a:t>
            </a:r>
            <a:endParaRPr lang="en-US" dirty="0"/>
          </a:p>
          <a:p>
            <a:pPr lvl="2"/>
            <a:endParaRPr lang="en-US" dirty="0" smtClean="0"/>
          </a:p>
          <a:p>
            <a:r>
              <a:rPr lang="en-US" dirty="0" smtClean="0"/>
              <a:t>Food for thought:</a:t>
            </a:r>
          </a:p>
          <a:p>
            <a:pPr lvl="2"/>
            <a:r>
              <a:rPr lang="en-US" dirty="0" smtClean="0"/>
              <a:t>How often do you have all costs for an award submitted for payment within 90 days? If not submitted in that timeframe, have you provided us with an accurate outstanding obligations list in that timeframe?</a:t>
            </a:r>
          </a:p>
          <a:p>
            <a:pPr marL="594360" lvl="2" indent="0">
              <a:buNone/>
            </a:pPr>
            <a:endParaRPr lang="en-US" dirty="0" smtClean="0"/>
          </a:p>
          <a:p>
            <a:pPr lvl="2"/>
            <a:r>
              <a:rPr lang="en-US" dirty="0" smtClean="0"/>
              <a:t>And if you take the full 90 days (to submit expenditures for posting OR prepare the outstanding obligations list), no time is left  for Sponsored Programs Accounting office to request final payments, review and submit reports, etc. before the agency closes the account.</a:t>
            </a:r>
          </a:p>
          <a:p>
            <a:pPr marL="594360" lvl="2" indent="0">
              <a:buNone/>
            </a:pPr>
            <a:endParaRPr lang="en-US" dirty="0" smtClean="0"/>
          </a:p>
          <a:p>
            <a:pPr lvl="2"/>
            <a:r>
              <a:rPr lang="en-US" dirty="0" smtClean="0"/>
              <a:t>And what about our sub-recipients? Or when we are the sub-recipient and our sponsor has to meet the 90-day limit? </a:t>
            </a:r>
            <a:endParaRPr lang="en-US" dirty="0"/>
          </a:p>
        </p:txBody>
      </p:sp>
    </p:spTree>
    <p:extLst>
      <p:ext uri="{BB962C8B-B14F-4D97-AF65-F5344CB8AC3E}">
        <p14:creationId xmlns:p14="http://schemas.microsoft.com/office/powerpoint/2010/main" val="3590525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That’s all folks! (Well, for now anyway…)</a:t>
            </a:r>
            <a:endParaRPr lang="en-US" dirty="0"/>
          </a:p>
        </p:txBody>
      </p:sp>
      <p:sp>
        <p:nvSpPr>
          <p:cNvPr id="3" name="Content Placeholder 2"/>
          <p:cNvSpPr>
            <a:spLocks noGrp="1"/>
          </p:cNvSpPr>
          <p:nvPr>
            <p:ph sz="quarter" idx="1"/>
          </p:nvPr>
        </p:nvSpPr>
        <p:spPr/>
        <p:txBody>
          <a:bodyPr>
            <a:normAutofit/>
          </a:bodyPr>
          <a:lstStyle/>
          <a:p>
            <a:r>
              <a:rPr lang="en-US" dirty="0" smtClean="0"/>
              <a:t>There should be many opportunities for learning as the agencies, auditors and our flow-through sponsors each interpret and apply the rules. </a:t>
            </a:r>
          </a:p>
          <a:p>
            <a:r>
              <a:rPr lang="en-US" dirty="0" smtClean="0"/>
              <a:t>Sponsored Programs Accounting staff are available by phone, e-mail or open door, as always! </a:t>
            </a:r>
          </a:p>
          <a:p>
            <a:r>
              <a:rPr lang="en-US" dirty="0" smtClean="0"/>
              <a:t>Updates and lessons learned will be provided through the SPA list-serve (KSUSPA), monthly newsletters, and training events.  </a:t>
            </a:r>
            <a:endParaRPr lang="en-US" dirty="0"/>
          </a:p>
        </p:txBody>
      </p:sp>
    </p:spTree>
    <p:extLst>
      <p:ext uri="{BB962C8B-B14F-4D97-AF65-F5344CB8AC3E}">
        <p14:creationId xmlns:p14="http://schemas.microsoft.com/office/powerpoint/2010/main" val="2655339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1752" y="228600"/>
            <a:ext cx="8534400" cy="533400"/>
          </a:xfrm>
        </p:spPr>
        <p:txBody>
          <a:bodyPr>
            <a:normAutofit fontScale="90000"/>
          </a:bodyPr>
          <a:lstStyle/>
          <a:p>
            <a:r>
              <a:rPr lang="en-US" dirty="0" smtClean="0"/>
              <a:t>NEW!</a:t>
            </a:r>
            <a:endParaRPr lang="en-US" dirty="0"/>
          </a:p>
        </p:txBody>
      </p:sp>
      <p:sp>
        <p:nvSpPr>
          <p:cNvPr id="4" name="Content Placeholder 3"/>
          <p:cNvSpPr>
            <a:spLocks noGrp="1"/>
          </p:cNvSpPr>
          <p:nvPr>
            <p:ph sz="quarter" idx="1"/>
          </p:nvPr>
        </p:nvSpPr>
        <p:spPr>
          <a:xfrm>
            <a:off x="228600" y="1447800"/>
            <a:ext cx="8534400" cy="4724400"/>
          </a:xfrm>
        </p:spPr>
        <p:txBody>
          <a:bodyPr>
            <a:normAutofit fontScale="70000" lnSpcReduction="20000"/>
          </a:bodyPr>
          <a:lstStyle/>
          <a:p>
            <a:endParaRPr lang="en-US" b="1" u="sng" dirty="0" smtClean="0"/>
          </a:p>
          <a:p>
            <a:r>
              <a:rPr lang="en-US" b="1" u="sng" dirty="0" smtClean="0"/>
              <a:t>2 </a:t>
            </a:r>
            <a:r>
              <a:rPr lang="en-US" b="1" u="sng" dirty="0"/>
              <a:t>CFR Part 200 – Uniform Administrative Requirements, Cost Principles, and Audit Requirements for Federal </a:t>
            </a:r>
            <a:r>
              <a:rPr lang="en-US" b="1" u="sng" dirty="0" smtClean="0"/>
              <a:t>Awards</a:t>
            </a:r>
            <a:endParaRPr lang="en-US" b="1" u="sng" dirty="0"/>
          </a:p>
          <a:p>
            <a:endParaRPr lang="en-US" b="1" u="sng" dirty="0"/>
          </a:p>
          <a:p>
            <a:pPr marL="285750" indent="-285750">
              <a:buFont typeface="Arial" panose="020B0604020202020204" pitchFamily="34" charset="0"/>
              <a:buChar char="•"/>
            </a:pPr>
            <a:r>
              <a:rPr lang="en-US" dirty="0"/>
              <a:t>Federal agencies </a:t>
            </a:r>
            <a:r>
              <a:rPr lang="en-US" dirty="0" smtClean="0"/>
              <a:t>were required </a:t>
            </a:r>
            <a:r>
              <a:rPr lang="en-US" dirty="0"/>
              <a:t>to have implementing policies and procedures in place by December 26, 2014.</a:t>
            </a:r>
          </a:p>
          <a:p>
            <a:endParaRPr lang="en-US" dirty="0"/>
          </a:p>
          <a:p>
            <a:pPr marL="285750" indent="-285750">
              <a:buFont typeface="Arial" panose="020B0604020202020204" pitchFamily="34" charset="0"/>
              <a:buChar char="•"/>
            </a:pPr>
            <a:r>
              <a:rPr lang="en-US" dirty="0"/>
              <a:t>This guidance supersedes and streamlines requirements from eight OMB Circulars, including the three listed </a:t>
            </a:r>
            <a:r>
              <a:rPr lang="en-US" dirty="0" smtClean="0"/>
              <a:t>above </a:t>
            </a:r>
            <a:r>
              <a:rPr lang="en-US" dirty="0"/>
              <a:t>for higher education institutions. Written by the Council on Financial Assistance Reform (COFAR).  COFAR includes representatives from OMB and ten federal agencies.  </a:t>
            </a:r>
          </a:p>
          <a:p>
            <a:endParaRPr lang="en-US" dirty="0"/>
          </a:p>
          <a:p>
            <a:pPr marL="285750" indent="-285750">
              <a:buFont typeface="Arial" panose="020B0604020202020204" pitchFamily="34" charset="0"/>
              <a:buChar char="•"/>
            </a:pPr>
            <a:r>
              <a:rPr lang="en-US" dirty="0"/>
              <a:t>Full text of the guidance can be found in the Electronic Code of Federal Regulations (e-CFR). </a:t>
            </a:r>
            <a:r>
              <a:rPr lang="en-US" dirty="0" err="1" smtClean="0">
                <a:hlinkClick r:id="rId2"/>
              </a:rPr>
              <a:t>eCFR</a:t>
            </a:r>
            <a:r>
              <a:rPr lang="en-US" dirty="0" smtClean="0">
                <a:hlinkClick r:id="rId2"/>
              </a:rPr>
              <a:t> — Code of Federal Regulations</a:t>
            </a:r>
            <a:endParaRPr lang="en-US" dirty="0" smtClean="0"/>
          </a:p>
          <a:p>
            <a:pPr marL="285750" indent="-285750">
              <a:buFont typeface="Arial" panose="020B0604020202020204" pitchFamily="34" charset="0"/>
              <a:buChar char="•"/>
            </a:pPr>
            <a:r>
              <a:rPr lang="en-US" dirty="0" smtClean="0"/>
              <a:t>Frequently </a:t>
            </a:r>
            <a:r>
              <a:rPr lang="en-US" dirty="0"/>
              <a:t>Asked Questions (FAQ’s) and other resources can be found on the COFAR </a:t>
            </a:r>
            <a:r>
              <a:rPr lang="en-US" dirty="0" smtClean="0"/>
              <a:t>website. </a:t>
            </a:r>
            <a:r>
              <a:rPr lang="en-US" dirty="0" smtClean="0">
                <a:hlinkClick r:id="rId3"/>
              </a:rPr>
              <a:t>COFAR | The Chief Financial Officers Council</a:t>
            </a:r>
            <a:endParaRPr lang="en-US" dirty="0" smtClean="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3291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55847"/>
            <a:ext cx="8381260" cy="787153"/>
          </a:xfrm>
        </p:spPr>
        <p:txBody>
          <a:bodyPr/>
          <a:lstStyle/>
          <a:p>
            <a:r>
              <a:rPr lang="en-US" cap="none" dirty="0" smtClean="0"/>
              <a:t>What’s in a name?</a:t>
            </a:r>
            <a:endParaRPr lang="en-US" cap="none" dirty="0"/>
          </a:p>
        </p:txBody>
      </p:sp>
      <p:sp>
        <p:nvSpPr>
          <p:cNvPr id="2" name="Content Placeholder 1"/>
          <p:cNvSpPr>
            <a:spLocks noGrp="1"/>
          </p:cNvSpPr>
          <p:nvPr>
            <p:ph sz="quarter" idx="1"/>
          </p:nvPr>
        </p:nvSpPr>
        <p:spPr>
          <a:xfrm>
            <a:off x="457200" y="1676400"/>
            <a:ext cx="8229600" cy="4450079"/>
          </a:xfrm>
        </p:spPr>
        <p:txBody>
          <a:bodyPr>
            <a:normAutofit/>
          </a:bodyPr>
          <a:lstStyle/>
          <a:p>
            <a:r>
              <a:rPr lang="en-US" dirty="0" smtClean="0">
                <a:solidFill>
                  <a:schemeClr val="tx1"/>
                </a:solidFill>
              </a:rPr>
              <a:t>The official name for the new requirements is pretty long. Some of the shortened versions include Omni-Circular, Super-Circular, Omni-Guidance… </a:t>
            </a:r>
          </a:p>
          <a:p>
            <a:pPr marL="0" indent="0">
              <a:buNone/>
            </a:pPr>
            <a:endParaRPr lang="en-US" dirty="0">
              <a:solidFill>
                <a:schemeClr val="tx1"/>
              </a:solidFill>
            </a:endParaRPr>
          </a:p>
          <a:p>
            <a:r>
              <a:rPr lang="en-US" dirty="0" smtClean="0">
                <a:solidFill>
                  <a:schemeClr val="tx1"/>
                </a:solidFill>
              </a:rPr>
              <a:t>We’ll keep it simple and go with the one that is being used by the Federal agencies and most of the non-Federal entities (universities):</a:t>
            </a:r>
          </a:p>
          <a:p>
            <a:pPr marL="0" indent="0">
              <a:buNone/>
            </a:pPr>
            <a:endParaRPr lang="en-US" dirty="0" smtClean="0">
              <a:solidFill>
                <a:schemeClr val="tx1"/>
              </a:solidFill>
            </a:endParaRPr>
          </a:p>
          <a:p>
            <a:pPr marL="45720" indent="0" algn="ctr">
              <a:buNone/>
            </a:pPr>
            <a:r>
              <a:rPr lang="en-US" sz="3200" b="1" dirty="0" smtClean="0">
                <a:solidFill>
                  <a:schemeClr val="tx1"/>
                </a:solidFill>
                <a:latin typeface="Felix Titling" panose="04060505060202020A04" pitchFamily="82" charset="0"/>
              </a:rPr>
              <a:t>Uniform Guidance (UG)</a:t>
            </a:r>
          </a:p>
          <a:p>
            <a:endParaRPr lang="en-US" dirty="0">
              <a:solidFill>
                <a:schemeClr val="tx1"/>
              </a:solidFill>
            </a:endParaRPr>
          </a:p>
          <a:p>
            <a:endParaRPr lang="en-US" dirty="0" smtClean="0">
              <a:solidFill>
                <a:schemeClr val="tx1"/>
              </a:solidFill>
            </a:endParaRPr>
          </a:p>
        </p:txBody>
      </p:sp>
    </p:spTree>
    <p:extLst>
      <p:ext uri="{BB962C8B-B14F-4D97-AF65-F5344CB8AC3E}">
        <p14:creationId xmlns:p14="http://schemas.microsoft.com/office/powerpoint/2010/main" val="3799887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cap="none" dirty="0" smtClean="0"/>
              <a:t>Format of the Uniform Guidance</a:t>
            </a:r>
            <a:endParaRPr lang="en-US" cap="none" dirty="0"/>
          </a:p>
        </p:txBody>
      </p:sp>
      <p:sp>
        <p:nvSpPr>
          <p:cNvPr id="2" name="Content Placeholder 1"/>
          <p:cNvSpPr>
            <a:spLocks noGrp="1"/>
          </p:cNvSpPr>
          <p:nvPr>
            <p:ph sz="quarter" idx="1"/>
          </p:nvPr>
        </p:nvSpPr>
        <p:spPr/>
        <p:txBody>
          <a:bodyPr>
            <a:noAutofit/>
          </a:bodyPr>
          <a:lstStyle/>
          <a:p>
            <a:pPr marL="45720" indent="0">
              <a:buNone/>
            </a:pPr>
            <a:r>
              <a:rPr lang="en-US" sz="2400" dirty="0" smtClean="0">
                <a:solidFill>
                  <a:schemeClr val="tx1"/>
                </a:solidFill>
              </a:rPr>
              <a:t>Sections are cited as 2 CFR 200.xxx.</a:t>
            </a:r>
          </a:p>
          <a:p>
            <a:pPr marL="45720" indent="0">
              <a:buNone/>
            </a:pPr>
            <a:r>
              <a:rPr lang="en-US" sz="1800" b="1" i="1" dirty="0" smtClean="0">
                <a:solidFill>
                  <a:schemeClr val="tx1"/>
                </a:solidFill>
              </a:rPr>
              <a:t>We will shorten to .xxx in most situations. </a:t>
            </a:r>
          </a:p>
          <a:p>
            <a:r>
              <a:rPr lang="en-US" sz="2000" dirty="0" smtClean="0">
                <a:solidFill>
                  <a:schemeClr val="tx1"/>
                </a:solidFill>
              </a:rPr>
              <a:t> .0- .99 	Subpart A: Acronyms and Definitions</a:t>
            </a:r>
          </a:p>
          <a:p>
            <a:r>
              <a:rPr lang="en-US" sz="2000" dirty="0" smtClean="0">
                <a:solidFill>
                  <a:schemeClr val="tx1"/>
                </a:solidFill>
              </a:rPr>
              <a:t>.100 -.113  	Subpart B: General Provisions</a:t>
            </a:r>
          </a:p>
          <a:p>
            <a:r>
              <a:rPr lang="en-US" sz="2000" dirty="0" smtClean="0">
                <a:solidFill>
                  <a:schemeClr val="tx1"/>
                </a:solidFill>
              </a:rPr>
              <a:t>.200 -.211   	Subpart C: Pre-Federal Requirements and Contents of 			Federal Awards (previously found in A-110)</a:t>
            </a:r>
          </a:p>
          <a:p>
            <a:r>
              <a:rPr lang="en-US" sz="2000" dirty="0" smtClean="0">
                <a:solidFill>
                  <a:schemeClr val="tx1"/>
                </a:solidFill>
              </a:rPr>
              <a:t>.300 -.345  	Subpart D: Standards for Financial and 					Program Management (previously found in A-110)</a:t>
            </a:r>
          </a:p>
          <a:p>
            <a:r>
              <a:rPr lang="en-US" sz="2000" dirty="0" smtClean="0">
                <a:solidFill>
                  <a:schemeClr val="tx1"/>
                </a:solidFill>
              </a:rPr>
              <a:t>.400 -.475   	Subpart E: Cost Principles (previously found  A-21)</a:t>
            </a:r>
          </a:p>
          <a:p>
            <a:r>
              <a:rPr lang="en-US" sz="2000" dirty="0" smtClean="0">
                <a:solidFill>
                  <a:schemeClr val="tx1"/>
                </a:solidFill>
              </a:rPr>
              <a:t>.500 -.521   	Subpart F: Audit Requirements (previously A-133)</a:t>
            </a:r>
          </a:p>
          <a:p>
            <a:pPr marL="0" indent="0">
              <a:buNone/>
            </a:pPr>
            <a:endParaRPr lang="en-US" sz="2000" dirty="0" smtClean="0">
              <a:solidFill>
                <a:schemeClr val="tx1"/>
              </a:solidFill>
            </a:endParaRPr>
          </a:p>
          <a:p>
            <a:r>
              <a:rPr lang="en-US" sz="1800" dirty="0" smtClean="0">
                <a:solidFill>
                  <a:schemeClr val="tx1"/>
                </a:solidFill>
              </a:rPr>
              <a:t>Appendices I – XI:  Appendix III applies directly to Institutions of Higher Education (IHE’s) and contains  rules and procedures for F&amp;A rate determination previously found in A-21</a:t>
            </a:r>
            <a:endParaRPr lang="en-US" sz="1800" dirty="0">
              <a:solidFill>
                <a:schemeClr val="tx1"/>
              </a:solidFill>
            </a:endParaRPr>
          </a:p>
        </p:txBody>
      </p:sp>
    </p:spTree>
    <p:extLst>
      <p:ext uri="{BB962C8B-B14F-4D97-AF65-F5344CB8AC3E}">
        <p14:creationId xmlns:p14="http://schemas.microsoft.com/office/powerpoint/2010/main" val="1428813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cap="none" dirty="0" smtClean="0"/>
              <a:t>Effective Dates of Uniform Guidance</a:t>
            </a:r>
            <a:endParaRPr lang="en-US" cap="none" dirty="0"/>
          </a:p>
        </p:txBody>
      </p:sp>
      <p:sp>
        <p:nvSpPr>
          <p:cNvPr id="2" name="Content Placeholder 1"/>
          <p:cNvSpPr>
            <a:spLocks noGrp="1"/>
          </p:cNvSpPr>
          <p:nvPr>
            <p:ph sz="quarter" idx="1"/>
          </p:nvPr>
        </p:nvSpPr>
        <p:spPr/>
        <p:txBody>
          <a:bodyPr>
            <a:normAutofit fontScale="92500"/>
          </a:bodyPr>
          <a:lstStyle/>
          <a:p>
            <a:pPr lvl="1"/>
            <a:r>
              <a:rPr lang="en-US" sz="2400" dirty="0" smtClean="0">
                <a:solidFill>
                  <a:schemeClr val="tx1"/>
                </a:solidFill>
              </a:rPr>
              <a:t>For new awards issued on or after December 26, 2014.</a:t>
            </a:r>
          </a:p>
          <a:p>
            <a:pPr lvl="1"/>
            <a:r>
              <a:rPr lang="en-US" sz="2400" dirty="0" smtClean="0">
                <a:solidFill>
                  <a:schemeClr val="tx1"/>
                </a:solidFill>
              </a:rPr>
              <a:t>May be applied to funding increments or continuations of existing awards at the Federal agency’s discretion.</a:t>
            </a:r>
          </a:p>
          <a:p>
            <a:pPr lvl="2"/>
            <a:r>
              <a:rPr lang="en-US" sz="2400" i="1" dirty="0" smtClean="0"/>
              <a:t>How will you know which one applies to your department’s awards?  </a:t>
            </a:r>
            <a:r>
              <a:rPr lang="en-US" sz="1900" dirty="0" smtClean="0">
                <a:solidFill>
                  <a:schemeClr val="tx1">
                    <a:lumMod val="65000"/>
                    <a:lumOff val="35000"/>
                  </a:schemeClr>
                </a:solidFill>
              </a:rPr>
              <a:t>We will include the information in award # e-mails from our office.  We are also adding a field in FIS in the Awards module under the “Terms &amp; Conditions” tab.</a:t>
            </a:r>
            <a:r>
              <a:rPr lang="en-US" sz="2200" dirty="0" smtClean="0"/>
              <a:t> </a:t>
            </a:r>
          </a:p>
          <a:p>
            <a:pPr lvl="1"/>
            <a:r>
              <a:rPr lang="en-US" sz="2400" dirty="0" smtClean="0">
                <a:solidFill>
                  <a:schemeClr val="tx1"/>
                </a:solidFill>
              </a:rPr>
              <a:t>Procurement Standards: </a:t>
            </a:r>
          </a:p>
          <a:p>
            <a:pPr lvl="2"/>
            <a:r>
              <a:rPr lang="en-US" dirty="0" smtClean="0">
                <a:solidFill>
                  <a:schemeClr val="tx1"/>
                </a:solidFill>
              </a:rPr>
              <a:t>Optional grace period for implementation. K-State is using this option and will delay implementation until FY2017. The Purchasing office is working on plans to have everyone ready by then.</a:t>
            </a:r>
          </a:p>
          <a:p>
            <a:pPr lvl="1"/>
            <a:r>
              <a:rPr lang="en-US" sz="2400" dirty="0" smtClean="0">
                <a:solidFill>
                  <a:schemeClr val="tx1"/>
                </a:solidFill>
              </a:rPr>
              <a:t>Audit Requirements effective for K-State for FY2016 (first FY beginning on or after 12/26/2014).</a:t>
            </a:r>
          </a:p>
          <a:p>
            <a:pPr marL="45720" indent="0">
              <a:buNone/>
            </a:pPr>
            <a:endParaRPr lang="en-US" dirty="0"/>
          </a:p>
        </p:txBody>
      </p:sp>
    </p:spTree>
    <p:extLst>
      <p:ext uri="{BB962C8B-B14F-4D97-AF65-F5344CB8AC3E}">
        <p14:creationId xmlns:p14="http://schemas.microsoft.com/office/powerpoint/2010/main" val="3414897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Trivia &amp; Jargon</a:t>
            </a:r>
            <a:endParaRPr lang="en-US" dirty="0"/>
          </a:p>
        </p:txBody>
      </p:sp>
      <p:sp>
        <p:nvSpPr>
          <p:cNvPr id="3" name="Content Placeholder 2"/>
          <p:cNvSpPr>
            <a:spLocks noGrp="1"/>
          </p:cNvSpPr>
          <p:nvPr>
            <p:ph sz="quarter" idx="1"/>
          </p:nvPr>
        </p:nvSpPr>
        <p:spPr/>
        <p:txBody>
          <a:bodyPr>
            <a:normAutofit/>
          </a:bodyPr>
          <a:lstStyle/>
          <a:p>
            <a:r>
              <a:rPr lang="en-US" dirty="0" smtClean="0"/>
              <a:t>Should vs. Must</a:t>
            </a:r>
          </a:p>
          <a:p>
            <a:pPr lvl="1"/>
            <a:r>
              <a:rPr lang="en-US" dirty="0" smtClean="0"/>
              <a:t>“Must” means it is mandatory – you </a:t>
            </a:r>
            <a:r>
              <a:rPr lang="en-US" dirty="0" err="1" smtClean="0"/>
              <a:t>gotta</a:t>
            </a:r>
            <a:r>
              <a:rPr lang="en-US" dirty="0" smtClean="0"/>
              <a:t> do it!</a:t>
            </a:r>
          </a:p>
          <a:p>
            <a:pPr lvl="1"/>
            <a:r>
              <a:rPr lang="en-US" dirty="0" smtClean="0"/>
              <a:t>“Should” means it is recommended – if you don’t do it, fine, but you better have a good reason or a better idea.</a:t>
            </a:r>
          </a:p>
          <a:p>
            <a:r>
              <a:rPr lang="en-US" dirty="0" smtClean="0"/>
              <a:t>IHE : Institution of Higher Education</a:t>
            </a:r>
          </a:p>
          <a:p>
            <a:r>
              <a:rPr lang="en-US" dirty="0" smtClean="0"/>
              <a:t>Non-federal entity: generic term used to refer to all of  the different groups subject to the UG, such as IHE’s, States, Non-Profits, Indian Tribes, etc.  </a:t>
            </a:r>
          </a:p>
          <a:p>
            <a:r>
              <a:rPr lang="en-US" dirty="0" smtClean="0"/>
              <a:t>Top contender for most-used phrase: Internal Control(s)</a:t>
            </a:r>
          </a:p>
          <a:p>
            <a:pPr lvl="1"/>
            <a:endParaRPr lang="en-US" dirty="0"/>
          </a:p>
        </p:txBody>
      </p:sp>
    </p:spTree>
    <p:extLst>
      <p:ext uri="{BB962C8B-B14F-4D97-AF65-F5344CB8AC3E}">
        <p14:creationId xmlns:p14="http://schemas.microsoft.com/office/powerpoint/2010/main" val="1860757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Changes?</a:t>
            </a:r>
            <a:endParaRPr lang="en-US" dirty="0"/>
          </a:p>
        </p:txBody>
      </p:sp>
      <p:sp>
        <p:nvSpPr>
          <p:cNvPr id="3" name="Content Placeholder 2"/>
          <p:cNvSpPr>
            <a:spLocks noGrp="1"/>
          </p:cNvSpPr>
          <p:nvPr>
            <p:ph sz="quarter" idx="1"/>
          </p:nvPr>
        </p:nvSpPr>
        <p:spPr/>
        <p:txBody>
          <a:bodyPr>
            <a:normAutofit lnSpcReduction="10000"/>
          </a:bodyPr>
          <a:lstStyle/>
          <a:p>
            <a:r>
              <a:rPr lang="en-US" sz="2000" i="1" u="sng" dirty="0" smtClean="0"/>
              <a:t>Yes and No</a:t>
            </a:r>
            <a:r>
              <a:rPr lang="en-US" sz="2000" dirty="0" smtClean="0"/>
              <a:t>. Lots of details changed, overall things are much the same.  As OMB expert analyst Gil Tran says “same, same but different”.  </a:t>
            </a:r>
            <a:endParaRPr lang="en-US" dirty="0" smtClean="0"/>
          </a:p>
          <a:p>
            <a:pPr lvl="2"/>
            <a:r>
              <a:rPr lang="en-US" dirty="0" smtClean="0"/>
              <a:t>Prior approvals required for certain costs– long list!</a:t>
            </a:r>
          </a:p>
          <a:p>
            <a:pPr lvl="2"/>
            <a:r>
              <a:rPr lang="en-US" dirty="0" smtClean="0"/>
              <a:t>Re-budgeting rules (and related status of Research Terms &amp; Conditions) . </a:t>
            </a:r>
          </a:p>
          <a:p>
            <a:pPr lvl="2"/>
            <a:r>
              <a:rPr lang="en-US" dirty="0" smtClean="0"/>
              <a:t>Sub-recipients: F&amp;A rates, risk assessment, monitoring . Remember, K-State not only issues sub-awards to others, but ALSO is a sub-recipient of Federal funds.</a:t>
            </a:r>
          </a:p>
          <a:p>
            <a:pPr lvl="2"/>
            <a:r>
              <a:rPr lang="en-US" dirty="0" smtClean="0"/>
              <a:t>Close out deadlines .</a:t>
            </a:r>
          </a:p>
          <a:p>
            <a:pPr lvl="2"/>
            <a:r>
              <a:rPr lang="en-US" dirty="0" smtClean="0"/>
              <a:t>Equipment purchases and title to equipment.</a:t>
            </a:r>
          </a:p>
          <a:p>
            <a:pPr lvl="2"/>
            <a:r>
              <a:rPr lang="en-US" dirty="0" smtClean="0"/>
              <a:t>Procurement rules.  Some fairly painful changes for universities once the grace period for implementation has passed</a:t>
            </a:r>
            <a:r>
              <a:rPr lang="en-US" dirty="0"/>
              <a:t>.</a:t>
            </a:r>
            <a:endParaRPr lang="en-US" dirty="0" smtClean="0"/>
          </a:p>
          <a:p>
            <a:pPr lvl="2"/>
            <a:r>
              <a:rPr lang="en-US" dirty="0" smtClean="0"/>
              <a:t>Other misc. items of interest: Effort reporting, program income, participant support costs, voluntary committed cost sharing.</a:t>
            </a:r>
          </a:p>
          <a:p>
            <a:pPr marL="594360" lvl="2" indent="0">
              <a:buNone/>
            </a:pPr>
            <a:endParaRPr lang="en-US" dirty="0" smtClean="0"/>
          </a:p>
          <a:p>
            <a:pPr lvl="2"/>
            <a:endParaRPr lang="en-US" dirty="0" smtClean="0"/>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1642207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Written Approvals (.407)</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This section provides a reference list of all other sections of the UG where prior approvals are required.  </a:t>
            </a:r>
          </a:p>
          <a:p>
            <a:pPr lvl="1"/>
            <a:r>
              <a:rPr lang="en-US" dirty="0" smtClean="0">
                <a:solidFill>
                  <a:schemeClr val="tx1"/>
                </a:solidFill>
              </a:rPr>
              <a:t>Items listed must meet all other direct cost standards (reasonable and allocable), but also need specific prior (written) approval.</a:t>
            </a:r>
          </a:p>
          <a:p>
            <a:pPr lvl="1"/>
            <a:r>
              <a:rPr lang="en-US" dirty="0" smtClean="0">
                <a:solidFill>
                  <a:schemeClr val="tx1"/>
                </a:solidFill>
              </a:rPr>
              <a:t>20+ UG sections are listed, but for details you have to go to the referenced section (and hunt!).   </a:t>
            </a:r>
          </a:p>
          <a:p>
            <a:pPr lvl="2"/>
            <a:r>
              <a:rPr lang="en-US" sz="2200" dirty="0" smtClean="0"/>
              <a:t> We have attempted to put together a table with more details all in one place.  This will be incorporated into the SPA PPM and website. </a:t>
            </a:r>
          </a:p>
          <a:p>
            <a:pPr lvl="2"/>
            <a:r>
              <a:rPr lang="en-US" sz="2200" dirty="0" smtClean="0"/>
              <a:t>Additional  guidance for certain costs has also been developed to assist K-State departments when developing budgets and charging costs to sponsored accounts. We will continue to develop and make additions to this guidance.</a:t>
            </a:r>
            <a:endParaRPr lang="en-US" dirty="0" smtClean="0"/>
          </a:p>
          <a:p>
            <a:pPr lvl="1"/>
            <a:endParaRPr lang="en-US" dirty="0"/>
          </a:p>
        </p:txBody>
      </p:sp>
    </p:spTree>
    <p:extLst>
      <p:ext uri="{BB962C8B-B14F-4D97-AF65-F5344CB8AC3E}">
        <p14:creationId xmlns:p14="http://schemas.microsoft.com/office/powerpoint/2010/main" val="36414979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4">
      <a:dk1>
        <a:sysClr val="windowText" lastClr="000000"/>
      </a:dk1>
      <a:lt1>
        <a:sysClr val="window" lastClr="FFFFFF"/>
      </a:lt1>
      <a:dk2>
        <a:srgbClr val="424456"/>
      </a:dk2>
      <a:lt2>
        <a:srgbClr val="DEDEDE"/>
      </a:lt2>
      <a:accent1>
        <a:srgbClr val="7030A0"/>
      </a:accent1>
      <a:accent2>
        <a:srgbClr val="7030A0"/>
      </a:accent2>
      <a:accent3>
        <a:srgbClr val="632B8D"/>
      </a:accent3>
      <a:accent4>
        <a:srgbClr val="C4652D"/>
      </a:accent4>
      <a:accent5>
        <a:srgbClr val="8B5D3D"/>
      </a:accent5>
      <a:accent6>
        <a:srgbClr val="5C92B5"/>
      </a:accent6>
      <a:hlink>
        <a:srgbClr val="0070C0"/>
      </a:hlink>
      <a:folHlink>
        <a:srgbClr val="0070C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1217</TotalTime>
  <Words>2627</Words>
  <Application>Microsoft Office PowerPoint</Application>
  <PresentationFormat>On-screen Show (4:3)</PresentationFormat>
  <Paragraphs>229</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Civic</vt:lpstr>
      <vt:lpstr>UNIFORM GUIDANCE AT  K-STATE</vt:lpstr>
      <vt:lpstr>OLD</vt:lpstr>
      <vt:lpstr>NEW!</vt:lpstr>
      <vt:lpstr>What’s in a name?</vt:lpstr>
      <vt:lpstr>Format of the Uniform Guidance</vt:lpstr>
      <vt:lpstr>Effective Dates of Uniform Guidance</vt:lpstr>
      <vt:lpstr>Trivia &amp; Jargon</vt:lpstr>
      <vt:lpstr>Significant Changes?</vt:lpstr>
      <vt:lpstr>Prior  Written Approvals (.407)</vt:lpstr>
      <vt:lpstr>Re-budgeting and Prior Written Approvals –  Any Waivers? </vt:lpstr>
      <vt:lpstr>Prior Approvals –  Selected items of interest at K-State</vt:lpstr>
      <vt:lpstr>Prior Approvals –  Selected items of interest at K-State</vt:lpstr>
      <vt:lpstr>Prior Approvals –  Selected items of interest at K-State</vt:lpstr>
      <vt:lpstr>Other Sub-award items of interest</vt:lpstr>
      <vt:lpstr>Other Sub-award items of interest</vt:lpstr>
      <vt:lpstr>Other Sub-award items of interest</vt:lpstr>
      <vt:lpstr>Other Sub-award items of interest</vt:lpstr>
      <vt:lpstr>Prior Approvals –  Selected items of interest at K-State</vt:lpstr>
      <vt:lpstr>Prior Approvals –  Selected items of interest at K-State</vt:lpstr>
      <vt:lpstr>Prior Approvals –  Selected items of interest at K-State</vt:lpstr>
      <vt:lpstr>Other Items of Interest</vt:lpstr>
      <vt:lpstr> Other Items of Interest</vt:lpstr>
      <vt:lpstr> Other Items of Interest </vt:lpstr>
      <vt:lpstr>        Other Items of Interest </vt:lpstr>
      <vt:lpstr>That’s all folks! (Well, for now anyway…)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UNIFORM GUIDANCE AT K-STATE</dc:title>
  <dc:creator>Shannon Fisher</dc:creator>
  <cp:lastModifiedBy>Olga Volok</cp:lastModifiedBy>
  <cp:revision>109</cp:revision>
  <cp:lastPrinted>2015-02-25T15:43:02Z</cp:lastPrinted>
  <dcterms:created xsi:type="dcterms:W3CDTF">2015-02-06T17:07:39Z</dcterms:created>
  <dcterms:modified xsi:type="dcterms:W3CDTF">2015-02-25T15:57:40Z</dcterms:modified>
</cp:coreProperties>
</file>