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7AA04E-51AD-4ED2-8189-B49AC079CEDA}">
          <p14:sldIdLst>
            <p14:sldId id="256"/>
            <p14:sldId id="258"/>
            <p14:sldId id="259"/>
            <p14:sldId id="260"/>
            <p14:sldId id="261"/>
            <p14:sldId id="262"/>
          </p14:sldIdLst>
        </p14:section>
        <p14:section name="Untitled Section" id="{298179AE-445A-4028-9F2F-9681ACAB90B9}">
          <p14:sldIdLst/>
        </p14:section>
        <p14:section name="Untitled Section" id="{FF1F3F3C-5A4D-4BC7-98C0-5D9254C4DF32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582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C8345-1A4C-4A3D-9661-E11C586BB23B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08C26-D18C-4CFC-8E55-4649B0B1C2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308F-1223-4F0F-B089-128023AA74E2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921A381-B2B9-43C1-932E-68C1E8233C7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308F-1223-4F0F-B089-128023AA74E2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A381-B2B9-43C1-932E-68C1E8233C7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921A381-B2B9-43C1-932E-68C1E8233C7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308F-1223-4F0F-B089-128023AA74E2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308F-1223-4F0F-B089-128023AA74E2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921A381-B2B9-43C1-932E-68C1E8233C7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308F-1223-4F0F-B089-128023AA74E2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921A381-B2B9-43C1-932E-68C1E8233C7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C62308F-1223-4F0F-B089-128023AA74E2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A381-B2B9-43C1-932E-68C1E8233C7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308F-1223-4F0F-B089-128023AA74E2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921A381-B2B9-43C1-932E-68C1E8233C7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308F-1223-4F0F-B089-128023AA74E2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921A381-B2B9-43C1-932E-68C1E8233C7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308F-1223-4F0F-B089-128023AA74E2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21A381-B2B9-43C1-932E-68C1E8233C7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921A381-B2B9-43C1-932E-68C1E8233C7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308F-1223-4F0F-B089-128023AA74E2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921A381-B2B9-43C1-932E-68C1E8233C7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C62308F-1223-4F0F-B089-128023AA74E2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62308F-1223-4F0F-B089-128023AA74E2}" type="datetimeFigureOut">
              <a:rPr lang="en-US" smtClean="0"/>
              <a:t>2/11/2015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921A381-B2B9-43C1-932E-68C1E8233C7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828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+mj-lt"/>
              </a:rPr>
              <a:t>Subawards</a:t>
            </a:r>
          </a:p>
          <a:p>
            <a:r>
              <a:rPr lang="en-US" sz="3200" dirty="0" smtClean="0">
                <a:latin typeface="+mj-lt"/>
              </a:rPr>
              <a:t>&amp; Subrecipient </a:t>
            </a:r>
            <a:r>
              <a:rPr lang="en-US" sz="3200" dirty="0" smtClean="0">
                <a:latin typeface="+mj-lt"/>
              </a:rPr>
              <a:t>monitoring</a:t>
            </a:r>
            <a:endParaRPr lang="en-US" sz="3200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UNIFORM GUIDANCE AT</a:t>
            </a:r>
            <a:br>
              <a:rPr lang="en-US" dirty="0" smtClean="0"/>
            </a:br>
            <a:r>
              <a:rPr lang="en-US" dirty="0" smtClean="0"/>
              <a:t> K-STATE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47800" y="51816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2 CFR Part 200 – Uniform Administrative Requirements, Cost Principles, and Audit Requirements for Federal Awards 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11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533400"/>
          </a:xfrm>
        </p:spPr>
        <p:txBody>
          <a:bodyPr>
            <a:noAutofit/>
          </a:bodyPr>
          <a:lstStyle/>
          <a:p>
            <a:r>
              <a:rPr lang="en-US" sz="3000" dirty="0"/>
              <a:t>200.332 Fixed Price Subawards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4724401"/>
          </a:xfrm>
        </p:spPr>
        <p:txBody>
          <a:bodyPr>
            <a:normAutofit fontScale="70000" lnSpcReduction="20000"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u="sng" dirty="0"/>
              <a:t>Prior written approval</a:t>
            </a:r>
            <a:r>
              <a:rPr lang="en-US" b="1" dirty="0"/>
              <a:t> </a:t>
            </a:r>
            <a:r>
              <a:rPr lang="en-US" dirty="0"/>
              <a:t>from Federal awarding </a:t>
            </a:r>
            <a:r>
              <a:rPr lang="en-US" dirty="0" smtClean="0"/>
              <a:t>agency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Limited </a:t>
            </a:r>
            <a:r>
              <a:rPr lang="en-US" dirty="0">
                <a:solidFill>
                  <a:schemeClr val="tx2"/>
                </a:solidFill>
              </a:rPr>
              <a:t>to the federal Simplified Acquisition Threshold, currently $150,000.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Per COFAR FAQs: It is allowable to have multiple subs to same subrecipient that total more than $150K if they have distinct statement of work.  All subs have to have prior written approval.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Section 200.201(b)(1) states that fixed amount awards and subawards “if the project scope is specific and if adequate cost, historical, or unit pricing data is available to establish a fixed amount award based on a reasonable estimate of actual cost. . . . Accountability is based on performance and results.”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Section 200.201(b)(2)  states that a fixed price award cannot require mandatory cost share or matching.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Section 200.201(c)(2) states that the subrecipient must certify in writing to pass-through entity at the end that project was completed.  If the required level of activity was not carried out, the amount of the subaward must be adjusted.</a:t>
            </a:r>
          </a:p>
        </p:txBody>
      </p:sp>
    </p:spTree>
    <p:extLst>
      <p:ext uri="{BB962C8B-B14F-4D97-AF65-F5344CB8AC3E}">
        <p14:creationId xmlns:p14="http://schemas.microsoft.com/office/powerpoint/2010/main" val="2737284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8382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200.330 Subrecipient </a:t>
            </a:r>
            <a:r>
              <a:rPr lang="en-US" sz="3000" dirty="0"/>
              <a:t>&amp; </a:t>
            </a:r>
            <a:r>
              <a:rPr lang="en-US" sz="3000" dirty="0" smtClean="0"/>
              <a:t>contractor determinations</a:t>
            </a:r>
            <a:endParaRPr lang="en-US" sz="3000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sz="quarter" idx="1"/>
          </p:nvPr>
        </p:nvSpPr>
        <p:spPr>
          <a:xfrm>
            <a:off x="304800" y="1600200"/>
            <a:ext cx="8686800" cy="519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Basically the same guidelines as before . . 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/>
              <a:t>Subrecipients: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Performance measured against objectives of Federal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Programmatic decision making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Adherence to Federal program requirements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/>
              <a:t>Contractors: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Provides goods/services within normal business 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Provides similar goods and services to many different purchasers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Operates in a competitive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Not subject to compliance requirements of the Federal program as a result of the agreement.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502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838200"/>
          </a:xfrm>
        </p:spPr>
        <p:txBody>
          <a:bodyPr>
            <a:normAutofit/>
          </a:bodyPr>
          <a:lstStyle/>
          <a:p>
            <a:r>
              <a:rPr lang="en-US" sz="3200" dirty="0"/>
              <a:t>200.311 Pass-through Entities - IDC</a:t>
            </a:r>
            <a:endParaRPr lang="en-US" sz="3000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sz="quarter" idx="1"/>
          </p:nvPr>
        </p:nvSpPr>
        <p:spPr>
          <a:xfrm>
            <a:off x="304800" y="1600200"/>
            <a:ext cx="8686800" cy="397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pass-through entities must . .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(a)(4) Indirect cost rate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If the subrecipient has a federally recognized, negotiated rate, use it</a:t>
            </a:r>
            <a:r>
              <a:rPr lang="en-US" dirty="0" smtClean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If not:</a:t>
            </a:r>
          </a:p>
          <a:p>
            <a:pPr marL="1474470" lvl="3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Negotiate a rate with the subrecipient </a:t>
            </a:r>
            <a:r>
              <a:rPr lang="en-US" dirty="0" smtClean="0">
                <a:solidFill>
                  <a:schemeClr val="tx1"/>
                </a:solidFill>
              </a:rPr>
              <a:t>or</a:t>
            </a:r>
          </a:p>
          <a:p>
            <a:pPr marL="1474470" lvl="3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the de minimus rate of 10% MTDC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51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838200"/>
          </a:xfrm>
        </p:spPr>
        <p:txBody>
          <a:bodyPr>
            <a:normAutofit/>
          </a:bodyPr>
          <a:lstStyle/>
          <a:p>
            <a:r>
              <a:rPr lang="en-US" sz="3200" dirty="0"/>
              <a:t>200.331 Pass-through Entity - Risk</a:t>
            </a:r>
            <a:endParaRPr lang="en-US" sz="3000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sz="quarter" idx="1"/>
          </p:nvPr>
        </p:nvSpPr>
        <p:spPr>
          <a:xfrm>
            <a:off x="304800" y="1600200"/>
            <a:ext cx="86868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400" dirty="0"/>
              <a:t>200.331 (b) Evaluate each subrecipient's risk of noncompliance with Federal statutes, regulations, and the terms and conditions of the subaward . . .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b="1" dirty="0" smtClean="0"/>
              <a:t>PreAwards</a:t>
            </a:r>
          </a:p>
          <a:p>
            <a:r>
              <a:rPr lang="en-US" sz="2000" dirty="0" smtClean="0"/>
              <a:t>Check suspension and debarment</a:t>
            </a:r>
          </a:p>
          <a:p>
            <a:r>
              <a:rPr lang="en-US" sz="2000" dirty="0" smtClean="0"/>
              <a:t>Check restricted parties list database</a:t>
            </a:r>
          </a:p>
          <a:p>
            <a:r>
              <a:rPr lang="en-US" sz="2000" dirty="0" smtClean="0"/>
              <a:t>Subrecipient Commitment Form on PreAwards website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SPA</a:t>
            </a:r>
          </a:p>
          <a:p>
            <a:r>
              <a:rPr lang="en-US" sz="2000" dirty="0"/>
              <a:t>Is subrecipient subject to Single Audit (Subpart F—Audit Requirements formerly A-133 Audit)?</a:t>
            </a:r>
          </a:p>
          <a:p>
            <a:r>
              <a:rPr lang="en-US" sz="2000" dirty="0" smtClean="0"/>
              <a:t>If not, we will monitor invoices and expenditures more closely.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5320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838200"/>
          </a:xfrm>
        </p:spPr>
        <p:txBody>
          <a:bodyPr>
            <a:normAutofit/>
          </a:bodyPr>
          <a:lstStyle/>
          <a:p>
            <a:r>
              <a:rPr lang="en-US" sz="3200" dirty="0"/>
              <a:t>200.331 Pass-through Entity - Monitoring</a:t>
            </a:r>
            <a:endParaRPr lang="en-US" sz="3000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sz="quarter" idx="1"/>
          </p:nvPr>
        </p:nvSpPr>
        <p:spPr>
          <a:xfrm>
            <a:off x="304800" y="1600200"/>
            <a:ext cx="8686800" cy="356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400" dirty="0"/>
              <a:t>(d)(1) Reviewing financial and performance reports required by the pass-through entity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SPA &amp; business offices review financial reports.  PIs receive and review </a:t>
            </a:r>
            <a:r>
              <a:rPr lang="en-US" sz="2400" dirty="0" smtClean="0"/>
              <a:t>performance reports:  </a:t>
            </a:r>
            <a:r>
              <a:rPr lang="en-US" sz="2400" dirty="0">
                <a:solidFill>
                  <a:schemeClr val="accent1"/>
                </a:solidFill>
              </a:rPr>
              <a:t>You </a:t>
            </a:r>
            <a:r>
              <a:rPr lang="en-US" sz="2400" b="1" u="sng" dirty="0">
                <a:solidFill>
                  <a:schemeClr val="accent1"/>
                </a:solidFill>
              </a:rPr>
              <a:t>should have the PI approve invoices </a:t>
            </a:r>
            <a:r>
              <a:rPr lang="en-US" sz="2400" dirty="0">
                <a:solidFill>
                  <a:schemeClr val="accent1"/>
                </a:solidFill>
              </a:rPr>
              <a:t>before payments are issued to subrecipients so that PI can alert us if we need to hold payments for lack of performance.  PI certification forms </a:t>
            </a:r>
            <a:r>
              <a:rPr lang="en-US" sz="2400" b="1" u="sng" dirty="0">
                <a:solidFill>
                  <a:schemeClr val="accent1"/>
                </a:solidFill>
              </a:rPr>
              <a:t>required</a:t>
            </a:r>
            <a:r>
              <a:rPr lang="en-US" sz="2400" dirty="0">
                <a:solidFill>
                  <a:schemeClr val="accent1"/>
                </a:solidFill>
              </a:rPr>
              <a:t> before final payment will be approved by SPA.</a:t>
            </a:r>
          </a:p>
        </p:txBody>
      </p:sp>
    </p:spTree>
    <p:extLst>
      <p:ext uri="{BB962C8B-B14F-4D97-AF65-F5344CB8AC3E}">
        <p14:creationId xmlns:p14="http://schemas.microsoft.com/office/powerpoint/2010/main" val="2306264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14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030A0"/>
      </a:accent1>
      <a:accent2>
        <a:srgbClr val="7030A0"/>
      </a:accent2>
      <a:accent3>
        <a:srgbClr val="632B8D"/>
      </a:accent3>
      <a:accent4>
        <a:srgbClr val="C4652D"/>
      </a:accent4>
      <a:accent5>
        <a:srgbClr val="8B5D3D"/>
      </a:accent5>
      <a:accent6>
        <a:srgbClr val="5C92B5"/>
      </a:accent6>
      <a:hlink>
        <a:srgbClr val="0070C0"/>
      </a:hlink>
      <a:folHlink>
        <a:srgbClr val="0070C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652</TotalTime>
  <Words>444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UNIFORM GUIDANCE AT  K-STATE</vt:lpstr>
      <vt:lpstr>200.332 Fixed Price Subawards</vt:lpstr>
      <vt:lpstr>200.330 Subrecipient &amp; contractor determinations</vt:lpstr>
      <vt:lpstr>200.311 Pass-through Entities - IDC</vt:lpstr>
      <vt:lpstr>200.331 Pass-through Entity - Risk</vt:lpstr>
      <vt:lpstr>200.331 Pass-through Entity - Monitoring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UNIFORM GUIDANCE AT K-STATE</dc:title>
  <dc:creator>Shannon Fisher</dc:creator>
  <cp:lastModifiedBy>Laura Hohenbary</cp:lastModifiedBy>
  <cp:revision>56</cp:revision>
  <dcterms:created xsi:type="dcterms:W3CDTF">2015-02-06T17:07:39Z</dcterms:created>
  <dcterms:modified xsi:type="dcterms:W3CDTF">2015-02-11T14:59:17Z</dcterms:modified>
</cp:coreProperties>
</file>