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1" r:id="rId5"/>
    <p:sldId id="260" r:id="rId6"/>
    <p:sldId id="264" r:id="rId7"/>
    <p:sldId id="268" r:id="rId8"/>
    <p:sldId id="266" r:id="rId9"/>
    <p:sldId id="267" r:id="rId10"/>
    <p:sldId id="262" r:id="rId11"/>
    <p:sldId id="270" r:id="rId12"/>
    <p:sldId id="265" r:id="rId13"/>
    <p:sldId id="258" r:id="rId14"/>
    <p:sldId id="269" r:id="rId15"/>
    <p:sldId id="271" r:id="rId16"/>
    <p:sldId id="272" r:id="rId17"/>
    <p:sldId id="273" r:id="rId18"/>
    <p:sldId id="274" r:id="rId19"/>
    <p:sldId id="263"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70" autoAdjust="0"/>
    <p:restoredTop sz="94660"/>
  </p:normalViewPr>
  <p:slideViewPr>
    <p:cSldViewPr>
      <p:cViewPr varScale="1">
        <p:scale>
          <a:sx n="106" d="100"/>
          <a:sy n="106" d="100"/>
        </p:scale>
        <p:origin x="0" y="-16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extBox 7"/>
          <p:cNvSpPr txBox="1"/>
          <p:nvPr/>
        </p:nvSpPr>
        <p:spPr>
          <a:xfrm>
            <a:off x="1828800" y="3159760"/>
            <a:ext cx="457200" cy="1034129"/>
          </a:xfrm>
          <a:prstGeom prst="rect">
            <a:avLst/>
          </a:prstGeom>
          <a:noFill/>
        </p:spPr>
        <p:txBody>
          <a:bodyPr wrap="square" lIns="0" tIns="9144" rIns="0" bIns="9144" rtlCol="0" anchor="ctr" anchorCtr="0">
            <a:spAutoFit/>
          </a:bodyPr>
          <a:lstStyle/>
          <a:p>
            <a:r>
              <a:rPr lang="en-US" sz="6600" dirty="0" smtClean="0">
                <a:effectLst>
                  <a:outerShdw blurRad="38100" dist="38100" dir="2700000" algn="tl">
                    <a:srgbClr val="000000">
                      <a:alpha val="43137"/>
                    </a:srgbClr>
                  </a:outerShdw>
                </a:effectLst>
                <a:latin typeface="+mn-lt"/>
              </a:rPr>
              <a:t>{</a:t>
            </a:r>
            <a:endParaRPr lang="en-US" sz="6600" dirty="0">
              <a:effectLst>
                <a:outerShdw blurRad="38100" dist="38100" dir="2700000" algn="tl">
                  <a:srgbClr val="000000">
                    <a:alpha val="43137"/>
                  </a:srgbClr>
                </a:outerShdw>
              </a:effectLst>
              <a:latin typeface="+mn-lt"/>
            </a:endParaRPr>
          </a:p>
        </p:txBody>
      </p:sp>
      <p:sp>
        <p:nvSpPr>
          <p:cNvPr id="2" name="Title 1"/>
          <p:cNvSpPr>
            <a:spLocks noGrp="1"/>
          </p:cNvSpPr>
          <p:nvPr>
            <p:ph type="ctrTitle"/>
          </p:nvPr>
        </p:nvSpPr>
        <p:spPr>
          <a:xfrm>
            <a:off x="777240" y="1219200"/>
            <a:ext cx="7543800" cy="2152650"/>
          </a:xfrm>
        </p:spPr>
        <p:txBody>
          <a:bodyPr>
            <a:noAutofit/>
          </a:bodyPr>
          <a:lstStyle>
            <a:lvl1pPr>
              <a:defRPr sz="600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133600" y="3375491"/>
            <a:ext cx="6172200" cy="685800"/>
          </a:xfrm>
        </p:spPr>
        <p:txBody>
          <a:bodyPr anchor="ctr"/>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5" name="Date Placeholder 14"/>
          <p:cNvSpPr>
            <a:spLocks noGrp="1"/>
          </p:cNvSpPr>
          <p:nvPr>
            <p:ph type="dt" sz="half" idx="10"/>
          </p:nvPr>
        </p:nvSpPr>
        <p:spPr/>
        <p:txBody>
          <a:bodyPr/>
          <a:lstStyle/>
          <a:p>
            <a:fld id="{40C2170C-4A1C-472B-A9DD-565CA92B0EA7}" type="datetimeFigureOut">
              <a:rPr lang="en-US" smtClean="0"/>
              <a:t>9/15/2014</a:t>
            </a:fld>
            <a:endParaRPr lang="en-US"/>
          </a:p>
        </p:txBody>
      </p:sp>
      <p:sp>
        <p:nvSpPr>
          <p:cNvPr id="16" name="Slide Number Placeholder 15"/>
          <p:cNvSpPr>
            <a:spLocks noGrp="1"/>
          </p:cNvSpPr>
          <p:nvPr>
            <p:ph type="sldNum" sz="quarter" idx="11"/>
          </p:nvPr>
        </p:nvSpPr>
        <p:spPr/>
        <p:txBody>
          <a:bodyPr/>
          <a:lstStyle/>
          <a:p>
            <a:fld id="{1A1949B0-438D-414B-820B-6AD72329A375}" type="slidenum">
              <a:rPr lang="en-US" smtClean="0"/>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133600" y="685801"/>
            <a:ext cx="5791200" cy="3505199"/>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0C2170C-4A1C-472B-A9DD-565CA92B0EA7}" type="datetimeFigureOut">
              <a:rPr lang="en-US" smtClean="0"/>
              <a:t>9/15/2014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1949B0-438D-414B-820B-6AD72329A37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09600" y="609601"/>
            <a:ext cx="2133600" cy="51816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895600" y="685801"/>
            <a:ext cx="5029200" cy="45720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0C2170C-4A1C-472B-A9DD-565CA92B0EA7}" type="datetimeFigureOut">
              <a:rPr lang="en-US" smtClean="0"/>
              <a:t>9/15/2014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1949B0-438D-414B-820B-6AD72329A37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Title 12"/>
          <p:cNvSpPr>
            <a:spLocks noGrp="1"/>
          </p:cNvSpPr>
          <p:nvPr>
            <p:ph type="title"/>
          </p:nvPr>
        </p:nvSpPr>
        <p:spPr/>
        <p:txBody>
          <a:bodyPr/>
          <a:lstStyle/>
          <a:p>
            <a:r>
              <a:rPr lang="en-US" smtClean="0"/>
              <a:t>Click to edit Master title style</a:t>
            </a:r>
            <a:endParaRPr lang="en-US"/>
          </a:p>
        </p:txBody>
      </p:sp>
      <p:sp>
        <p:nvSpPr>
          <p:cNvPr id="14" name="Date Placeholder 13"/>
          <p:cNvSpPr>
            <a:spLocks noGrp="1"/>
          </p:cNvSpPr>
          <p:nvPr>
            <p:ph type="dt" sz="half" idx="10"/>
          </p:nvPr>
        </p:nvSpPr>
        <p:spPr/>
        <p:txBody>
          <a:bodyPr/>
          <a:lstStyle/>
          <a:p>
            <a:fld id="{40C2170C-4A1C-472B-A9DD-565CA92B0EA7}" type="datetimeFigureOut">
              <a:rPr lang="en-US" smtClean="0"/>
              <a:t>9/15/2014</a:t>
            </a:fld>
            <a:endParaRPr lang="en-US"/>
          </a:p>
        </p:txBody>
      </p:sp>
      <p:sp>
        <p:nvSpPr>
          <p:cNvPr id="15" name="Slide Number Placeholder 14"/>
          <p:cNvSpPr>
            <a:spLocks noGrp="1"/>
          </p:cNvSpPr>
          <p:nvPr>
            <p:ph type="sldNum" sz="quarter" idx="11"/>
          </p:nvPr>
        </p:nvSpPr>
        <p:spPr/>
        <p:txBody>
          <a:bodyPr/>
          <a:lstStyle/>
          <a:p>
            <a:fld id="{1A1949B0-438D-414B-820B-6AD72329A375}" type="slidenum">
              <a:rPr lang="en-US" smtClean="0"/>
              <a:t>‹#›</a:t>
            </a:fld>
            <a:endParaRPr lang="en-US"/>
          </a:p>
        </p:txBody>
      </p:sp>
      <p:sp>
        <p:nvSpPr>
          <p:cNvPr id="16" name="Footer Placeholder 15"/>
          <p:cNvSpPr>
            <a:spLocks noGrp="1"/>
          </p:cNvSpPr>
          <p:nvPr>
            <p:ph type="ftr" sz="quarter" idx="12"/>
          </p:nvPr>
        </p:nvSpPr>
        <p:spPr/>
        <p:txBody>
          <a:bodyPr/>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TextBox 7"/>
          <p:cNvSpPr txBox="1"/>
          <p:nvPr/>
        </p:nvSpPr>
        <p:spPr>
          <a:xfrm>
            <a:off x="4267200" y="4074497"/>
            <a:ext cx="457200" cy="1015663"/>
          </a:xfrm>
          <a:prstGeom prst="rect">
            <a:avLst/>
          </a:prstGeom>
          <a:noFill/>
        </p:spPr>
        <p:txBody>
          <a:bodyPr wrap="square" lIns="0" tIns="0" rIns="0" bIns="0" rtlCol="0" anchor="t" anchorCtr="0">
            <a:spAutoFit/>
          </a:bodyPr>
          <a:lstStyle/>
          <a:p>
            <a:r>
              <a:rPr lang="en-US" sz="6600" dirty="0" smtClean="0">
                <a:effectLst>
                  <a:outerShdw blurRad="38100" dist="38100" dir="2700000" algn="tl">
                    <a:srgbClr val="000000">
                      <a:alpha val="43137"/>
                    </a:srgbClr>
                  </a:outerShdw>
                </a:effectLst>
                <a:latin typeface="+mn-lt"/>
              </a:rPr>
              <a:t>{</a:t>
            </a:r>
            <a:endParaRPr lang="en-US" sz="6600" dirty="0">
              <a:effectLst>
                <a:outerShdw blurRad="38100" dist="38100" dir="2700000" algn="tl">
                  <a:srgbClr val="000000">
                    <a:alpha val="43137"/>
                  </a:srgbClr>
                </a:outerShdw>
              </a:effectLst>
              <a:latin typeface="+mn-lt"/>
            </a:endParaRPr>
          </a:p>
        </p:txBody>
      </p:sp>
      <p:sp>
        <p:nvSpPr>
          <p:cNvPr id="3" name="Text Placeholder 2"/>
          <p:cNvSpPr>
            <a:spLocks noGrp="1"/>
          </p:cNvSpPr>
          <p:nvPr>
            <p:ph type="body" idx="1"/>
          </p:nvPr>
        </p:nvSpPr>
        <p:spPr>
          <a:xfrm>
            <a:off x="4572000" y="4267368"/>
            <a:ext cx="3733800" cy="731520"/>
          </a:xfrm>
        </p:spPr>
        <p:txBody>
          <a:bodyPr anchor="ctr">
            <a:normAutofit/>
          </a:bodyPr>
          <a:lstStyle>
            <a:lvl1pPr marL="0" indent="0">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2" name="Date Placeholder 11"/>
          <p:cNvSpPr>
            <a:spLocks noGrp="1"/>
          </p:cNvSpPr>
          <p:nvPr>
            <p:ph type="dt" sz="half" idx="10"/>
          </p:nvPr>
        </p:nvSpPr>
        <p:spPr/>
        <p:txBody>
          <a:bodyPr/>
          <a:lstStyle/>
          <a:p>
            <a:fld id="{40C2170C-4A1C-472B-A9DD-565CA92B0EA7}" type="datetimeFigureOut">
              <a:rPr lang="en-US" smtClean="0"/>
              <a:t>9/15/2014</a:t>
            </a:fld>
            <a:endParaRPr lang="en-US"/>
          </a:p>
        </p:txBody>
      </p:sp>
      <p:sp>
        <p:nvSpPr>
          <p:cNvPr id="13" name="Slide Number Placeholder 12"/>
          <p:cNvSpPr>
            <a:spLocks noGrp="1"/>
          </p:cNvSpPr>
          <p:nvPr>
            <p:ph type="sldNum" sz="quarter" idx="11"/>
          </p:nvPr>
        </p:nvSpPr>
        <p:spPr/>
        <p:txBody>
          <a:bodyPr/>
          <a:lstStyle/>
          <a:p>
            <a:fld id="{1A1949B0-438D-414B-820B-6AD72329A375}" type="slidenum">
              <a:rPr lang="en-US" smtClean="0"/>
              <a:t>‹#›</a:t>
            </a:fld>
            <a:endParaRPr lang="en-US"/>
          </a:p>
        </p:txBody>
      </p:sp>
      <p:sp>
        <p:nvSpPr>
          <p:cNvPr id="14" name="Footer Placeholder 13"/>
          <p:cNvSpPr>
            <a:spLocks noGrp="1"/>
          </p:cNvSpPr>
          <p:nvPr>
            <p:ph type="ftr" sz="quarter" idx="12"/>
          </p:nvPr>
        </p:nvSpPr>
        <p:spPr/>
        <p:txBody>
          <a:bodyPr/>
          <a:lstStyle/>
          <a:p>
            <a:endParaRPr lang="en-US"/>
          </a:p>
        </p:txBody>
      </p:sp>
      <p:sp>
        <p:nvSpPr>
          <p:cNvPr id="4" name="Title 3"/>
          <p:cNvSpPr>
            <a:spLocks noGrp="1"/>
          </p:cNvSpPr>
          <p:nvPr>
            <p:ph type="title"/>
          </p:nvPr>
        </p:nvSpPr>
        <p:spPr>
          <a:xfrm>
            <a:off x="2286000" y="1905000"/>
            <a:ext cx="6035040" cy="2350008"/>
          </a:xfrm>
        </p:spPr>
        <p:txBody>
          <a:bodyPr/>
          <a:lstStyle>
            <a:lvl1pPr marL="0" algn="l" defTabSz="914400" rtl="0" eaLnBrk="1" latinLnBrk="0" hangingPunct="1">
              <a:spcBef>
                <a:spcPct val="0"/>
              </a:spcBef>
              <a:buNone/>
              <a:defRPr lang="en-US" sz="5400" b="0" kern="1200" cap="none" dirty="0" smtClean="0">
                <a:solidFill>
                  <a:schemeClr val="tx1"/>
                </a:solidFill>
                <a:effectLst>
                  <a:outerShdw blurRad="38100" dist="38100" dir="2700000" algn="tl">
                    <a:srgbClr val="000000">
                      <a:alpha val="43137"/>
                    </a:srgbClr>
                  </a:outerShdw>
                </a:effectLst>
                <a:latin typeface="+mj-lt"/>
                <a:ea typeface="+mj-ea"/>
                <a:cs typeface="+mj-cs"/>
              </a:defRPr>
            </a:lvl1pPr>
          </a:lstStyle>
          <a:p>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40C2170C-4A1C-472B-A9DD-565CA92B0EA7}" type="datetimeFigureOut">
              <a:rPr lang="en-US" smtClean="0"/>
              <a:t>9/15/2014</a:t>
            </a:fld>
            <a:endParaRPr lang="en-US"/>
          </a:p>
        </p:txBody>
      </p:sp>
      <p:sp>
        <p:nvSpPr>
          <p:cNvPr id="9" name="Slide Number Placeholder 8"/>
          <p:cNvSpPr>
            <a:spLocks noGrp="1"/>
          </p:cNvSpPr>
          <p:nvPr>
            <p:ph type="sldNum" sz="quarter" idx="11"/>
          </p:nvPr>
        </p:nvSpPr>
        <p:spPr/>
        <p:txBody>
          <a:bodyPr/>
          <a:lstStyle/>
          <a:p>
            <a:fld id="{1A1949B0-438D-414B-820B-6AD72329A375}"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
        <p:nvSpPr>
          <p:cNvPr id="11" name="Title 10"/>
          <p:cNvSpPr>
            <a:spLocks noGrp="1"/>
          </p:cNvSpPr>
          <p:nvPr>
            <p:ph type="title"/>
          </p:nvPr>
        </p:nvSpPr>
        <p:spPr/>
        <p:txBody>
          <a:bodyPr/>
          <a:lstStyle/>
          <a:p>
            <a:r>
              <a:rPr lang="en-US" smtClean="0"/>
              <a:t>Click to edit Master title style</a:t>
            </a:r>
            <a:endParaRPr lang="en-US" dirty="0"/>
          </a:p>
        </p:txBody>
      </p:sp>
      <p:sp>
        <p:nvSpPr>
          <p:cNvPr id="5" name="Content Placeholder 4"/>
          <p:cNvSpPr>
            <a:spLocks noGrp="1"/>
          </p:cNvSpPr>
          <p:nvPr>
            <p:ph sz="quarter" idx="13"/>
          </p:nvPr>
        </p:nvSpPr>
        <p:spPr>
          <a:xfrm>
            <a:off x="1344168" y="658368"/>
            <a:ext cx="3273552" cy="3429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Content Placeholder 6"/>
          <p:cNvSpPr>
            <a:spLocks noGrp="1"/>
          </p:cNvSpPr>
          <p:nvPr>
            <p:ph sz="quarter" idx="14"/>
          </p:nvPr>
        </p:nvSpPr>
        <p:spPr>
          <a:xfrm>
            <a:off x="5029200" y="658368"/>
            <a:ext cx="3273552" cy="34321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4112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44168" y="1371600"/>
            <a:ext cx="3276600"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2920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29200" y="1371600"/>
            <a:ext cx="3273552"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Box 12"/>
          <p:cNvSpPr txBox="1"/>
          <p:nvPr/>
        </p:nvSpPr>
        <p:spPr>
          <a:xfrm>
            <a:off x="1056640" y="520192"/>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8" name="TextBox 17"/>
          <p:cNvSpPr txBox="1"/>
          <p:nvPr/>
        </p:nvSpPr>
        <p:spPr>
          <a:xfrm>
            <a:off x="4780280" y="520192"/>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2" name="Title 11"/>
          <p:cNvSpPr>
            <a:spLocks noGrp="1"/>
          </p:cNvSpPr>
          <p:nvPr>
            <p:ph type="title"/>
          </p:nvPr>
        </p:nvSpPr>
        <p:spPr/>
        <p:txBody>
          <a:bodyPr/>
          <a:lstStyle/>
          <a:p>
            <a:r>
              <a:rPr lang="en-US" smtClean="0"/>
              <a:t>Click to edit Master title style</a:t>
            </a:r>
            <a:endParaRPr lang="en-US" dirty="0"/>
          </a:p>
        </p:txBody>
      </p:sp>
      <p:sp>
        <p:nvSpPr>
          <p:cNvPr id="14" name="Date Placeholder 13"/>
          <p:cNvSpPr>
            <a:spLocks noGrp="1"/>
          </p:cNvSpPr>
          <p:nvPr>
            <p:ph type="dt" sz="half" idx="10"/>
          </p:nvPr>
        </p:nvSpPr>
        <p:spPr/>
        <p:txBody>
          <a:bodyPr/>
          <a:lstStyle/>
          <a:p>
            <a:fld id="{40C2170C-4A1C-472B-A9DD-565CA92B0EA7}" type="datetimeFigureOut">
              <a:rPr lang="en-US" smtClean="0"/>
              <a:t>9/15/2014</a:t>
            </a:fld>
            <a:endParaRPr lang="en-US"/>
          </a:p>
        </p:txBody>
      </p:sp>
      <p:sp>
        <p:nvSpPr>
          <p:cNvPr id="15" name="Slide Number Placeholder 14"/>
          <p:cNvSpPr>
            <a:spLocks noGrp="1"/>
          </p:cNvSpPr>
          <p:nvPr>
            <p:ph type="sldNum" sz="quarter" idx="11"/>
          </p:nvPr>
        </p:nvSpPr>
        <p:spPr/>
        <p:txBody>
          <a:bodyPr/>
          <a:lstStyle/>
          <a:p>
            <a:fld id="{1A1949B0-438D-414B-820B-6AD72329A375}" type="slidenum">
              <a:rPr lang="en-US" smtClean="0"/>
              <a:t>‹#›</a:t>
            </a:fld>
            <a:endParaRPr lang="en-US"/>
          </a:p>
        </p:txBody>
      </p:sp>
      <p:sp>
        <p:nvSpPr>
          <p:cNvPr id="16" name="Footer Placeholder 15"/>
          <p:cNvSpPr>
            <a:spLocks noGrp="1"/>
          </p:cNvSpPr>
          <p:nvPr>
            <p:ph type="ftr" sz="quarter" idx="12"/>
          </p:nvPr>
        </p:nvSpPr>
        <p:spPr/>
        <p:txBody>
          <a:bodyPr/>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a:p>
        </p:txBody>
      </p:sp>
      <p:sp>
        <p:nvSpPr>
          <p:cNvPr id="7" name="Date Placeholder 6"/>
          <p:cNvSpPr>
            <a:spLocks noGrp="1"/>
          </p:cNvSpPr>
          <p:nvPr>
            <p:ph type="dt" sz="half" idx="10"/>
          </p:nvPr>
        </p:nvSpPr>
        <p:spPr/>
        <p:txBody>
          <a:bodyPr/>
          <a:lstStyle/>
          <a:p>
            <a:fld id="{40C2170C-4A1C-472B-A9DD-565CA92B0EA7}" type="datetimeFigureOut">
              <a:rPr lang="en-US" smtClean="0"/>
              <a:t>9/15/2014</a:t>
            </a:fld>
            <a:endParaRPr lang="en-US"/>
          </a:p>
        </p:txBody>
      </p:sp>
      <p:sp>
        <p:nvSpPr>
          <p:cNvPr id="8" name="Slide Number Placeholder 7"/>
          <p:cNvSpPr>
            <a:spLocks noGrp="1"/>
          </p:cNvSpPr>
          <p:nvPr>
            <p:ph type="sldNum" sz="quarter" idx="11"/>
          </p:nvPr>
        </p:nvSpPr>
        <p:spPr/>
        <p:txBody>
          <a:bodyPr/>
          <a:lstStyle/>
          <a:p>
            <a:fld id="{1A1949B0-438D-414B-820B-6AD72329A375}"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40C2170C-4A1C-472B-A9DD-565CA92B0EA7}" type="datetimeFigureOut">
              <a:rPr lang="en-US" smtClean="0"/>
              <a:t>9/15/2014</a:t>
            </a:fld>
            <a:endParaRPr lang="en-US"/>
          </a:p>
        </p:txBody>
      </p:sp>
      <p:sp>
        <p:nvSpPr>
          <p:cNvPr id="6" name="Slide Number Placeholder 5"/>
          <p:cNvSpPr>
            <a:spLocks noGrp="1"/>
          </p:cNvSpPr>
          <p:nvPr>
            <p:ph type="sldNum" sz="quarter" idx="11"/>
          </p:nvPr>
        </p:nvSpPr>
        <p:spPr/>
        <p:txBody>
          <a:bodyPr/>
          <a:lstStyle/>
          <a:p>
            <a:fld id="{1A1949B0-438D-414B-820B-6AD72329A375}" type="slidenum">
              <a:rPr lang="en-US" smtClean="0"/>
              <a:t>‹#›</a:t>
            </a:fld>
            <a:endParaRPr lang="en-US"/>
          </a:p>
        </p:txBody>
      </p:sp>
      <p:sp>
        <p:nvSpPr>
          <p:cNvPr id="7" name="Footer Placeholder 6"/>
          <p:cNvSpPr>
            <a:spLocks noGrp="1"/>
          </p:cNvSpPr>
          <p:nvPr>
            <p:ph type="ftr" sz="quarter" idx="12"/>
          </p:nvPr>
        </p:nvSpPr>
        <p:spPr/>
        <p:txBody>
          <a:body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TextBox 8"/>
          <p:cNvSpPr txBox="1"/>
          <p:nvPr/>
        </p:nvSpPr>
        <p:spPr>
          <a:xfrm>
            <a:off x="5328920" y="1774588"/>
            <a:ext cx="457200" cy="1231106"/>
          </a:xfrm>
          <a:prstGeom prst="rect">
            <a:avLst/>
          </a:prstGeom>
          <a:noFill/>
        </p:spPr>
        <p:txBody>
          <a:bodyPr wrap="square" lIns="0" tIns="0" rIns="0" bIns="0" rtlCol="0" anchor="t" anchorCtr="0">
            <a:spAutoFit/>
          </a:bodyPr>
          <a:lstStyle/>
          <a:p>
            <a:r>
              <a:rPr lang="en-US" sz="8000" dirty="0" smtClean="0">
                <a:effectLst>
                  <a:outerShdw blurRad="38100" dist="38100" dir="2700000" algn="tl">
                    <a:srgbClr val="000000">
                      <a:alpha val="43137"/>
                    </a:srgbClr>
                  </a:outerShdw>
                </a:effectLst>
                <a:latin typeface="+mn-lt"/>
              </a:rPr>
              <a:t>{</a:t>
            </a:r>
            <a:endParaRPr lang="en-US" sz="8000" dirty="0">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838200" y="685801"/>
            <a:ext cx="4343400" cy="3429000"/>
          </a:xfrm>
        </p:spPr>
        <p:txBody>
          <a:bodyPr anchor="ct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715000" y="685801"/>
            <a:ext cx="2590800" cy="3429000"/>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5" name="Date Placeholder 14"/>
          <p:cNvSpPr>
            <a:spLocks noGrp="1"/>
          </p:cNvSpPr>
          <p:nvPr>
            <p:ph type="dt" sz="half" idx="10"/>
          </p:nvPr>
        </p:nvSpPr>
        <p:spPr/>
        <p:txBody>
          <a:bodyPr/>
          <a:lstStyle/>
          <a:p>
            <a:fld id="{40C2170C-4A1C-472B-A9DD-565CA92B0EA7}" type="datetimeFigureOut">
              <a:rPr lang="en-US" smtClean="0"/>
              <a:t>9/15/2014</a:t>
            </a:fld>
            <a:endParaRPr lang="en-US"/>
          </a:p>
        </p:txBody>
      </p:sp>
      <p:sp>
        <p:nvSpPr>
          <p:cNvPr id="16" name="Slide Number Placeholder 15"/>
          <p:cNvSpPr>
            <a:spLocks noGrp="1"/>
          </p:cNvSpPr>
          <p:nvPr>
            <p:ph type="sldNum" sz="quarter" idx="11"/>
          </p:nvPr>
        </p:nvSpPr>
        <p:spPr/>
        <p:txBody>
          <a:bodyPr/>
          <a:lstStyle/>
          <a:p>
            <a:fld id="{1A1949B0-438D-414B-820B-6AD72329A375}" type="slidenum">
              <a:rPr lang="en-US" smtClean="0"/>
              <a:t>‹#›</a:t>
            </a:fld>
            <a:endParaRPr lang="en-US"/>
          </a:p>
        </p:txBody>
      </p:sp>
      <p:sp>
        <p:nvSpPr>
          <p:cNvPr id="17" name="Footer Placeholder 16"/>
          <p:cNvSpPr>
            <a:spLocks noGrp="1"/>
          </p:cNvSpPr>
          <p:nvPr>
            <p:ph type="ftr" sz="quarter" idx="12"/>
          </p:nvPr>
        </p:nvSpPr>
        <p:spPr/>
        <p:txBody>
          <a:bodyPr/>
          <a:lstStyle/>
          <a:p>
            <a:endParaRPr lang="en-US"/>
          </a:p>
        </p:txBody>
      </p:sp>
      <p:sp>
        <p:nvSpPr>
          <p:cNvPr id="18" name="Title 17"/>
          <p:cNvSpPr>
            <a:spLocks noGrp="1"/>
          </p:cNvSpPr>
          <p:nvPr>
            <p:ph type="title"/>
          </p:nvPr>
        </p:nvSpPr>
        <p:spPr/>
        <p:txBody>
          <a:bodyPr/>
          <a:lstStyle/>
          <a:p>
            <a:r>
              <a:rPr lang="en-US"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219200" y="612775"/>
            <a:ext cx="6705600" cy="2546985"/>
          </a:xfrm>
          <a:effectLst>
            <a:outerShdw blurRad="152400" dist="317500" dir="5400000" sx="90000" sy="-19000" rotWithShape="0">
              <a:prstClr val="black">
                <a:alpha val="15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2743200" y="3453047"/>
            <a:ext cx="5029200" cy="720804"/>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Box 8"/>
          <p:cNvSpPr txBox="1"/>
          <p:nvPr/>
        </p:nvSpPr>
        <p:spPr>
          <a:xfrm>
            <a:off x="2435352" y="3331464"/>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1" name="Title 10"/>
          <p:cNvSpPr>
            <a:spLocks noGrp="1"/>
          </p:cNvSpPr>
          <p:nvPr>
            <p:ph type="title"/>
          </p:nvPr>
        </p:nvSpPr>
        <p:spPr/>
        <p:txBody>
          <a:bodyPr/>
          <a:lstStyle/>
          <a:p>
            <a:r>
              <a:rPr lang="en-US" smtClean="0"/>
              <a:t>Click to edit Master title style</a:t>
            </a:r>
            <a:endParaRPr lang="en-US"/>
          </a:p>
        </p:txBody>
      </p:sp>
      <p:sp>
        <p:nvSpPr>
          <p:cNvPr id="13" name="Date Placeholder 12"/>
          <p:cNvSpPr>
            <a:spLocks noGrp="1"/>
          </p:cNvSpPr>
          <p:nvPr>
            <p:ph type="dt" sz="half" idx="10"/>
          </p:nvPr>
        </p:nvSpPr>
        <p:spPr/>
        <p:txBody>
          <a:bodyPr/>
          <a:lstStyle/>
          <a:p>
            <a:fld id="{40C2170C-4A1C-472B-A9DD-565CA92B0EA7}" type="datetimeFigureOut">
              <a:rPr lang="en-US" smtClean="0"/>
              <a:t>9/15/2014</a:t>
            </a:fld>
            <a:endParaRPr lang="en-US"/>
          </a:p>
        </p:txBody>
      </p:sp>
      <p:sp>
        <p:nvSpPr>
          <p:cNvPr id="14" name="Slide Number Placeholder 13"/>
          <p:cNvSpPr>
            <a:spLocks noGrp="1"/>
          </p:cNvSpPr>
          <p:nvPr>
            <p:ph type="sldNum" sz="quarter" idx="11"/>
          </p:nvPr>
        </p:nvSpPr>
        <p:spPr/>
        <p:txBody>
          <a:bodyPr/>
          <a:lstStyle/>
          <a:p>
            <a:fld id="{1A1949B0-438D-414B-820B-6AD72329A375}" type="slidenum">
              <a:rPr lang="en-US" smtClean="0"/>
              <a:t>‹#›</a:t>
            </a:fld>
            <a:endParaRPr lang="en-US"/>
          </a:p>
        </p:txBody>
      </p:sp>
      <p:sp>
        <p:nvSpPr>
          <p:cNvPr id="15" name="Footer Placeholder 14"/>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a:gsLst>
              <a:gs pos="0">
                <a:schemeClr val="accent6">
                  <a:lumMod val="50000"/>
                  <a:alpha val="36000"/>
                </a:schemeClr>
              </a:gs>
              <a:gs pos="100000">
                <a:schemeClr val="bg2">
                  <a:alpha val="1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rot="19724275">
            <a:off x="1373221" y="1038440"/>
            <a:ext cx="7240620" cy="5706987"/>
          </a:xfrm>
          <a:prstGeom prst="ellipse">
            <a:avLst/>
          </a:prstGeom>
          <a:gradFill flip="none" rotWithShape="1">
            <a:gsLst>
              <a:gs pos="0">
                <a:schemeClr val="accent6">
                  <a:lumMod val="60000"/>
                  <a:lumOff val="40000"/>
                  <a:alpha val="7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rot="17656910">
            <a:off x="-274211" y="1165875"/>
            <a:ext cx="5538472" cy="4480459"/>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rot="19724275">
            <a:off x="3277955" y="116854"/>
            <a:ext cx="6479362" cy="4754757"/>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77240" y="4876800"/>
            <a:ext cx="7543800" cy="9144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2133600" y="685801"/>
            <a:ext cx="6096000" cy="3657599"/>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54738"/>
            <a:ext cx="2133600" cy="365125"/>
          </a:xfrm>
          <a:prstGeom prst="rect">
            <a:avLst/>
          </a:prstGeom>
        </p:spPr>
        <p:txBody>
          <a:bodyPr vert="horz" lIns="91440" tIns="45720" rIns="91440" bIns="45720" rtlCol="0" anchor="t"/>
          <a:lstStyle>
            <a:lvl1pPr algn="r">
              <a:defRPr sz="1100">
                <a:solidFill>
                  <a:schemeClr val="tx1">
                    <a:alpha val="60000"/>
                  </a:schemeClr>
                </a:solidFill>
                <a:effectLst/>
              </a:defRPr>
            </a:lvl1pPr>
          </a:lstStyle>
          <a:p>
            <a:fld id="{40C2170C-4A1C-472B-A9DD-565CA92B0EA7}" type="datetimeFigureOut">
              <a:rPr lang="en-US" smtClean="0"/>
              <a:t>9/15/2014</a:t>
            </a:fld>
            <a:endParaRPr lang="en-US"/>
          </a:p>
        </p:txBody>
      </p:sp>
      <p:sp>
        <p:nvSpPr>
          <p:cNvPr id="5" name="Footer Placeholder 4"/>
          <p:cNvSpPr>
            <a:spLocks noGrp="1"/>
          </p:cNvSpPr>
          <p:nvPr>
            <p:ph type="ftr" sz="quarter" idx="3"/>
          </p:nvPr>
        </p:nvSpPr>
        <p:spPr>
          <a:xfrm>
            <a:off x="822960" y="6154738"/>
            <a:ext cx="4572000" cy="365125"/>
          </a:xfrm>
          <a:prstGeom prst="rect">
            <a:avLst/>
          </a:prstGeom>
        </p:spPr>
        <p:txBody>
          <a:bodyPr vert="horz" lIns="91440" tIns="45720" rIns="91440" bIns="45720" rtlCol="0" anchor="t"/>
          <a:lstStyle>
            <a:lvl1pPr algn="l">
              <a:defRPr sz="1100">
                <a:solidFill>
                  <a:schemeClr val="tx1">
                    <a:alpha val="60000"/>
                  </a:schemeClr>
                </a:solidFill>
                <a:effectLst/>
              </a:defRPr>
            </a:lvl1pPr>
          </a:lstStyle>
          <a:p>
            <a:endParaRPr lang="en-US"/>
          </a:p>
        </p:txBody>
      </p:sp>
      <p:sp>
        <p:nvSpPr>
          <p:cNvPr id="6" name="Slide Number Placeholder 5"/>
          <p:cNvSpPr>
            <a:spLocks noGrp="1"/>
          </p:cNvSpPr>
          <p:nvPr>
            <p:ph type="sldNum" sz="quarter" idx="4"/>
          </p:nvPr>
        </p:nvSpPr>
        <p:spPr>
          <a:xfrm>
            <a:off x="822960" y="5842000"/>
            <a:ext cx="2133600" cy="304800"/>
          </a:xfrm>
          <a:prstGeom prst="rect">
            <a:avLst/>
          </a:prstGeom>
        </p:spPr>
        <p:txBody>
          <a:bodyPr vert="horz" lIns="91440" tIns="45720" rIns="91440" bIns="9144" rtlCol="0" anchor="b"/>
          <a:lstStyle>
            <a:lvl1pPr algn="l">
              <a:defRPr sz="1600">
                <a:solidFill>
                  <a:schemeClr val="tx1">
                    <a:alpha val="60000"/>
                  </a:schemeClr>
                </a:solidFill>
                <a:effectLst/>
              </a:defRPr>
            </a:lvl1pPr>
          </a:lstStyle>
          <a:p>
            <a:fld id="{1A1949B0-438D-414B-820B-6AD72329A375}"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900" kern="1200">
          <a:solidFill>
            <a:schemeClr val="tx1"/>
          </a:solidFill>
          <a:effectLst>
            <a:outerShdw blurRad="38100" dist="38100" dir="2700000" algn="tl">
              <a:srgbClr val="000000">
                <a:alpha val="43137"/>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56032" algn="l" defTabSz="914400" rtl="0" eaLnBrk="1" latinLnBrk="0" hangingPunct="1">
        <a:spcBef>
          <a:spcPct val="20000"/>
        </a:spcBef>
        <a:spcAft>
          <a:spcPts val="0"/>
        </a:spcAft>
        <a:buSzPct val="60000"/>
        <a:buFont typeface="Wingdings" pitchFamily="2" charset="2"/>
        <a:buChar char=""/>
        <a:defRPr sz="2100" kern="1200">
          <a:solidFill>
            <a:schemeClr val="tx1"/>
          </a:solidFill>
          <a:effectLst>
            <a:outerShdw blurRad="38100" dist="38100" dir="2700000" algn="tl">
              <a:srgbClr val="000000">
                <a:alpha val="43137"/>
              </a:srgbClr>
            </a:outerShdw>
          </a:effectLst>
          <a:latin typeface="+mn-lt"/>
          <a:ea typeface="+mn-ea"/>
          <a:cs typeface="+mn-cs"/>
        </a:defRPr>
      </a:lvl1pPr>
      <a:lvl2pPr marL="640080" indent="-256032" algn="l" defTabSz="914400" rtl="0" eaLnBrk="1" latinLnBrk="0" hangingPunct="1">
        <a:spcBef>
          <a:spcPct val="20000"/>
        </a:spcBef>
        <a:buSzPct val="60000"/>
        <a:buFont typeface="Wingdings" pitchFamily="2" charset="2"/>
        <a:buChar char=""/>
        <a:defRPr sz="1900" kern="1200">
          <a:solidFill>
            <a:schemeClr val="tx1"/>
          </a:solidFill>
          <a:effectLst>
            <a:outerShdw blurRad="38100" dist="38100" dir="2700000" algn="tl">
              <a:srgbClr val="000000">
                <a:alpha val="43137"/>
              </a:srgbClr>
            </a:outerShdw>
          </a:effectLst>
          <a:latin typeface="+mn-lt"/>
          <a:ea typeface="+mn-ea"/>
          <a:cs typeface="+mn-cs"/>
        </a:defRPr>
      </a:lvl2pPr>
      <a:lvl3pPr marL="1005840" indent="-256032" algn="l" defTabSz="914400" rtl="0" eaLnBrk="1" latinLnBrk="0" hangingPunct="1">
        <a:spcBef>
          <a:spcPct val="20000"/>
        </a:spcBef>
        <a:buSzPct val="60000"/>
        <a:buFont typeface="Wingdings" pitchFamily="2" charset="2"/>
        <a:buChar char=""/>
        <a:defRPr sz="17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56032" algn="l" defTabSz="914400" rtl="0" eaLnBrk="1" latinLnBrk="0" hangingPunct="1">
        <a:spcBef>
          <a:spcPct val="20000"/>
        </a:spcBef>
        <a:buSzPct val="60000"/>
        <a:buFont typeface="Wingdings" pitchFamily="2" charset="2"/>
        <a:buChar char=""/>
        <a:defRPr sz="16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56032" algn="l" defTabSz="914400" rtl="0" eaLnBrk="1" latinLnBrk="0" hangingPunct="1">
        <a:spcBef>
          <a:spcPct val="20000"/>
        </a:spcBef>
        <a:buSzPct val="60000"/>
        <a:buFont typeface="Wingdings" pitchFamily="2" charset="2"/>
        <a:buChar char=""/>
        <a:defRPr sz="1500" kern="1200">
          <a:solidFill>
            <a:schemeClr val="tx1"/>
          </a:solidFill>
          <a:effectLst>
            <a:outerShdw blurRad="38100" dist="38100" dir="2700000" algn="tl">
              <a:srgbClr val="000000">
                <a:alpha val="43137"/>
              </a:srgbClr>
            </a:outerShdw>
          </a:effectLst>
          <a:latin typeface="+mn-lt"/>
          <a:ea typeface="+mn-ea"/>
          <a:cs typeface="+mn-cs"/>
        </a:defRPr>
      </a:lvl5pPr>
      <a:lvl6pPr marL="196596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24028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51460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83464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hyperlink" Target="http://www.k-state.edu/research/preaward/fringe.html" TargetMode="Externa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hyperlink" Target="http://grants.nih.gov/grants/guide/notice-files/NOT-OD-14-055.html" TargetMode="External"/><Relationship Id="rId2" Type="http://schemas.openxmlformats.org/officeDocument/2006/relationships/hyperlink" Target="http://www.nsf.gov/bfa/dias/policy/papp/papp13_1/faqs13_1.pdf" TargetMode="Externa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http://www.k-state.edu/finsvcs/sponsoredprograms/" TargetMode="External"/><Relationship Id="rId2" Type="http://schemas.openxmlformats.org/officeDocument/2006/relationships/hyperlink" Target="http://www.gpo.gov/fdsys/pkg/FR-2013-12-26/pdf/2013-30465.pdf" TargetMode="External"/><Relationship Id="rId1" Type="http://schemas.openxmlformats.org/officeDocument/2006/relationships/slideLayout" Target="../slideLayouts/slideLayout7.xml"/><Relationship Id="rId4" Type="http://schemas.openxmlformats.org/officeDocument/2006/relationships/hyperlink" Target="http://www.k-state.edu/hr/"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1524000" y="1219200"/>
            <a:ext cx="6019800" cy="2152650"/>
          </a:xfrm>
        </p:spPr>
        <p:txBody>
          <a:bodyPr/>
          <a:lstStyle/>
          <a:p>
            <a:r>
              <a:rPr lang="en-US" dirty="0" smtClean="0"/>
              <a:t>Payroll Topics Relating to Sponsored Projects</a:t>
            </a:r>
            <a:endParaRPr lang="en-US" dirty="0"/>
          </a:p>
        </p:txBody>
      </p:sp>
      <p:sp>
        <p:nvSpPr>
          <p:cNvPr id="6" name="TextBox 5"/>
          <p:cNvSpPr txBox="1"/>
          <p:nvPr/>
        </p:nvSpPr>
        <p:spPr>
          <a:xfrm>
            <a:off x="3733800" y="5638800"/>
            <a:ext cx="5029200" cy="1015663"/>
          </a:xfrm>
          <a:prstGeom prst="rect">
            <a:avLst/>
          </a:prstGeom>
          <a:noFill/>
        </p:spPr>
        <p:txBody>
          <a:bodyPr wrap="square" rtlCol="0">
            <a:spAutoFit/>
          </a:bodyPr>
          <a:lstStyle/>
          <a:p>
            <a:r>
              <a:rPr lang="en-US" sz="1200" dirty="0" smtClean="0"/>
              <a:t>September </a:t>
            </a:r>
            <a:r>
              <a:rPr lang="en-US" sz="1200" dirty="0" smtClean="0"/>
              <a:t>2014</a:t>
            </a:r>
            <a:endParaRPr lang="en-US" sz="1200" dirty="0" smtClean="0"/>
          </a:p>
          <a:p>
            <a:r>
              <a:rPr lang="en-US" sz="1200" dirty="0" smtClean="0"/>
              <a:t>Presented by: </a:t>
            </a:r>
            <a:r>
              <a:rPr lang="en-US" sz="1200" dirty="0" smtClean="0"/>
              <a:t>Roger McBride</a:t>
            </a:r>
            <a:endParaRPr lang="en-US" sz="1200" dirty="0" smtClean="0"/>
          </a:p>
          <a:p>
            <a:r>
              <a:rPr lang="en-US" sz="1200" dirty="0" smtClean="0"/>
              <a:t>Roundtable:  </a:t>
            </a:r>
            <a:r>
              <a:rPr lang="en-US" sz="1200" dirty="0" smtClean="0"/>
              <a:t>Julie </a:t>
            </a:r>
            <a:r>
              <a:rPr lang="en-US" sz="1200" dirty="0" smtClean="0"/>
              <a:t>Henton, Cindy Sicard, Shari Liming, Kristi </a:t>
            </a:r>
            <a:r>
              <a:rPr lang="en-US" sz="1200" dirty="0" smtClean="0"/>
              <a:t>Fronce</a:t>
            </a:r>
          </a:p>
          <a:p>
            <a:r>
              <a:rPr lang="en-US" sz="1200" dirty="0" smtClean="0"/>
              <a:t>Presented to: College of Engineering Research Admin Personnel</a:t>
            </a:r>
            <a:endParaRPr lang="en-US" sz="1200" dirty="0" smtClean="0"/>
          </a:p>
          <a:p>
            <a:r>
              <a:rPr lang="en-US" sz="1200" dirty="0" smtClean="0"/>
              <a:t>PowerPoint developed by: Laura Hohenbary</a:t>
            </a:r>
            <a:endParaRPr lang="en-US" sz="1200" dirty="0"/>
          </a:p>
        </p:txBody>
      </p:sp>
    </p:spTree>
    <p:extLst>
      <p:ext uri="{BB962C8B-B14F-4D97-AF65-F5344CB8AC3E}">
        <p14:creationId xmlns:p14="http://schemas.microsoft.com/office/powerpoint/2010/main" val="10937798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333893" y="914400"/>
            <a:ext cx="6629400" cy="3354765"/>
          </a:xfrm>
          <a:prstGeom prst="rect">
            <a:avLst/>
          </a:prstGeom>
          <a:noFill/>
        </p:spPr>
        <p:txBody>
          <a:bodyPr wrap="square" rtlCol="0">
            <a:spAutoFit/>
          </a:bodyPr>
          <a:lstStyle/>
          <a:p>
            <a:r>
              <a:rPr lang="en-US" sz="3200" dirty="0" smtClean="0"/>
              <a:t>Leave Payouts:</a:t>
            </a:r>
            <a:r>
              <a:rPr lang="en-US" dirty="0" smtClean="0"/>
              <a:t>  </a:t>
            </a:r>
          </a:p>
          <a:p>
            <a:endParaRPr lang="en-US" dirty="0" smtClean="0"/>
          </a:p>
          <a:p>
            <a:endParaRPr lang="en-US" dirty="0"/>
          </a:p>
          <a:p>
            <a:r>
              <a:rPr lang="en-US" u="sng" dirty="0" smtClean="0"/>
              <a:t>Scenario 3:</a:t>
            </a:r>
          </a:p>
          <a:p>
            <a:endParaRPr lang="en-US" dirty="0"/>
          </a:p>
          <a:p>
            <a:r>
              <a:rPr lang="en-US" dirty="0" smtClean="0"/>
              <a:t>James, an employee, </a:t>
            </a:r>
            <a:r>
              <a:rPr lang="en-US" dirty="0"/>
              <a:t>has been employed by K-State for 5 years.  </a:t>
            </a:r>
            <a:r>
              <a:rPr lang="en-US" dirty="0" smtClean="0"/>
              <a:t>He </a:t>
            </a:r>
            <a:r>
              <a:rPr lang="en-US" dirty="0"/>
              <a:t>has accumulated unused vacation leave of 170 hours to be paid out upon </a:t>
            </a:r>
            <a:r>
              <a:rPr lang="en-US" dirty="0" smtClean="0"/>
              <a:t>his </a:t>
            </a:r>
            <a:r>
              <a:rPr lang="en-US" dirty="0"/>
              <a:t>upcoming termination date.  What issues arise if </a:t>
            </a:r>
            <a:r>
              <a:rPr lang="en-US" dirty="0" smtClean="0"/>
              <a:t>he </a:t>
            </a:r>
            <a:r>
              <a:rPr lang="en-US" dirty="0"/>
              <a:t>is partially or wholly grant funded?  </a:t>
            </a:r>
            <a:r>
              <a:rPr lang="en-US" dirty="0" smtClean="0"/>
              <a:t>Are leave payouts allowable on sponsored accounts?</a:t>
            </a:r>
            <a:endParaRPr lang="en-US" dirty="0"/>
          </a:p>
          <a:p>
            <a:endParaRPr lang="en-US" dirty="0" smtClean="0"/>
          </a:p>
        </p:txBody>
      </p:sp>
    </p:spTree>
    <p:extLst>
      <p:ext uri="{BB962C8B-B14F-4D97-AF65-F5344CB8AC3E}">
        <p14:creationId xmlns:p14="http://schemas.microsoft.com/office/powerpoint/2010/main" val="32559131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333893" y="914400"/>
            <a:ext cx="6629400" cy="5016758"/>
          </a:xfrm>
          <a:prstGeom prst="rect">
            <a:avLst/>
          </a:prstGeom>
          <a:noFill/>
        </p:spPr>
        <p:txBody>
          <a:bodyPr wrap="square" rtlCol="0">
            <a:spAutoFit/>
          </a:bodyPr>
          <a:lstStyle/>
          <a:p>
            <a:r>
              <a:rPr lang="en-US" sz="3200" dirty="0" smtClean="0"/>
              <a:t>Leave Payouts:</a:t>
            </a:r>
            <a:r>
              <a:rPr lang="en-US" dirty="0" smtClean="0"/>
              <a:t>  </a:t>
            </a:r>
          </a:p>
          <a:p>
            <a:endParaRPr lang="en-US" dirty="0"/>
          </a:p>
          <a:p>
            <a:r>
              <a:rPr lang="en-US" u="sng" dirty="0" smtClean="0"/>
              <a:t>Scenario 3 (continued):</a:t>
            </a:r>
          </a:p>
          <a:p>
            <a:endParaRPr lang="en-US" dirty="0"/>
          </a:p>
          <a:p>
            <a:r>
              <a:rPr lang="en-US" dirty="0" smtClean="0"/>
              <a:t>Issues and Actions:</a:t>
            </a:r>
          </a:p>
          <a:p>
            <a:endParaRPr lang="en-US" dirty="0" smtClean="0"/>
          </a:p>
          <a:p>
            <a:r>
              <a:rPr lang="en-US" dirty="0" smtClean="0"/>
              <a:t>K-State uses </a:t>
            </a:r>
            <a:r>
              <a:rPr lang="en-US" dirty="0" smtClean="0"/>
              <a:t>cash basis accounting.  Leave payouts are </a:t>
            </a:r>
            <a:r>
              <a:rPr lang="en-US" u="sng" dirty="0" smtClean="0"/>
              <a:t>n</a:t>
            </a:r>
            <a:r>
              <a:rPr lang="en-US" u="sng" dirty="0" smtClean="0"/>
              <a:t>ot</a:t>
            </a:r>
            <a:r>
              <a:rPr lang="en-US" dirty="0" smtClean="0"/>
              <a:t> </a:t>
            </a:r>
            <a:r>
              <a:rPr lang="en-US" dirty="0" smtClean="0"/>
              <a:t>allowed </a:t>
            </a:r>
            <a:r>
              <a:rPr lang="en-US" dirty="0" smtClean="0"/>
              <a:t>as a direct cost on </a:t>
            </a:r>
            <a:r>
              <a:rPr lang="en-US" dirty="0" smtClean="0"/>
              <a:t>sponsored </a:t>
            </a:r>
            <a:r>
              <a:rPr lang="en-US" dirty="0" smtClean="0"/>
              <a:t>accounts.</a:t>
            </a:r>
            <a:endParaRPr lang="en-US" dirty="0" smtClean="0"/>
          </a:p>
          <a:p>
            <a:endParaRPr lang="en-US" dirty="0" smtClean="0"/>
          </a:p>
          <a:p>
            <a:endParaRPr lang="en-US" dirty="0"/>
          </a:p>
          <a:p>
            <a:r>
              <a:rPr lang="en-US" dirty="0" smtClean="0"/>
              <a:t>Uniform Guidance:</a:t>
            </a:r>
          </a:p>
          <a:p>
            <a:r>
              <a:rPr lang="en-US" dirty="0" smtClean="0"/>
              <a:t>§ </a:t>
            </a:r>
            <a:r>
              <a:rPr lang="en-US" dirty="0" smtClean="0"/>
              <a:t>200.431 Compensation—fring</a:t>
            </a:r>
            <a:r>
              <a:rPr lang="en-US" dirty="0" smtClean="0"/>
              <a:t>e benefits</a:t>
            </a:r>
            <a:r>
              <a:rPr lang="en-US" dirty="0" smtClean="0"/>
              <a:t>.</a:t>
            </a:r>
            <a:endParaRPr lang="en-US" dirty="0" smtClean="0"/>
          </a:p>
          <a:p>
            <a:r>
              <a:rPr lang="en-US" dirty="0"/>
              <a:t>(b</a:t>
            </a:r>
            <a:r>
              <a:rPr lang="en-US" dirty="0" smtClean="0"/>
              <a:t>)(3)(i</a:t>
            </a:r>
            <a:r>
              <a:rPr lang="en-US" dirty="0"/>
              <a:t>) When a non-Federal entity uses </a:t>
            </a:r>
            <a:r>
              <a:rPr lang="en-US" dirty="0" smtClean="0"/>
              <a:t>the cash </a:t>
            </a:r>
            <a:r>
              <a:rPr lang="en-US" dirty="0"/>
              <a:t>basis of accounting, the cost of </a:t>
            </a:r>
            <a:r>
              <a:rPr lang="en-US" dirty="0" smtClean="0"/>
              <a:t>leave </a:t>
            </a:r>
            <a:r>
              <a:rPr lang="en-US" dirty="0"/>
              <a:t>is recognized in the period that </a:t>
            </a:r>
          </a:p>
          <a:p>
            <a:r>
              <a:rPr lang="en-US" dirty="0"/>
              <a:t>the leave is taken and paid for. </a:t>
            </a:r>
            <a:r>
              <a:rPr lang="en-US" dirty="0" smtClean="0"/>
              <a:t>Payments </a:t>
            </a:r>
            <a:r>
              <a:rPr lang="en-US" dirty="0"/>
              <a:t>for unused leave when an </a:t>
            </a:r>
            <a:r>
              <a:rPr lang="en-US" dirty="0" smtClean="0"/>
              <a:t>employee </a:t>
            </a:r>
            <a:r>
              <a:rPr lang="en-US" dirty="0"/>
              <a:t>retires or terminates </a:t>
            </a:r>
            <a:r>
              <a:rPr lang="en-US" dirty="0" smtClean="0"/>
              <a:t>employment </a:t>
            </a:r>
            <a:r>
              <a:rPr lang="en-US" dirty="0"/>
              <a:t>are allowable as </a:t>
            </a:r>
            <a:r>
              <a:rPr lang="en-US" u="sng" dirty="0"/>
              <a:t>indirect </a:t>
            </a:r>
            <a:r>
              <a:rPr lang="en-US" u="sng" dirty="0" smtClean="0"/>
              <a:t>costs</a:t>
            </a:r>
            <a:r>
              <a:rPr lang="en-US" dirty="0" smtClean="0"/>
              <a:t> </a:t>
            </a:r>
            <a:r>
              <a:rPr lang="en-US" dirty="0"/>
              <a:t>in the year of payment. </a:t>
            </a:r>
            <a:endParaRPr lang="en-US" dirty="0" smtClean="0"/>
          </a:p>
        </p:txBody>
      </p:sp>
    </p:spTree>
    <p:extLst>
      <p:ext uri="{BB962C8B-B14F-4D97-AF65-F5344CB8AC3E}">
        <p14:creationId xmlns:p14="http://schemas.microsoft.com/office/powerpoint/2010/main" val="33057897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333893" y="914400"/>
            <a:ext cx="6629400" cy="5262979"/>
          </a:xfrm>
          <a:prstGeom prst="rect">
            <a:avLst/>
          </a:prstGeom>
          <a:noFill/>
        </p:spPr>
        <p:txBody>
          <a:bodyPr wrap="square" rtlCol="0">
            <a:spAutoFit/>
          </a:bodyPr>
          <a:lstStyle/>
          <a:p>
            <a:r>
              <a:rPr lang="en-US" sz="3200" dirty="0" smtClean="0"/>
              <a:t>Administrative Salaries:</a:t>
            </a:r>
            <a:r>
              <a:rPr lang="en-US" dirty="0" smtClean="0"/>
              <a:t>  </a:t>
            </a:r>
            <a:endParaRPr lang="en-US" dirty="0" smtClean="0"/>
          </a:p>
          <a:p>
            <a:endParaRPr lang="en-US" dirty="0"/>
          </a:p>
          <a:p>
            <a:r>
              <a:rPr lang="en-US" dirty="0" smtClean="0"/>
              <a:t>Uniform Guidance:</a:t>
            </a:r>
          </a:p>
          <a:p>
            <a:r>
              <a:rPr lang="en-US" dirty="0"/>
              <a:t>§ 200.413 Direct costs. </a:t>
            </a:r>
            <a:endParaRPr lang="en-US" dirty="0" smtClean="0"/>
          </a:p>
          <a:p>
            <a:r>
              <a:rPr lang="en-US" dirty="0"/>
              <a:t>(c) The salaries of administrative and </a:t>
            </a:r>
            <a:r>
              <a:rPr lang="en-US" dirty="0" smtClean="0"/>
              <a:t>clerical </a:t>
            </a:r>
            <a:r>
              <a:rPr lang="en-US" dirty="0"/>
              <a:t>staff should </a:t>
            </a:r>
            <a:r>
              <a:rPr lang="en-US" u="sng" dirty="0">
                <a:solidFill>
                  <a:srgbClr val="FFFF00"/>
                </a:solidFill>
              </a:rPr>
              <a:t>normally be treated </a:t>
            </a:r>
            <a:r>
              <a:rPr lang="en-US" u="sng" dirty="0" smtClean="0">
                <a:solidFill>
                  <a:srgbClr val="FFFF00"/>
                </a:solidFill>
              </a:rPr>
              <a:t>as </a:t>
            </a:r>
            <a:r>
              <a:rPr lang="en-US" u="sng" dirty="0">
                <a:solidFill>
                  <a:srgbClr val="FFFF00"/>
                </a:solidFill>
              </a:rPr>
              <a:t>indirect (F&amp;A) costs</a:t>
            </a:r>
            <a:r>
              <a:rPr lang="en-US" dirty="0"/>
              <a:t>. Direct charging </a:t>
            </a:r>
          </a:p>
          <a:p>
            <a:r>
              <a:rPr lang="en-US" dirty="0"/>
              <a:t>of these costs may be appropriate only </a:t>
            </a:r>
            <a:r>
              <a:rPr lang="en-US" dirty="0" smtClean="0"/>
              <a:t>if </a:t>
            </a:r>
            <a:r>
              <a:rPr lang="en-US" dirty="0"/>
              <a:t>all of the following conditions are </a:t>
            </a:r>
            <a:r>
              <a:rPr lang="en-US" dirty="0" smtClean="0"/>
              <a:t>met</a:t>
            </a:r>
            <a:r>
              <a:rPr lang="en-US" dirty="0"/>
              <a:t>: </a:t>
            </a:r>
            <a:endParaRPr lang="en-US" dirty="0" smtClean="0"/>
          </a:p>
          <a:p>
            <a:endParaRPr lang="en-US" dirty="0"/>
          </a:p>
          <a:p>
            <a:pPr marL="342900" indent="-342900">
              <a:buAutoNum type="arabicParenBoth"/>
            </a:pPr>
            <a:r>
              <a:rPr lang="en-US" dirty="0" smtClean="0"/>
              <a:t>Administrative </a:t>
            </a:r>
            <a:r>
              <a:rPr lang="en-US" dirty="0"/>
              <a:t>or clerical services </a:t>
            </a:r>
            <a:r>
              <a:rPr lang="en-US" dirty="0" smtClean="0"/>
              <a:t>are </a:t>
            </a:r>
            <a:r>
              <a:rPr lang="en-US" u="sng" dirty="0"/>
              <a:t>integral</a:t>
            </a:r>
            <a:r>
              <a:rPr lang="en-US" dirty="0"/>
              <a:t> to a project or activity; </a:t>
            </a:r>
            <a:endParaRPr lang="en-US" dirty="0" smtClean="0"/>
          </a:p>
          <a:p>
            <a:pPr marL="342900" indent="-342900">
              <a:buAutoNum type="arabicParenBoth"/>
            </a:pPr>
            <a:endParaRPr lang="en-US" sz="800" dirty="0"/>
          </a:p>
          <a:p>
            <a:r>
              <a:rPr lang="en-US" dirty="0"/>
              <a:t>(2) Individuals involved can be </a:t>
            </a:r>
            <a:r>
              <a:rPr lang="en-US" u="sng" dirty="0" smtClean="0"/>
              <a:t>specifically </a:t>
            </a:r>
            <a:r>
              <a:rPr lang="en-US" u="sng" dirty="0"/>
              <a:t>identified with the project</a:t>
            </a:r>
            <a:r>
              <a:rPr lang="en-US" dirty="0"/>
              <a:t> </a:t>
            </a:r>
            <a:r>
              <a:rPr lang="en-US" dirty="0" smtClean="0"/>
              <a:t>or </a:t>
            </a:r>
            <a:r>
              <a:rPr lang="en-US" dirty="0"/>
              <a:t>activity; </a:t>
            </a:r>
            <a:endParaRPr lang="en-US" dirty="0" smtClean="0"/>
          </a:p>
          <a:p>
            <a:endParaRPr lang="en-US" sz="800" dirty="0"/>
          </a:p>
          <a:p>
            <a:r>
              <a:rPr lang="en-US" dirty="0"/>
              <a:t>(3) Such costs are </a:t>
            </a:r>
            <a:r>
              <a:rPr lang="en-US" u="sng" dirty="0">
                <a:solidFill>
                  <a:srgbClr val="FFFF00"/>
                </a:solidFill>
              </a:rPr>
              <a:t>explicitly included </a:t>
            </a:r>
            <a:r>
              <a:rPr lang="en-US" u="sng" dirty="0" smtClean="0">
                <a:solidFill>
                  <a:srgbClr val="FFFF00"/>
                </a:solidFill>
              </a:rPr>
              <a:t>in </a:t>
            </a:r>
            <a:r>
              <a:rPr lang="en-US" u="sng" dirty="0">
                <a:solidFill>
                  <a:srgbClr val="FFFF00"/>
                </a:solidFill>
              </a:rPr>
              <a:t>the budget or have the prior </a:t>
            </a:r>
            <a:r>
              <a:rPr lang="en-US" u="sng" dirty="0" smtClean="0">
                <a:solidFill>
                  <a:srgbClr val="FFFF00"/>
                </a:solidFill>
              </a:rPr>
              <a:t>written approval</a:t>
            </a:r>
            <a:r>
              <a:rPr lang="en-US" dirty="0" smtClean="0">
                <a:solidFill>
                  <a:srgbClr val="FFFF00"/>
                </a:solidFill>
              </a:rPr>
              <a:t> </a:t>
            </a:r>
            <a:r>
              <a:rPr lang="en-US" dirty="0"/>
              <a:t>of the Federal awarding </a:t>
            </a:r>
            <a:r>
              <a:rPr lang="en-US" dirty="0" smtClean="0"/>
              <a:t>agency</a:t>
            </a:r>
            <a:r>
              <a:rPr lang="en-US" dirty="0"/>
              <a:t>; and </a:t>
            </a:r>
            <a:endParaRPr lang="en-US" dirty="0" smtClean="0"/>
          </a:p>
          <a:p>
            <a:endParaRPr lang="en-US" sz="800" dirty="0"/>
          </a:p>
          <a:p>
            <a:r>
              <a:rPr lang="en-US" dirty="0"/>
              <a:t>(4) The costs are not also recovered as </a:t>
            </a:r>
            <a:r>
              <a:rPr lang="en-US" dirty="0" smtClean="0"/>
              <a:t>indirect </a:t>
            </a:r>
            <a:r>
              <a:rPr lang="en-US" dirty="0"/>
              <a:t>costs. </a:t>
            </a:r>
            <a:endParaRPr lang="en-US" dirty="0" smtClean="0"/>
          </a:p>
        </p:txBody>
      </p:sp>
    </p:spTree>
    <p:extLst>
      <p:ext uri="{BB962C8B-B14F-4D97-AF65-F5344CB8AC3E}">
        <p14:creationId xmlns:p14="http://schemas.microsoft.com/office/powerpoint/2010/main" val="4285584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19200" y="838200"/>
            <a:ext cx="6629400" cy="5786199"/>
          </a:xfrm>
          <a:prstGeom prst="rect">
            <a:avLst/>
          </a:prstGeom>
          <a:noFill/>
        </p:spPr>
        <p:txBody>
          <a:bodyPr wrap="square" rtlCol="0">
            <a:spAutoFit/>
          </a:bodyPr>
          <a:lstStyle/>
          <a:p>
            <a:r>
              <a:rPr lang="en-US" sz="3200" dirty="0" smtClean="0"/>
              <a:t>100% funding under sponsored activities on effort report:</a:t>
            </a:r>
          </a:p>
          <a:p>
            <a:endParaRPr lang="en-US" dirty="0" smtClean="0"/>
          </a:p>
          <a:p>
            <a:endParaRPr lang="en-US" dirty="0" smtClean="0"/>
          </a:p>
          <a:p>
            <a:r>
              <a:rPr lang="en-US" u="sng" dirty="0" smtClean="0"/>
              <a:t>Scenario 4:</a:t>
            </a:r>
          </a:p>
          <a:p>
            <a:endParaRPr lang="en-US" dirty="0"/>
          </a:p>
          <a:p>
            <a:r>
              <a:rPr lang="en-US" dirty="0" smtClean="0"/>
              <a:t>Gertrude, an </a:t>
            </a:r>
            <a:r>
              <a:rPr lang="en-US" dirty="0"/>
              <a:t>associate </a:t>
            </a:r>
            <a:r>
              <a:rPr lang="en-US" dirty="0" smtClean="0"/>
              <a:t>professor, </a:t>
            </a:r>
            <a:r>
              <a:rPr lang="en-US" dirty="0"/>
              <a:t>has been very successful at receiving grant funding.  </a:t>
            </a:r>
            <a:r>
              <a:rPr lang="en-US" dirty="0" smtClean="0"/>
              <a:t>She </a:t>
            </a:r>
            <a:r>
              <a:rPr lang="en-US" dirty="0"/>
              <a:t>now has four grants that contribute a portion of </a:t>
            </a:r>
            <a:r>
              <a:rPr lang="en-US" dirty="0" smtClean="0"/>
              <a:t>her </a:t>
            </a:r>
            <a:r>
              <a:rPr lang="en-US" dirty="0"/>
              <a:t>salary.  </a:t>
            </a:r>
            <a:r>
              <a:rPr lang="en-US" dirty="0" smtClean="0"/>
              <a:t>Her </a:t>
            </a:r>
            <a:r>
              <a:rPr lang="en-US" dirty="0"/>
              <a:t>payroll funding is split</a:t>
            </a:r>
            <a:r>
              <a:rPr lang="en-US" dirty="0" smtClean="0"/>
              <a:t>:</a:t>
            </a:r>
          </a:p>
          <a:p>
            <a:endParaRPr lang="en-US" dirty="0"/>
          </a:p>
          <a:p>
            <a:r>
              <a:rPr lang="en-US" dirty="0"/>
              <a:t>	30% of </a:t>
            </a:r>
            <a:r>
              <a:rPr lang="en-US" dirty="0" smtClean="0"/>
              <a:t>her </a:t>
            </a:r>
            <a:r>
              <a:rPr lang="en-US" dirty="0"/>
              <a:t>salary is directly charged to Grant #1</a:t>
            </a:r>
          </a:p>
          <a:p>
            <a:r>
              <a:rPr lang="en-US" dirty="0"/>
              <a:t>	20% of </a:t>
            </a:r>
            <a:r>
              <a:rPr lang="en-US" dirty="0" smtClean="0"/>
              <a:t>her </a:t>
            </a:r>
            <a:r>
              <a:rPr lang="en-US" dirty="0"/>
              <a:t>salary is directly charged to Grant #2</a:t>
            </a:r>
          </a:p>
          <a:p>
            <a:r>
              <a:rPr lang="en-US" dirty="0"/>
              <a:t>	25% of </a:t>
            </a:r>
            <a:r>
              <a:rPr lang="en-US" dirty="0" smtClean="0"/>
              <a:t>her </a:t>
            </a:r>
            <a:r>
              <a:rPr lang="en-US" dirty="0"/>
              <a:t>salary is directly charged to Grant #3</a:t>
            </a:r>
          </a:p>
          <a:p>
            <a:r>
              <a:rPr lang="en-US" dirty="0"/>
              <a:t>	25% of </a:t>
            </a:r>
            <a:r>
              <a:rPr lang="en-US" dirty="0" smtClean="0"/>
              <a:t>her </a:t>
            </a:r>
            <a:r>
              <a:rPr lang="en-US" dirty="0"/>
              <a:t>salary is directly charged to Grant #4</a:t>
            </a:r>
          </a:p>
          <a:p>
            <a:r>
              <a:rPr lang="en-US" dirty="0"/>
              <a:t> </a:t>
            </a:r>
          </a:p>
          <a:p>
            <a:r>
              <a:rPr lang="en-US" dirty="0"/>
              <a:t>Is this problematic?  Why?  What issues would this raise?</a:t>
            </a:r>
          </a:p>
          <a:p>
            <a:endParaRPr lang="en-US" dirty="0"/>
          </a:p>
          <a:p>
            <a:endParaRPr lang="en-US" dirty="0"/>
          </a:p>
          <a:p>
            <a:endParaRPr lang="en-US" dirty="0"/>
          </a:p>
        </p:txBody>
      </p:sp>
    </p:spTree>
    <p:extLst>
      <p:ext uri="{BB962C8B-B14F-4D97-AF65-F5344CB8AC3E}">
        <p14:creationId xmlns:p14="http://schemas.microsoft.com/office/powerpoint/2010/main" val="4085720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19200" y="838200"/>
            <a:ext cx="7315200" cy="6340197"/>
          </a:xfrm>
          <a:prstGeom prst="rect">
            <a:avLst/>
          </a:prstGeom>
          <a:noFill/>
        </p:spPr>
        <p:txBody>
          <a:bodyPr wrap="square" rtlCol="0">
            <a:spAutoFit/>
          </a:bodyPr>
          <a:lstStyle/>
          <a:p>
            <a:r>
              <a:rPr lang="en-US" sz="3200" dirty="0" smtClean="0"/>
              <a:t>100% funding under sponsored activities on effort report:</a:t>
            </a:r>
          </a:p>
          <a:p>
            <a:endParaRPr lang="en-US" dirty="0" smtClean="0"/>
          </a:p>
          <a:p>
            <a:r>
              <a:rPr lang="en-US" u="sng" dirty="0" smtClean="0"/>
              <a:t>Scenario 4 (continued):</a:t>
            </a:r>
          </a:p>
          <a:p>
            <a:endParaRPr lang="en-US" dirty="0"/>
          </a:p>
          <a:p>
            <a:r>
              <a:rPr lang="en-US" dirty="0" smtClean="0"/>
              <a:t>Issues and Actions:</a:t>
            </a:r>
          </a:p>
          <a:p>
            <a:endParaRPr lang="en-US" dirty="0" smtClean="0"/>
          </a:p>
          <a:p>
            <a:r>
              <a:rPr lang="en-US" dirty="0" smtClean="0"/>
              <a:t>For faculty, this should rarely occur.  They have other responsibilities that should be reflected with effort charged to non-sponsored activities.  Faculty effort reports with 100% effort under sponsored activities could be audit red flags.  Examples of non-sponsored activities of faculty include:</a:t>
            </a:r>
          </a:p>
          <a:p>
            <a:endParaRPr lang="en-US" dirty="0" smtClean="0"/>
          </a:p>
          <a:p>
            <a:pPr marL="285750" indent="-285750">
              <a:buFont typeface="Arial" panose="020B0604020202020204" pitchFamily="34" charset="0"/>
              <a:buChar char="•"/>
            </a:pPr>
            <a:r>
              <a:rPr lang="en-US" dirty="0" smtClean="0"/>
              <a:t>Instruction</a:t>
            </a:r>
          </a:p>
          <a:p>
            <a:pPr marL="285750" indent="-285750">
              <a:buFont typeface="Arial" panose="020B0604020202020204" pitchFamily="34" charset="0"/>
              <a:buChar char="•"/>
            </a:pPr>
            <a:r>
              <a:rPr lang="en-US" dirty="0" smtClean="0"/>
              <a:t>Committee appointments</a:t>
            </a:r>
          </a:p>
          <a:p>
            <a:pPr marL="285750" indent="-285750">
              <a:buFont typeface="Arial" panose="020B0604020202020204" pitchFamily="34" charset="0"/>
              <a:buChar char="•"/>
            </a:pPr>
            <a:r>
              <a:rPr lang="en-US" dirty="0" smtClean="0"/>
              <a:t>Writing proposals for future grant funding</a:t>
            </a:r>
          </a:p>
          <a:p>
            <a:pPr marL="285750" indent="-285750">
              <a:buFont typeface="Arial" panose="020B0604020202020204" pitchFamily="34" charset="0"/>
              <a:buChar char="•"/>
            </a:pPr>
            <a:r>
              <a:rPr lang="en-US" dirty="0" smtClean="0"/>
              <a:t>Administrative tasks</a:t>
            </a:r>
          </a:p>
          <a:p>
            <a:pPr marL="285750" indent="-285750">
              <a:buFont typeface="Arial" panose="020B0604020202020204" pitchFamily="34" charset="0"/>
              <a:buChar char="•"/>
            </a:pPr>
            <a:r>
              <a:rPr lang="en-US" dirty="0" smtClean="0"/>
              <a:t>Etc.</a:t>
            </a:r>
          </a:p>
          <a:p>
            <a:endParaRPr lang="en-US" dirty="0"/>
          </a:p>
          <a:p>
            <a:endParaRPr lang="en-US" dirty="0"/>
          </a:p>
          <a:p>
            <a:endParaRPr lang="en-US" dirty="0"/>
          </a:p>
        </p:txBody>
      </p:sp>
    </p:spTree>
    <p:extLst>
      <p:ext uri="{BB962C8B-B14F-4D97-AF65-F5344CB8AC3E}">
        <p14:creationId xmlns:p14="http://schemas.microsoft.com/office/powerpoint/2010/main" val="35724425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19200" y="838200"/>
            <a:ext cx="6629400" cy="4462760"/>
          </a:xfrm>
          <a:prstGeom prst="rect">
            <a:avLst/>
          </a:prstGeom>
          <a:noFill/>
        </p:spPr>
        <p:txBody>
          <a:bodyPr wrap="square" rtlCol="0">
            <a:spAutoFit/>
          </a:bodyPr>
          <a:lstStyle/>
          <a:p>
            <a:r>
              <a:rPr lang="en-US" sz="3200" dirty="0" smtClean="0"/>
              <a:t>Reduction of committed effort:</a:t>
            </a:r>
          </a:p>
          <a:p>
            <a:endParaRPr lang="en-US" dirty="0" smtClean="0"/>
          </a:p>
          <a:p>
            <a:endParaRPr lang="en-US" dirty="0" smtClean="0"/>
          </a:p>
          <a:p>
            <a:r>
              <a:rPr lang="en-US" u="sng" dirty="0" smtClean="0"/>
              <a:t>Scenario 5:</a:t>
            </a:r>
          </a:p>
          <a:p>
            <a:endParaRPr lang="en-US" dirty="0"/>
          </a:p>
          <a:p>
            <a:r>
              <a:rPr lang="en-US" dirty="0" smtClean="0"/>
              <a:t>Joyce, a PI, has a two year grant.  She has an unexpected illness and will not be able to commit the level of effort that she expected over the two year project.  She has excellent research assistants who are stepping up and performing some of the duties that Joyce will be unable to do so that the Scope of Work is not affected.  What issues are raised?  What action, if any, should be taken?</a:t>
            </a:r>
            <a:endParaRPr lang="en-US" dirty="0"/>
          </a:p>
          <a:p>
            <a:endParaRPr lang="en-US" dirty="0"/>
          </a:p>
          <a:p>
            <a:endParaRPr lang="en-US" dirty="0"/>
          </a:p>
          <a:p>
            <a:endParaRPr lang="en-US" dirty="0"/>
          </a:p>
        </p:txBody>
      </p:sp>
    </p:spTree>
    <p:extLst>
      <p:ext uri="{BB962C8B-B14F-4D97-AF65-F5344CB8AC3E}">
        <p14:creationId xmlns:p14="http://schemas.microsoft.com/office/powerpoint/2010/main" val="2649150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6800" y="381000"/>
            <a:ext cx="7543800" cy="6124754"/>
          </a:xfrm>
          <a:prstGeom prst="rect">
            <a:avLst/>
          </a:prstGeom>
          <a:noFill/>
        </p:spPr>
        <p:txBody>
          <a:bodyPr wrap="square" rtlCol="0">
            <a:spAutoFit/>
          </a:bodyPr>
          <a:lstStyle/>
          <a:p>
            <a:r>
              <a:rPr lang="en-US" sz="3200" dirty="0" smtClean="0"/>
              <a:t>Reduction of committed effort:</a:t>
            </a:r>
          </a:p>
          <a:p>
            <a:endParaRPr lang="en-US" dirty="0" smtClean="0"/>
          </a:p>
          <a:p>
            <a:r>
              <a:rPr lang="en-US" u="sng" dirty="0" smtClean="0"/>
              <a:t>Scenario 5 (continued):</a:t>
            </a:r>
          </a:p>
          <a:p>
            <a:endParaRPr lang="en-US" dirty="0"/>
          </a:p>
          <a:p>
            <a:r>
              <a:rPr lang="en-US" dirty="0" smtClean="0"/>
              <a:t>Issues and Actions:</a:t>
            </a:r>
          </a:p>
          <a:p>
            <a:endParaRPr lang="en-US" dirty="0"/>
          </a:p>
          <a:p>
            <a:r>
              <a:rPr lang="en-US" dirty="0" smtClean="0"/>
              <a:t>Make sure to reduce payroll funding or cost share effort appropriately. Uniform Guidance allows for you to use budgeted effort initially but at some point you need to evaluate and make adjustments to reflect actual effort.  Corrections should be made within 90 days for both payroll transfers and cost share corrections.</a:t>
            </a:r>
          </a:p>
          <a:p>
            <a:endParaRPr lang="en-US" dirty="0" smtClean="0"/>
          </a:p>
          <a:p>
            <a:r>
              <a:rPr lang="en-US" dirty="0" smtClean="0"/>
              <a:t>Uniform Guidance:</a:t>
            </a:r>
            <a:endParaRPr lang="en-US" dirty="0"/>
          </a:p>
          <a:p>
            <a:r>
              <a:rPr lang="en-US" dirty="0"/>
              <a:t>§ 200.308 </a:t>
            </a:r>
            <a:r>
              <a:rPr lang="en-US" u="sng" dirty="0">
                <a:solidFill>
                  <a:srgbClr val="FFFF00"/>
                </a:solidFill>
              </a:rPr>
              <a:t>Revision of budget</a:t>
            </a:r>
            <a:r>
              <a:rPr lang="en-US" dirty="0">
                <a:solidFill>
                  <a:srgbClr val="FFFF00"/>
                </a:solidFill>
              </a:rPr>
              <a:t> </a:t>
            </a:r>
            <a:r>
              <a:rPr lang="en-US" dirty="0"/>
              <a:t>and program </a:t>
            </a:r>
            <a:r>
              <a:rPr lang="en-US" dirty="0" smtClean="0"/>
              <a:t>plans</a:t>
            </a:r>
            <a:r>
              <a:rPr lang="en-US" dirty="0"/>
              <a:t>. </a:t>
            </a:r>
            <a:endParaRPr lang="en-US" dirty="0"/>
          </a:p>
          <a:p>
            <a:r>
              <a:rPr lang="en-US" dirty="0"/>
              <a:t>(c) For non-construction Federal </a:t>
            </a:r>
            <a:r>
              <a:rPr lang="en-US" dirty="0" smtClean="0"/>
              <a:t>awards</a:t>
            </a:r>
            <a:r>
              <a:rPr lang="en-US" dirty="0"/>
              <a:t>, recipients must request </a:t>
            </a:r>
            <a:r>
              <a:rPr lang="en-US" u="sng" dirty="0"/>
              <a:t>prior </a:t>
            </a:r>
            <a:r>
              <a:rPr lang="en-US" u="sng" dirty="0" smtClean="0"/>
              <a:t>approvals</a:t>
            </a:r>
            <a:r>
              <a:rPr lang="en-US" dirty="0" smtClean="0"/>
              <a:t> </a:t>
            </a:r>
            <a:r>
              <a:rPr lang="en-US" dirty="0"/>
              <a:t>from Federal awarding </a:t>
            </a:r>
            <a:r>
              <a:rPr lang="en-US" dirty="0" smtClean="0"/>
              <a:t>agencies </a:t>
            </a:r>
            <a:r>
              <a:rPr lang="en-US" dirty="0"/>
              <a:t>for one or more of the </a:t>
            </a:r>
            <a:r>
              <a:rPr lang="en-US" dirty="0" smtClean="0"/>
              <a:t>following </a:t>
            </a:r>
            <a:r>
              <a:rPr lang="en-US" dirty="0"/>
              <a:t>program or budget-related </a:t>
            </a:r>
            <a:r>
              <a:rPr lang="en-US" dirty="0" smtClean="0"/>
              <a:t>reasons</a:t>
            </a:r>
            <a:r>
              <a:rPr lang="en-US" dirty="0"/>
              <a:t>: </a:t>
            </a:r>
            <a:endParaRPr lang="en-US" dirty="0" smtClean="0"/>
          </a:p>
          <a:p>
            <a:r>
              <a:rPr lang="en-US" dirty="0"/>
              <a:t>(3) The disengagement from the </a:t>
            </a:r>
            <a:r>
              <a:rPr lang="en-US" dirty="0" smtClean="0"/>
              <a:t>project </a:t>
            </a:r>
            <a:r>
              <a:rPr lang="en-US" dirty="0"/>
              <a:t>for more than three months, or </a:t>
            </a:r>
            <a:r>
              <a:rPr lang="en-US" dirty="0" smtClean="0"/>
              <a:t>a </a:t>
            </a:r>
            <a:r>
              <a:rPr lang="en-US" u="sng" dirty="0">
                <a:solidFill>
                  <a:srgbClr val="FFFF00"/>
                </a:solidFill>
              </a:rPr>
              <a:t>25 percent reduction in time devoted </a:t>
            </a:r>
            <a:r>
              <a:rPr lang="en-US" u="sng" dirty="0" smtClean="0">
                <a:solidFill>
                  <a:srgbClr val="FFFF00"/>
                </a:solidFill>
              </a:rPr>
              <a:t>to </a:t>
            </a:r>
            <a:r>
              <a:rPr lang="en-US" u="sng" dirty="0">
                <a:solidFill>
                  <a:srgbClr val="FFFF00"/>
                </a:solidFill>
              </a:rPr>
              <a:t>the project</a:t>
            </a:r>
            <a:r>
              <a:rPr lang="en-US" dirty="0">
                <a:solidFill>
                  <a:srgbClr val="FFFF00"/>
                </a:solidFill>
              </a:rPr>
              <a:t>, by the approved project </a:t>
            </a:r>
            <a:r>
              <a:rPr lang="en-US" dirty="0" smtClean="0">
                <a:solidFill>
                  <a:srgbClr val="FFFF00"/>
                </a:solidFill>
              </a:rPr>
              <a:t>director </a:t>
            </a:r>
            <a:r>
              <a:rPr lang="en-US" dirty="0">
                <a:solidFill>
                  <a:srgbClr val="FFFF00"/>
                </a:solidFill>
              </a:rPr>
              <a:t>or principal investigator. </a:t>
            </a:r>
          </a:p>
          <a:p>
            <a:endParaRPr lang="en-US" dirty="0"/>
          </a:p>
        </p:txBody>
      </p:sp>
    </p:spTree>
    <p:extLst>
      <p:ext uri="{BB962C8B-B14F-4D97-AF65-F5344CB8AC3E}">
        <p14:creationId xmlns:p14="http://schemas.microsoft.com/office/powerpoint/2010/main" val="26899112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19200" y="838200"/>
            <a:ext cx="6629400" cy="4401205"/>
          </a:xfrm>
          <a:prstGeom prst="rect">
            <a:avLst/>
          </a:prstGeom>
          <a:noFill/>
        </p:spPr>
        <p:txBody>
          <a:bodyPr wrap="square" rtlCol="0">
            <a:spAutoFit/>
          </a:bodyPr>
          <a:lstStyle/>
          <a:p>
            <a:r>
              <a:rPr lang="en-US" sz="3200" dirty="0" err="1" smtClean="0"/>
              <a:t>PreAwards</a:t>
            </a:r>
            <a:r>
              <a:rPr lang="en-US" sz="3200" dirty="0" smtClean="0"/>
              <a:t> fringe benefit rates for budget purposes:</a:t>
            </a:r>
          </a:p>
          <a:p>
            <a:endParaRPr lang="en-US" dirty="0" smtClean="0"/>
          </a:p>
          <a:p>
            <a:r>
              <a:rPr lang="en-US" dirty="0">
                <a:hlinkClick r:id="rId2"/>
              </a:rPr>
              <a:t>http://</a:t>
            </a:r>
            <a:r>
              <a:rPr lang="en-US" dirty="0" smtClean="0">
                <a:hlinkClick r:id="rId2"/>
              </a:rPr>
              <a:t>www.k-state.edu/research/preaward/fringe.html</a:t>
            </a:r>
            <a:endParaRPr lang="en-US" dirty="0" smtClean="0"/>
          </a:p>
          <a:p>
            <a:endParaRPr lang="en-US" dirty="0"/>
          </a:p>
          <a:p>
            <a:r>
              <a:rPr lang="en-US" dirty="0" err="1" smtClean="0"/>
              <a:t>PreAwards</a:t>
            </a:r>
            <a:r>
              <a:rPr lang="en-US" dirty="0" smtClean="0"/>
              <a:t> calculates a fringe rate to be used for budget purposes that tends to be higher than most employees fringe rates.  Actual fringes vary depending on which health insurance plan an employee chooses.  </a:t>
            </a:r>
            <a:r>
              <a:rPr lang="en-US" dirty="0" err="1" smtClean="0"/>
              <a:t>PreAwards</a:t>
            </a:r>
            <a:r>
              <a:rPr lang="en-US" dirty="0" smtClean="0"/>
              <a:t> takes a conservative approach to calculate the highest possible rate.  If actual rates are lower, the difference can be </a:t>
            </a:r>
            <a:r>
              <a:rPr lang="en-US" dirty="0" err="1" smtClean="0"/>
              <a:t>rebudgeted</a:t>
            </a:r>
            <a:r>
              <a:rPr lang="en-US" dirty="0" smtClean="0"/>
              <a:t>.</a:t>
            </a:r>
            <a:endParaRPr lang="en-US" dirty="0"/>
          </a:p>
          <a:p>
            <a:endParaRPr lang="en-US" dirty="0"/>
          </a:p>
          <a:p>
            <a:endParaRPr lang="en-US" dirty="0"/>
          </a:p>
          <a:p>
            <a:endParaRPr lang="en-US" dirty="0"/>
          </a:p>
        </p:txBody>
      </p:sp>
    </p:spTree>
    <p:extLst>
      <p:ext uri="{BB962C8B-B14F-4D97-AF65-F5344CB8AC3E}">
        <p14:creationId xmlns:p14="http://schemas.microsoft.com/office/powerpoint/2010/main" val="2285637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19200" y="838200"/>
            <a:ext cx="7315200" cy="5170646"/>
          </a:xfrm>
          <a:prstGeom prst="rect">
            <a:avLst/>
          </a:prstGeom>
          <a:noFill/>
        </p:spPr>
        <p:txBody>
          <a:bodyPr wrap="square" rtlCol="0">
            <a:spAutoFit/>
          </a:bodyPr>
          <a:lstStyle/>
          <a:p>
            <a:r>
              <a:rPr lang="en-US" sz="3200" dirty="0" smtClean="0"/>
              <a:t>NSF two month salary rule (for senior personnel):</a:t>
            </a:r>
          </a:p>
          <a:p>
            <a:endParaRPr lang="en-US" dirty="0" smtClean="0"/>
          </a:p>
          <a:p>
            <a:r>
              <a:rPr lang="en-US" u="sng" dirty="0">
                <a:hlinkClick r:id="rId2"/>
              </a:rPr>
              <a:t>http://www.nsf.gov/bfa/dias/policy/papp/papp13_1/faqs13_1.pdf</a:t>
            </a:r>
            <a:endParaRPr lang="en-US" dirty="0"/>
          </a:p>
          <a:p>
            <a:endParaRPr lang="en-US" dirty="0" smtClean="0"/>
          </a:p>
          <a:p>
            <a:endParaRPr lang="en-US" dirty="0"/>
          </a:p>
          <a:p>
            <a:r>
              <a:rPr lang="en-US" sz="3200" dirty="0" smtClean="0"/>
              <a:t>NIH salary cap:</a:t>
            </a:r>
          </a:p>
          <a:p>
            <a:r>
              <a:rPr lang="en-US" dirty="0">
                <a:hlinkClick r:id="rId3"/>
              </a:rPr>
              <a:t>http://</a:t>
            </a:r>
            <a:r>
              <a:rPr lang="en-US" dirty="0" smtClean="0">
                <a:hlinkClick r:id="rId3"/>
              </a:rPr>
              <a:t>grants.nih.gov/grants/guide/notice-files/NOT-OD-14-055.html</a:t>
            </a:r>
            <a:endParaRPr lang="en-US" dirty="0" smtClean="0"/>
          </a:p>
          <a:p>
            <a:r>
              <a:rPr lang="en-US" dirty="0" smtClean="0"/>
              <a:t>NIH funded salary cannot be more than federal Executive Level II which is set at $181,500 for 12 month employees and $136,125 for 9 month employees as of 1/12/14.  Employees can earn more than these amounts, but NIH funding for employees cannot exceed these amounts for a fiscal year.</a:t>
            </a:r>
            <a:endParaRPr lang="en-US" dirty="0"/>
          </a:p>
          <a:p>
            <a:endParaRPr lang="en-US" dirty="0"/>
          </a:p>
          <a:p>
            <a:endParaRPr lang="en-US" dirty="0"/>
          </a:p>
          <a:p>
            <a:endParaRPr lang="en-US" dirty="0"/>
          </a:p>
        </p:txBody>
      </p:sp>
    </p:spTree>
    <p:extLst>
      <p:ext uri="{BB962C8B-B14F-4D97-AF65-F5344CB8AC3E}">
        <p14:creationId xmlns:p14="http://schemas.microsoft.com/office/powerpoint/2010/main" val="20224791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6800" y="1600200"/>
            <a:ext cx="7391400" cy="3416320"/>
          </a:xfrm>
          <a:prstGeom prst="rect">
            <a:avLst/>
          </a:prstGeom>
          <a:noFill/>
        </p:spPr>
        <p:txBody>
          <a:bodyPr wrap="square" rtlCol="0">
            <a:spAutoFit/>
          </a:bodyPr>
          <a:lstStyle/>
          <a:p>
            <a:r>
              <a:rPr lang="en-US" dirty="0" smtClean="0"/>
              <a:t>Full text of Uniform Guidance:</a:t>
            </a:r>
          </a:p>
          <a:p>
            <a:r>
              <a:rPr lang="en-US" dirty="0">
                <a:hlinkClick r:id="rId2"/>
              </a:rPr>
              <a:t>http://</a:t>
            </a:r>
            <a:r>
              <a:rPr lang="en-US" dirty="0" smtClean="0">
                <a:hlinkClick r:id="rId2"/>
              </a:rPr>
              <a:t>www.gpo.gov/fdsys/pkg/FR-2013-12-26/pdf/2013-30465.pdf</a:t>
            </a:r>
            <a:endParaRPr lang="en-US" dirty="0" smtClean="0"/>
          </a:p>
          <a:p>
            <a:endParaRPr lang="en-US" dirty="0"/>
          </a:p>
          <a:p>
            <a:r>
              <a:rPr lang="en-US" dirty="0" smtClean="0"/>
              <a:t>K-State Sponsored Programs:</a:t>
            </a:r>
          </a:p>
          <a:p>
            <a:r>
              <a:rPr lang="en-US" dirty="0">
                <a:hlinkClick r:id="rId3"/>
              </a:rPr>
              <a:t>http://www.k-state.edu/finsvcs/sponsoredprograms</a:t>
            </a:r>
            <a:r>
              <a:rPr lang="en-US" dirty="0" smtClean="0">
                <a:hlinkClick r:id="rId3"/>
              </a:rPr>
              <a:t>/</a:t>
            </a:r>
            <a:endParaRPr lang="en-US" dirty="0" smtClean="0"/>
          </a:p>
          <a:p>
            <a:endParaRPr lang="en-US" dirty="0"/>
          </a:p>
          <a:p>
            <a:r>
              <a:rPr lang="en-US" dirty="0" smtClean="0"/>
              <a:t>K-State Human Resources:</a:t>
            </a:r>
          </a:p>
          <a:p>
            <a:r>
              <a:rPr lang="en-US" dirty="0">
                <a:hlinkClick r:id="rId4"/>
              </a:rPr>
              <a:t>http://www.k-state.edu/hr</a:t>
            </a:r>
            <a:r>
              <a:rPr lang="en-US" dirty="0" smtClean="0">
                <a:hlinkClick r:id="rId4"/>
              </a:rPr>
              <a:t>/</a:t>
            </a:r>
            <a:endParaRPr lang="en-US" dirty="0" smtClean="0"/>
          </a:p>
          <a:p>
            <a:endParaRPr lang="en-US" dirty="0" smtClean="0"/>
          </a:p>
          <a:p>
            <a:endParaRPr lang="en-US" dirty="0" smtClean="0"/>
          </a:p>
          <a:p>
            <a:endParaRPr lang="en-US" dirty="0"/>
          </a:p>
          <a:p>
            <a:endParaRPr lang="en-US" dirty="0"/>
          </a:p>
        </p:txBody>
      </p:sp>
    </p:spTree>
    <p:extLst>
      <p:ext uri="{BB962C8B-B14F-4D97-AF65-F5344CB8AC3E}">
        <p14:creationId xmlns:p14="http://schemas.microsoft.com/office/powerpoint/2010/main" val="10198289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333893" y="914400"/>
            <a:ext cx="6629400" cy="5293757"/>
          </a:xfrm>
          <a:prstGeom prst="rect">
            <a:avLst/>
          </a:prstGeom>
          <a:noFill/>
        </p:spPr>
        <p:txBody>
          <a:bodyPr wrap="square" rtlCol="0">
            <a:spAutoFit/>
          </a:bodyPr>
          <a:lstStyle/>
          <a:p>
            <a:r>
              <a:rPr lang="en-US" sz="3200" dirty="0" smtClean="0"/>
              <a:t>Cost sharing:</a:t>
            </a:r>
            <a:r>
              <a:rPr lang="en-US" dirty="0" smtClean="0"/>
              <a:t>  </a:t>
            </a:r>
            <a:endParaRPr lang="en-US" dirty="0" smtClean="0"/>
          </a:p>
          <a:p>
            <a:endParaRPr lang="en-US" dirty="0" smtClean="0"/>
          </a:p>
          <a:p>
            <a:r>
              <a:rPr lang="en-US" dirty="0" smtClean="0"/>
              <a:t>The amount of salary &amp; benefits, borne by K-State, used to match the sponsor’s contribution.  This is committed at the proposal stage, as mandatory or voluntary.  Whether mandatory or voluntary, if it is promised at the proposal stage, it becomes a binding obligation of the award.</a:t>
            </a:r>
          </a:p>
          <a:p>
            <a:endParaRPr lang="en-US" dirty="0"/>
          </a:p>
          <a:p>
            <a:r>
              <a:rPr lang="en-US" dirty="0" smtClean="0"/>
              <a:t>Cost share is reported to SPA on a quarterly basis.</a:t>
            </a:r>
          </a:p>
          <a:p>
            <a:endParaRPr lang="en-US" dirty="0" smtClean="0"/>
          </a:p>
          <a:p>
            <a:endParaRPr lang="en-US" dirty="0"/>
          </a:p>
          <a:p>
            <a:r>
              <a:rPr lang="en-US" dirty="0" smtClean="0"/>
              <a:t>Uniform </a:t>
            </a:r>
            <a:r>
              <a:rPr lang="en-US" dirty="0" smtClean="0"/>
              <a:t>Guidance:</a:t>
            </a:r>
          </a:p>
          <a:p>
            <a:r>
              <a:rPr lang="en-US" dirty="0" smtClean="0"/>
              <a:t>§ 200.306 Cost sharing or matching. (a) Under Federal research proposals, </a:t>
            </a:r>
            <a:r>
              <a:rPr lang="en-US" b="1" u="sng" dirty="0" smtClean="0">
                <a:solidFill>
                  <a:srgbClr val="FFFF00"/>
                </a:solidFill>
              </a:rPr>
              <a:t>voluntary committed cost sharing is not expected. It cannot be used as a factor during the merit review</a:t>
            </a:r>
            <a:r>
              <a:rPr lang="en-US" dirty="0" smtClean="0">
                <a:solidFill>
                  <a:srgbClr val="FFFF00"/>
                </a:solidFill>
              </a:rPr>
              <a:t> </a:t>
            </a:r>
            <a:r>
              <a:rPr lang="en-US" dirty="0" smtClean="0"/>
              <a:t>of applications or proposals, but may be considered if it is both in accordance with Federal awarding agency regulations and </a:t>
            </a:r>
          </a:p>
          <a:p>
            <a:r>
              <a:rPr lang="en-US" dirty="0" smtClean="0"/>
              <a:t>specified in a notice of funding opportunity. . . . .</a:t>
            </a:r>
            <a:endParaRPr lang="en-US" dirty="0"/>
          </a:p>
        </p:txBody>
      </p:sp>
    </p:spTree>
    <p:extLst>
      <p:ext uri="{BB962C8B-B14F-4D97-AF65-F5344CB8AC3E}">
        <p14:creationId xmlns:p14="http://schemas.microsoft.com/office/powerpoint/2010/main" val="9288402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333893" y="914400"/>
            <a:ext cx="6629400" cy="3354765"/>
          </a:xfrm>
          <a:prstGeom prst="rect">
            <a:avLst/>
          </a:prstGeom>
          <a:noFill/>
        </p:spPr>
        <p:txBody>
          <a:bodyPr wrap="square" rtlCol="0">
            <a:spAutoFit/>
          </a:bodyPr>
          <a:lstStyle/>
          <a:p>
            <a:r>
              <a:rPr lang="en-US" sz="3200" dirty="0" smtClean="0"/>
              <a:t>Effort Reporting:</a:t>
            </a:r>
            <a:r>
              <a:rPr lang="en-US" dirty="0" smtClean="0"/>
              <a:t>  </a:t>
            </a:r>
            <a:endParaRPr lang="en-US" dirty="0" smtClean="0"/>
          </a:p>
          <a:p>
            <a:endParaRPr lang="en-US" dirty="0" smtClean="0"/>
          </a:p>
          <a:p>
            <a:r>
              <a:rPr lang="en-US" dirty="0" smtClean="0"/>
              <a:t>Each employee with payroll charged directly to a sponsored account or cost shared to a sponsored account will need to certify an effort report each semester.  The effort report shows all payroll accounts and the percentage of payroll charged or cost shared to each.  The employee certifies that the percentage of payroll is a fair estimate of the effort on each of the sponsored accounts listed.</a:t>
            </a:r>
          </a:p>
          <a:p>
            <a:endParaRPr lang="en-US" dirty="0" smtClean="0"/>
          </a:p>
          <a:p>
            <a:endParaRPr lang="en-US" dirty="0"/>
          </a:p>
        </p:txBody>
      </p:sp>
    </p:spTree>
    <p:extLst>
      <p:ext uri="{BB962C8B-B14F-4D97-AF65-F5344CB8AC3E}">
        <p14:creationId xmlns:p14="http://schemas.microsoft.com/office/powerpoint/2010/main" val="5532248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33400" y="304800"/>
            <a:ext cx="8229600" cy="6124754"/>
          </a:xfrm>
          <a:prstGeom prst="rect">
            <a:avLst/>
          </a:prstGeom>
          <a:noFill/>
        </p:spPr>
        <p:txBody>
          <a:bodyPr wrap="square" rtlCol="0">
            <a:spAutoFit/>
          </a:bodyPr>
          <a:lstStyle/>
          <a:p>
            <a:r>
              <a:rPr lang="en-US" sz="3200" dirty="0" smtClean="0"/>
              <a:t>Effort Reporting:</a:t>
            </a:r>
            <a:r>
              <a:rPr lang="en-US" dirty="0" smtClean="0"/>
              <a:t>  </a:t>
            </a:r>
          </a:p>
          <a:p>
            <a:endParaRPr lang="en-US" dirty="0"/>
          </a:p>
          <a:p>
            <a:r>
              <a:rPr lang="en-US" dirty="0" smtClean="0"/>
              <a:t>Uniform </a:t>
            </a:r>
            <a:r>
              <a:rPr lang="en-US" dirty="0" smtClean="0"/>
              <a:t>Guidance:</a:t>
            </a:r>
          </a:p>
          <a:p>
            <a:r>
              <a:rPr lang="en-US" dirty="0"/>
              <a:t>§ 200.430 Compensation—personal </a:t>
            </a:r>
            <a:r>
              <a:rPr lang="en-US" dirty="0" smtClean="0"/>
              <a:t>services</a:t>
            </a:r>
          </a:p>
          <a:p>
            <a:r>
              <a:rPr lang="en-US" dirty="0" smtClean="0"/>
              <a:t>(</a:t>
            </a:r>
            <a:r>
              <a:rPr lang="en-US" dirty="0"/>
              <a:t>i) Standards for Documentation of </a:t>
            </a:r>
            <a:r>
              <a:rPr lang="en-US" dirty="0" smtClean="0"/>
              <a:t>Personnel </a:t>
            </a:r>
            <a:r>
              <a:rPr lang="en-US" dirty="0"/>
              <a:t>Expenses </a:t>
            </a:r>
          </a:p>
          <a:p>
            <a:r>
              <a:rPr lang="en-US" dirty="0"/>
              <a:t>(1) Charges to Federal awards for </a:t>
            </a:r>
            <a:r>
              <a:rPr lang="en-US" dirty="0" smtClean="0"/>
              <a:t>salaries </a:t>
            </a:r>
            <a:r>
              <a:rPr lang="en-US" dirty="0"/>
              <a:t>and wages must be based on </a:t>
            </a:r>
            <a:r>
              <a:rPr lang="en-US" dirty="0" smtClean="0"/>
              <a:t>records </a:t>
            </a:r>
            <a:r>
              <a:rPr lang="en-US" dirty="0"/>
              <a:t>that accurately reflect the work </a:t>
            </a:r>
            <a:r>
              <a:rPr lang="en-US" dirty="0" smtClean="0"/>
              <a:t>performed</a:t>
            </a:r>
            <a:r>
              <a:rPr lang="en-US" dirty="0"/>
              <a:t>. These records must: </a:t>
            </a:r>
          </a:p>
          <a:p>
            <a:r>
              <a:rPr lang="en-US" dirty="0"/>
              <a:t>(i) Be supported by a system of </a:t>
            </a:r>
            <a:r>
              <a:rPr lang="en-US" dirty="0" smtClean="0"/>
              <a:t>internal </a:t>
            </a:r>
            <a:r>
              <a:rPr lang="en-US" dirty="0"/>
              <a:t>control which provides </a:t>
            </a:r>
            <a:r>
              <a:rPr lang="en-US" dirty="0" smtClean="0"/>
              <a:t>reasonable </a:t>
            </a:r>
            <a:r>
              <a:rPr lang="en-US" dirty="0"/>
              <a:t>assurance that the charges </a:t>
            </a:r>
            <a:r>
              <a:rPr lang="en-US" dirty="0" smtClean="0"/>
              <a:t>are </a:t>
            </a:r>
            <a:r>
              <a:rPr lang="en-US" dirty="0"/>
              <a:t>accurate, allowable, and properly </a:t>
            </a:r>
            <a:r>
              <a:rPr lang="en-US" dirty="0" smtClean="0"/>
              <a:t>allocated</a:t>
            </a:r>
            <a:r>
              <a:rPr lang="en-US" dirty="0"/>
              <a:t>; </a:t>
            </a:r>
          </a:p>
          <a:p>
            <a:r>
              <a:rPr lang="en-US" dirty="0"/>
              <a:t>(ii) </a:t>
            </a:r>
            <a:r>
              <a:rPr lang="en-US" u="sng" dirty="0"/>
              <a:t>Be incorporated into the official </a:t>
            </a:r>
            <a:r>
              <a:rPr lang="en-US" u="sng" dirty="0" smtClean="0"/>
              <a:t>records</a:t>
            </a:r>
            <a:r>
              <a:rPr lang="en-US" dirty="0" smtClean="0"/>
              <a:t> </a:t>
            </a:r>
            <a:r>
              <a:rPr lang="en-US" dirty="0"/>
              <a:t>of the non-Federal entity; </a:t>
            </a:r>
            <a:endParaRPr lang="en-US" dirty="0" smtClean="0"/>
          </a:p>
          <a:p>
            <a:r>
              <a:rPr lang="en-US" dirty="0" smtClean="0"/>
              <a:t>(</a:t>
            </a:r>
            <a:r>
              <a:rPr lang="en-US" dirty="0"/>
              <a:t>iii) </a:t>
            </a:r>
            <a:r>
              <a:rPr lang="en-US" u="sng" dirty="0"/>
              <a:t>Reasonably reflect the total </a:t>
            </a:r>
            <a:r>
              <a:rPr lang="en-US" u="sng" dirty="0" smtClean="0"/>
              <a:t>activity </a:t>
            </a:r>
            <a:r>
              <a:rPr lang="en-US" u="sng" dirty="0"/>
              <a:t>for which the employee is </a:t>
            </a:r>
            <a:r>
              <a:rPr lang="en-US" u="sng" dirty="0" smtClean="0"/>
              <a:t>compensated </a:t>
            </a:r>
            <a:r>
              <a:rPr lang="en-US" dirty="0"/>
              <a:t>by the non-Federal entity, </a:t>
            </a:r>
            <a:r>
              <a:rPr lang="en-US" dirty="0" smtClean="0"/>
              <a:t>not </a:t>
            </a:r>
            <a:r>
              <a:rPr lang="en-US" dirty="0"/>
              <a:t>exceeding 100% of compensated </a:t>
            </a:r>
            <a:r>
              <a:rPr lang="en-US" dirty="0" smtClean="0"/>
              <a:t>activities </a:t>
            </a:r>
            <a:r>
              <a:rPr lang="en-US" dirty="0"/>
              <a:t>(for </a:t>
            </a:r>
            <a:r>
              <a:rPr lang="en-US" dirty="0" smtClean="0"/>
              <a:t>institutions of higher education (IHE), </a:t>
            </a:r>
            <a:r>
              <a:rPr lang="en-US" dirty="0"/>
              <a:t>this per the IHE’s </a:t>
            </a:r>
            <a:r>
              <a:rPr lang="en-US" dirty="0" smtClean="0"/>
              <a:t>definition </a:t>
            </a:r>
            <a:r>
              <a:rPr lang="en-US" dirty="0"/>
              <a:t>of </a:t>
            </a:r>
            <a:r>
              <a:rPr lang="en-US" dirty="0" smtClean="0"/>
              <a:t>institutional base salary (</a:t>
            </a:r>
            <a:r>
              <a:rPr lang="en-US" dirty="0" smtClean="0"/>
              <a:t>IBS)); </a:t>
            </a:r>
            <a:endParaRPr lang="en-US" dirty="0" smtClean="0"/>
          </a:p>
          <a:p>
            <a:endParaRPr lang="en-US" dirty="0" smtClean="0"/>
          </a:p>
          <a:p>
            <a:r>
              <a:rPr lang="en-US" dirty="0" smtClean="0"/>
              <a:t>. . . </a:t>
            </a:r>
          </a:p>
          <a:p>
            <a:endParaRPr lang="en-US" dirty="0"/>
          </a:p>
          <a:p>
            <a:r>
              <a:rPr lang="en-US" dirty="0"/>
              <a:t>(viii) </a:t>
            </a:r>
            <a:r>
              <a:rPr lang="en-US" b="1" u="sng" dirty="0">
                <a:solidFill>
                  <a:srgbClr val="FFFF00"/>
                </a:solidFill>
              </a:rPr>
              <a:t>Budget estimates (i.e., estimates determined before the services are performed) alone do not qualify as support for charges to Federal awards</a:t>
            </a:r>
            <a:r>
              <a:rPr lang="en-US" dirty="0"/>
              <a:t>, but may be used for interim accounting purposes, provided that: </a:t>
            </a:r>
            <a:r>
              <a:rPr lang="en-US" dirty="0" smtClean="0"/>
              <a:t>. . . </a:t>
            </a:r>
            <a:endParaRPr lang="en-US" dirty="0"/>
          </a:p>
          <a:p>
            <a:endParaRPr lang="en-US" dirty="0" smtClean="0"/>
          </a:p>
        </p:txBody>
      </p:sp>
    </p:spTree>
    <p:extLst>
      <p:ext uri="{BB962C8B-B14F-4D97-AF65-F5344CB8AC3E}">
        <p14:creationId xmlns:p14="http://schemas.microsoft.com/office/powerpoint/2010/main" val="5365204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333893" y="914400"/>
            <a:ext cx="6629400" cy="4739759"/>
          </a:xfrm>
          <a:prstGeom prst="rect">
            <a:avLst/>
          </a:prstGeom>
          <a:noFill/>
        </p:spPr>
        <p:txBody>
          <a:bodyPr wrap="square" rtlCol="0">
            <a:spAutoFit/>
          </a:bodyPr>
          <a:lstStyle/>
          <a:p>
            <a:r>
              <a:rPr lang="en-US" sz="3200" dirty="0" smtClean="0"/>
              <a:t>Add Pays:</a:t>
            </a:r>
            <a:r>
              <a:rPr lang="en-US" dirty="0" smtClean="0"/>
              <a:t>  </a:t>
            </a:r>
          </a:p>
          <a:p>
            <a:r>
              <a:rPr lang="en-US" dirty="0" smtClean="0"/>
              <a:t>Not allowed on sponsored accounts.</a:t>
            </a:r>
          </a:p>
          <a:p>
            <a:endParaRPr lang="en-US" dirty="0" smtClean="0"/>
          </a:p>
          <a:p>
            <a:endParaRPr lang="en-US" dirty="0"/>
          </a:p>
          <a:p>
            <a:r>
              <a:rPr lang="en-US" dirty="0" smtClean="0"/>
              <a:t>Uniform Guidance:</a:t>
            </a:r>
          </a:p>
          <a:p>
            <a:r>
              <a:rPr lang="en-US" dirty="0" smtClean="0"/>
              <a:t>§ 200.430 Compensation—personal services.</a:t>
            </a:r>
          </a:p>
          <a:p>
            <a:r>
              <a:rPr lang="en-US" dirty="0"/>
              <a:t>(b) Reasonableness. Compensation for </a:t>
            </a:r>
            <a:r>
              <a:rPr lang="en-US" dirty="0" smtClean="0"/>
              <a:t>employees </a:t>
            </a:r>
            <a:r>
              <a:rPr lang="en-US" dirty="0"/>
              <a:t>engaged in work on Federal </a:t>
            </a:r>
            <a:r>
              <a:rPr lang="en-US" dirty="0" smtClean="0"/>
              <a:t>awards </a:t>
            </a:r>
            <a:r>
              <a:rPr lang="en-US" dirty="0"/>
              <a:t>will be considered reasonable to </a:t>
            </a:r>
          </a:p>
          <a:p>
            <a:r>
              <a:rPr lang="en-US" dirty="0"/>
              <a:t>the extent that it is </a:t>
            </a:r>
            <a:r>
              <a:rPr lang="en-US" u="sng" dirty="0"/>
              <a:t>consistent with that </a:t>
            </a:r>
            <a:r>
              <a:rPr lang="en-US" u="sng" dirty="0" smtClean="0"/>
              <a:t>paid </a:t>
            </a:r>
            <a:r>
              <a:rPr lang="en-US" u="sng" dirty="0"/>
              <a:t>for similar work in other activities </a:t>
            </a:r>
            <a:r>
              <a:rPr lang="en-US" u="sng" dirty="0" smtClean="0"/>
              <a:t>of </a:t>
            </a:r>
            <a:r>
              <a:rPr lang="en-US" u="sng" dirty="0"/>
              <a:t>the non-Federal entity</a:t>
            </a:r>
            <a:r>
              <a:rPr lang="en-US" dirty="0"/>
              <a:t>. In cases where </a:t>
            </a:r>
          </a:p>
          <a:p>
            <a:r>
              <a:rPr lang="en-US" dirty="0"/>
              <a:t>the kinds of employees required for </a:t>
            </a:r>
            <a:r>
              <a:rPr lang="en-US" dirty="0" smtClean="0"/>
              <a:t>Federal awards are not found in the other activities of the non-Federal entity, compensation will be considered reasonable to the extent that it is comparable to that paid for similar work in the labor market in with the non-Federal entity competes for the kind of employees involved.</a:t>
            </a:r>
          </a:p>
        </p:txBody>
      </p:sp>
    </p:spTree>
    <p:extLst>
      <p:ext uri="{BB962C8B-B14F-4D97-AF65-F5344CB8AC3E}">
        <p14:creationId xmlns:p14="http://schemas.microsoft.com/office/powerpoint/2010/main" val="22232497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333893" y="914400"/>
            <a:ext cx="6629400" cy="4678204"/>
          </a:xfrm>
          <a:prstGeom prst="rect">
            <a:avLst/>
          </a:prstGeom>
          <a:noFill/>
        </p:spPr>
        <p:txBody>
          <a:bodyPr wrap="square" rtlCol="0">
            <a:spAutoFit/>
          </a:bodyPr>
          <a:lstStyle/>
          <a:p>
            <a:r>
              <a:rPr lang="en-US" sz="3200" dirty="0" smtClean="0"/>
              <a:t>Summer GHI benefits for 9 month employees:</a:t>
            </a:r>
            <a:r>
              <a:rPr lang="en-US" dirty="0" smtClean="0"/>
              <a:t>  </a:t>
            </a:r>
          </a:p>
          <a:p>
            <a:endParaRPr lang="en-US" dirty="0" smtClean="0"/>
          </a:p>
          <a:p>
            <a:endParaRPr lang="en-US" dirty="0" smtClean="0"/>
          </a:p>
          <a:p>
            <a:r>
              <a:rPr lang="en-US" u="sng" dirty="0" smtClean="0"/>
              <a:t>Scenario 1:</a:t>
            </a:r>
          </a:p>
          <a:p>
            <a:endParaRPr lang="en-US" dirty="0"/>
          </a:p>
          <a:p>
            <a:r>
              <a:rPr lang="en-US" dirty="0" smtClean="0"/>
              <a:t>Todd, a </a:t>
            </a:r>
            <a:r>
              <a:rPr lang="en-US" dirty="0"/>
              <a:t>nine month faculty </a:t>
            </a:r>
            <a:r>
              <a:rPr lang="en-US" dirty="0" smtClean="0"/>
              <a:t>member, </a:t>
            </a:r>
            <a:r>
              <a:rPr lang="en-US" dirty="0"/>
              <a:t>has split payroll funding at the end of the spring semester (40% on a grant, 60% on a departmental account).  Employer paid GHI benefits continue to charge during the summer </a:t>
            </a:r>
            <a:r>
              <a:rPr lang="en-US" dirty="0" smtClean="0"/>
              <a:t>months for all 9 month employees.  </a:t>
            </a:r>
            <a:r>
              <a:rPr lang="en-US" dirty="0"/>
              <a:t>Is this a problem?  If so, what is the problem and how should it be handled.</a:t>
            </a:r>
          </a:p>
          <a:p>
            <a:endParaRPr lang="en-US" dirty="0" smtClean="0"/>
          </a:p>
          <a:p>
            <a:endParaRPr lang="en-US" dirty="0" smtClean="0"/>
          </a:p>
          <a:p>
            <a:endParaRPr lang="en-US" dirty="0"/>
          </a:p>
        </p:txBody>
      </p:sp>
    </p:spTree>
    <p:extLst>
      <p:ext uri="{BB962C8B-B14F-4D97-AF65-F5344CB8AC3E}">
        <p14:creationId xmlns:p14="http://schemas.microsoft.com/office/powerpoint/2010/main" val="16355599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333893" y="914400"/>
            <a:ext cx="6629400" cy="4955203"/>
          </a:xfrm>
          <a:prstGeom prst="rect">
            <a:avLst/>
          </a:prstGeom>
          <a:noFill/>
        </p:spPr>
        <p:txBody>
          <a:bodyPr wrap="square" rtlCol="0">
            <a:spAutoFit/>
          </a:bodyPr>
          <a:lstStyle/>
          <a:p>
            <a:r>
              <a:rPr lang="en-US" sz="3200" dirty="0" smtClean="0"/>
              <a:t>Summer GHI benefits for 9 month employees:</a:t>
            </a:r>
            <a:r>
              <a:rPr lang="en-US" dirty="0" smtClean="0"/>
              <a:t>  </a:t>
            </a:r>
          </a:p>
          <a:p>
            <a:endParaRPr lang="en-US" dirty="0" smtClean="0"/>
          </a:p>
          <a:p>
            <a:endParaRPr lang="en-US" dirty="0" smtClean="0"/>
          </a:p>
          <a:p>
            <a:endParaRPr lang="en-US" dirty="0" smtClean="0"/>
          </a:p>
          <a:p>
            <a:r>
              <a:rPr lang="en-US" u="sng" dirty="0" smtClean="0"/>
              <a:t>Scenario 1 (continued):</a:t>
            </a:r>
          </a:p>
          <a:p>
            <a:endParaRPr lang="en-US" dirty="0"/>
          </a:p>
          <a:p>
            <a:r>
              <a:rPr lang="en-US" dirty="0" smtClean="0"/>
              <a:t>Issues and Actions:</a:t>
            </a:r>
          </a:p>
          <a:p>
            <a:endParaRPr lang="en-US" dirty="0"/>
          </a:p>
          <a:p>
            <a:r>
              <a:rPr lang="en-US" dirty="0" smtClean="0"/>
              <a:t>Not </a:t>
            </a:r>
            <a:r>
              <a:rPr lang="en-US" dirty="0" smtClean="0"/>
              <a:t>allowed on sponsored accounts</a:t>
            </a:r>
            <a:r>
              <a:rPr lang="en-US" dirty="0" smtClean="0"/>
              <a:t>.  This was a prior year audit finding for K-State and the federal agency deemed these unallowable when charged during the summer months with no corresponding salary.  These must be moved to non-sponsored accounts for the summer payroll periods.</a:t>
            </a:r>
            <a:endParaRPr lang="en-US" dirty="0" smtClean="0"/>
          </a:p>
          <a:p>
            <a:endParaRPr lang="en-US" dirty="0" smtClean="0"/>
          </a:p>
          <a:p>
            <a:endParaRPr lang="en-US" dirty="0"/>
          </a:p>
        </p:txBody>
      </p:sp>
    </p:spTree>
    <p:extLst>
      <p:ext uri="{BB962C8B-B14F-4D97-AF65-F5344CB8AC3E}">
        <p14:creationId xmlns:p14="http://schemas.microsoft.com/office/powerpoint/2010/main" val="19550927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333893" y="914400"/>
            <a:ext cx="6629400" cy="4955203"/>
          </a:xfrm>
          <a:prstGeom prst="rect">
            <a:avLst/>
          </a:prstGeom>
          <a:noFill/>
        </p:spPr>
        <p:txBody>
          <a:bodyPr wrap="square" rtlCol="0">
            <a:spAutoFit/>
          </a:bodyPr>
          <a:lstStyle/>
          <a:p>
            <a:r>
              <a:rPr lang="en-US" sz="3200" dirty="0" smtClean="0"/>
              <a:t>Plan C (health savings account) distributions:</a:t>
            </a:r>
            <a:r>
              <a:rPr lang="en-US" dirty="0" smtClean="0"/>
              <a:t>  </a:t>
            </a:r>
          </a:p>
          <a:p>
            <a:endParaRPr lang="en-US" dirty="0" smtClean="0"/>
          </a:p>
          <a:p>
            <a:endParaRPr lang="en-US" dirty="0" smtClean="0"/>
          </a:p>
          <a:p>
            <a:r>
              <a:rPr lang="en-US" u="sng" dirty="0" smtClean="0"/>
              <a:t>Scenario 2:</a:t>
            </a:r>
          </a:p>
          <a:p>
            <a:endParaRPr lang="en-US" dirty="0" smtClean="0"/>
          </a:p>
          <a:p>
            <a:r>
              <a:rPr lang="en-US" dirty="0" smtClean="0"/>
              <a:t>Elaine, a K-State employee, </a:t>
            </a:r>
            <a:r>
              <a:rPr lang="en-US" dirty="0"/>
              <a:t>has chosen Plan C </a:t>
            </a:r>
            <a:r>
              <a:rPr lang="en-US" dirty="0" smtClean="0"/>
              <a:t>(health savings account) </a:t>
            </a:r>
            <a:r>
              <a:rPr lang="en-US" dirty="0"/>
              <a:t>as </a:t>
            </a:r>
            <a:r>
              <a:rPr lang="en-US" dirty="0" smtClean="0"/>
              <a:t>her </a:t>
            </a:r>
            <a:r>
              <a:rPr lang="en-US" dirty="0"/>
              <a:t>health insurance option.  Amounts are </a:t>
            </a:r>
            <a:r>
              <a:rPr lang="en-US" dirty="0" smtClean="0"/>
              <a:t>deposited </a:t>
            </a:r>
            <a:r>
              <a:rPr lang="en-US" dirty="0"/>
              <a:t>into </a:t>
            </a:r>
            <a:r>
              <a:rPr lang="en-US" dirty="0" smtClean="0"/>
              <a:t>Elaine’s </a:t>
            </a:r>
            <a:r>
              <a:rPr lang="en-US" dirty="0"/>
              <a:t>US Bank HSA account to be used for allowable health care costs each January and July.  If </a:t>
            </a:r>
            <a:r>
              <a:rPr lang="en-US" dirty="0" smtClean="0"/>
              <a:t>Elaine </a:t>
            </a:r>
            <a:r>
              <a:rPr lang="en-US" dirty="0"/>
              <a:t>is paid, in part or in whole, by a grant during the January and July pay cycles when the Plan C payment is charged, what actions should be taken?  What are the issues with these payments in relation to grants and </a:t>
            </a:r>
            <a:r>
              <a:rPr lang="en-US" dirty="0" err="1"/>
              <a:t>allowability</a:t>
            </a:r>
            <a:r>
              <a:rPr lang="en-US" dirty="0"/>
              <a:t>?</a:t>
            </a:r>
          </a:p>
          <a:p>
            <a:endParaRPr lang="en-US" dirty="0" smtClean="0"/>
          </a:p>
          <a:p>
            <a:endParaRPr lang="en-US" dirty="0"/>
          </a:p>
        </p:txBody>
      </p:sp>
    </p:spTree>
    <p:extLst>
      <p:ext uri="{BB962C8B-B14F-4D97-AF65-F5344CB8AC3E}">
        <p14:creationId xmlns:p14="http://schemas.microsoft.com/office/powerpoint/2010/main" val="17437172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333893" y="914400"/>
            <a:ext cx="6629400" cy="5232202"/>
          </a:xfrm>
          <a:prstGeom prst="rect">
            <a:avLst/>
          </a:prstGeom>
          <a:noFill/>
        </p:spPr>
        <p:txBody>
          <a:bodyPr wrap="square" rtlCol="0">
            <a:spAutoFit/>
          </a:bodyPr>
          <a:lstStyle/>
          <a:p>
            <a:r>
              <a:rPr lang="en-US" sz="3200" dirty="0" smtClean="0"/>
              <a:t>Plan C (health savings account) distributions:</a:t>
            </a:r>
            <a:r>
              <a:rPr lang="en-US" dirty="0" smtClean="0"/>
              <a:t>  </a:t>
            </a:r>
          </a:p>
          <a:p>
            <a:endParaRPr lang="en-US" dirty="0" smtClean="0"/>
          </a:p>
          <a:p>
            <a:endParaRPr lang="en-US" dirty="0" smtClean="0"/>
          </a:p>
          <a:p>
            <a:r>
              <a:rPr lang="en-US" u="sng" dirty="0" smtClean="0"/>
              <a:t>Scenario 2 (continued):</a:t>
            </a:r>
          </a:p>
          <a:p>
            <a:endParaRPr lang="en-US" dirty="0" smtClean="0"/>
          </a:p>
          <a:p>
            <a:r>
              <a:rPr lang="en-US" dirty="0" smtClean="0"/>
              <a:t>Issues and Actions:</a:t>
            </a:r>
          </a:p>
          <a:p>
            <a:endParaRPr lang="en-US" dirty="0" smtClean="0"/>
          </a:p>
          <a:p>
            <a:pPr marL="285750" indent="-285750">
              <a:buFont typeface="Arial" panose="020B0604020202020204" pitchFamily="34" charset="0"/>
              <a:buChar char="•"/>
            </a:pPr>
            <a:r>
              <a:rPr lang="en-US" dirty="0" smtClean="0"/>
              <a:t>Review grant accounts with Plan C disbursements.  Is the grant and payroll funding expected to continue for the next 6 months?  If yes, these are allowable.  If no, adjustments to Plan C payments need to be made.</a:t>
            </a: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dirty="0" smtClean="0"/>
              <a:t>Review at least every 90 days to make sure that no unexpected events have occurred that would change your answer to the above question.</a:t>
            </a:r>
            <a:endParaRPr lang="en-US" dirty="0" smtClean="0"/>
          </a:p>
          <a:p>
            <a:endParaRPr lang="en-US" dirty="0"/>
          </a:p>
        </p:txBody>
      </p:sp>
    </p:spTree>
    <p:extLst>
      <p:ext uri="{BB962C8B-B14F-4D97-AF65-F5344CB8AC3E}">
        <p14:creationId xmlns:p14="http://schemas.microsoft.com/office/powerpoint/2010/main" val="60177882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lemental">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Elemental">
      <a:maj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lemental">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glow" dir="tl">
              <a:rot lat="0" lon="0" rev="19800000"/>
            </a:lightRig>
          </a:scene3d>
          <a:sp3d prstMaterial="metal">
            <a:bevelT w="38100" h="3810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50800" h="50800"/>
          </a:sp3d>
        </a:effectStyle>
      </a:effectStyleLst>
      <a:bgFillStyleLst>
        <a:solidFill>
          <a:schemeClr val="phClr"/>
        </a:solidFill>
        <a:gradFill rotWithShape="1">
          <a:gsLst>
            <a:gs pos="0">
              <a:schemeClr val="phClr">
                <a:tint val="95000"/>
              </a:schemeClr>
            </a:gs>
            <a:gs pos="100000">
              <a:schemeClr val="phClr">
                <a:shade val="40000"/>
                <a:satMod val="180000"/>
              </a:schemeClr>
            </a:gs>
          </a:gsLst>
          <a:lin ang="5400000" scaled="0"/>
        </a:gradFill>
        <a:blipFill>
          <a:blip xmlns:r="http://schemas.openxmlformats.org/officeDocument/2006/relationships" r:embed="rId1">
            <a:duotone>
              <a:schemeClr val="phClr">
                <a:shade val="14000"/>
                <a:satMod val="280000"/>
              </a:schemeClr>
              <a:schemeClr val="phClr">
                <a:tint val="60000"/>
                <a:sat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Elemental</Template>
  <TotalTime>378</TotalTime>
  <Words>1678</Words>
  <Application>Microsoft Office PowerPoint</Application>
  <PresentationFormat>On-screen Show (4:3)</PresentationFormat>
  <Paragraphs>178</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Elemental</vt:lpstr>
      <vt:lpstr>Payroll Topics Relating to Sponsored Projects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Laura Hohenbary</dc:creator>
  <cp:lastModifiedBy>Laura Hohenbary</cp:lastModifiedBy>
  <cp:revision>39</cp:revision>
  <dcterms:created xsi:type="dcterms:W3CDTF">2014-09-03T20:46:17Z</dcterms:created>
  <dcterms:modified xsi:type="dcterms:W3CDTF">2014-09-15T20:34:07Z</dcterms:modified>
</cp:coreProperties>
</file>