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7" r:id="rId2"/>
    <p:sldId id="258" r:id="rId3"/>
    <p:sldId id="259" r:id="rId4"/>
    <p:sldId id="260" r:id="rId5"/>
    <p:sldId id="261" r:id="rId6"/>
    <p:sldId id="263" r:id="rId7"/>
    <p:sldId id="264" r:id="rId8"/>
    <p:sldId id="265" r:id="rId9"/>
    <p:sldId id="262" r:id="rId10"/>
    <p:sldId id="266" r:id="rId11"/>
    <p:sldId id="267" r:id="rId12"/>
    <p:sldId id="268" r:id="rId13"/>
    <p:sldId id="269" r:id="rId14"/>
    <p:sldId id="270" r:id="rId15"/>
    <p:sldId id="272" r:id="rId16"/>
    <p:sldId id="275" r:id="rId17"/>
    <p:sldId id="273" r:id="rId18"/>
    <p:sldId id="274" r:id="rId19"/>
    <p:sldId id="27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72" y="-45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14"/>
          <p:cNvSpPr>
            <a:spLocks noGrp="1"/>
          </p:cNvSpPr>
          <p:nvPr>
            <p:ph type="dt" sz="half" idx="10"/>
          </p:nvPr>
        </p:nvSpPr>
        <p:spPr/>
        <p:txBody>
          <a:bodyPr/>
          <a:lstStyle/>
          <a:p>
            <a:fld id="{5EE2335D-159B-4EF4-BB24-1E22850535E0}" type="datetimeFigureOut">
              <a:rPr lang="en-US" smtClean="0"/>
              <a:t>11/18/2014</a:t>
            </a:fld>
            <a:endParaRPr lang="en-US" dirty="0"/>
          </a:p>
        </p:txBody>
      </p:sp>
      <p:sp>
        <p:nvSpPr>
          <p:cNvPr id="16" name="Slide Number Placeholder 15"/>
          <p:cNvSpPr>
            <a:spLocks noGrp="1"/>
          </p:cNvSpPr>
          <p:nvPr>
            <p:ph type="sldNum" sz="quarter" idx="11"/>
          </p:nvPr>
        </p:nvSpPr>
        <p:spPr/>
        <p:txBody>
          <a:bodyPr/>
          <a:lstStyle/>
          <a:p>
            <a:fld id="{B6A7AEFE-7124-41DF-8DEA-5EEC73AB27C2}" type="slidenum">
              <a:rPr lang="en-US" smtClean="0"/>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E2335D-159B-4EF4-BB24-1E22850535E0}" type="datetimeFigureOut">
              <a:rPr lang="en-US" smtClean="0"/>
              <a:t>11/18/2014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A7AEFE-7124-41DF-8DEA-5EEC73AB27C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E2335D-159B-4EF4-BB24-1E22850535E0}" type="datetimeFigureOut">
              <a:rPr lang="en-US" smtClean="0"/>
              <a:t>11/18/2014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A7AEFE-7124-41DF-8DEA-5EEC73AB27C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fld id="{5EE2335D-159B-4EF4-BB24-1E22850535E0}" type="datetimeFigureOut">
              <a:rPr lang="en-US" smtClean="0"/>
              <a:t>11/18/2014</a:t>
            </a:fld>
            <a:endParaRPr lang="en-US" dirty="0"/>
          </a:p>
        </p:txBody>
      </p:sp>
      <p:sp>
        <p:nvSpPr>
          <p:cNvPr id="15" name="Slide Number Placeholder 14"/>
          <p:cNvSpPr>
            <a:spLocks noGrp="1"/>
          </p:cNvSpPr>
          <p:nvPr>
            <p:ph type="sldNum" sz="quarter" idx="11"/>
          </p:nvPr>
        </p:nvSpPr>
        <p:spPr/>
        <p:txBody>
          <a:bodyPr/>
          <a:lstStyle/>
          <a:p>
            <a:fld id="{B6A7AEFE-7124-41DF-8DEA-5EEC73AB27C2}" type="slidenum">
              <a:rPr lang="en-US" smtClean="0"/>
              <a:t>‹#›</a:t>
            </a:fld>
            <a:endParaRPr lang="en-US" dirty="0"/>
          </a:p>
        </p:txBody>
      </p:sp>
      <p:sp>
        <p:nvSpPr>
          <p:cNvPr id="16" name="Footer Placeholder 15"/>
          <p:cNvSpPr>
            <a:spLocks noGrp="1"/>
          </p:cNvSpPr>
          <p:nvPr>
            <p:ph type="ftr" sz="quarter" idx="12"/>
          </p:nvPr>
        </p:nvSpPr>
        <p:spPr/>
        <p:txBody>
          <a:body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11"/>
          <p:cNvSpPr>
            <a:spLocks noGrp="1"/>
          </p:cNvSpPr>
          <p:nvPr>
            <p:ph type="dt" sz="half" idx="10"/>
          </p:nvPr>
        </p:nvSpPr>
        <p:spPr/>
        <p:txBody>
          <a:bodyPr/>
          <a:lstStyle/>
          <a:p>
            <a:fld id="{5EE2335D-159B-4EF4-BB24-1E22850535E0}" type="datetimeFigureOut">
              <a:rPr lang="en-US" smtClean="0"/>
              <a:t>11/18/2014</a:t>
            </a:fld>
            <a:endParaRPr lang="en-US" dirty="0"/>
          </a:p>
        </p:txBody>
      </p:sp>
      <p:sp>
        <p:nvSpPr>
          <p:cNvPr id="13" name="Slide Number Placeholder 12"/>
          <p:cNvSpPr>
            <a:spLocks noGrp="1"/>
          </p:cNvSpPr>
          <p:nvPr>
            <p:ph type="sldNum" sz="quarter" idx="11"/>
          </p:nvPr>
        </p:nvSpPr>
        <p:spPr/>
        <p:txBody>
          <a:bodyPr/>
          <a:lstStyle/>
          <a:p>
            <a:fld id="{B6A7AEFE-7124-41DF-8DEA-5EEC73AB27C2}" type="slidenum">
              <a:rPr lang="en-US" smtClean="0"/>
              <a:t>‹#›</a:t>
            </a:fld>
            <a:endParaRPr lang="en-US" dirty="0"/>
          </a:p>
        </p:txBody>
      </p:sp>
      <p:sp>
        <p:nvSpPr>
          <p:cNvPr id="14" name="Footer Placeholder 13"/>
          <p:cNvSpPr>
            <a:spLocks noGrp="1"/>
          </p:cNvSpPr>
          <p:nvPr>
            <p:ph type="ftr" sz="quarter" idx="12"/>
          </p:nvPr>
        </p:nvSpPr>
        <p:spPr/>
        <p:txBody>
          <a:bodyPr/>
          <a:lstStyle/>
          <a:p>
            <a:endParaRPr lang="en-US" dirty="0"/>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5EE2335D-159B-4EF4-BB24-1E22850535E0}" type="datetimeFigureOut">
              <a:rPr lang="en-US" smtClean="0"/>
              <a:t>11/18/2014</a:t>
            </a:fld>
            <a:endParaRPr lang="en-US" dirty="0"/>
          </a:p>
        </p:txBody>
      </p:sp>
      <p:sp>
        <p:nvSpPr>
          <p:cNvPr id="9" name="Slide Number Placeholder 8"/>
          <p:cNvSpPr>
            <a:spLocks noGrp="1"/>
          </p:cNvSpPr>
          <p:nvPr>
            <p:ph type="sldNum" sz="quarter" idx="11"/>
          </p:nvPr>
        </p:nvSpPr>
        <p:spPr/>
        <p:txBody>
          <a:bodyPr/>
          <a:lstStyle/>
          <a:p>
            <a:fld id="{B6A7AEFE-7124-41DF-8DEA-5EEC73AB27C2}"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Date Placeholder 13"/>
          <p:cNvSpPr>
            <a:spLocks noGrp="1"/>
          </p:cNvSpPr>
          <p:nvPr>
            <p:ph type="dt" sz="half" idx="10"/>
          </p:nvPr>
        </p:nvSpPr>
        <p:spPr/>
        <p:txBody>
          <a:bodyPr/>
          <a:lstStyle/>
          <a:p>
            <a:fld id="{5EE2335D-159B-4EF4-BB24-1E22850535E0}" type="datetimeFigureOut">
              <a:rPr lang="en-US" smtClean="0"/>
              <a:t>11/18/2014</a:t>
            </a:fld>
            <a:endParaRPr lang="en-US" dirty="0"/>
          </a:p>
        </p:txBody>
      </p:sp>
      <p:sp>
        <p:nvSpPr>
          <p:cNvPr id="15" name="Slide Number Placeholder 14"/>
          <p:cNvSpPr>
            <a:spLocks noGrp="1"/>
          </p:cNvSpPr>
          <p:nvPr>
            <p:ph type="sldNum" sz="quarter" idx="11"/>
          </p:nvPr>
        </p:nvSpPr>
        <p:spPr/>
        <p:txBody>
          <a:bodyPr/>
          <a:lstStyle/>
          <a:p>
            <a:fld id="{B6A7AEFE-7124-41DF-8DEA-5EEC73AB27C2}" type="slidenum">
              <a:rPr lang="en-US" smtClean="0"/>
              <a:t>‹#›</a:t>
            </a:fld>
            <a:endParaRPr lang="en-US" dirty="0"/>
          </a:p>
        </p:txBody>
      </p:sp>
      <p:sp>
        <p:nvSpPr>
          <p:cNvPr id="16" name="Footer Placeholder 15"/>
          <p:cNvSpPr>
            <a:spLocks noGrp="1"/>
          </p:cNvSpPr>
          <p:nvPr>
            <p:ph type="ftr" sz="quarter" idx="12"/>
          </p:nvPr>
        </p:nvSpPr>
        <p:spPr/>
        <p:txBody>
          <a:bodyPr/>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fld id="{5EE2335D-159B-4EF4-BB24-1E22850535E0}" type="datetimeFigureOut">
              <a:rPr lang="en-US" smtClean="0"/>
              <a:t>11/18/2014</a:t>
            </a:fld>
            <a:endParaRPr lang="en-US" dirty="0"/>
          </a:p>
        </p:txBody>
      </p:sp>
      <p:sp>
        <p:nvSpPr>
          <p:cNvPr id="8" name="Slide Number Placeholder 7"/>
          <p:cNvSpPr>
            <a:spLocks noGrp="1"/>
          </p:cNvSpPr>
          <p:nvPr>
            <p:ph type="sldNum" sz="quarter" idx="11"/>
          </p:nvPr>
        </p:nvSpPr>
        <p:spPr/>
        <p:txBody>
          <a:bodyPr/>
          <a:lstStyle/>
          <a:p>
            <a:fld id="{B6A7AEFE-7124-41DF-8DEA-5EEC73AB27C2}"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EE2335D-159B-4EF4-BB24-1E22850535E0}" type="datetimeFigureOut">
              <a:rPr lang="en-US" smtClean="0"/>
              <a:t>11/18/2014</a:t>
            </a:fld>
            <a:endParaRPr lang="en-US" dirty="0"/>
          </a:p>
        </p:txBody>
      </p:sp>
      <p:sp>
        <p:nvSpPr>
          <p:cNvPr id="6" name="Slide Number Placeholder 5"/>
          <p:cNvSpPr>
            <a:spLocks noGrp="1"/>
          </p:cNvSpPr>
          <p:nvPr>
            <p:ph type="sldNum" sz="quarter" idx="11"/>
          </p:nvPr>
        </p:nvSpPr>
        <p:spPr/>
        <p:txBody>
          <a:bodyPr/>
          <a:lstStyle/>
          <a:p>
            <a:fld id="{B6A7AEFE-7124-41DF-8DEA-5EEC73AB27C2}" type="slidenum">
              <a:rPr lang="en-US" smtClean="0"/>
              <a:t>‹#›</a:t>
            </a:fld>
            <a:endParaRPr lang="en-US" dirty="0"/>
          </a:p>
        </p:txBody>
      </p:sp>
      <p:sp>
        <p:nvSpPr>
          <p:cNvPr id="7" name="Footer Placeholder 6"/>
          <p:cNvSpPr>
            <a:spLocks noGrp="1"/>
          </p:cNvSpPr>
          <p:nvPr>
            <p:ph type="ftr" sz="quarter" idx="12"/>
          </p:nvPr>
        </p:nvSpPr>
        <p:spPr/>
        <p:txBody>
          <a:body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5EE2335D-159B-4EF4-BB24-1E22850535E0}" type="datetimeFigureOut">
              <a:rPr lang="en-US" smtClean="0"/>
              <a:t>11/18/2014</a:t>
            </a:fld>
            <a:endParaRPr lang="en-US" dirty="0"/>
          </a:p>
        </p:txBody>
      </p:sp>
      <p:sp>
        <p:nvSpPr>
          <p:cNvPr id="16" name="Slide Number Placeholder 15"/>
          <p:cNvSpPr>
            <a:spLocks noGrp="1"/>
          </p:cNvSpPr>
          <p:nvPr>
            <p:ph type="sldNum" sz="quarter" idx="11"/>
          </p:nvPr>
        </p:nvSpPr>
        <p:spPr/>
        <p:txBody>
          <a:bodyPr/>
          <a:lstStyle/>
          <a:p>
            <a:fld id="{B6A7AEFE-7124-41DF-8DEA-5EEC73AB27C2}" type="slidenum">
              <a:rPr lang="en-US" smtClean="0"/>
              <a:t>‹#›</a:t>
            </a:fld>
            <a:endParaRPr lang="en-US" dirty="0"/>
          </a:p>
        </p:txBody>
      </p:sp>
      <p:sp>
        <p:nvSpPr>
          <p:cNvPr id="17" name="Footer Placeholder 16"/>
          <p:cNvSpPr>
            <a:spLocks noGrp="1"/>
          </p:cNvSpPr>
          <p:nvPr>
            <p:ph type="ftr" sz="quarter" idx="12"/>
          </p:nvPr>
        </p:nvSpPr>
        <p:spPr/>
        <p:txBody>
          <a:bodyPr/>
          <a:lstStyle/>
          <a:p>
            <a:endParaRPr lang="en-US" dirty="0"/>
          </a:p>
        </p:txBody>
      </p:sp>
      <p:sp>
        <p:nvSpPr>
          <p:cNvPr id="18" name="Title 1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Date Placeholder 12"/>
          <p:cNvSpPr>
            <a:spLocks noGrp="1"/>
          </p:cNvSpPr>
          <p:nvPr>
            <p:ph type="dt" sz="half" idx="10"/>
          </p:nvPr>
        </p:nvSpPr>
        <p:spPr/>
        <p:txBody>
          <a:bodyPr/>
          <a:lstStyle/>
          <a:p>
            <a:fld id="{5EE2335D-159B-4EF4-BB24-1E22850535E0}" type="datetimeFigureOut">
              <a:rPr lang="en-US" smtClean="0"/>
              <a:t>11/18/2014</a:t>
            </a:fld>
            <a:endParaRPr lang="en-US" dirty="0"/>
          </a:p>
        </p:txBody>
      </p:sp>
      <p:sp>
        <p:nvSpPr>
          <p:cNvPr id="14" name="Slide Number Placeholder 13"/>
          <p:cNvSpPr>
            <a:spLocks noGrp="1"/>
          </p:cNvSpPr>
          <p:nvPr>
            <p:ph type="sldNum" sz="quarter" idx="11"/>
          </p:nvPr>
        </p:nvSpPr>
        <p:spPr/>
        <p:txBody>
          <a:bodyPr/>
          <a:lstStyle/>
          <a:p>
            <a:fld id="{B6A7AEFE-7124-41DF-8DEA-5EEC73AB27C2}" type="slidenum">
              <a:rPr lang="en-US" smtClean="0"/>
              <a:t>‹#›</a:t>
            </a:fld>
            <a:endParaRPr lang="en-US" dirty="0"/>
          </a:p>
        </p:txBody>
      </p:sp>
      <p:sp>
        <p:nvSpPr>
          <p:cNvPr id="15" name="Footer Placeholder 14"/>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5EE2335D-159B-4EF4-BB24-1E22850535E0}" type="datetimeFigureOut">
              <a:rPr lang="en-US" smtClean="0"/>
              <a:t>11/18/2014</a:t>
            </a:fld>
            <a:endParaRPr lang="en-US" dirty="0"/>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dirty="0"/>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B6A7AEFE-7124-41DF-8DEA-5EEC73AB27C2}"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cfo.gov/wp-content/uploads/2014/08/2014-08-29-Frequently-Asked-Questions.pdf" TargetMode="External"/><Relationship Id="rId2" Type="http://schemas.openxmlformats.org/officeDocument/2006/relationships/hyperlink" Target="http://www.gpo.gov/fdsys/pkg/FR-2013-12-26/pdf/2013-30465.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whitehouse.gov/omb" TargetMode="External"/><Relationship Id="rId2" Type="http://schemas.openxmlformats.org/officeDocument/2006/relationships/hyperlink" Target="https://cfo.gov/cofa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2209800"/>
            <a:ext cx="7772400" cy="1676400"/>
          </a:xfrm>
        </p:spPr>
        <p:txBody>
          <a:bodyPr/>
          <a:lstStyle/>
          <a:p>
            <a:pPr algn="ctr"/>
            <a:r>
              <a:rPr lang="en-US" sz="5400" dirty="0" smtClean="0"/>
              <a:t>Introduction to </a:t>
            </a:r>
            <a:br>
              <a:rPr lang="en-US" sz="5400" dirty="0" smtClean="0"/>
            </a:br>
            <a:r>
              <a:rPr lang="en-US" sz="5400" dirty="0" smtClean="0"/>
              <a:t>Uniform Guidance</a:t>
            </a:r>
            <a:endParaRPr lang="en-US" sz="5400" dirty="0"/>
          </a:p>
        </p:txBody>
      </p:sp>
      <p:sp>
        <p:nvSpPr>
          <p:cNvPr id="4" name="TextBox 3"/>
          <p:cNvSpPr txBox="1"/>
          <p:nvPr/>
        </p:nvSpPr>
        <p:spPr>
          <a:xfrm>
            <a:off x="2590800" y="5410200"/>
            <a:ext cx="6400800" cy="923330"/>
          </a:xfrm>
          <a:prstGeom prst="rect">
            <a:avLst/>
          </a:prstGeom>
          <a:noFill/>
        </p:spPr>
        <p:txBody>
          <a:bodyPr wrap="square" rtlCol="0">
            <a:spAutoFit/>
          </a:bodyPr>
          <a:lstStyle/>
          <a:p>
            <a:r>
              <a:rPr lang="en-US" dirty="0" smtClean="0"/>
              <a:t>Presented to Engineering Research Network – Nov 19, 2014</a:t>
            </a:r>
          </a:p>
          <a:p>
            <a:r>
              <a:rPr lang="en-US" dirty="0" smtClean="0"/>
              <a:t>by Sponsored Programs Accounting</a:t>
            </a:r>
          </a:p>
          <a:p>
            <a:endParaRPr lang="en-US" dirty="0"/>
          </a:p>
        </p:txBody>
      </p:sp>
    </p:spTree>
    <p:extLst>
      <p:ext uri="{BB962C8B-B14F-4D97-AF65-F5344CB8AC3E}">
        <p14:creationId xmlns:p14="http://schemas.microsoft.com/office/powerpoint/2010/main" val="20246970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1383268"/>
            <a:ext cx="6629400" cy="2893100"/>
          </a:xfrm>
          <a:prstGeom prst="rect">
            <a:avLst/>
          </a:prstGeom>
          <a:noFill/>
        </p:spPr>
        <p:txBody>
          <a:bodyPr wrap="square" rtlCol="0">
            <a:spAutoFit/>
          </a:bodyPr>
          <a:lstStyle/>
          <a:p>
            <a:r>
              <a:rPr lang="en-US" sz="4400" b="1" dirty="0" smtClean="0"/>
              <a:t>Discussion Question 2:  </a:t>
            </a:r>
          </a:p>
          <a:p>
            <a:endParaRPr lang="en-US" b="1" dirty="0" smtClean="0"/>
          </a:p>
          <a:p>
            <a:r>
              <a:rPr lang="en-US" sz="2400" b="1" dirty="0" smtClean="0"/>
              <a:t>Word on the street is that UG allows computing devices to be charged to federal grants.  Review UG language (see next slide) and discuss.  Are they allowable?  In what circumstances?</a:t>
            </a:r>
          </a:p>
        </p:txBody>
      </p:sp>
      <p:pic>
        <p:nvPicPr>
          <p:cNvPr id="2051" name="Picture 3" descr="C:\Users\laura8\AppData\Local\Microsoft\Windows\Temporary Internet Files\Content.IE5\SUHLLJCS\MP90044250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0452" y="4059057"/>
            <a:ext cx="3681948" cy="2454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14858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71689" y="533400"/>
            <a:ext cx="7848600" cy="59093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u="sng" dirty="0" smtClean="0"/>
              <a:t>NEW – Uniform Guidance 2 CFR 200:</a:t>
            </a:r>
          </a:p>
          <a:p>
            <a:r>
              <a:rPr lang="en-US" b="1" dirty="0" smtClean="0"/>
              <a:t>§ 200.453 Materials and supplies costs, including costs of computing devices. </a:t>
            </a:r>
          </a:p>
          <a:p>
            <a:r>
              <a:rPr lang="en-US" dirty="0" smtClean="0"/>
              <a:t>(c) Materials and supplies used for the performance of a Federal award may be charged as direct costs. In the specific case of computing devices, charging as direct costs is allowable for devices that are essential and allocable, but not solely dedicated, to the performance of a Federal award.</a:t>
            </a:r>
          </a:p>
          <a:p>
            <a:endParaRPr lang="en-US" dirty="0"/>
          </a:p>
          <a:p>
            <a:r>
              <a:rPr lang="en-US" dirty="0" smtClean="0"/>
              <a:t>Related definitions:</a:t>
            </a:r>
          </a:p>
          <a:p>
            <a:r>
              <a:rPr lang="en-US" b="1" dirty="0" smtClean="0"/>
              <a:t>§ 200.94 Supplies. </a:t>
            </a:r>
            <a:r>
              <a:rPr lang="en-US" dirty="0" smtClean="0"/>
              <a:t>Supplies means all tangible personal property other than those described in § 200.33 Equipment. A computing device is a supply if the acquisition cost is less than the lesser of the capitalization level established by the non-Federal entity for financial statement purposes or $5,000, regardless of the length of its useful life. See also §§ 200.20 Computing devices and 200.33 Equipment.  </a:t>
            </a:r>
          </a:p>
          <a:p>
            <a:endParaRPr lang="en-US" dirty="0" smtClean="0"/>
          </a:p>
          <a:p>
            <a:r>
              <a:rPr lang="en-US" b="1" dirty="0" smtClean="0"/>
              <a:t>§ 200.20 Computing devices. </a:t>
            </a:r>
            <a:r>
              <a:rPr lang="en-US" dirty="0" smtClean="0"/>
              <a:t>Computing devices means machines </a:t>
            </a:r>
          </a:p>
          <a:p>
            <a:r>
              <a:rPr lang="en-US" dirty="0" smtClean="0"/>
              <a:t>used to acquire, store, analyze, process, and publish data and other information electronically, including accessories (or ‘‘peripherals’’) for printing, transmitting and receiving, or storing electronic information. See also §§ 200.94 Supplies and 200.58 Information technology systems. </a:t>
            </a:r>
          </a:p>
        </p:txBody>
      </p:sp>
    </p:spTree>
    <p:extLst>
      <p:ext uri="{BB962C8B-B14F-4D97-AF65-F5344CB8AC3E}">
        <p14:creationId xmlns:p14="http://schemas.microsoft.com/office/powerpoint/2010/main" val="17411954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71689" y="533400"/>
            <a:ext cx="7848600" cy="59093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u="sng" dirty="0" smtClean="0"/>
              <a:t>NEW – Uniform Guidance 2 CFR 200:</a:t>
            </a:r>
          </a:p>
          <a:p>
            <a:r>
              <a:rPr lang="en-US" b="1" dirty="0" smtClean="0"/>
              <a:t>§ 200.453 Materials and supplies costs, including costs of computing devices. </a:t>
            </a:r>
          </a:p>
          <a:p>
            <a:r>
              <a:rPr lang="en-US" dirty="0" smtClean="0"/>
              <a:t>(c) Materials and supplies used for the performance of a Federal award may be charged as direct costs. In the specific case of computing devices, charging as direct costs is allowable for devices that are </a:t>
            </a:r>
            <a:r>
              <a:rPr lang="en-US" b="1" u="sng" dirty="0" smtClean="0">
                <a:solidFill>
                  <a:srgbClr val="FF0000"/>
                </a:solidFill>
              </a:rPr>
              <a:t>essential and allocable, but not solely dedicated</a:t>
            </a:r>
            <a:r>
              <a:rPr lang="en-US" dirty="0" smtClean="0"/>
              <a:t>, to the performance of a Federal award.</a:t>
            </a:r>
          </a:p>
          <a:p>
            <a:endParaRPr lang="en-US" dirty="0"/>
          </a:p>
          <a:p>
            <a:r>
              <a:rPr lang="en-US" dirty="0" smtClean="0"/>
              <a:t>Related definitions:</a:t>
            </a:r>
          </a:p>
          <a:p>
            <a:r>
              <a:rPr lang="en-US" b="1" dirty="0" smtClean="0"/>
              <a:t>§ 200.94 Supplies. </a:t>
            </a:r>
            <a:r>
              <a:rPr lang="en-US" dirty="0" smtClean="0"/>
              <a:t>Supplies means all tangible personal property other than those described in § 200.33 Equipment. A computing device is a supply if the acquisition cost is less than the lesser of the capitalization level established by the non-Federal entity for financial statement purposes or $5,000, regardless of the length of its useful life. See also §§ 200.20 Computing devices and 200.33 Equipment.  </a:t>
            </a:r>
          </a:p>
          <a:p>
            <a:endParaRPr lang="en-US" dirty="0" smtClean="0"/>
          </a:p>
          <a:p>
            <a:r>
              <a:rPr lang="en-US" b="1" dirty="0" smtClean="0"/>
              <a:t>§ 200.20 Computing devices. </a:t>
            </a:r>
            <a:r>
              <a:rPr lang="en-US" dirty="0" smtClean="0"/>
              <a:t>Computing devices means machines </a:t>
            </a:r>
          </a:p>
          <a:p>
            <a:r>
              <a:rPr lang="en-US" dirty="0" smtClean="0"/>
              <a:t>used to acquire, store, analyze, process, and publish data and other information electronically, including accessories (or ‘‘peripherals’’) for printing, transmitting and receiving, or storing electronic information. See also §§ 200.94 Supplies and 200.58 Information technology systems. </a:t>
            </a:r>
          </a:p>
        </p:txBody>
      </p:sp>
    </p:spTree>
    <p:extLst>
      <p:ext uri="{BB962C8B-B14F-4D97-AF65-F5344CB8AC3E}">
        <p14:creationId xmlns:p14="http://schemas.microsoft.com/office/powerpoint/2010/main" val="1172320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685800"/>
            <a:ext cx="6629400" cy="5047536"/>
          </a:xfrm>
          <a:prstGeom prst="rect">
            <a:avLst/>
          </a:prstGeom>
          <a:noFill/>
        </p:spPr>
        <p:txBody>
          <a:bodyPr wrap="square" rtlCol="0">
            <a:spAutoFit/>
          </a:bodyPr>
          <a:lstStyle/>
          <a:p>
            <a:r>
              <a:rPr lang="en-US" sz="4400" b="1" dirty="0" smtClean="0"/>
              <a:t>Major change to Purchasing rules:</a:t>
            </a:r>
          </a:p>
          <a:p>
            <a:endParaRPr lang="en-US" b="1" dirty="0" smtClean="0"/>
          </a:p>
          <a:p>
            <a:r>
              <a:rPr lang="en-US" b="1" dirty="0" smtClean="0"/>
              <a:t>§ 200.67 Micro-purchase. </a:t>
            </a:r>
          </a:p>
          <a:p>
            <a:r>
              <a:rPr lang="en-US" b="1" dirty="0" smtClean="0"/>
              <a:t>Micro-purchase means a purchase of supplies or services using simplified acquisition procedures, the aggregate </a:t>
            </a:r>
          </a:p>
          <a:p>
            <a:r>
              <a:rPr lang="en-US" b="1" dirty="0" smtClean="0"/>
              <a:t>amount of which does not exceed the micro-purchase threshold. . . . . . The micro-purchase threshold is set by the Federal Acquisition Regulation at 48 CFR Subpart 2.1 </a:t>
            </a:r>
          </a:p>
          <a:p>
            <a:r>
              <a:rPr lang="en-US" b="1" dirty="0" smtClean="0"/>
              <a:t>(Definitions). It is </a:t>
            </a:r>
            <a:r>
              <a:rPr lang="en-US" b="1" u="sng" dirty="0" smtClean="0">
                <a:solidFill>
                  <a:srgbClr val="FF0000"/>
                </a:solidFill>
              </a:rPr>
              <a:t>$3,000</a:t>
            </a:r>
            <a:r>
              <a:rPr lang="en-US" dirty="0" smtClean="0">
                <a:solidFill>
                  <a:srgbClr val="FF0000"/>
                </a:solidFill>
              </a:rPr>
              <a:t> </a:t>
            </a:r>
            <a:r>
              <a:rPr lang="en-US" dirty="0" smtClean="0"/>
              <a:t>except</a:t>
            </a:r>
            <a:r>
              <a:rPr lang="en-US" b="1" dirty="0" smtClean="0"/>
              <a:t> as otherwise discussed in Subpart 2.1 of that regulation, but this threshold is </a:t>
            </a:r>
          </a:p>
          <a:p>
            <a:r>
              <a:rPr lang="en-US" b="1" dirty="0" smtClean="0"/>
              <a:t>periodically adjusted for inflation. </a:t>
            </a:r>
          </a:p>
          <a:p>
            <a:endParaRPr lang="en-US" b="1" dirty="0"/>
          </a:p>
          <a:p>
            <a:r>
              <a:rPr lang="en-US" b="1" dirty="0" smtClean="0"/>
              <a:t>COFAR FAQs – Grace period of one full fiscal year after the effective date of UG for procurement rules or 7/1/16.</a:t>
            </a:r>
            <a:endParaRPr lang="en-US" b="1" dirty="0" smtClean="0">
              <a:solidFill>
                <a:srgbClr val="FFC000"/>
              </a:solidFill>
            </a:endParaRPr>
          </a:p>
        </p:txBody>
      </p:sp>
      <p:pic>
        <p:nvPicPr>
          <p:cNvPr id="3077" name="Picture 5" descr="C:\Users\laura8\AppData\Local\Microsoft\Windows\Temporary Internet Files\Content.IE5\X5K8PWXH\MP900442311[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649111"/>
            <a:ext cx="22860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59200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1780822"/>
            <a:ext cx="6629400" cy="3631763"/>
          </a:xfrm>
          <a:prstGeom prst="rect">
            <a:avLst/>
          </a:prstGeom>
          <a:noFill/>
        </p:spPr>
        <p:txBody>
          <a:bodyPr wrap="square" rtlCol="0">
            <a:spAutoFit/>
          </a:bodyPr>
          <a:lstStyle/>
          <a:p>
            <a:r>
              <a:rPr lang="en-US" sz="4400" b="1" dirty="0" smtClean="0"/>
              <a:t>Discussion Question 3:  </a:t>
            </a:r>
          </a:p>
          <a:p>
            <a:endParaRPr lang="en-US" b="1" dirty="0" smtClean="0"/>
          </a:p>
          <a:p>
            <a:r>
              <a:rPr lang="en-US" sz="2400" b="1" dirty="0" smtClean="0"/>
              <a:t>New awards issued after 12/26/14 will be subject to UG rules.  Older awards will still be subject to A-21/A-110.  Modifications of older awards may reference new UG rules or may remain with old rules.  How will you manage the different rules in your dept?  What would you like from SPA?</a:t>
            </a:r>
          </a:p>
        </p:txBody>
      </p:sp>
    </p:spTree>
    <p:extLst>
      <p:ext uri="{BB962C8B-B14F-4D97-AF65-F5344CB8AC3E}">
        <p14:creationId xmlns:p14="http://schemas.microsoft.com/office/powerpoint/2010/main" val="3775911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1780822"/>
            <a:ext cx="6629400" cy="3631763"/>
          </a:xfrm>
          <a:prstGeom prst="rect">
            <a:avLst/>
          </a:prstGeom>
          <a:noFill/>
        </p:spPr>
        <p:txBody>
          <a:bodyPr wrap="square" rtlCol="0">
            <a:spAutoFit/>
          </a:bodyPr>
          <a:lstStyle/>
          <a:p>
            <a:r>
              <a:rPr lang="en-US" sz="4400" b="1" dirty="0" smtClean="0"/>
              <a:t>Discussion Question 4:  </a:t>
            </a:r>
          </a:p>
          <a:p>
            <a:endParaRPr lang="en-US" b="1" dirty="0" smtClean="0"/>
          </a:p>
          <a:p>
            <a:r>
              <a:rPr lang="en-US" sz="2400" dirty="0"/>
              <a:t>Internal controls are mentioned </a:t>
            </a:r>
            <a:r>
              <a:rPr lang="en-US" sz="2400" dirty="0" smtClean="0"/>
              <a:t>59 </a:t>
            </a:r>
            <a:r>
              <a:rPr lang="en-US" sz="2400" dirty="0"/>
              <a:t>times in the </a:t>
            </a:r>
            <a:r>
              <a:rPr lang="en-US" sz="2400" dirty="0" smtClean="0"/>
              <a:t>Uniform Guidance and its introduction.  </a:t>
            </a:r>
            <a:r>
              <a:rPr lang="en-US" sz="2400" dirty="0"/>
              <a:t>How do you define internal control?  Whose responsibility is it to set </a:t>
            </a:r>
            <a:r>
              <a:rPr lang="en-US" sz="2400" dirty="0" smtClean="0"/>
              <a:t>internal controls?  </a:t>
            </a:r>
            <a:r>
              <a:rPr lang="en-US" sz="2400" dirty="0"/>
              <a:t>Think about things that can be done at a departmental level versus </a:t>
            </a:r>
            <a:r>
              <a:rPr lang="en-US" sz="2400" dirty="0" smtClean="0"/>
              <a:t>central administration</a:t>
            </a:r>
            <a:r>
              <a:rPr lang="en-US" sz="2400" dirty="0"/>
              <a:t>.</a:t>
            </a:r>
          </a:p>
        </p:txBody>
      </p:sp>
    </p:spTree>
    <p:extLst>
      <p:ext uri="{BB962C8B-B14F-4D97-AF65-F5344CB8AC3E}">
        <p14:creationId xmlns:p14="http://schemas.microsoft.com/office/powerpoint/2010/main" val="2510760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66800" y="533400"/>
            <a:ext cx="6858000" cy="5109091"/>
          </a:xfrm>
          <a:prstGeom prst="rect">
            <a:avLst/>
          </a:prstGeom>
          <a:noFill/>
        </p:spPr>
        <p:txBody>
          <a:bodyPr wrap="square" rtlCol="0">
            <a:spAutoFit/>
          </a:bodyPr>
          <a:lstStyle/>
          <a:p>
            <a:r>
              <a:rPr lang="en-US" sz="4400" b="1" dirty="0" smtClean="0"/>
              <a:t>Internal Controls:</a:t>
            </a:r>
          </a:p>
          <a:p>
            <a:endParaRPr lang="en-US" b="1" dirty="0"/>
          </a:p>
          <a:p>
            <a:r>
              <a:rPr lang="en-US" sz="2400" b="1" dirty="0" smtClean="0"/>
              <a:t>Definition in UG—</a:t>
            </a:r>
          </a:p>
          <a:p>
            <a:r>
              <a:rPr lang="en-US" sz="2400" b="1" dirty="0" smtClean="0"/>
              <a:t>§ 200.61 Internal controls. </a:t>
            </a:r>
          </a:p>
          <a:p>
            <a:r>
              <a:rPr lang="en-US" sz="2400" dirty="0" smtClean="0"/>
              <a:t>Internal controls means a process, implemented by a non-Federal entity, designed to provide reasonable assurance regarding the achievement of objectives in the following categories: </a:t>
            </a:r>
          </a:p>
          <a:p>
            <a:r>
              <a:rPr lang="en-US" sz="2400" dirty="0" smtClean="0"/>
              <a:t>(a) Effectiveness and efficiency of </a:t>
            </a:r>
          </a:p>
          <a:p>
            <a:r>
              <a:rPr lang="en-US" sz="2400" dirty="0" smtClean="0"/>
              <a:t>operations; (b) Reliability of reporting for internal and external use; and </a:t>
            </a:r>
          </a:p>
          <a:p>
            <a:r>
              <a:rPr lang="en-US" sz="2400" dirty="0" smtClean="0"/>
              <a:t>(c) Compliance with applicable laws </a:t>
            </a:r>
          </a:p>
          <a:p>
            <a:r>
              <a:rPr lang="en-US" sz="2400" dirty="0" smtClean="0"/>
              <a:t>and regulations. </a:t>
            </a:r>
            <a:endParaRPr lang="en-US" sz="2400" dirty="0"/>
          </a:p>
        </p:txBody>
      </p:sp>
    </p:spTree>
    <p:extLst>
      <p:ext uri="{BB962C8B-B14F-4D97-AF65-F5344CB8AC3E}">
        <p14:creationId xmlns:p14="http://schemas.microsoft.com/office/powerpoint/2010/main" val="3717395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0" y="1780822"/>
            <a:ext cx="6781800" cy="3262432"/>
          </a:xfrm>
          <a:prstGeom prst="rect">
            <a:avLst/>
          </a:prstGeom>
          <a:noFill/>
        </p:spPr>
        <p:txBody>
          <a:bodyPr wrap="square" rtlCol="0">
            <a:spAutoFit/>
          </a:bodyPr>
          <a:lstStyle/>
          <a:p>
            <a:r>
              <a:rPr lang="en-US" sz="4400" b="1" dirty="0" smtClean="0"/>
              <a:t>OMB Uniform Guidance:  </a:t>
            </a:r>
          </a:p>
          <a:p>
            <a:endParaRPr lang="en-US" b="1" dirty="0" smtClean="0"/>
          </a:p>
          <a:p>
            <a:r>
              <a:rPr lang="en-US" sz="2400" dirty="0" smtClean="0"/>
              <a:t>First 19 pages of Federal Register documentation is a summary of discussions that occurred between concerned parties when Uniform Guidance rules were being decided.  Offers a glimpse into the considerations and intentions of the final guidance.</a:t>
            </a:r>
            <a:endParaRPr lang="en-US" sz="2400" dirty="0"/>
          </a:p>
        </p:txBody>
      </p:sp>
    </p:spTree>
    <p:extLst>
      <p:ext uri="{BB962C8B-B14F-4D97-AF65-F5344CB8AC3E}">
        <p14:creationId xmlns:p14="http://schemas.microsoft.com/office/powerpoint/2010/main" val="1351749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28889" y="1295400"/>
            <a:ext cx="7010400" cy="3570208"/>
          </a:xfrm>
          <a:prstGeom prst="rect">
            <a:avLst/>
          </a:prstGeom>
          <a:noFill/>
        </p:spPr>
        <p:txBody>
          <a:bodyPr wrap="square" rtlCol="0">
            <a:spAutoFit/>
          </a:bodyPr>
          <a:lstStyle/>
          <a:p>
            <a:r>
              <a:rPr lang="en-US" sz="4400" b="1" dirty="0" smtClean="0"/>
              <a:t>What is SPA doing to prepare:  </a:t>
            </a:r>
          </a:p>
          <a:p>
            <a:endParaRPr lang="en-US" b="1" dirty="0" smtClean="0"/>
          </a:p>
          <a:p>
            <a:pPr marL="342900" indent="-342900">
              <a:buFont typeface="Arial" panose="020B0604020202020204" pitchFamily="34" charset="0"/>
              <a:buChar char="•"/>
            </a:pPr>
            <a:r>
              <a:rPr lang="en-US" sz="2400" b="1" dirty="0" smtClean="0"/>
              <a:t>Eagerly awaiting Agency Terms &amp; Conditions to document any variances from UG</a:t>
            </a:r>
          </a:p>
          <a:p>
            <a:pPr marL="342900" indent="-342900">
              <a:buFont typeface="Arial" panose="020B0604020202020204" pitchFamily="34" charset="0"/>
              <a:buChar char="•"/>
            </a:pPr>
            <a:r>
              <a:rPr lang="en-US" sz="2400" b="1" dirty="0" smtClean="0"/>
              <a:t>Following COFAR and COGR for updates</a:t>
            </a:r>
          </a:p>
          <a:p>
            <a:pPr marL="342900" indent="-342900">
              <a:buFont typeface="Arial" panose="020B0604020202020204" pitchFamily="34" charset="0"/>
              <a:buChar char="•"/>
            </a:pPr>
            <a:r>
              <a:rPr lang="en-US" sz="2400" b="1" dirty="0" smtClean="0"/>
              <a:t>New and revised PPM sections </a:t>
            </a:r>
          </a:p>
          <a:p>
            <a:pPr marL="342900" indent="-342900">
              <a:buFont typeface="Arial" panose="020B0604020202020204" pitchFamily="34" charset="0"/>
              <a:buChar char="•"/>
            </a:pPr>
            <a:r>
              <a:rPr lang="en-US" sz="2400" b="1" dirty="0" smtClean="0"/>
              <a:t>Future newsletters &amp; trainings</a:t>
            </a:r>
            <a:endParaRPr lang="en-US" sz="2400" dirty="0" smtClean="0"/>
          </a:p>
        </p:txBody>
      </p:sp>
    </p:spTree>
    <p:extLst>
      <p:ext uri="{BB962C8B-B14F-4D97-AF65-F5344CB8AC3E}">
        <p14:creationId xmlns:p14="http://schemas.microsoft.com/office/powerpoint/2010/main" val="2441860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762000"/>
            <a:ext cx="7086600" cy="4924425"/>
          </a:xfrm>
          <a:prstGeom prst="rect">
            <a:avLst/>
          </a:prstGeom>
          <a:noFill/>
        </p:spPr>
        <p:txBody>
          <a:bodyPr wrap="square" rtlCol="0">
            <a:spAutoFit/>
          </a:bodyPr>
          <a:lstStyle/>
          <a:p>
            <a:r>
              <a:rPr lang="en-US" sz="4400" b="1" dirty="0" smtClean="0"/>
              <a:t>References:</a:t>
            </a:r>
          </a:p>
          <a:p>
            <a:endParaRPr lang="en-US" b="1" dirty="0"/>
          </a:p>
          <a:p>
            <a:r>
              <a:rPr lang="en-US" sz="2400" b="1" dirty="0" smtClean="0"/>
              <a:t>OMB Uniform Guidance:</a:t>
            </a:r>
          </a:p>
          <a:p>
            <a:r>
              <a:rPr lang="en-US" b="1" dirty="0" smtClean="0">
                <a:hlinkClick r:id="rId2"/>
              </a:rPr>
              <a:t>http://www.gpo.gov/fdsys/pkg/FR-2013-12-26/pdf/2013-30465.pdf</a:t>
            </a:r>
            <a:endParaRPr lang="en-US" b="1" dirty="0" smtClean="0"/>
          </a:p>
          <a:p>
            <a:r>
              <a:rPr lang="en-US" b="1" dirty="0" smtClean="0"/>
              <a:t>	Cost Principles - sections of particular interest:</a:t>
            </a:r>
          </a:p>
          <a:p>
            <a:pPr marL="1200150" lvl="2" indent="-285750">
              <a:buFont typeface="Arial" panose="020B0604020202020204" pitchFamily="34" charset="0"/>
              <a:buChar char="•"/>
            </a:pPr>
            <a:r>
              <a:rPr lang="en-US" b="1" dirty="0" smtClean="0"/>
              <a:t>200.403 Factors affecting allowability of costs. </a:t>
            </a:r>
          </a:p>
          <a:p>
            <a:pPr marL="1200150" lvl="2" indent="-285750">
              <a:buFont typeface="Arial" panose="020B0604020202020204" pitchFamily="34" charset="0"/>
              <a:buChar char="•"/>
            </a:pPr>
            <a:r>
              <a:rPr lang="en-US" b="1" dirty="0" smtClean="0"/>
              <a:t>200.404 Reasonable costs. </a:t>
            </a:r>
          </a:p>
          <a:p>
            <a:pPr marL="1200150" lvl="2" indent="-285750">
              <a:buFont typeface="Arial" panose="020B0604020202020204" pitchFamily="34" charset="0"/>
              <a:buChar char="•"/>
            </a:pPr>
            <a:r>
              <a:rPr lang="en-US" b="1" dirty="0" smtClean="0"/>
              <a:t>200.405 Allocable costs. </a:t>
            </a:r>
          </a:p>
          <a:p>
            <a:pPr marL="1200150" lvl="2" indent="-285750">
              <a:buFont typeface="Arial" panose="020B0604020202020204" pitchFamily="34" charset="0"/>
              <a:buChar char="•"/>
            </a:pPr>
            <a:r>
              <a:rPr lang="en-US" b="1" dirty="0" smtClean="0"/>
              <a:t>200.407 Prior written approval (prior approval). </a:t>
            </a:r>
          </a:p>
          <a:p>
            <a:endParaRPr lang="en-US" sz="2400" b="1" dirty="0" smtClean="0"/>
          </a:p>
          <a:p>
            <a:r>
              <a:rPr lang="en-US" sz="2400" b="1" dirty="0" smtClean="0"/>
              <a:t>COFAR FAQs:  </a:t>
            </a:r>
          </a:p>
          <a:p>
            <a:r>
              <a:rPr lang="en-US" b="1" dirty="0" smtClean="0">
                <a:hlinkClick r:id="rId3"/>
              </a:rPr>
              <a:t>https://cfo.gov/wp-content/uploads/2014/08/2014-08-29-Frequently-Asked-Questions.pdf</a:t>
            </a:r>
            <a:endParaRPr lang="en-US" b="1" dirty="0" smtClean="0"/>
          </a:p>
          <a:p>
            <a:endParaRPr lang="en-US" b="1" dirty="0" smtClean="0"/>
          </a:p>
          <a:p>
            <a:endParaRPr lang="en-US" b="1" dirty="0" smtClean="0"/>
          </a:p>
        </p:txBody>
      </p:sp>
    </p:spTree>
    <p:extLst>
      <p:ext uri="{BB962C8B-B14F-4D97-AF65-F5344CB8AC3E}">
        <p14:creationId xmlns:p14="http://schemas.microsoft.com/office/powerpoint/2010/main" val="3338467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1752600"/>
            <a:ext cx="6629400" cy="3908762"/>
          </a:xfrm>
          <a:prstGeom prst="rect">
            <a:avLst/>
          </a:prstGeom>
          <a:noFill/>
        </p:spPr>
        <p:txBody>
          <a:bodyPr wrap="square" rtlCol="0">
            <a:spAutoFit/>
          </a:bodyPr>
          <a:lstStyle/>
          <a:p>
            <a:r>
              <a:rPr lang="en-US" sz="4400" b="1" dirty="0" smtClean="0"/>
              <a:t>Who did this?  </a:t>
            </a:r>
          </a:p>
          <a:p>
            <a:endParaRPr lang="en-US" b="1" dirty="0" smtClean="0"/>
          </a:p>
          <a:p>
            <a:r>
              <a:rPr lang="en-US" sz="3200" dirty="0" smtClean="0"/>
              <a:t>Council On Financial Assistance Reform (COFAR) and Office of Management &amp; Budget (OMB)</a:t>
            </a:r>
          </a:p>
          <a:p>
            <a:endParaRPr lang="en-US" dirty="0"/>
          </a:p>
          <a:p>
            <a:endParaRPr lang="en-US" dirty="0" smtClean="0"/>
          </a:p>
          <a:p>
            <a:r>
              <a:rPr lang="en-US" dirty="0" smtClean="0"/>
              <a:t>More info on COFAR:  </a:t>
            </a:r>
            <a:r>
              <a:rPr lang="en-US" dirty="0" smtClean="0">
                <a:hlinkClick r:id="rId2"/>
              </a:rPr>
              <a:t>https://cfo.gov/cofar/</a:t>
            </a:r>
            <a:endParaRPr lang="en-US" dirty="0" smtClean="0"/>
          </a:p>
          <a:p>
            <a:r>
              <a:rPr lang="en-US" dirty="0" smtClean="0"/>
              <a:t>More info on OMB:  </a:t>
            </a:r>
            <a:r>
              <a:rPr lang="en-US" dirty="0" smtClean="0">
                <a:hlinkClick r:id="rId3"/>
              </a:rPr>
              <a:t>http://www.whitehouse.gov/omb</a:t>
            </a:r>
            <a:endParaRPr lang="en-US" dirty="0" smtClean="0"/>
          </a:p>
          <a:p>
            <a:endParaRPr lang="en-US" dirty="0"/>
          </a:p>
        </p:txBody>
      </p:sp>
    </p:spTree>
    <p:extLst>
      <p:ext uri="{BB962C8B-B14F-4D97-AF65-F5344CB8AC3E}">
        <p14:creationId xmlns:p14="http://schemas.microsoft.com/office/powerpoint/2010/main" val="39100310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1752600"/>
            <a:ext cx="6629400" cy="4001095"/>
          </a:xfrm>
          <a:prstGeom prst="rect">
            <a:avLst/>
          </a:prstGeom>
          <a:noFill/>
        </p:spPr>
        <p:txBody>
          <a:bodyPr wrap="square" rtlCol="0">
            <a:spAutoFit/>
          </a:bodyPr>
          <a:lstStyle/>
          <a:p>
            <a:r>
              <a:rPr lang="en-US" sz="4400" b="1" dirty="0" smtClean="0"/>
              <a:t>Why did they do this?  </a:t>
            </a:r>
          </a:p>
          <a:p>
            <a:endParaRPr lang="en-US" b="1" dirty="0" smtClean="0"/>
          </a:p>
          <a:p>
            <a:r>
              <a:rPr lang="en-US" sz="2400" dirty="0" smtClean="0"/>
              <a:t>Uniform guidance combines different OMB circulars into one “uniform” set of administrative requirements and cost principals for all non-federal entities to follow.</a:t>
            </a:r>
          </a:p>
          <a:p>
            <a:endParaRPr lang="en-US" sz="2400" dirty="0"/>
          </a:p>
          <a:p>
            <a:r>
              <a:rPr lang="en-US" sz="2400" dirty="0" smtClean="0"/>
              <a:t>There are some carve-out differences within the Uniform Guidance.  However, for the most part, we all play by the same rules now.  </a:t>
            </a:r>
            <a:endParaRPr lang="en-US" sz="2400" dirty="0"/>
          </a:p>
        </p:txBody>
      </p:sp>
    </p:spTree>
    <p:extLst>
      <p:ext uri="{BB962C8B-B14F-4D97-AF65-F5344CB8AC3E}">
        <p14:creationId xmlns:p14="http://schemas.microsoft.com/office/powerpoint/2010/main" val="14681585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1752600"/>
            <a:ext cx="6629400" cy="1046440"/>
          </a:xfrm>
          <a:prstGeom prst="rect">
            <a:avLst/>
          </a:prstGeom>
          <a:noFill/>
        </p:spPr>
        <p:txBody>
          <a:bodyPr wrap="square" rtlCol="0">
            <a:spAutoFit/>
          </a:bodyPr>
          <a:lstStyle/>
          <a:p>
            <a:r>
              <a:rPr lang="en-US" sz="4400" b="1" dirty="0" smtClean="0"/>
              <a:t>Effective date:  12/26/14</a:t>
            </a:r>
          </a:p>
          <a:p>
            <a:endParaRPr lang="en-US" b="1" dirty="0" smtClean="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8400" y="2728494"/>
            <a:ext cx="3810000" cy="2817356"/>
          </a:xfrm>
          <a:prstGeom prst="rect">
            <a:avLst/>
          </a:prstGeom>
        </p:spPr>
      </p:pic>
      <p:sp>
        <p:nvSpPr>
          <p:cNvPr id="3" name="Oval 2"/>
          <p:cNvSpPr/>
          <p:nvPr/>
        </p:nvSpPr>
        <p:spPr>
          <a:xfrm>
            <a:off x="5105400" y="4495800"/>
            <a:ext cx="609600" cy="6096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09385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1752600"/>
            <a:ext cx="6629400" cy="4001095"/>
          </a:xfrm>
          <a:prstGeom prst="rect">
            <a:avLst/>
          </a:prstGeom>
          <a:noFill/>
        </p:spPr>
        <p:txBody>
          <a:bodyPr wrap="square" rtlCol="0">
            <a:spAutoFit/>
          </a:bodyPr>
          <a:lstStyle/>
          <a:p>
            <a:r>
              <a:rPr lang="en-US" sz="4400" b="1" dirty="0" smtClean="0"/>
              <a:t>What we don’t yet know!  </a:t>
            </a:r>
          </a:p>
          <a:p>
            <a:endParaRPr lang="en-US" b="1" dirty="0" smtClean="0"/>
          </a:p>
          <a:p>
            <a:r>
              <a:rPr lang="en-US" sz="2400" dirty="0" smtClean="0"/>
              <a:t>All federal agencies were to have submitted their own revisions of their agency terms &amp; conditions to OMB.  Those have not yet been released but are supposed to be released by 12/26/14.</a:t>
            </a:r>
          </a:p>
          <a:p>
            <a:endParaRPr lang="en-US" sz="2400" dirty="0"/>
          </a:p>
          <a:p>
            <a:r>
              <a:rPr lang="en-US" sz="2400" dirty="0" smtClean="0"/>
              <a:t>Agency terms &amp; conditions that vary from UG will take precedence over the UG rules.</a:t>
            </a:r>
            <a:endParaRPr lang="en-US" sz="2400" dirty="0"/>
          </a:p>
        </p:txBody>
      </p:sp>
    </p:spTree>
    <p:extLst>
      <p:ext uri="{BB962C8B-B14F-4D97-AF65-F5344CB8AC3E}">
        <p14:creationId xmlns:p14="http://schemas.microsoft.com/office/powerpoint/2010/main" val="32809129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1752600"/>
            <a:ext cx="6629400" cy="3939540"/>
          </a:xfrm>
          <a:prstGeom prst="rect">
            <a:avLst/>
          </a:prstGeom>
          <a:noFill/>
        </p:spPr>
        <p:txBody>
          <a:bodyPr wrap="square" rtlCol="0">
            <a:spAutoFit/>
          </a:bodyPr>
          <a:lstStyle/>
          <a:p>
            <a:r>
              <a:rPr lang="en-US" sz="4400" b="1" dirty="0" smtClean="0"/>
              <a:t>Are these totally new rules?  </a:t>
            </a:r>
          </a:p>
          <a:p>
            <a:endParaRPr lang="en-US" b="1" dirty="0" smtClean="0"/>
          </a:p>
          <a:p>
            <a:r>
              <a:rPr lang="en-US" sz="2400" dirty="0" smtClean="0"/>
              <a:t>Yes and No.  There will be new references to Uniform Guidance sections rather than A-21 and A-110.  But some of the same rules for educational institutions were adopted in the Uniform Guidance.  And a few are totally new or require a significant change in procedures.</a:t>
            </a:r>
            <a:endParaRPr lang="en-US" sz="2400" dirty="0"/>
          </a:p>
        </p:txBody>
      </p:sp>
    </p:spTree>
    <p:extLst>
      <p:ext uri="{BB962C8B-B14F-4D97-AF65-F5344CB8AC3E}">
        <p14:creationId xmlns:p14="http://schemas.microsoft.com/office/powerpoint/2010/main" val="34104392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1752600"/>
            <a:ext cx="6629400" cy="2154436"/>
          </a:xfrm>
          <a:prstGeom prst="rect">
            <a:avLst/>
          </a:prstGeom>
          <a:noFill/>
        </p:spPr>
        <p:txBody>
          <a:bodyPr wrap="square" rtlCol="0">
            <a:spAutoFit/>
          </a:bodyPr>
          <a:lstStyle/>
          <a:p>
            <a:r>
              <a:rPr lang="en-US" sz="4400" b="1" dirty="0" smtClean="0"/>
              <a:t>Discussion Question 1:  </a:t>
            </a:r>
          </a:p>
          <a:p>
            <a:endParaRPr lang="en-US" b="1" dirty="0" smtClean="0"/>
          </a:p>
          <a:p>
            <a:r>
              <a:rPr lang="en-US" sz="2400" b="1" dirty="0" smtClean="0"/>
              <a:t>Administrative &amp; Clerical Salaries – Review the old and new rules (see next slide).  Discuss differences and similarities.</a:t>
            </a:r>
          </a:p>
        </p:txBody>
      </p:sp>
      <p:pic>
        <p:nvPicPr>
          <p:cNvPr id="1027" name="Picture 3" descr="C:\Users\laura8\AppData\Local\Microsoft\Windows\Temporary Internet Files\Content.IE5\B91OK6XG\MP900400353[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43400" y="4038600"/>
            <a:ext cx="3492500" cy="2327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02810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457200"/>
            <a:ext cx="7848600" cy="286232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u="sng" dirty="0" smtClean="0"/>
              <a:t>OLD - OMB A-21:</a:t>
            </a:r>
          </a:p>
          <a:p>
            <a:r>
              <a:rPr lang="en-US" dirty="0" smtClean="0"/>
              <a:t>F.6.b(2</a:t>
            </a:r>
            <a:r>
              <a:rPr lang="en-US" dirty="0"/>
              <a:t>) The salaries of administrative and clerical staff should normally be treated as F&amp;A costs. Direct charging of these costs may be appropriate where a </a:t>
            </a:r>
            <a:r>
              <a:rPr lang="en-US" dirty="0">
                <a:solidFill>
                  <a:schemeClr val="bg1"/>
                </a:solidFill>
              </a:rPr>
              <a:t>major project or activity explicitly budgets for administrative or clerical services and individuals involved can be specifically identified </a:t>
            </a:r>
            <a:r>
              <a:rPr lang="en-US" dirty="0"/>
              <a:t>with the project or activity. "Major project" is defined as a project that requires an extensive amount of administrative or clerical support, which is significantly greater than the routine level of such services provided by academic departments. Some examples of major projects are described in Exhibit C.</a:t>
            </a:r>
          </a:p>
        </p:txBody>
      </p:sp>
      <p:sp>
        <p:nvSpPr>
          <p:cNvPr id="5" name="TextBox 4"/>
          <p:cNvSpPr txBox="1"/>
          <p:nvPr/>
        </p:nvSpPr>
        <p:spPr>
          <a:xfrm>
            <a:off x="685800" y="3325755"/>
            <a:ext cx="7848600" cy="31393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u="sng" dirty="0" smtClean="0"/>
              <a:t>NEW – Uniform Guidance 2 CFR 200:</a:t>
            </a:r>
          </a:p>
          <a:p>
            <a:r>
              <a:rPr lang="en-US" dirty="0" smtClean="0"/>
              <a:t>§ 200.413 (c) The salaries of administrative and clerical staff should normally be treated as indirect (F&amp;A) costs. Direct charging of these costs may be appropriate only if all of the following conditions are </a:t>
            </a:r>
          </a:p>
          <a:p>
            <a:r>
              <a:rPr lang="en-US" dirty="0" smtClean="0"/>
              <a:t>met: </a:t>
            </a:r>
          </a:p>
          <a:p>
            <a:r>
              <a:rPr lang="en-US" dirty="0" smtClean="0"/>
              <a:t>(1) Administrative or clerical services </a:t>
            </a:r>
            <a:r>
              <a:rPr lang="en-US" dirty="0" smtClean="0">
                <a:solidFill>
                  <a:schemeClr val="bg1"/>
                </a:solidFill>
              </a:rPr>
              <a:t>are integral to a project or activity; </a:t>
            </a:r>
          </a:p>
          <a:p>
            <a:r>
              <a:rPr lang="en-US" dirty="0" smtClean="0">
                <a:solidFill>
                  <a:schemeClr val="bg1"/>
                </a:solidFill>
              </a:rPr>
              <a:t>(2) Individuals involved can be specifically identified with the project or activity; </a:t>
            </a:r>
          </a:p>
          <a:p>
            <a:r>
              <a:rPr lang="en-US" dirty="0" smtClean="0">
                <a:solidFill>
                  <a:schemeClr val="bg1"/>
                </a:solidFill>
              </a:rPr>
              <a:t>(3) Such costs are explicitly included in the budget or have the prior written approval of the Federal awarding agency; and </a:t>
            </a:r>
          </a:p>
          <a:p>
            <a:r>
              <a:rPr lang="en-US" dirty="0" smtClean="0"/>
              <a:t>(4) The costs are not also recovered as indirect costs.</a:t>
            </a:r>
            <a:endParaRPr lang="en-US" dirty="0"/>
          </a:p>
        </p:txBody>
      </p:sp>
    </p:spTree>
    <p:extLst>
      <p:ext uri="{BB962C8B-B14F-4D97-AF65-F5344CB8AC3E}">
        <p14:creationId xmlns:p14="http://schemas.microsoft.com/office/powerpoint/2010/main" val="27324788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457200"/>
            <a:ext cx="7848600" cy="286232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u="sng" dirty="0" smtClean="0"/>
              <a:t>OLD - OMB A-21:</a:t>
            </a:r>
          </a:p>
          <a:p>
            <a:r>
              <a:rPr lang="en-US" dirty="0" smtClean="0"/>
              <a:t>F.6.b(2</a:t>
            </a:r>
            <a:r>
              <a:rPr lang="en-US" dirty="0"/>
              <a:t>) The salaries of administrative and clerical staff should normally be treated as F&amp;A costs. Direct charging of these costs may be appropriate where a </a:t>
            </a:r>
            <a:r>
              <a:rPr lang="en-US" b="1" dirty="0">
                <a:solidFill>
                  <a:srgbClr val="FF0000"/>
                </a:solidFill>
              </a:rPr>
              <a:t>major project or activity </a:t>
            </a:r>
            <a:r>
              <a:rPr lang="en-US" b="1" dirty="0">
                <a:solidFill>
                  <a:schemeClr val="tx2">
                    <a:lumMod val="75000"/>
                  </a:schemeClr>
                </a:solidFill>
              </a:rPr>
              <a:t>explicitly budgets</a:t>
            </a:r>
            <a:r>
              <a:rPr lang="en-US" dirty="0">
                <a:solidFill>
                  <a:schemeClr val="tx2">
                    <a:lumMod val="75000"/>
                  </a:schemeClr>
                </a:solidFill>
              </a:rPr>
              <a:t> </a:t>
            </a:r>
            <a:r>
              <a:rPr lang="en-US" dirty="0"/>
              <a:t>for administrative or clerical services and </a:t>
            </a:r>
            <a:r>
              <a:rPr lang="en-US" b="1" dirty="0">
                <a:solidFill>
                  <a:srgbClr val="00B050"/>
                </a:solidFill>
              </a:rPr>
              <a:t>individuals involved can be specifically identified</a:t>
            </a:r>
            <a:r>
              <a:rPr lang="en-US" dirty="0"/>
              <a:t> with the project or activity. "Major project" is defined as a project that requires an extensive amount of administrative or clerical support, which is significantly greater than the routine level of such services provided by academic departments. Some examples of major projects are described in Exhibit C.</a:t>
            </a:r>
          </a:p>
        </p:txBody>
      </p:sp>
      <p:sp>
        <p:nvSpPr>
          <p:cNvPr id="5" name="TextBox 4"/>
          <p:cNvSpPr txBox="1"/>
          <p:nvPr/>
        </p:nvSpPr>
        <p:spPr>
          <a:xfrm>
            <a:off x="685800" y="3325755"/>
            <a:ext cx="7848600" cy="31393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u="sng" dirty="0" smtClean="0"/>
              <a:t>NEW – Uniform Guidance 2 CFR 200:</a:t>
            </a:r>
          </a:p>
          <a:p>
            <a:r>
              <a:rPr lang="en-US" dirty="0" smtClean="0"/>
              <a:t>§ 200.413 (c) The salaries of administrative and clerical staff should normally be treated as indirect (F&amp;A) costs. Direct charging of these costs may be appropriate only if all of the following conditions are </a:t>
            </a:r>
          </a:p>
          <a:p>
            <a:r>
              <a:rPr lang="en-US" dirty="0" smtClean="0"/>
              <a:t>met: </a:t>
            </a:r>
          </a:p>
          <a:p>
            <a:r>
              <a:rPr lang="en-US" dirty="0" smtClean="0"/>
              <a:t>(1) Administrative or clerical services are </a:t>
            </a:r>
            <a:r>
              <a:rPr lang="en-US" b="1" dirty="0" smtClean="0">
                <a:solidFill>
                  <a:srgbClr val="FF0000"/>
                </a:solidFill>
              </a:rPr>
              <a:t>integral</a:t>
            </a:r>
            <a:r>
              <a:rPr lang="en-US" dirty="0" smtClean="0"/>
              <a:t> to a project or activity; </a:t>
            </a:r>
          </a:p>
          <a:p>
            <a:r>
              <a:rPr lang="en-US" dirty="0" smtClean="0"/>
              <a:t>(2) </a:t>
            </a:r>
            <a:r>
              <a:rPr lang="en-US" b="1" dirty="0" smtClean="0">
                <a:solidFill>
                  <a:srgbClr val="00B050"/>
                </a:solidFill>
              </a:rPr>
              <a:t>Individuals involved can be specifically identified </a:t>
            </a:r>
            <a:r>
              <a:rPr lang="en-US" dirty="0" smtClean="0"/>
              <a:t>with the project or activity; </a:t>
            </a:r>
          </a:p>
          <a:p>
            <a:r>
              <a:rPr lang="en-US" dirty="0" smtClean="0"/>
              <a:t>(3) Such costs are </a:t>
            </a:r>
            <a:r>
              <a:rPr lang="en-US" b="1" dirty="0" smtClean="0">
                <a:solidFill>
                  <a:schemeClr val="tx2">
                    <a:lumMod val="75000"/>
                  </a:schemeClr>
                </a:solidFill>
              </a:rPr>
              <a:t>explicitly included in the budget </a:t>
            </a:r>
            <a:r>
              <a:rPr lang="en-US" b="1" u="sng" dirty="0" smtClean="0">
                <a:solidFill>
                  <a:schemeClr val="tx2">
                    <a:lumMod val="75000"/>
                  </a:schemeClr>
                </a:solidFill>
              </a:rPr>
              <a:t>or have the prior written approval</a:t>
            </a:r>
            <a:r>
              <a:rPr lang="en-US" dirty="0" smtClean="0"/>
              <a:t> of the Federal awarding agency; and </a:t>
            </a:r>
          </a:p>
          <a:p>
            <a:r>
              <a:rPr lang="en-US" dirty="0" smtClean="0"/>
              <a:t>(4) The costs are not also recovered as indirect costs.</a:t>
            </a:r>
            <a:endParaRPr lang="en-US" dirty="0"/>
          </a:p>
        </p:txBody>
      </p:sp>
    </p:spTree>
    <p:extLst>
      <p:ext uri="{BB962C8B-B14F-4D97-AF65-F5344CB8AC3E}">
        <p14:creationId xmlns:p14="http://schemas.microsoft.com/office/powerpoint/2010/main" val="18085803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235</TotalTime>
  <Words>1511</Words>
  <Application>Microsoft Office PowerPoint</Application>
  <PresentationFormat>On-screen Show (4:3)</PresentationFormat>
  <Paragraphs>111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Elemental</vt:lpstr>
      <vt:lpstr>Introduction to  Uniform Guidance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Hohenbary</dc:creator>
  <cp:lastModifiedBy>Laura Hohenbary</cp:lastModifiedBy>
  <cp:revision>30</cp:revision>
  <dcterms:created xsi:type="dcterms:W3CDTF">2014-11-18T14:34:47Z</dcterms:created>
  <dcterms:modified xsi:type="dcterms:W3CDTF">2014-11-18T18:29:57Z</dcterms:modified>
</cp:coreProperties>
</file>