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64" r:id="rId5"/>
    <p:sldId id="258" r:id="rId6"/>
    <p:sldId id="266" r:id="rId7"/>
    <p:sldId id="265" r:id="rId8"/>
    <p:sldId id="267" r:id="rId9"/>
    <p:sldId id="259" r:id="rId10"/>
    <p:sldId id="269" r:id="rId11"/>
    <p:sldId id="268" r:id="rId12"/>
    <p:sldId id="263" r:id="rId13"/>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DD7"/>
    <a:srgbClr val="F5FCB4"/>
    <a:srgbClr val="3333CC"/>
    <a:srgbClr val="8F0DC3"/>
    <a:srgbClr val="BE12BE"/>
    <a:srgbClr val="8C24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16" name="Slide Number Placeholder 15"/>
          <p:cNvSpPr>
            <a:spLocks noGrp="1"/>
          </p:cNvSpPr>
          <p:nvPr>
            <p:ph type="sldNum" sz="quarter" idx="11"/>
          </p:nvPr>
        </p:nvSpPr>
        <p:spPr/>
        <p:txBody>
          <a:bodyPr/>
          <a:lstStyle/>
          <a:p>
            <a:fld id="{04B9B4D5-F405-4DEE-964D-6A741559B07E}"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B9B4D5-F405-4DEE-964D-6A741559B07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B9B4D5-F405-4DEE-964D-6A741559B07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15" name="Slide Number Placeholder 14"/>
          <p:cNvSpPr>
            <a:spLocks noGrp="1"/>
          </p:cNvSpPr>
          <p:nvPr>
            <p:ph type="sldNum" sz="quarter" idx="11"/>
          </p:nvPr>
        </p:nvSpPr>
        <p:spPr/>
        <p:txBody>
          <a:bodyPr/>
          <a:lstStyle/>
          <a:p>
            <a:fld id="{04B9B4D5-F405-4DEE-964D-6A741559B07E}" type="slidenum">
              <a:rPr lang="en-US" smtClean="0"/>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13" name="Slide Number Placeholder 12"/>
          <p:cNvSpPr>
            <a:spLocks noGrp="1"/>
          </p:cNvSpPr>
          <p:nvPr>
            <p:ph type="sldNum" sz="quarter" idx="11"/>
          </p:nvPr>
        </p:nvSpPr>
        <p:spPr/>
        <p:txBody>
          <a:bodyPr/>
          <a:lstStyle/>
          <a:p>
            <a:fld id="{04B9B4D5-F405-4DEE-964D-6A741559B07E}"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9" name="Slide Number Placeholder 8"/>
          <p:cNvSpPr>
            <a:spLocks noGrp="1"/>
          </p:cNvSpPr>
          <p:nvPr>
            <p:ph type="sldNum" sz="quarter" idx="11"/>
          </p:nvPr>
        </p:nvSpPr>
        <p:spPr/>
        <p:txBody>
          <a:bodyPr/>
          <a:lstStyle/>
          <a:p>
            <a:fld id="{04B9B4D5-F405-4DEE-964D-6A741559B07E}"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15" name="Slide Number Placeholder 14"/>
          <p:cNvSpPr>
            <a:spLocks noGrp="1"/>
          </p:cNvSpPr>
          <p:nvPr>
            <p:ph type="sldNum" sz="quarter" idx="11"/>
          </p:nvPr>
        </p:nvSpPr>
        <p:spPr/>
        <p:txBody>
          <a:bodyPr/>
          <a:lstStyle/>
          <a:p>
            <a:fld id="{04B9B4D5-F405-4DEE-964D-6A741559B07E}" type="slidenum">
              <a:rPr lang="en-US" smtClean="0"/>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8" name="Slide Number Placeholder 7"/>
          <p:cNvSpPr>
            <a:spLocks noGrp="1"/>
          </p:cNvSpPr>
          <p:nvPr>
            <p:ph type="sldNum" sz="quarter" idx="11"/>
          </p:nvPr>
        </p:nvSpPr>
        <p:spPr/>
        <p:txBody>
          <a:bodyPr/>
          <a:lstStyle/>
          <a:p>
            <a:fld id="{04B9B4D5-F405-4DEE-964D-6A741559B07E}"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6" name="Slide Number Placeholder 5"/>
          <p:cNvSpPr>
            <a:spLocks noGrp="1"/>
          </p:cNvSpPr>
          <p:nvPr>
            <p:ph type="sldNum" sz="quarter" idx="11"/>
          </p:nvPr>
        </p:nvSpPr>
        <p:spPr/>
        <p:txBody>
          <a:bodyPr/>
          <a:lstStyle/>
          <a:p>
            <a:fld id="{04B9B4D5-F405-4DEE-964D-6A741559B07E}" type="slidenum">
              <a:rPr lang="en-US" smtClean="0"/>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16" name="Slide Number Placeholder 15"/>
          <p:cNvSpPr>
            <a:spLocks noGrp="1"/>
          </p:cNvSpPr>
          <p:nvPr>
            <p:ph type="sldNum" sz="quarter" idx="11"/>
          </p:nvPr>
        </p:nvSpPr>
        <p:spPr/>
        <p:txBody>
          <a:bodyPr/>
          <a:lstStyle/>
          <a:p>
            <a:fld id="{04B9B4D5-F405-4DEE-964D-6A741559B07E}"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D4DD1076-A3B7-42F5-88C4-3B16E2CAD111}" type="datetimeFigureOut">
              <a:rPr lang="en-US" smtClean="0"/>
              <a:t>3/25/2014</a:t>
            </a:fld>
            <a:endParaRPr lang="en-US" dirty="0"/>
          </a:p>
        </p:txBody>
      </p:sp>
      <p:sp>
        <p:nvSpPr>
          <p:cNvPr id="14" name="Slide Number Placeholder 13"/>
          <p:cNvSpPr>
            <a:spLocks noGrp="1"/>
          </p:cNvSpPr>
          <p:nvPr>
            <p:ph type="sldNum" sz="quarter" idx="11"/>
          </p:nvPr>
        </p:nvSpPr>
        <p:spPr/>
        <p:txBody>
          <a:bodyPr/>
          <a:lstStyle/>
          <a:p>
            <a:fld id="{04B9B4D5-F405-4DEE-964D-6A741559B07E}" type="slidenum">
              <a:rPr lang="en-US" smtClean="0"/>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D4DD1076-A3B7-42F5-88C4-3B16E2CAD111}" type="datetimeFigureOut">
              <a:rPr lang="en-US" smtClean="0"/>
              <a:t>3/25/2014</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04B9B4D5-F405-4DEE-964D-6A741559B07E}"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k-state.edu/finsvcs/sponsoredprograms/spa_forms/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066800"/>
            <a:ext cx="8305800" cy="1219200"/>
          </a:xfrm>
        </p:spPr>
        <p:txBody>
          <a:bodyPr/>
          <a:lstStyle/>
          <a:p>
            <a:r>
              <a:rPr lang="en-US" dirty="0" smtClean="0"/>
              <a:t>Outstanding Obligations List</a:t>
            </a:r>
            <a:endParaRPr lang="en-US" dirty="0"/>
          </a:p>
        </p:txBody>
      </p:sp>
      <p:sp>
        <p:nvSpPr>
          <p:cNvPr id="4" name="TextBox 3"/>
          <p:cNvSpPr txBox="1"/>
          <p:nvPr/>
        </p:nvSpPr>
        <p:spPr>
          <a:xfrm>
            <a:off x="609600" y="5029200"/>
            <a:ext cx="5867400" cy="369332"/>
          </a:xfrm>
          <a:prstGeom prst="rect">
            <a:avLst/>
          </a:prstGeom>
          <a:noFill/>
        </p:spPr>
        <p:txBody>
          <a:bodyPr wrap="square" rtlCol="0">
            <a:spAutoFit/>
          </a:bodyPr>
          <a:lstStyle/>
          <a:p>
            <a:r>
              <a:rPr lang="en-US" dirty="0" smtClean="0"/>
              <a:t>Division of Financial Services – Sponsored Programs</a:t>
            </a:r>
            <a:endParaRPr lang="en-US" dirty="0"/>
          </a:p>
        </p:txBody>
      </p:sp>
      <p:sp>
        <p:nvSpPr>
          <p:cNvPr id="5" name="TextBox 4"/>
          <p:cNvSpPr txBox="1"/>
          <p:nvPr/>
        </p:nvSpPr>
        <p:spPr>
          <a:xfrm>
            <a:off x="6019800" y="5622524"/>
            <a:ext cx="2209800" cy="369332"/>
          </a:xfrm>
          <a:prstGeom prst="rect">
            <a:avLst/>
          </a:prstGeom>
          <a:noFill/>
        </p:spPr>
        <p:txBody>
          <a:bodyPr wrap="square" rtlCol="0">
            <a:spAutoFit/>
          </a:bodyPr>
          <a:lstStyle/>
          <a:p>
            <a:pPr algn="r"/>
            <a:r>
              <a:rPr lang="en-US" dirty="0" smtClean="0"/>
              <a:t>March 2014</a:t>
            </a:r>
            <a:endParaRPr lang="en-US" dirty="0"/>
          </a:p>
        </p:txBody>
      </p:sp>
    </p:spTree>
    <p:extLst>
      <p:ext uri="{BB962C8B-B14F-4D97-AF65-F5344CB8AC3E}">
        <p14:creationId xmlns:p14="http://schemas.microsoft.com/office/powerpoint/2010/main" val="4328887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905000"/>
            <a:ext cx="7162800" cy="3693319"/>
          </a:xfrm>
          <a:prstGeom prst="rect">
            <a:avLst/>
          </a:prstGeom>
          <a:noFill/>
        </p:spPr>
        <p:txBody>
          <a:bodyPr wrap="square" rtlCol="0">
            <a:spAutoFit/>
          </a:bodyPr>
          <a:lstStyle/>
          <a:p>
            <a:endParaRPr lang="en-US" dirty="0"/>
          </a:p>
          <a:p>
            <a:r>
              <a:rPr lang="en-US" dirty="0" smtClean="0"/>
              <a:t>The </a:t>
            </a:r>
            <a:r>
              <a:rPr lang="en-US" dirty="0" err="1" smtClean="0"/>
              <a:t>uncleared</a:t>
            </a:r>
            <a:r>
              <a:rPr lang="en-US" dirty="0" smtClean="0"/>
              <a:t> transactions listed on the shadow system reconciliation detail posted to FIS in November 2013 and were all payroll transactions.  These OS items were included on the OS list.</a:t>
            </a:r>
          </a:p>
          <a:p>
            <a:endParaRPr lang="en-US" dirty="0"/>
          </a:p>
          <a:p>
            <a:r>
              <a:rPr lang="en-US" dirty="0" smtClean="0"/>
              <a:t>In November 2013, there were also transactions that posted to FIS that were non-payroll and were not yet listed in the shadow system.  These would have been invoices that were in the departmental business office but had not yet been entered into the shadow system as of 10/31/13.  During November, the OS list was completed and all OS posted to both the shadow system and FIS.  This will not always happen within 30 days as in this example, but should happen within 60 days when done correctly.</a:t>
            </a:r>
            <a:endParaRPr lang="en-US" dirty="0"/>
          </a:p>
        </p:txBody>
      </p:sp>
      <p:sp>
        <p:nvSpPr>
          <p:cNvPr id="3" name="TextBox 2"/>
          <p:cNvSpPr txBox="1"/>
          <p:nvPr/>
        </p:nvSpPr>
        <p:spPr>
          <a:xfrm>
            <a:off x="914400" y="457200"/>
            <a:ext cx="7010400" cy="1323439"/>
          </a:xfrm>
          <a:prstGeom prst="rect">
            <a:avLst/>
          </a:prstGeom>
          <a:noFill/>
        </p:spPr>
        <p:txBody>
          <a:bodyPr wrap="square" rtlCol="0">
            <a:spAutoFit/>
          </a:bodyPr>
          <a:lstStyle/>
          <a:p>
            <a:r>
              <a:rPr lang="en-US" sz="4000" dirty="0" smtClean="0"/>
              <a:t>Bringing the pieces of the puzzle together . . . </a:t>
            </a:r>
            <a:endParaRPr lang="en-US" sz="4000" dirty="0"/>
          </a:p>
        </p:txBody>
      </p:sp>
    </p:spTree>
    <p:extLst>
      <p:ext uri="{BB962C8B-B14F-4D97-AF65-F5344CB8AC3E}">
        <p14:creationId xmlns:p14="http://schemas.microsoft.com/office/powerpoint/2010/main" val="477929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609600"/>
            <a:ext cx="7543800" cy="914400"/>
          </a:xfrm>
        </p:spPr>
        <p:txBody>
          <a:bodyPr/>
          <a:lstStyle/>
          <a:p>
            <a:pPr algn="ctr"/>
            <a:r>
              <a:rPr lang="en-US" dirty="0" smtClean="0"/>
              <a:t>Close-out tips</a:t>
            </a:r>
            <a:endParaRPr lang="en-US" dirty="0"/>
          </a:p>
        </p:txBody>
      </p:sp>
      <p:sp>
        <p:nvSpPr>
          <p:cNvPr id="4" name="TextBox 3"/>
          <p:cNvSpPr txBox="1"/>
          <p:nvPr/>
        </p:nvSpPr>
        <p:spPr>
          <a:xfrm>
            <a:off x="1143000" y="1981200"/>
            <a:ext cx="6477000" cy="1354217"/>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90-120 days prior to award end date</a:t>
            </a:r>
          </a:p>
          <a:p>
            <a:pPr marL="742950" lvl="1" indent="-285750">
              <a:buFont typeface="Wingdings" panose="05000000000000000000" pitchFamily="2" charset="2"/>
              <a:buChar char="q"/>
            </a:pPr>
            <a:r>
              <a:rPr lang="en-US" dirty="0" smtClean="0"/>
              <a:t>Remind PI</a:t>
            </a:r>
          </a:p>
          <a:p>
            <a:pPr marL="742950" lvl="1" indent="-285750">
              <a:buFont typeface="Wingdings" panose="05000000000000000000" pitchFamily="2" charset="2"/>
              <a:buChar char="q"/>
            </a:pPr>
            <a:r>
              <a:rPr lang="en-US" dirty="0" smtClean="0"/>
              <a:t>Will award be completed by end date? Time extension needed?</a:t>
            </a:r>
          </a:p>
        </p:txBody>
      </p:sp>
      <p:sp>
        <p:nvSpPr>
          <p:cNvPr id="5" name="TextBox 4"/>
          <p:cNvSpPr txBox="1"/>
          <p:nvPr/>
        </p:nvSpPr>
        <p:spPr>
          <a:xfrm>
            <a:off x="1143000" y="3886200"/>
            <a:ext cx="6477000" cy="1908215"/>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30-60 days prior to award end date</a:t>
            </a:r>
          </a:p>
          <a:p>
            <a:pPr marL="742950" lvl="1" indent="-285750">
              <a:buFont typeface="Wingdings" panose="05000000000000000000" pitchFamily="2" charset="2"/>
              <a:buChar char="q"/>
            </a:pPr>
            <a:r>
              <a:rPr lang="en-US" dirty="0" smtClean="0"/>
              <a:t>Remind PI</a:t>
            </a:r>
          </a:p>
          <a:p>
            <a:pPr marL="742950" lvl="1" indent="-285750">
              <a:buFont typeface="Wingdings" panose="05000000000000000000" pitchFamily="2" charset="2"/>
              <a:buChar char="q"/>
            </a:pPr>
            <a:r>
              <a:rPr lang="en-US" dirty="0" smtClean="0"/>
              <a:t>Purchase all supplies or services prior to end date</a:t>
            </a:r>
          </a:p>
          <a:p>
            <a:pPr marL="742950" lvl="1" indent="-285750">
              <a:buFont typeface="Wingdings" panose="05000000000000000000" pitchFamily="2" charset="2"/>
              <a:buChar char="q"/>
            </a:pPr>
            <a:r>
              <a:rPr lang="en-US" dirty="0" smtClean="0"/>
              <a:t>Forward all invoices </a:t>
            </a:r>
            <a:r>
              <a:rPr lang="en-US" dirty="0" smtClean="0"/>
              <a:t>to departmental </a:t>
            </a:r>
            <a:r>
              <a:rPr lang="en-US" dirty="0" smtClean="0"/>
              <a:t>business office </a:t>
            </a:r>
          </a:p>
          <a:p>
            <a:pPr marL="742950" lvl="1" indent="-285750">
              <a:buFont typeface="Wingdings" panose="05000000000000000000" pitchFamily="2" charset="2"/>
              <a:buChar char="q"/>
            </a:pPr>
            <a:r>
              <a:rPr lang="en-US" dirty="0" smtClean="0"/>
              <a:t>Plan for employees paid on award project to be paid elsewhere </a:t>
            </a:r>
          </a:p>
        </p:txBody>
      </p:sp>
    </p:spTree>
    <p:extLst>
      <p:ext uri="{BB962C8B-B14F-4D97-AF65-F5344CB8AC3E}">
        <p14:creationId xmlns:p14="http://schemas.microsoft.com/office/powerpoint/2010/main" val="4179645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609600"/>
            <a:ext cx="7543800" cy="1447800"/>
          </a:xfrm>
        </p:spPr>
        <p:txBody>
          <a:bodyPr/>
          <a:lstStyle/>
          <a:p>
            <a:r>
              <a:rPr lang="en-US" sz="3200" dirty="0" smtClean="0"/>
              <a:t>New version of Outstanding List:</a:t>
            </a:r>
            <a:r>
              <a:rPr lang="en-US" dirty="0" smtClean="0"/>
              <a:t/>
            </a:r>
            <a:br>
              <a:rPr lang="en-US" dirty="0" smtClean="0"/>
            </a:br>
            <a:r>
              <a:rPr lang="en-US" sz="2000" dirty="0">
                <a:hlinkClick r:id="rId2"/>
              </a:rPr>
              <a:t>http://www.k-state.edu/finsvcs/sponsoredprograms</a:t>
            </a:r>
            <a:r>
              <a:rPr lang="en-US" sz="2000" dirty="0" smtClean="0">
                <a:hlinkClick r:id="rId2"/>
              </a:rPr>
              <a:t>/</a:t>
            </a:r>
            <a:br>
              <a:rPr lang="en-US" sz="2000" dirty="0" smtClean="0">
                <a:hlinkClick r:id="rId2"/>
              </a:rPr>
            </a:br>
            <a:r>
              <a:rPr lang="en-US" sz="2000" dirty="0" smtClean="0">
                <a:hlinkClick r:id="rId2"/>
              </a:rPr>
              <a:t>spa_forms/index.html</a:t>
            </a:r>
            <a:endParaRPr lang="en-US" sz="2000" dirty="0"/>
          </a:p>
        </p:txBody>
      </p:sp>
      <p:sp>
        <p:nvSpPr>
          <p:cNvPr id="2" name="TextBox 1"/>
          <p:cNvSpPr txBox="1"/>
          <p:nvPr/>
        </p:nvSpPr>
        <p:spPr>
          <a:xfrm>
            <a:off x="609600" y="5187518"/>
            <a:ext cx="5867400" cy="369332"/>
          </a:xfrm>
          <a:prstGeom prst="rect">
            <a:avLst/>
          </a:prstGeom>
          <a:noFill/>
        </p:spPr>
        <p:txBody>
          <a:bodyPr wrap="square" rtlCol="0">
            <a:spAutoFit/>
          </a:bodyPr>
          <a:lstStyle/>
          <a:p>
            <a:r>
              <a:rPr lang="en-US" dirty="0" smtClean="0"/>
              <a:t>Questions?  Contact Sponsored Programs at 2-6207</a:t>
            </a:r>
            <a:endParaRPr lang="en-US" dirty="0"/>
          </a:p>
        </p:txBody>
      </p:sp>
    </p:spTree>
    <p:extLst>
      <p:ext uri="{BB962C8B-B14F-4D97-AF65-F5344CB8AC3E}">
        <p14:creationId xmlns:p14="http://schemas.microsoft.com/office/powerpoint/2010/main" val="1009532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057400"/>
            <a:ext cx="7162800" cy="2209799"/>
          </a:xfrm>
        </p:spPr>
        <p:txBody>
          <a:bodyPr>
            <a:noAutofit/>
          </a:bodyPr>
          <a:lstStyle/>
          <a:p>
            <a:pPr marL="18288" indent="0">
              <a:buNone/>
            </a:pPr>
            <a:r>
              <a:rPr lang="en-US" sz="3200" dirty="0" smtClean="0"/>
              <a:t>A list of all expenses that have been incurred on a sponsored project </a:t>
            </a:r>
            <a:r>
              <a:rPr lang="en-US" sz="3200" b="1" u="sng" dirty="0" smtClean="0"/>
              <a:t>BUT have not yet posted to FIS</a:t>
            </a:r>
            <a:r>
              <a:rPr lang="en-US" sz="3200" dirty="0" smtClean="0"/>
              <a:t>.</a:t>
            </a:r>
            <a:endParaRPr lang="en-US" sz="3200" dirty="0"/>
          </a:p>
        </p:txBody>
      </p:sp>
      <p:sp>
        <p:nvSpPr>
          <p:cNvPr id="3" name="Title 2"/>
          <p:cNvSpPr>
            <a:spLocks noGrp="1"/>
          </p:cNvSpPr>
          <p:nvPr>
            <p:ph type="title"/>
          </p:nvPr>
        </p:nvSpPr>
        <p:spPr>
          <a:xfrm>
            <a:off x="609600" y="609600"/>
            <a:ext cx="7543800" cy="914400"/>
          </a:xfrm>
        </p:spPr>
        <p:txBody>
          <a:bodyPr/>
          <a:lstStyle/>
          <a:p>
            <a:r>
              <a:rPr lang="en-US" sz="4400" dirty="0" smtClean="0"/>
              <a:t>What is an Outstanding List?</a:t>
            </a:r>
            <a:endParaRPr lang="en-US" sz="4400" dirty="0"/>
          </a:p>
        </p:txBody>
      </p:sp>
    </p:spTree>
    <p:extLst>
      <p:ext uri="{BB962C8B-B14F-4D97-AF65-F5344CB8AC3E}">
        <p14:creationId xmlns:p14="http://schemas.microsoft.com/office/powerpoint/2010/main" val="2965359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609600"/>
            <a:ext cx="7543800" cy="1295400"/>
          </a:xfrm>
        </p:spPr>
        <p:txBody>
          <a:bodyPr/>
          <a:lstStyle/>
          <a:p>
            <a:r>
              <a:rPr lang="en-US" sz="4400" dirty="0" smtClean="0"/>
              <a:t>Why is an Outstanding List Important?</a:t>
            </a:r>
            <a:endParaRPr lang="en-US" sz="4400" dirty="0"/>
          </a:p>
        </p:txBody>
      </p:sp>
      <p:sp>
        <p:nvSpPr>
          <p:cNvPr id="6" name="TextBox 5"/>
          <p:cNvSpPr txBox="1"/>
          <p:nvPr/>
        </p:nvSpPr>
        <p:spPr>
          <a:xfrm>
            <a:off x="609600" y="2133600"/>
            <a:ext cx="7696200" cy="2862322"/>
          </a:xfrm>
          <a:prstGeom prst="rect">
            <a:avLst/>
          </a:prstGeom>
          <a:noFill/>
        </p:spPr>
        <p:txBody>
          <a:bodyPr wrap="square" rtlCol="0">
            <a:spAutoFit/>
          </a:bodyPr>
          <a:lstStyle/>
          <a:p>
            <a:r>
              <a:rPr lang="en-US" dirty="0" smtClean="0"/>
              <a:t>Sponsors give us reporting deadlines.  Sponsored Programs will use the Outstanding List, as reported to us by the department, in order to meet reporting deadlines for either a final financial report or final invoice.  If you forget to add items to an Outstanding List, it is possible that a sponsor will not accept a revised final report.  In that case, your department would be responsible for those expenses left off of the original Outstanding List.</a:t>
            </a:r>
          </a:p>
          <a:p>
            <a:endParaRPr lang="en-US" dirty="0"/>
          </a:p>
          <a:p>
            <a:r>
              <a:rPr lang="en-US" i="1" dirty="0" smtClean="0"/>
              <a:t>DON’T GET STUCK WITH UNREIMBURSABLE EXPENDITURES!</a:t>
            </a:r>
          </a:p>
          <a:p>
            <a:endParaRPr lang="en-US" dirty="0"/>
          </a:p>
        </p:txBody>
      </p:sp>
    </p:spTree>
    <p:extLst>
      <p:ext uri="{BB962C8B-B14F-4D97-AF65-F5344CB8AC3E}">
        <p14:creationId xmlns:p14="http://schemas.microsoft.com/office/powerpoint/2010/main" val="3303457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7543800" cy="2286000"/>
          </a:xfrm>
        </p:spPr>
        <p:txBody>
          <a:bodyPr/>
          <a:lstStyle/>
          <a:p>
            <a:r>
              <a:rPr lang="en-US" sz="4400" dirty="0" smtClean="0"/>
              <a:t>If department does not provide an Outstanding List by the stated timeline . . .</a:t>
            </a:r>
            <a:endParaRPr lang="en-US" sz="4400" dirty="0"/>
          </a:p>
        </p:txBody>
      </p:sp>
      <p:sp>
        <p:nvSpPr>
          <p:cNvPr id="2" name="TextBox 1"/>
          <p:cNvSpPr txBox="1"/>
          <p:nvPr/>
        </p:nvSpPr>
        <p:spPr>
          <a:xfrm>
            <a:off x="685800" y="3124200"/>
            <a:ext cx="7620000" cy="1938992"/>
          </a:xfrm>
          <a:prstGeom prst="rect">
            <a:avLst/>
          </a:prstGeom>
          <a:noFill/>
        </p:spPr>
        <p:txBody>
          <a:bodyPr wrap="square" rtlCol="0">
            <a:spAutoFit/>
          </a:bodyPr>
          <a:lstStyle/>
          <a:p>
            <a:r>
              <a:rPr lang="en-US" sz="2400" dirty="0" smtClean="0"/>
              <a:t>Sponsored Programs will have to final report only those expenditures that have posted to FIS as of the final reported date.  Anything that posts after that date will be the responsibility of the department and would need to be moved to a departmental account.</a:t>
            </a:r>
            <a:endParaRPr lang="en-US" sz="2400" dirty="0"/>
          </a:p>
        </p:txBody>
      </p:sp>
    </p:spTree>
    <p:extLst>
      <p:ext uri="{BB962C8B-B14F-4D97-AF65-F5344CB8AC3E}">
        <p14:creationId xmlns:p14="http://schemas.microsoft.com/office/powerpoint/2010/main" val="1569707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7696200" cy="1446550"/>
          </a:xfrm>
          <a:prstGeom prst="rect">
            <a:avLst/>
          </a:prstGeom>
          <a:noFill/>
        </p:spPr>
        <p:txBody>
          <a:bodyPr wrap="square" rtlCol="0">
            <a:spAutoFit/>
          </a:bodyPr>
          <a:lstStyle/>
          <a:p>
            <a:r>
              <a:rPr lang="en-US" sz="4400" dirty="0" smtClean="0"/>
              <a:t>What should be included on the Outstanding List?</a:t>
            </a:r>
            <a:endParaRPr lang="en-US" sz="4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3088" y="1903750"/>
            <a:ext cx="3400312" cy="4572000"/>
          </a:xfrm>
          <a:prstGeom prst="rect">
            <a:avLst/>
          </a:prstGeom>
          <a:solidFill>
            <a:srgbClr val="F9FDD7"/>
          </a:solidFill>
        </p:spPr>
      </p:pic>
      <p:sp>
        <p:nvSpPr>
          <p:cNvPr id="6" name="TextBox 5"/>
          <p:cNvSpPr txBox="1"/>
          <p:nvPr/>
        </p:nvSpPr>
        <p:spPr>
          <a:xfrm>
            <a:off x="874450" y="2248406"/>
            <a:ext cx="3733800" cy="3046988"/>
          </a:xfrm>
          <a:prstGeom prst="rect">
            <a:avLst/>
          </a:prstGeom>
          <a:noFill/>
        </p:spPr>
        <p:txBody>
          <a:bodyPr wrap="square" rtlCol="0">
            <a:spAutoFit/>
          </a:bodyPr>
          <a:lstStyle/>
          <a:p>
            <a:pPr marL="514350" indent="-514350">
              <a:buAutoNum type="arabicPeriod"/>
            </a:pPr>
            <a:r>
              <a:rPr lang="en-US" sz="3200" dirty="0" smtClean="0"/>
              <a:t>Uncleared Transactions on your department’s shadow system </a:t>
            </a:r>
          </a:p>
          <a:p>
            <a:endParaRPr lang="en-US" sz="3200" dirty="0"/>
          </a:p>
        </p:txBody>
      </p:sp>
      <p:cxnSp>
        <p:nvCxnSpPr>
          <p:cNvPr id="8" name="Straight Arrow Connector 7"/>
          <p:cNvCxnSpPr/>
          <p:nvPr/>
        </p:nvCxnSpPr>
        <p:spPr>
          <a:xfrm>
            <a:off x="3962400" y="4800600"/>
            <a:ext cx="790688" cy="760988"/>
          </a:xfrm>
          <a:prstGeom prst="straightConnector1">
            <a:avLst/>
          </a:prstGeom>
          <a:ln w="76200">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760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7696200" cy="1446550"/>
          </a:xfrm>
          <a:prstGeom prst="rect">
            <a:avLst/>
          </a:prstGeom>
          <a:noFill/>
        </p:spPr>
        <p:txBody>
          <a:bodyPr wrap="square" rtlCol="0">
            <a:spAutoFit/>
          </a:bodyPr>
          <a:lstStyle/>
          <a:p>
            <a:r>
              <a:rPr lang="en-US" sz="4400" dirty="0" smtClean="0"/>
              <a:t>What should be included on the Outstanding List?</a:t>
            </a:r>
            <a:endParaRPr lang="en-US" sz="4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3088" y="1903750"/>
            <a:ext cx="3400312" cy="4572000"/>
          </a:xfrm>
          <a:prstGeom prst="rect">
            <a:avLst/>
          </a:prstGeom>
          <a:solidFill>
            <a:srgbClr val="F9FDD7"/>
          </a:solidFill>
        </p:spPr>
      </p:pic>
      <p:sp>
        <p:nvSpPr>
          <p:cNvPr id="6" name="TextBox 5"/>
          <p:cNvSpPr txBox="1"/>
          <p:nvPr/>
        </p:nvSpPr>
        <p:spPr>
          <a:xfrm>
            <a:off x="874450" y="2248406"/>
            <a:ext cx="3733800" cy="3046988"/>
          </a:xfrm>
          <a:prstGeom prst="rect">
            <a:avLst/>
          </a:prstGeom>
          <a:noFill/>
        </p:spPr>
        <p:txBody>
          <a:bodyPr wrap="square" rtlCol="0">
            <a:spAutoFit/>
          </a:bodyPr>
          <a:lstStyle/>
          <a:p>
            <a:pPr marL="514350" indent="-514350">
              <a:buAutoNum type="arabicPeriod"/>
            </a:pPr>
            <a:r>
              <a:rPr lang="en-US" sz="3200" dirty="0" smtClean="0"/>
              <a:t>Uncleared Transactions on your department’s shadow system </a:t>
            </a:r>
          </a:p>
          <a:p>
            <a:endParaRPr lang="en-US" sz="3200" dirty="0"/>
          </a:p>
        </p:txBody>
      </p:sp>
      <p:cxnSp>
        <p:nvCxnSpPr>
          <p:cNvPr id="8" name="Straight Arrow Connector 7"/>
          <p:cNvCxnSpPr/>
          <p:nvPr/>
        </p:nvCxnSpPr>
        <p:spPr>
          <a:xfrm>
            <a:off x="3962400" y="4800600"/>
            <a:ext cx="790688" cy="760988"/>
          </a:xfrm>
          <a:prstGeom prst="straightConnector1">
            <a:avLst/>
          </a:prstGeom>
          <a:ln w="762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61601" y="4824274"/>
            <a:ext cx="4419600" cy="1569660"/>
          </a:xfrm>
          <a:prstGeom prst="rect">
            <a:avLst/>
          </a:prstGeom>
          <a:solidFill>
            <a:schemeClr val="bg2">
              <a:lumMod val="40000"/>
              <a:lumOff val="60000"/>
            </a:schemeClr>
          </a:solidFill>
        </p:spPr>
        <p:txBody>
          <a:bodyPr wrap="square" rtlCol="0">
            <a:spAutoFit/>
          </a:bodyPr>
          <a:lstStyle/>
          <a:p>
            <a:r>
              <a:rPr lang="en-US" sz="3200" dirty="0" smtClean="0">
                <a:solidFill>
                  <a:srgbClr val="7030A0"/>
                </a:solidFill>
              </a:rPr>
              <a:t>Uncleared Transactions are those that have not yet posted to FIS</a:t>
            </a:r>
            <a:endParaRPr lang="en-US" sz="3200" dirty="0">
              <a:solidFill>
                <a:srgbClr val="7030A0"/>
              </a:solidFill>
            </a:endParaRPr>
          </a:p>
        </p:txBody>
      </p:sp>
    </p:spTree>
    <p:extLst>
      <p:ext uri="{BB962C8B-B14F-4D97-AF65-F5344CB8AC3E}">
        <p14:creationId xmlns:p14="http://schemas.microsoft.com/office/powerpoint/2010/main" val="3778524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7696200" cy="1446550"/>
          </a:xfrm>
          <a:prstGeom prst="rect">
            <a:avLst/>
          </a:prstGeom>
          <a:noFill/>
        </p:spPr>
        <p:txBody>
          <a:bodyPr wrap="square" rtlCol="0">
            <a:spAutoFit/>
          </a:bodyPr>
          <a:lstStyle/>
          <a:p>
            <a:r>
              <a:rPr lang="en-US" sz="4400" dirty="0" smtClean="0"/>
              <a:t>What should be included on the Outstanding List?</a:t>
            </a:r>
            <a:endParaRPr lang="en-US" sz="4400" dirty="0"/>
          </a:p>
        </p:txBody>
      </p:sp>
      <p:sp>
        <p:nvSpPr>
          <p:cNvPr id="6" name="TextBox 5"/>
          <p:cNvSpPr txBox="1"/>
          <p:nvPr/>
        </p:nvSpPr>
        <p:spPr>
          <a:xfrm>
            <a:off x="838200" y="2514600"/>
            <a:ext cx="7010400" cy="2554545"/>
          </a:xfrm>
          <a:prstGeom prst="rect">
            <a:avLst/>
          </a:prstGeom>
          <a:noFill/>
        </p:spPr>
        <p:txBody>
          <a:bodyPr wrap="square" rtlCol="0">
            <a:spAutoFit/>
          </a:bodyPr>
          <a:lstStyle/>
          <a:p>
            <a:pPr marL="514350" indent="-514350">
              <a:buAutoNum type="arabicPeriod" startAt="2"/>
            </a:pPr>
            <a:r>
              <a:rPr lang="en-US" sz="3200" dirty="0" smtClean="0"/>
              <a:t>Any invoices, payroll, or transfer of payments that have not yet been posted to your department’s shadow system.</a:t>
            </a:r>
          </a:p>
          <a:p>
            <a:endParaRPr lang="en-US" sz="3200" dirty="0"/>
          </a:p>
        </p:txBody>
      </p:sp>
    </p:spTree>
    <p:extLst>
      <p:ext uri="{BB962C8B-B14F-4D97-AF65-F5344CB8AC3E}">
        <p14:creationId xmlns:p14="http://schemas.microsoft.com/office/powerpoint/2010/main" val="2502129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alpha val="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285" y="319476"/>
            <a:ext cx="8171429" cy="6219048"/>
          </a:xfrm>
          <a:prstGeom prst="rect">
            <a:avLst/>
          </a:prstGeom>
        </p:spPr>
      </p:pic>
      <p:sp>
        <p:nvSpPr>
          <p:cNvPr id="5" name="TextBox 4"/>
          <p:cNvSpPr txBox="1"/>
          <p:nvPr/>
        </p:nvSpPr>
        <p:spPr>
          <a:xfrm>
            <a:off x="381000" y="5867400"/>
            <a:ext cx="8382000" cy="877163"/>
          </a:xfrm>
          <a:prstGeom prst="rect">
            <a:avLst/>
          </a:prstGeom>
          <a:noFill/>
          <a:ln w="28575">
            <a:solidFill>
              <a:srgbClr val="8F0DC3"/>
            </a:solidFill>
          </a:ln>
        </p:spPr>
        <p:txBody>
          <a:bodyPr wrap="square" rtlCol="0">
            <a:spAutoFit/>
          </a:bodyPr>
          <a:lstStyle/>
          <a:p>
            <a:r>
              <a:rPr lang="en-US" sz="1500" dirty="0" smtClean="0">
                <a:solidFill>
                  <a:srgbClr val="8F0DC3"/>
                </a:solidFill>
              </a:rPr>
              <a:t>Outstanding (OS) </a:t>
            </a:r>
            <a:r>
              <a:rPr lang="en-US" sz="1500" dirty="0" smtClean="0">
                <a:solidFill>
                  <a:srgbClr val="8F0DC3"/>
                </a:solidFill>
              </a:rPr>
              <a:t>items can post </a:t>
            </a:r>
            <a:r>
              <a:rPr lang="en-US" sz="1500" dirty="0" smtClean="0">
                <a:solidFill>
                  <a:srgbClr val="8F0DC3"/>
                </a:solidFill>
              </a:rPr>
              <a:t>to FIS over </a:t>
            </a:r>
            <a:r>
              <a:rPr lang="en-US" sz="1500" dirty="0" smtClean="0">
                <a:solidFill>
                  <a:srgbClr val="8F0DC3"/>
                </a:solidFill>
              </a:rPr>
              <a:t>multiple </a:t>
            </a:r>
            <a:r>
              <a:rPr lang="en-US" sz="1500" dirty="0" smtClean="0">
                <a:solidFill>
                  <a:srgbClr val="8F0DC3"/>
                </a:solidFill>
              </a:rPr>
              <a:t>months </a:t>
            </a:r>
            <a:r>
              <a:rPr lang="en-US" sz="1200" dirty="0" smtClean="0">
                <a:solidFill>
                  <a:srgbClr val="8F0DC3"/>
                </a:solidFill>
              </a:rPr>
              <a:t>(this example posts OS in just 1 month)</a:t>
            </a:r>
            <a:r>
              <a:rPr lang="en-US" sz="1700" dirty="0" smtClean="0">
                <a:solidFill>
                  <a:srgbClr val="8F0DC3"/>
                </a:solidFill>
              </a:rPr>
              <a:t>.  </a:t>
            </a:r>
            <a:endParaRPr lang="en-US" sz="1700" dirty="0" smtClean="0">
              <a:solidFill>
                <a:srgbClr val="8F0DC3"/>
              </a:solidFill>
            </a:endParaRPr>
          </a:p>
          <a:p>
            <a:r>
              <a:rPr lang="en-US" sz="1700" dirty="0" smtClean="0">
                <a:solidFill>
                  <a:srgbClr val="8F0DC3"/>
                </a:solidFill>
              </a:rPr>
              <a:t>All </a:t>
            </a:r>
            <a:r>
              <a:rPr lang="en-US" sz="1700" dirty="0" smtClean="0">
                <a:solidFill>
                  <a:srgbClr val="8F0DC3"/>
                </a:solidFill>
              </a:rPr>
              <a:t>OS </a:t>
            </a:r>
            <a:r>
              <a:rPr lang="en-US" sz="1700" dirty="0" smtClean="0">
                <a:solidFill>
                  <a:srgbClr val="8F0DC3"/>
                </a:solidFill>
              </a:rPr>
              <a:t>items should post </a:t>
            </a:r>
            <a:r>
              <a:rPr lang="en-US" sz="1700" dirty="0" smtClean="0">
                <a:solidFill>
                  <a:srgbClr val="8F0DC3"/>
                </a:solidFill>
              </a:rPr>
              <a:t>to FIS within </a:t>
            </a:r>
            <a:r>
              <a:rPr lang="en-US" sz="1700" dirty="0" smtClean="0">
                <a:solidFill>
                  <a:srgbClr val="8F0DC3"/>
                </a:solidFill>
              </a:rPr>
              <a:t>90 days of the award end </a:t>
            </a:r>
            <a:r>
              <a:rPr lang="en-US" sz="1700" dirty="0" smtClean="0">
                <a:solidFill>
                  <a:srgbClr val="8F0DC3"/>
                </a:solidFill>
              </a:rPr>
              <a:t>date </a:t>
            </a:r>
            <a:r>
              <a:rPr lang="en-US" sz="1700" b="1" u="sng" dirty="0" smtClean="0">
                <a:solidFill>
                  <a:srgbClr val="8F0DC3"/>
                </a:solidFill>
              </a:rPr>
              <a:t>BUT</a:t>
            </a:r>
            <a:r>
              <a:rPr lang="en-US" sz="1700" dirty="0" smtClean="0">
                <a:solidFill>
                  <a:srgbClr val="8F0DC3"/>
                </a:solidFill>
              </a:rPr>
              <a:t> all need to be included on your OS List when due to DFS-Sponsored Programs (30 or 60 days).</a:t>
            </a:r>
            <a:endParaRPr lang="en-US" sz="1700" dirty="0">
              <a:solidFill>
                <a:srgbClr val="8F0DC3"/>
              </a:solidFill>
            </a:endParaRPr>
          </a:p>
        </p:txBody>
      </p:sp>
      <p:sp>
        <p:nvSpPr>
          <p:cNvPr id="6" name="TextBox 5"/>
          <p:cNvSpPr txBox="1"/>
          <p:nvPr/>
        </p:nvSpPr>
        <p:spPr>
          <a:xfrm>
            <a:off x="4571999" y="76200"/>
            <a:ext cx="4495801" cy="400110"/>
          </a:xfrm>
          <a:prstGeom prst="rect">
            <a:avLst/>
          </a:prstGeom>
          <a:solidFill>
            <a:srgbClr val="3333CC"/>
          </a:solidFill>
        </p:spPr>
        <p:txBody>
          <a:bodyPr wrap="square" rtlCol="0">
            <a:spAutoFit/>
          </a:bodyPr>
          <a:lstStyle/>
          <a:p>
            <a:r>
              <a:rPr lang="en-US" sz="2000" dirty="0" smtClean="0"/>
              <a:t>FIS Report: Budget - Grant by Project</a:t>
            </a:r>
            <a:endParaRPr lang="en-US" sz="2000" dirty="0"/>
          </a:p>
        </p:txBody>
      </p:sp>
      <p:sp>
        <p:nvSpPr>
          <p:cNvPr id="3" name="TextBox 2"/>
          <p:cNvSpPr txBox="1"/>
          <p:nvPr/>
        </p:nvSpPr>
        <p:spPr>
          <a:xfrm>
            <a:off x="4571999" y="476310"/>
            <a:ext cx="4495801" cy="369332"/>
          </a:xfrm>
          <a:prstGeom prst="rect">
            <a:avLst/>
          </a:prstGeom>
          <a:solidFill>
            <a:schemeClr val="bg2">
              <a:lumMod val="60000"/>
              <a:lumOff val="40000"/>
            </a:schemeClr>
          </a:solidFill>
        </p:spPr>
        <p:txBody>
          <a:bodyPr wrap="square" rtlCol="0">
            <a:spAutoFit/>
          </a:bodyPr>
          <a:lstStyle/>
          <a:p>
            <a:r>
              <a:rPr lang="en-US" dirty="0" smtClean="0"/>
              <a:t>Award End Date:  10/31/2013</a:t>
            </a:r>
            <a:endParaRPr lang="en-US" dirty="0"/>
          </a:p>
        </p:txBody>
      </p:sp>
      <p:sp>
        <p:nvSpPr>
          <p:cNvPr id="4" name="TextBox 3"/>
          <p:cNvSpPr txBox="1"/>
          <p:nvPr/>
        </p:nvSpPr>
        <p:spPr>
          <a:xfrm rot="20443438">
            <a:off x="7696200" y="1233101"/>
            <a:ext cx="1219200" cy="923330"/>
          </a:xfrm>
          <a:prstGeom prst="rect">
            <a:avLst/>
          </a:prstGeom>
          <a:solidFill>
            <a:schemeClr val="tx2">
              <a:lumMod val="75000"/>
            </a:schemeClr>
          </a:solidFill>
        </p:spPr>
        <p:txBody>
          <a:bodyPr wrap="square" rtlCol="0">
            <a:spAutoFit/>
          </a:bodyPr>
          <a:lstStyle/>
          <a:p>
            <a:r>
              <a:rPr lang="en-US" dirty="0" smtClean="0"/>
              <a:t>FIS at award end date</a:t>
            </a:r>
            <a:endParaRPr lang="en-US" dirty="0"/>
          </a:p>
        </p:txBody>
      </p:sp>
      <p:sp>
        <p:nvSpPr>
          <p:cNvPr id="7" name="TextBox 6"/>
          <p:cNvSpPr txBox="1"/>
          <p:nvPr/>
        </p:nvSpPr>
        <p:spPr>
          <a:xfrm rot="20443438">
            <a:off x="7696201" y="3958627"/>
            <a:ext cx="1219200" cy="1477328"/>
          </a:xfrm>
          <a:prstGeom prst="rect">
            <a:avLst/>
          </a:prstGeom>
          <a:solidFill>
            <a:schemeClr val="tx2">
              <a:lumMod val="75000"/>
            </a:schemeClr>
          </a:solidFill>
        </p:spPr>
        <p:txBody>
          <a:bodyPr wrap="square" rtlCol="0">
            <a:spAutoFit/>
          </a:bodyPr>
          <a:lstStyle/>
          <a:p>
            <a:r>
              <a:rPr lang="en-US" dirty="0" smtClean="0"/>
              <a:t>Final FIS balance including all OS items</a:t>
            </a:r>
            <a:endParaRPr lang="en-US" dirty="0"/>
          </a:p>
        </p:txBody>
      </p:sp>
    </p:spTree>
    <p:extLst>
      <p:ext uri="{BB962C8B-B14F-4D97-AF65-F5344CB8AC3E}">
        <p14:creationId xmlns:p14="http://schemas.microsoft.com/office/powerpoint/2010/main" val="3940029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152400"/>
            <a:ext cx="6307810" cy="6086743"/>
          </a:xfrm>
        </p:spPr>
      </p:pic>
    </p:spTree>
    <p:extLst>
      <p:ext uri="{BB962C8B-B14F-4D97-AF65-F5344CB8AC3E}">
        <p14:creationId xmlns:p14="http://schemas.microsoft.com/office/powerpoint/2010/main" val="24258133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410</TotalTime>
  <Words>561</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Elemental</vt:lpstr>
      <vt:lpstr>Outstanding Obligations List</vt:lpstr>
      <vt:lpstr>What is an Outstanding List?</vt:lpstr>
      <vt:lpstr>Why is an Outstanding List Important?</vt:lpstr>
      <vt:lpstr>If department does not provide an Outstanding List by the stated timeline . . .</vt:lpstr>
      <vt:lpstr>PowerPoint Presentation</vt:lpstr>
      <vt:lpstr>PowerPoint Presentation</vt:lpstr>
      <vt:lpstr>PowerPoint Presentation</vt:lpstr>
      <vt:lpstr>PowerPoint Presentation</vt:lpstr>
      <vt:lpstr>PowerPoint Presentation</vt:lpstr>
      <vt:lpstr>PowerPoint Presentation</vt:lpstr>
      <vt:lpstr>Close-out tips</vt:lpstr>
      <vt:lpstr>New version of Outstanding List: http://www.k-state.edu/finsvcs/sponsoredprograms/ spa_forms/index.html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Hohenbary</dc:creator>
  <cp:lastModifiedBy>Laura Hohenbary</cp:lastModifiedBy>
  <cp:revision>32</cp:revision>
  <cp:lastPrinted>2014-03-25T14:33:51Z</cp:lastPrinted>
  <dcterms:created xsi:type="dcterms:W3CDTF">2013-11-06T16:38:35Z</dcterms:created>
  <dcterms:modified xsi:type="dcterms:W3CDTF">2014-03-25T14:37:42Z</dcterms:modified>
</cp:coreProperties>
</file>