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60" r:id="rId3"/>
    <p:sldId id="269" r:id="rId4"/>
    <p:sldId id="263" r:id="rId5"/>
    <p:sldId id="261" r:id="rId6"/>
    <p:sldId id="262" r:id="rId7"/>
    <p:sldId id="270" r:id="rId8"/>
    <p:sldId id="264" r:id="rId9"/>
    <p:sldId id="266" r:id="rId10"/>
    <p:sldId id="267" r:id="rId11"/>
    <p:sldId id="265"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174"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3/25/2014</a:t>
            </a:fld>
            <a:endParaRPr lang="en-US" dirty="0"/>
          </a:p>
        </p:txBody>
      </p:sp>
      <p:sp>
        <p:nvSpPr>
          <p:cNvPr id="16" name="Slide Number Placeholder 15"/>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17" name="Footer Placeholder 16"/>
          <p:cNvSpPr>
            <a:spLocks noGrp="1"/>
          </p:cNvSpPr>
          <p:nvPr>
            <p:ph type="ftr" sz="quarter" idx="12"/>
          </p:nvPr>
        </p:nvSpPr>
        <p:spPr/>
        <p:txBody>
          <a:bodyPr/>
          <a:lstStyle/>
          <a:p>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3/25/2014</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3/25/2014</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3/25/2014</a:t>
            </a:fld>
            <a:endParaRPr lang="en-US" dirty="0"/>
          </a:p>
        </p:txBody>
      </p:sp>
      <p:sp>
        <p:nvSpPr>
          <p:cNvPr id="15" name="Slide Number Placeholder 14"/>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16" name="Footer Placeholder 15"/>
          <p:cNvSpPr>
            <a:spLocks noGrp="1"/>
          </p:cNvSpPr>
          <p:nvPr>
            <p:ph type="ftr" sz="quarter" idx="12"/>
          </p:nvPr>
        </p:nvSpPr>
        <p:spPr/>
        <p:txBody>
          <a:bodyPr/>
          <a:lstStyle/>
          <a:p>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3/25/2014</a:t>
            </a:fld>
            <a:endParaRPr lang="en-US" dirty="0"/>
          </a:p>
        </p:txBody>
      </p:sp>
      <p:sp>
        <p:nvSpPr>
          <p:cNvPr id="13" name="Slide Number Placeholder 12"/>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14" name="Footer Placeholder 13"/>
          <p:cNvSpPr>
            <a:spLocks noGrp="1"/>
          </p:cNvSpPr>
          <p:nvPr>
            <p:ph type="ftr" sz="quarter" idx="12"/>
          </p:nvPr>
        </p:nvSpPr>
        <p:spPr/>
        <p:txBody>
          <a:bodyPr/>
          <a:lstStyle/>
          <a:p>
            <a:endParaRPr kumimoji="0" lang="en-US" dirty="0"/>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3/25/2014</a:t>
            </a:fld>
            <a:endParaRPr lang="en-US" dirty="0"/>
          </a:p>
        </p:txBody>
      </p:sp>
      <p:sp>
        <p:nvSpPr>
          <p:cNvPr id="9" name="Slide Number Placeholder 8"/>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10" name="Footer Placeholder 9"/>
          <p:cNvSpPr>
            <a:spLocks noGrp="1"/>
          </p:cNvSpPr>
          <p:nvPr>
            <p:ph type="ftr" sz="quarter" idx="12"/>
          </p:nvPr>
        </p:nvSpPr>
        <p:spPr/>
        <p:txBody>
          <a:bodyPr/>
          <a:lstStyle/>
          <a:p>
            <a:endParaRPr kumimoji="0" lang="en-US" dirty="0"/>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3/25/2014</a:t>
            </a:fld>
            <a:endParaRPr lang="en-US" dirty="0"/>
          </a:p>
        </p:txBody>
      </p:sp>
      <p:sp>
        <p:nvSpPr>
          <p:cNvPr id="15" name="Slide Number Placeholder 14"/>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16" name="Footer Placeholder 15"/>
          <p:cNvSpPr>
            <a:spLocks noGrp="1"/>
          </p:cNvSpPr>
          <p:nvPr>
            <p:ph type="ftr" sz="quarter" idx="12"/>
          </p:nvPr>
        </p:nvSpPr>
        <p:spPr/>
        <p:txBody>
          <a:bodyPr/>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3/25/2014</a:t>
            </a:fld>
            <a:endParaRPr lang="en-US" dirty="0"/>
          </a:p>
        </p:txBody>
      </p:sp>
      <p:sp>
        <p:nvSpPr>
          <p:cNvPr id="8" name="Slide Number Placeholder 7"/>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9" name="Footer Placeholder 8"/>
          <p:cNvSpPr>
            <a:spLocks noGrp="1"/>
          </p:cNvSpPr>
          <p:nvPr>
            <p:ph type="ftr" sz="quarter" idx="12"/>
          </p:nvPr>
        </p:nvSpPr>
        <p:spPr/>
        <p:txBody>
          <a:bodyPr/>
          <a:lstStyle/>
          <a:p>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3/25/2014</a:t>
            </a:fld>
            <a:endParaRPr lang="en-US" dirty="0"/>
          </a:p>
        </p:txBody>
      </p:sp>
      <p:sp>
        <p:nvSpPr>
          <p:cNvPr id="6" name="Slide Number Placeholder 5"/>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7" name="Footer Placeholder 6"/>
          <p:cNvSpPr>
            <a:spLocks noGrp="1"/>
          </p:cNvSpPr>
          <p:nvPr>
            <p:ph type="ftr" sz="quarter" idx="12"/>
          </p:nvPr>
        </p:nvSpPr>
        <p:spPr/>
        <p:txBody>
          <a:bodyPr/>
          <a:lstStyle/>
          <a:p>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3/25/2014</a:t>
            </a:fld>
            <a:endParaRPr lang="en-US" dirty="0"/>
          </a:p>
        </p:txBody>
      </p:sp>
      <p:sp>
        <p:nvSpPr>
          <p:cNvPr id="16" name="Slide Number Placeholder 15"/>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17" name="Footer Placeholder 16"/>
          <p:cNvSpPr>
            <a:spLocks noGrp="1"/>
          </p:cNvSpPr>
          <p:nvPr>
            <p:ph type="ftr" sz="quarter" idx="12"/>
          </p:nvPr>
        </p:nvSpPr>
        <p:spPr/>
        <p:txBody>
          <a:bodyPr/>
          <a:lstStyle/>
          <a:p>
            <a:endParaRPr kumimoji="0" lang="en-US" dirty="0"/>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3/25/2014</a:t>
            </a:fld>
            <a:endParaRPr lang="en-US" dirty="0"/>
          </a:p>
        </p:txBody>
      </p:sp>
      <p:sp>
        <p:nvSpPr>
          <p:cNvPr id="14" name="Slide Number Placeholder 13"/>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15" name="Footer Placeholder 14"/>
          <p:cNvSpPr>
            <a:spLocks noGrp="1"/>
          </p:cNvSpPr>
          <p:nvPr>
            <p:ph type="ftr" sz="quarter" idx="12"/>
          </p:nvPr>
        </p:nvSpPr>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pPr eaLnBrk="1" latinLnBrk="0" hangingPunct="1"/>
            <a:fld id="{7CB97365-EBCA-4027-87D5-99FC1D4DF0BB}" type="datetimeFigureOut">
              <a:rPr lang="en-US" smtClean="0"/>
              <a:pPr eaLnBrk="1" latinLnBrk="0" hangingPunct="1"/>
              <a:t>3/25/2014</a:t>
            </a:fld>
            <a:endParaRPr lang="en-US" dirty="0">
              <a:solidFill>
                <a:schemeClr val="tx1">
                  <a:shade val="50000"/>
                </a:schemeClr>
              </a:solidFill>
            </a:endParaRPr>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kumimoji="0" lang="en-US" dirty="0">
              <a:solidFill>
                <a:schemeClr val="tx1">
                  <a:shade val="50000"/>
                </a:schemeClr>
              </a:solidFill>
            </a:endParaRPr>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69E29E33-B620-47F9-BB04-8846C2A5AFCC}" type="slidenum">
              <a:rPr kumimoji="0" lang="en-US" smtClean="0"/>
              <a:pPr eaLnBrk="1" latinLnBrk="0" hangingPunct="1"/>
              <a:t>‹#›</a:t>
            </a:fld>
            <a:endParaRPr kumimoji="0" lang="en-US" dirty="0">
              <a:solidFill>
                <a:schemeClr val="tx1">
                  <a:shade val="50000"/>
                </a:schemeClr>
              </a:solidFill>
            </a:endParaRP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www.k-state.edu/policies/ppm/7000/7010.html"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www.k-state.edu/policies/ppm/7000/7055.html"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71600"/>
            <a:ext cx="7543800" cy="914400"/>
          </a:xfrm>
        </p:spPr>
        <p:txBody>
          <a:bodyPr/>
          <a:lstStyle/>
          <a:p>
            <a:r>
              <a:rPr lang="en-US" dirty="0" smtClean="0"/>
              <a:t>Cost Transfers</a:t>
            </a:r>
            <a:endParaRPr lang="en-US" dirty="0"/>
          </a:p>
        </p:txBody>
      </p:sp>
      <p:sp>
        <p:nvSpPr>
          <p:cNvPr id="3" name="TextBox 2"/>
          <p:cNvSpPr txBox="1"/>
          <p:nvPr/>
        </p:nvSpPr>
        <p:spPr>
          <a:xfrm>
            <a:off x="736076" y="5181600"/>
            <a:ext cx="7239000" cy="369332"/>
          </a:xfrm>
          <a:prstGeom prst="rect">
            <a:avLst/>
          </a:prstGeom>
          <a:noFill/>
        </p:spPr>
        <p:txBody>
          <a:bodyPr wrap="square" rtlCol="0">
            <a:spAutoFit/>
          </a:bodyPr>
          <a:lstStyle/>
          <a:p>
            <a:r>
              <a:rPr lang="en-US" dirty="0" smtClean="0"/>
              <a:t>Division of Financial Services – Sponsored Programs</a:t>
            </a:r>
            <a:endParaRPr lang="en-US" dirty="0"/>
          </a:p>
        </p:txBody>
      </p:sp>
      <p:sp>
        <p:nvSpPr>
          <p:cNvPr id="4" name="TextBox 3"/>
          <p:cNvSpPr txBox="1"/>
          <p:nvPr/>
        </p:nvSpPr>
        <p:spPr>
          <a:xfrm>
            <a:off x="5410200" y="5791200"/>
            <a:ext cx="3048000" cy="369332"/>
          </a:xfrm>
          <a:prstGeom prst="rect">
            <a:avLst/>
          </a:prstGeom>
          <a:noFill/>
        </p:spPr>
        <p:txBody>
          <a:bodyPr wrap="square" rtlCol="0">
            <a:spAutoFit/>
          </a:bodyPr>
          <a:lstStyle/>
          <a:p>
            <a:pPr algn="r"/>
            <a:r>
              <a:rPr lang="en-US" dirty="0" smtClean="0"/>
              <a:t>March 2014</a:t>
            </a:r>
            <a:endParaRPr lang="en-US" dirty="0" smtClean="0"/>
          </a:p>
        </p:txBody>
      </p:sp>
    </p:spTree>
    <p:extLst>
      <p:ext uri="{BB962C8B-B14F-4D97-AF65-F5344CB8AC3E}">
        <p14:creationId xmlns:p14="http://schemas.microsoft.com/office/powerpoint/2010/main" val="3443800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82000" cy="2362200"/>
          </a:xfrm>
        </p:spPr>
        <p:txBody>
          <a:bodyPr/>
          <a:lstStyle/>
          <a:p>
            <a:r>
              <a:rPr lang="en-US" dirty="0" smtClean="0"/>
              <a:t>Examples of Incomplete or Unacceptable Cost Transfer Explanations</a:t>
            </a:r>
            <a:endParaRPr lang="en-US" dirty="0"/>
          </a:p>
        </p:txBody>
      </p:sp>
      <p:sp>
        <p:nvSpPr>
          <p:cNvPr id="3" name="TextBox 2"/>
          <p:cNvSpPr txBox="1"/>
          <p:nvPr/>
        </p:nvSpPr>
        <p:spPr>
          <a:xfrm>
            <a:off x="970174" y="2743200"/>
            <a:ext cx="7792825" cy="3693319"/>
          </a:xfrm>
          <a:prstGeom prst="rect">
            <a:avLst/>
          </a:prstGeom>
          <a:noFill/>
        </p:spPr>
        <p:txBody>
          <a:bodyPr wrap="square" rtlCol="0">
            <a:spAutoFit/>
          </a:bodyPr>
          <a:lstStyle/>
          <a:p>
            <a:pPr marL="285750" indent="-285750" fontAlgn="base">
              <a:buFont typeface="Arial" panose="020B0604020202020204" pitchFamily="34" charset="0"/>
              <a:buChar char="•"/>
            </a:pPr>
            <a:r>
              <a:rPr lang="en-US" dirty="0" smtClean="0"/>
              <a:t>To </a:t>
            </a:r>
            <a:r>
              <a:rPr lang="en-US" dirty="0"/>
              <a:t>correct a clerical </a:t>
            </a:r>
            <a:r>
              <a:rPr lang="en-US" dirty="0" smtClean="0"/>
              <a:t>error</a:t>
            </a:r>
          </a:p>
          <a:p>
            <a:pPr marL="285750" indent="-285750" fontAlgn="base">
              <a:buFont typeface="Arial" panose="020B0604020202020204" pitchFamily="34" charset="0"/>
              <a:buChar char="•"/>
            </a:pPr>
            <a:r>
              <a:rPr lang="en-US" dirty="0" smtClean="0"/>
              <a:t>To </a:t>
            </a:r>
            <a:r>
              <a:rPr lang="en-US" dirty="0"/>
              <a:t>move to correct </a:t>
            </a:r>
            <a:r>
              <a:rPr lang="en-US" dirty="0" smtClean="0"/>
              <a:t>project</a:t>
            </a:r>
          </a:p>
          <a:p>
            <a:pPr marL="285750" indent="-285750" fontAlgn="base">
              <a:buFont typeface="Arial" panose="020B0604020202020204" pitchFamily="34" charset="0"/>
              <a:buChar char="•"/>
            </a:pPr>
            <a:r>
              <a:rPr lang="en-US" dirty="0" smtClean="0"/>
              <a:t>Costs </a:t>
            </a:r>
            <a:r>
              <a:rPr lang="en-US" dirty="0"/>
              <a:t>must be transferred to another sponsored project due to </a:t>
            </a:r>
            <a:r>
              <a:rPr lang="en-US" dirty="0" smtClean="0"/>
              <a:t>overspending</a:t>
            </a:r>
          </a:p>
          <a:p>
            <a:pPr marL="285750" indent="-285750" fontAlgn="base">
              <a:buFont typeface="Arial" panose="020B0604020202020204" pitchFamily="34" charset="0"/>
              <a:buChar char="•"/>
            </a:pPr>
            <a:r>
              <a:rPr lang="en-US" dirty="0" smtClean="0"/>
              <a:t>Costs </a:t>
            </a:r>
            <a:r>
              <a:rPr lang="en-US" dirty="0"/>
              <a:t>need to be transferred to use up unspent funds before the sponsored project </a:t>
            </a:r>
            <a:r>
              <a:rPr lang="en-US" dirty="0" smtClean="0"/>
              <a:t>ends</a:t>
            </a:r>
          </a:p>
          <a:p>
            <a:pPr marL="285750" indent="-285750" fontAlgn="base">
              <a:buFont typeface="Arial" panose="020B0604020202020204" pitchFamily="34" charset="0"/>
              <a:buChar char="•"/>
            </a:pPr>
            <a:r>
              <a:rPr lang="en-US" dirty="0" smtClean="0"/>
              <a:t>The </a:t>
            </a:r>
            <a:r>
              <a:rPr lang="en-US" dirty="0"/>
              <a:t>late transfer is needed due to workloads that prevented administrative staff/PI from doing account reviews until </a:t>
            </a:r>
            <a:r>
              <a:rPr lang="en-US" dirty="0" smtClean="0"/>
              <a:t>now</a:t>
            </a:r>
          </a:p>
          <a:p>
            <a:pPr marL="285750" indent="-285750" fontAlgn="base">
              <a:buFont typeface="Arial" panose="020B0604020202020204" pitchFamily="34" charset="0"/>
              <a:buChar char="•"/>
            </a:pPr>
            <a:r>
              <a:rPr lang="en-US" dirty="0" smtClean="0"/>
              <a:t>Costs </a:t>
            </a:r>
            <a:r>
              <a:rPr lang="en-US" dirty="0"/>
              <a:t>were charged to sponsored project X until sponsored project Y was set up in </a:t>
            </a:r>
            <a:r>
              <a:rPr lang="en-US" dirty="0" smtClean="0"/>
              <a:t>FIS</a:t>
            </a:r>
          </a:p>
          <a:p>
            <a:pPr marL="285750" indent="-285750" fontAlgn="base">
              <a:buFont typeface="Arial" panose="020B0604020202020204" pitchFamily="34" charset="0"/>
              <a:buChar char="•"/>
            </a:pPr>
            <a:r>
              <a:rPr lang="en-US" dirty="0" smtClean="0"/>
              <a:t>The </a:t>
            </a:r>
            <a:r>
              <a:rPr lang="en-US" dirty="0"/>
              <a:t>PI was unavailable at the time of the original charge so costs were charged to sponsored project X in the </a:t>
            </a:r>
            <a:r>
              <a:rPr lang="en-US" dirty="0" smtClean="0"/>
              <a:t>meantime</a:t>
            </a:r>
            <a:endParaRPr lang="en-US" dirty="0"/>
          </a:p>
          <a:p>
            <a:pPr fontAlgn="base"/>
            <a:endParaRPr lang="en-US" dirty="0"/>
          </a:p>
        </p:txBody>
      </p:sp>
    </p:spTree>
    <p:extLst>
      <p:ext uri="{BB962C8B-B14F-4D97-AF65-F5344CB8AC3E}">
        <p14:creationId xmlns:p14="http://schemas.microsoft.com/office/powerpoint/2010/main" val="1279133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2209800"/>
          </a:xfrm>
        </p:spPr>
        <p:txBody>
          <a:bodyPr/>
          <a:lstStyle/>
          <a:p>
            <a:r>
              <a:rPr lang="en-US" dirty="0" smtClean="0"/>
              <a:t>Do NOT use a grant account as a “holding” account for an unallowable charge</a:t>
            </a:r>
            <a:endParaRPr lang="en-US" dirty="0"/>
          </a:p>
        </p:txBody>
      </p:sp>
      <p:sp>
        <p:nvSpPr>
          <p:cNvPr id="3" name="TextBox 2"/>
          <p:cNvSpPr txBox="1"/>
          <p:nvPr/>
        </p:nvSpPr>
        <p:spPr>
          <a:xfrm>
            <a:off x="1371600" y="3124200"/>
            <a:ext cx="6553200" cy="2308324"/>
          </a:xfrm>
          <a:prstGeom prst="rect">
            <a:avLst/>
          </a:prstGeom>
          <a:noFill/>
        </p:spPr>
        <p:txBody>
          <a:bodyPr wrap="square" rtlCol="0">
            <a:spAutoFit/>
          </a:bodyPr>
          <a:lstStyle/>
          <a:p>
            <a:r>
              <a:rPr lang="en-US" sz="2400" dirty="0" smtClean="0"/>
              <a:t>Grants are invoiced on a regular basis.  </a:t>
            </a:r>
          </a:p>
          <a:p>
            <a:r>
              <a:rPr lang="en-US" sz="2400" u="sng" dirty="0" smtClean="0"/>
              <a:t>Do NOT charge to a grant account KNOWING that you are eventually going to transfer it elsewhere.</a:t>
            </a:r>
            <a:r>
              <a:rPr lang="en-US" sz="2400" dirty="0" smtClean="0"/>
              <a:t>  The sponsor of the originally charged grant will be invoiced and will reimburse us for this unallowable cost.</a:t>
            </a:r>
            <a:endParaRPr lang="en-US" sz="2400" dirty="0"/>
          </a:p>
        </p:txBody>
      </p:sp>
    </p:spTree>
    <p:extLst>
      <p:ext uri="{BB962C8B-B14F-4D97-AF65-F5344CB8AC3E}">
        <p14:creationId xmlns:p14="http://schemas.microsoft.com/office/powerpoint/2010/main" val="2459843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543800" cy="914400"/>
          </a:xfrm>
        </p:spPr>
        <p:txBody>
          <a:bodyPr/>
          <a:lstStyle/>
          <a:p>
            <a:pPr algn="ctr"/>
            <a:r>
              <a:rPr lang="en-US" dirty="0" smtClean="0"/>
              <a:t>Overdraft Accounts</a:t>
            </a:r>
            <a:endParaRPr lang="en-US" dirty="0"/>
          </a:p>
        </p:txBody>
      </p:sp>
      <p:sp>
        <p:nvSpPr>
          <p:cNvPr id="3" name="TextBox 2"/>
          <p:cNvSpPr txBox="1"/>
          <p:nvPr/>
        </p:nvSpPr>
        <p:spPr>
          <a:xfrm>
            <a:off x="838200" y="1828800"/>
            <a:ext cx="7239000" cy="1754326"/>
          </a:xfrm>
          <a:prstGeom prst="rect">
            <a:avLst/>
          </a:prstGeom>
          <a:noFill/>
        </p:spPr>
        <p:txBody>
          <a:bodyPr wrap="square" rtlCol="0">
            <a:spAutoFit/>
          </a:bodyPr>
          <a:lstStyle/>
          <a:p>
            <a:r>
              <a:rPr lang="en-US" dirty="0" smtClean="0"/>
              <a:t>Set up an Overdraft account when </a:t>
            </a:r>
            <a:r>
              <a:rPr lang="en-US" dirty="0" smtClean="0"/>
              <a:t>department or college</a:t>
            </a:r>
            <a:r>
              <a:rPr lang="en-US" dirty="0" smtClean="0"/>
              <a:t> has received verbal or written notification that an award is forthcoming and believes the risk is minimal</a:t>
            </a:r>
            <a:r>
              <a:rPr lang="en-US" dirty="0" smtClean="0"/>
              <a:t>.  </a:t>
            </a:r>
            <a:r>
              <a:rPr lang="en-US" dirty="0" smtClean="0"/>
              <a:t>Charges for that research can be charged to the proper account from the beginning so that transfers are not needed when awarded. </a:t>
            </a:r>
            <a:r>
              <a:rPr lang="en-US" u="sng" dirty="0" smtClean="0"/>
              <a:t>Do </a:t>
            </a:r>
            <a:r>
              <a:rPr lang="en-US" u="sng" dirty="0"/>
              <a:t>NOT charge to a grant account KNOWING that you are eventually going to transfer it elsewhere.</a:t>
            </a:r>
            <a:r>
              <a:rPr lang="en-US" dirty="0"/>
              <a:t> </a:t>
            </a:r>
          </a:p>
        </p:txBody>
      </p:sp>
      <p:sp>
        <p:nvSpPr>
          <p:cNvPr id="4" name="TextBox 3"/>
          <p:cNvSpPr txBox="1"/>
          <p:nvPr/>
        </p:nvSpPr>
        <p:spPr>
          <a:xfrm>
            <a:off x="838986" y="4267200"/>
            <a:ext cx="7239000" cy="646331"/>
          </a:xfrm>
          <a:prstGeom prst="rect">
            <a:avLst/>
          </a:prstGeom>
          <a:noFill/>
        </p:spPr>
        <p:txBody>
          <a:bodyPr wrap="square" rtlCol="0">
            <a:spAutoFit/>
          </a:bodyPr>
          <a:lstStyle/>
          <a:p>
            <a:r>
              <a:rPr lang="en-US" dirty="0" smtClean="0"/>
              <a:t>PPM Chapter 7010.140:  </a:t>
            </a:r>
          </a:p>
          <a:p>
            <a:r>
              <a:rPr lang="en-US" dirty="0" smtClean="0">
                <a:hlinkClick r:id="rId2"/>
              </a:rPr>
              <a:t>http</a:t>
            </a:r>
            <a:r>
              <a:rPr lang="en-US" dirty="0">
                <a:hlinkClick r:id="rId2"/>
              </a:rPr>
              <a:t>://</a:t>
            </a:r>
            <a:r>
              <a:rPr lang="en-US" dirty="0" smtClean="0">
                <a:hlinkClick r:id="rId2"/>
              </a:rPr>
              <a:t>www.k-state.edu/policies/ppm/7000/7010.html</a:t>
            </a:r>
            <a:endParaRPr lang="en-US" dirty="0"/>
          </a:p>
        </p:txBody>
      </p:sp>
      <p:sp>
        <p:nvSpPr>
          <p:cNvPr id="5" name="TextBox 4"/>
          <p:cNvSpPr txBox="1"/>
          <p:nvPr/>
        </p:nvSpPr>
        <p:spPr>
          <a:xfrm>
            <a:off x="914400" y="5105400"/>
            <a:ext cx="7162800" cy="369332"/>
          </a:xfrm>
          <a:prstGeom prst="rect">
            <a:avLst/>
          </a:prstGeom>
          <a:noFill/>
        </p:spPr>
        <p:txBody>
          <a:bodyPr wrap="square" rtlCol="0">
            <a:spAutoFit/>
          </a:bodyPr>
          <a:lstStyle/>
          <a:p>
            <a:r>
              <a:rPr lang="en-US" dirty="0" smtClean="0"/>
              <a:t>Caution:  </a:t>
            </a:r>
            <a:r>
              <a:rPr lang="en-US" dirty="0" smtClean="0"/>
              <a:t>Department assumes financial risk if grant is not awarded.</a:t>
            </a:r>
            <a:endParaRPr lang="en-US" dirty="0"/>
          </a:p>
        </p:txBody>
      </p:sp>
    </p:spTree>
    <p:extLst>
      <p:ext uri="{BB962C8B-B14F-4D97-AF65-F5344CB8AC3E}">
        <p14:creationId xmlns:p14="http://schemas.microsoft.com/office/powerpoint/2010/main" val="3559060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7772400" cy="914400"/>
          </a:xfrm>
        </p:spPr>
        <p:txBody>
          <a:bodyPr/>
          <a:lstStyle/>
          <a:p>
            <a:r>
              <a:rPr lang="en-US" dirty="0" smtClean="0"/>
              <a:t>PPM: </a:t>
            </a:r>
            <a:r>
              <a:rPr lang="en-US" sz="2000" dirty="0">
                <a:hlinkClick r:id="rId2"/>
              </a:rPr>
              <a:t>http://www.k-state.edu/policies/ppm/7000/7055.html</a:t>
            </a:r>
            <a:endParaRPr lang="en-US" sz="2000" dirty="0"/>
          </a:p>
        </p:txBody>
      </p:sp>
      <p:sp>
        <p:nvSpPr>
          <p:cNvPr id="3" name="TextBox 2"/>
          <p:cNvSpPr txBox="1"/>
          <p:nvPr/>
        </p:nvSpPr>
        <p:spPr>
          <a:xfrm>
            <a:off x="609600" y="2209800"/>
            <a:ext cx="7391400" cy="3108543"/>
          </a:xfrm>
          <a:prstGeom prst="rect">
            <a:avLst/>
          </a:prstGeom>
          <a:noFill/>
        </p:spPr>
        <p:txBody>
          <a:bodyPr wrap="square" rtlCol="0">
            <a:spAutoFit/>
          </a:bodyPr>
          <a:lstStyle/>
          <a:p>
            <a:r>
              <a:rPr lang="en-US" sz="2800" dirty="0" smtClean="0"/>
              <a:t>Current policy written in 2009 as a result of an NSF desk audit.  Cost transfers are often one of the first things an auditor will review to see how frequently they occur.  This can be an indication to an auditor that proper financial procedures are not in place or are not being followed.</a:t>
            </a:r>
            <a:endParaRPr lang="en-US" sz="2800" dirty="0"/>
          </a:p>
        </p:txBody>
      </p:sp>
    </p:spTree>
    <p:extLst>
      <p:ext uri="{BB962C8B-B14F-4D97-AF65-F5344CB8AC3E}">
        <p14:creationId xmlns:p14="http://schemas.microsoft.com/office/powerpoint/2010/main" val="21160192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0"/>
            <a:ext cx="7162800" cy="1600200"/>
          </a:xfrm>
        </p:spPr>
        <p:txBody>
          <a:bodyPr/>
          <a:lstStyle/>
          <a:p>
            <a:r>
              <a:rPr lang="en-US" dirty="0" smtClean="0"/>
              <a:t>Regular review of financial accounts</a:t>
            </a:r>
            <a:endParaRPr lang="en-US" dirty="0"/>
          </a:p>
        </p:txBody>
      </p:sp>
      <p:sp>
        <p:nvSpPr>
          <p:cNvPr id="3" name="TextBox 2"/>
          <p:cNvSpPr txBox="1"/>
          <p:nvPr/>
        </p:nvSpPr>
        <p:spPr>
          <a:xfrm>
            <a:off x="990600" y="2743200"/>
            <a:ext cx="7086600" cy="2246769"/>
          </a:xfrm>
          <a:prstGeom prst="rect">
            <a:avLst/>
          </a:prstGeom>
          <a:noFill/>
        </p:spPr>
        <p:txBody>
          <a:bodyPr wrap="square" rtlCol="0">
            <a:spAutoFit/>
          </a:bodyPr>
          <a:lstStyle/>
          <a:p>
            <a:r>
              <a:rPr lang="en-US" sz="2800" dirty="0"/>
              <a:t>Principal Investigators and/or their delegate should regularly review the financial status of sponsored project accounts and prepare and submit transfers to correct errors on a timely basis. </a:t>
            </a:r>
          </a:p>
        </p:txBody>
      </p:sp>
    </p:spTree>
    <p:extLst>
      <p:ext uri="{BB962C8B-B14F-4D97-AF65-F5344CB8AC3E}">
        <p14:creationId xmlns:p14="http://schemas.microsoft.com/office/powerpoint/2010/main" val="1106053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543800" cy="914400"/>
          </a:xfrm>
        </p:spPr>
        <p:txBody>
          <a:bodyPr/>
          <a:lstStyle/>
          <a:p>
            <a:r>
              <a:rPr lang="en-US" dirty="0" smtClean="0"/>
              <a:t>Late transfers</a:t>
            </a:r>
            <a:endParaRPr lang="en-US" dirty="0"/>
          </a:p>
        </p:txBody>
      </p:sp>
      <p:sp>
        <p:nvSpPr>
          <p:cNvPr id="3" name="TextBox 2"/>
          <p:cNvSpPr txBox="1"/>
          <p:nvPr/>
        </p:nvSpPr>
        <p:spPr>
          <a:xfrm>
            <a:off x="1371600" y="1905000"/>
            <a:ext cx="6019800" cy="1200329"/>
          </a:xfrm>
          <a:prstGeom prst="rect">
            <a:avLst/>
          </a:prstGeom>
          <a:noFill/>
        </p:spPr>
        <p:txBody>
          <a:bodyPr wrap="square" rtlCol="0">
            <a:spAutoFit/>
          </a:bodyPr>
          <a:lstStyle/>
          <a:p>
            <a:r>
              <a:rPr lang="en-US" sz="2400" u="sng" dirty="0" smtClean="0"/>
              <a:t>Transfers onto a sponsored project</a:t>
            </a:r>
            <a:r>
              <a:rPr lang="en-US" sz="2400" dirty="0" smtClean="0"/>
              <a:t> are late when they are processed 90 days after the original transaction date. </a:t>
            </a:r>
            <a:endParaRPr lang="en-US" sz="2400" dirty="0"/>
          </a:p>
        </p:txBody>
      </p:sp>
      <p:sp>
        <p:nvSpPr>
          <p:cNvPr id="4" name="TextBox 3"/>
          <p:cNvSpPr txBox="1"/>
          <p:nvPr/>
        </p:nvSpPr>
        <p:spPr>
          <a:xfrm>
            <a:off x="1371600" y="3429000"/>
            <a:ext cx="6019800" cy="1938992"/>
          </a:xfrm>
          <a:prstGeom prst="rect">
            <a:avLst/>
          </a:prstGeom>
          <a:noFill/>
        </p:spPr>
        <p:txBody>
          <a:bodyPr wrap="square" rtlCol="0">
            <a:spAutoFit/>
          </a:bodyPr>
          <a:lstStyle/>
          <a:p>
            <a:r>
              <a:rPr lang="en-US" sz="2400" u="sng" dirty="0" smtClean="0"/>
              <a:t>Transfers off of a sponsored project</a:t>
            </a:r>
            <a:r>
              <a:rPr lang="en-US" sz="2400" dirty="0" smtClean="0"/>
              <a:t> have no time limit.  If you become aware that a charge does not belong to a sponsored project, it should be transferred off immediately. </a:t>
            </a:r>
            <a:endParaRPr lang="en-US" sz="2400" dirty="0"/>
          </a:p>
        </p:txBody>
      </p:sp>
    </p:spTree>
    <p:extLst>
      <p:ext uri="{BB962C8B-B14F-4D97-AF65-F5344CB8AC3E}">
        <p14:creationId xmlns:p14="http://schemas.microsoft.com/office/powerpoint/2010/main" val="2965269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543800" cy="914400"/>
          </a:xfrm>
        </p:spPr>
        <p:txBody>
          <a:bodyPr/>
          <a:lstStyle/>
          <a:p>
            <a:r>
              <a:rPr lang="en-US" dirty="0" smtClean="0"/>
              <a:t>Payroll transfers</a:t>
            </a:r>
            <a:endParaRPr lang="en-US" dirty="0"/>
          </a:p>
        </p:txBody>
      </p:sp>
      <p:sp>
        <p:nvSpPr>
          <p:cNvPr id="3" name="TextBox 2"/>
          <p:cNvSpPr txBox="1"/>
          <p:nvPr/>
        </p:nvSpPr>
        <p:spPr>
          <a:xfrm>
            <a:off x="1524000" y="1905000"/>
            <a:ext cx="6400800" cy="4154984"/>
          </a:xfrm>
          <a:prstGeom prst="rect">
            <a:avLst/>
          </a:prstGeom>
          <a:noFill/>
        </p:spPr>
        <p:txBody>
          <a:bodyPr wrap="square" rtlCol="0">
            <a:spAutoFit/>
          </a:bodyPr>
          <a:lstStyle/>
          <a:p>
            <a:r>
              <a:rPr lang="en-US" sz="2400" dirty="0"/>
              <a:t>Transfers must be prepared and submitted </a:t>
            </a:r>
            <a:r>
              <a:rPr lang="en-US" sz="2400" u="sng" dirty="0"/>
              <a:t>within 90 days after the effective date of the paycheck and prior to being certified on an Effort Report.</a:t>
            </a:r>
            <a:r>
              <a:rPr lang="en-US" sz="2400" dirty="0"/>
              <a:t> Once salaries have been certified on an Effort Report, changes to the assignment of those costs may call into question the validity and integrity of the original certification.  Allocation of the payroll costs, including cost sharing, should be carefully considered and adjusted </a:t>
            </a:r>
            <a:r>
              <a:rPr lang="en-US" sz="2400" u="sng" dirty="0"/>
              <a:t>prior</a:t>
            </a:r>
            <a:r>
              <a:rPr lang="en-US" sz="2400" dirty="0"/>
              <a:t> to </a:t>
            </a:r>
            <a:r>
              <a:rPr lang="en-US" sz="2400" dirty="0" smtClean="0"/>
              <a:t>Effort Report certification</a:t>
            </a:r>
            <a:r>
              <a:rPr lang="en-US" sz="2400" dirty="0"/>
              <a:t>. </a:t>
            </a:r>
          </a:p>
        </p:txBody>
      </p:sp>
    </p:spTree>
    <p:extLst>
      <p:ext uri="{BB962C8B-B14F-4D97-AF65-F5344CB8AC3E}">
        <p14:creationId xmlns:p14="http://schemas.microsoft.com/office/powerpoint/2010/main" val="2367072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543800" cy="914400"/>
          </a:xfrm>
        </p:spPr>
        <p:txBody>
          <a:bodyPr/>
          <a:lstStyle/>
          <a:p>
            <a:r>
              <a:rPr lang="en-US" dirty="0" smtClean="0"/>
              <a:t>Non-Payroll transfers</a:t>
            </a:r>
            <a:endParaRPr lang="en-US" dirty="0"/>
          </a:p>
        </p:txBody>
      </p:sp>
      <p:sp>
        <p:nvSpPr>
          <p:cNvPr id="3" name="TextBox 2"/>
          <p:cNvSpPr txBox="1"/>
          <p:nvPr/>
        </p:nvSpPr>
        <p:spPr>
          <a:xfrm>
            <a:off x="1371600" y="2133600"/>
            <a:ext cx="6019800" cy="3693319"/>
          </a:xfrm>
          <a:prstGeom prst="rect">
            <a:avLst/>
          </a:prstGeom>
          <a:noFill/>
        </p:spPr>
        <p:txBody>
          <a:bodyPr wrap="square" rtlCol="0">
            <a:spAutoFit/>
          </a:bodyPr>
          <a:lstStyle/>
          <a:p>
            <a:r>
              <a:rPr lang="en-US" sz="2400" dirty="0"/>
              <a:t>Transfers of costs to a sponsored project </a:t>
            </a:r>
            <a:r>
              <a:rPr lang="en-US" sz="2400" u="sng" dirty="0"/>
              <a:t>must be prepared and submitted within 90 days after the end of the month in which the transaction was originally recorded.</a:t>
            </a:r>
            <a:r>
              <a:rPr lang="en-US" sz="2400" dirty="0"/>
              <a:t> A complete explanation of the need for the transfer must be documented on the transfer of payment form. Explanations such as “to correct a clerical error” are not adequate.</a:t>
            </a:r>
          </a:p>
          <a:p>
            <a:endParaRPr lang="en-US" dirty="0"/>
          </a:p>
        </p:txBody>
      </p:sp>
    </p:spTree>
    <p:extLst>
      <p:ext uri="{BB962C8B-B14F-4D97-AF65-F5344CB8AC3E}">
        <p14:creationId xmlns:p14="http://schemas.microsoft.com/office/powerpoint/2010/main" val="575662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34" y="0"/>
            <a:ext cx="8954932" cy="6858000"/>
          </a:xfrm>
          <a:prstGeom prst="rect">
            <a:avLst/>
          </a:prstGeom>
        </p:spPr>
      </p:pic>
    </p:spTree>
    <p:extLst>
      <p:ext uri="{BB962C8B-B14F-4D97-AF65-F5344CB8AC3E}">
        <p14:creationId xmlns:p14="http://schemas.microsoft.com/office/powerpoint/2010/main" val="3671723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77200" cy="1524000"/>
          </a:xfrm>
        </p:spPr>
        <p:txBody>
          <a:bodyPr/>
          <a:lstStyle/>
          <a:p>
            <a:r>
              <a:rPr lang="en-US" dirty="0" smtClean="0"/>
              <a:t>Examples of Acceptable Cost Transfer Explanations</a:t>
            </a:r>
            <a:endParaRPr lang="en-US" dirty="0"/>
          </a:p>
        </p:txBody>
      </p:sp>
      <p:sp>
        <p:nvSpPr>
          <p:cNvPr id="3" name="TextBox 2"/>
          <p:cNvSpPr txBox="1"/>
          <p:nvPr/>
        </p:nvSpPr>
        <p:spPr>
          <a:xfrm>
            <a:off x="990600" y="2362200"/>
            <a:ext cx="7086600" cy="3693319"/>
          </a:xfrm>
          <a:prstGeom prst="rect">
            <a:avLst/>
          </a:prstGeom>
          <a:noFill/>
        </p:spPr>
        <p:txBody>
          <a:bodyPr wrap="square" rtlCol="0">
            <a:spAutoFit/>
          </a:bodyPr>
          <a:lstStyle/>
          <a:p>
            <a:pPr marL="285750" indent="-285750" fontAlgn="base">
              <a:buFont typeface="Arial" panose="020B0604020202020204" pitchFamily="34" charset="0"/>
              <a:buChar char="•"/>
            </a:pPr>
            <a:r>
              <a:rPr lang="en-US" dirty="0" smtClean="0"/>
              <a:t>A </a:t>
            </a:r>
            <a:r>
              <a:rPr lang="en-US" dirty="0"/>
              <a:t>clerical error was made when the original payment document was prepared. </a:t>
            </a:r>
            <a:r>
              <a:rPr lang="en-US" u="sng" dirty="0"/>
              <a:t>The account number 123456 was inadvertently entered as </a:t>
            </a:r>
            <a:r>
              <a:rPr lang="en-US" u="sng" dirty="0" smtClean="0"/>
              <a:t>132456.</a:t>
            </a:r>
          </a:p>
          <a:p>
            <a:pPr marL="285750" indent="-285750" fontAlgn="base">
              <a:buFont typeface="Arial" panose="020B0604020202020204" pitchFamily="34" charset="0"/>
              <a:buChar char="•"/>
            </a:pPr>
            <a:endParaRPr lang="en-US" dirty="0"/>
          </a:p>
          <a:p>
            <a:pPr marL="285750" indent="-285750" fontAlgn="base">
              <a:buFont typeface="Arial" panose="020B0604020202020204" pitchFamily="34" charset="0"/>
              <a:buChar char="•"/>
            </a:pPr>
            <a:r>
              <a:rPr lang="en-US" dirty="0" smtClean="0"/>
              <a:t>This </a:t>
            </a:r>
            <a:r>
              <a:rPr lang="en-US" dirty="0"/>
              <a:t>PI has two projects that involve the study of wildcats and their eating habits.  The PI inadvertently provided the wrong account number for the original charge.  </a:t>
            </a:r>
            <a:r>
              <a:rPr lang="en-US" u="sng" dirty="0"/>
              <a:t>Future charges for this PI will be double-checked for the correct account </a:t>
            </a:r>
            <a:r>
              <a:rPr lang="en-US" u="sng" dirty="0" smtClean="0"/>
              <a:t>number.</a:t>
            </a:r>
          </a:p>
          <a:p>
            <a:pPr marL="285750" indent="-285750" fontAlgn="base">
              <a:buFont typeface="Arial" panose="020B0604020202020204" pitchFamily="34" charset="0"/>
              <a:buChar char="•"/>
            </a:pPr>
            <a:endParaRPr lang="en-US" dirty="0"/>
          </a:p>
          <a:p>
            <a:pPr marL="285750" indent="-285750" fontAlgn="base">
              <a:buFont typeface="Arial" panose="020B0604020202020204" pitchFamily="34" charset="0"/>
              <a:buChar char="•"/>
            </a:pPr>
            <a:r>
              <a:rPr lang="en-US" u="sng" dirty="0" smtClean="0"/>
              <a:t>A </a:t>
            </a:r>
            <a:r>
              <a:rPr lang="en-US" u="sng" dirty="0"/>
              <a:t>review of the monthly statements</a:t>
            </a:r>
            <a:r>
              <a:rPr lang="en-US" dirty="0"/>
              <a:t> for this account by the PI revealed an error in charging payroll. The personnel specialist had not been notified by the PI that a graduate student had been assigned to this project</a:t>
            </a:r>
            <a:r>
              <a:rPr lang="en-US" dirty="0" smtClean="0"/>
              <a:t>.</a:t>
            </a:r>
            <a:endParaRPr lang="en-US" dirty="0"/>
          </a:p>
        </p:txBody>
      </p:sp>
    </p:spTree>
    <p:extLst>
      <p:ext uri="{BB962C8B-B14F-4D97-AF65-F5344CB8AC3E}">
        <p14:creationId xmlns:p14="http://schemas.microsoft.com/office/powerpoint/2010/main" val="161653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82000" cy="1524000"/>
          </a:xfrm>
        </p:spPr>
        <p:txBody>
          <a:bodyPr/>
          <a:lstStyle/>
          <a:p>
            <a:r>
              <a:rPr lang="en-US" dirty="0" smtClean="0"/>
              <a:t>More Examples of Acceptable Cost Transfer Explanations</a:t>
            </a:r>
            <a:endParaRPr lang="en-US" dirty="0"/>
          </a:p>
        </p:txBody>
      </p:sp>
      <p:sp>
        <p:nvSpPr>
          <p:cNvPr id="3" name="TextBox 2"/>
          <p:cNvSpPr txBox="1"/>
          <p:nvPr/>
        </p:nvSpPr>
        <p:spPr>
          <a:xfrm>
            <a:off x="990600" y="2362200"/>
            <a:ext cx="7086600" cy="3139321"/>
          </a:xfrm>
          <a:prstGeom prst="rect">
            <a:avLst/>
          </a:prstGeom>
          <a:noFill/>
        </p:spPr>
        <p:txBody>
          <a:bodyPr wrap="square" rtlCol="0">
            <a:spAutoFit/>
          </a:bodyPr>
          <a:lstStyle/>
          <a:p>
            <a:pPr marL="285750" indent="-285750" fontAlgn="base">
              <a:buFont typeface="Arial" panose="020B0604020202020204" pitchFamily="34" charset="0"/>
              <a:buChar char="•"/>
            </a:pPr>
            <a:r>
              <a:rPr lang="en-US" dirty="0" smtClean="0"/>
              <a:t>Receipt </a:t>
            </a:r>
            <a:r>
              <a:rPr lang="en-US" dirty="0"/>
              <a:t>of the official award was delayed by the sponsor. The project started prior to the date an account was </a:t>
            </a:r>
            <a:r>
              <a:rPr lang="en-US" dirty="0" smtClean="0"/>
              <a:t>established.</a:t>
            </a:r>
          </a:p>
          <a:p>
            <a:pPr marL="285750" indent="-285750" fontAlgn="base">
              <a:buFont typeface="Arial" panose="020B0604020202020204" pitchFamily="34" charset="0"/>
              <a:buChar char="•"/>
            </a:pPr>
            <a:endParaRPr lang="en-US" dirty="0"/>
          </a:p>
          <a:p>
            <a:pPr marL="285750" indent="-285750" fontAlgn="base">
              <a:buFont typeface="Arial" panose="020B0604020202020204" pitchFamily="34" charset="0"/>
              <a:buChar char="•"/>
            </a:pPr>
            <a:r>
              <a:rPr lang="en-US" dirty="0" smtClean="0"/>
              <a:t>The </a:t>
            </a:r>
            <a:r>
              <a:rPr lang="en-US" dirty="0"/>
              <a:t>sponsor assigned a new award number to the new budget period of the project, therefore a new FIS account was set </a:t>
            </a:r>
            <a:r>
              <a:rPr lang="en-US" dirty="0" smtClean="0"/>
              <a:t>up.  This </a:t>
            </a:r>
            <a:r>
              <a:rPr lang="en-US" dirty="0"/>
              <a:t>transfer moves costs to the new FIS </a:t>
            </a:r>
            <a:r>
              <a:rPr lang="en-US" dirty="0" smtClean="0"/>
              <a:t>number.</a:t>
            </a:r>
          </a:p>
          <a:p>
            <a:pPr marL="285750" indent="-285750" fontAlgn="base">
              <a:buFont typeface="Arial" panose="020B0604020202020204" pitchFamily="34" charset="0"/>
              <a:buChar char="•"/>
            </a:pPr>
            <a:endParaRPr lang="en-US" dirty="0"/>
          </a:p>
          <a:p>
            <a:pPr marL="285750" indent="-285750" fontAlgn="base">
              <a:buFont typeface="Arial" panose="020B0604020202020204" pitchFamily="34" charset="0"/>
              <a:buChar char="•"/>
            </a:pPr>
            <a:r>
              <a:rPr lang="en-US" dirty="0" smtClean="0"/>
              <a:t>A </a:t>
            </a:r>
            <a:r>
              <a:rPr lang="en-US" dirty="0"/>
              <a:t>change in the personnel specialist position within the department caused a delay in changing payroll funding to accurately reflect employees assigned to this project</a:t>
            </a:r>
            <a:r>
              <a:rPr lang="en-US" dirty="0" smtClean="0"/>
              <a:t>.</a:t>
            </a:r>
            <a:r>
              <a:rPr lang="en-US" dirty="0"/>
              <a:t>  </a:t>
            </a:r>
          </a:p>
          <a:p>
            <a:pPr marL="285750" indent="-285750" fontAlgn="base">
              <a:buFont typeface="Arial" panose="020B0604020202020204" pitchFamily="34" charset="0"/>
              <a:buChar char="•"/>
            </a:pPr>
            <a:endParaRPr lang="en-US" dirty="0"/>
          </a:p>
        </p:txBody>
      </p:sp>
    </p:spTree>
    <p:extLst>
      <p:ext uri="{BB962C8B-B14F-4D97-AF65-F5344CB8AC3E}">
        <p14:creationId xmlns:p14="http://schemas.microsoft.com/office/powerpoint/2010/main" val="25678460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268</TotalTime>
  <Words>667</Words>
  <Application>Microsoft Office PowerPoint</Application>
  <PresentationFormat>On-screen Show (4:3)</PresentationFormat>
  <Paragraphs>42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Elemental</vt:lpstr>
      <vt:lpstr>Cost Transfers</vt:lpstr>
      <vt:lpstr>PPM: http://www.k-state.edu/policies/ppm/7000/7055.html</vt:lpstr>
      <vt:lpstr>Regular review of financial accounts</vt:lpstr>
      <vt:lpstr>Late transfers</vt:lpstr>
      <vt:lpstr>Payroll transfers</vt:lpstr>
      <vt:lpstr>Non-Payroll transfers</vt:lpstr>
      <vt:lpstr>PowerPoint Presentation</vt:lpstr>
      <vt:lpstr>Examples of Acceptable Cost Transfer Explanations</vt:lpstr>
      <vt:lpstr>More Examples of Acceptable Cost Transfer Explanations</vt:lpstr>
      <vt:lpstr>Examples of Incomplete or Unacceptable Cost Transfer Explanations</vt:lpstr>
      <vt:lpstr>Do NOT use a grant account as a “holding” account for an unallowable charge</vt:lpstr>
      <vt:lpstr>Overdraft Accounts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Transfers</dc:title>
  <dc:creator>Laura Hohenbary</dc:creator>
  <cp:lastModifiedBy>Laura Hohenbary</cp:lastModifiedBy>
  <cp:revision>22</cp:revision>
  <dcterms:created xsi:type="dcterms:W3CDTF">2013-11-06T16:51:40Z</dcterms:created>
  <dcterms:modified xsi:type="dcterms:W3CDTF">2014-03-25T15:58:36Z</dcterms:modified>
</cp:coreProperties>
</file>