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 id="260" r:id="rId3"/>
    <p:sldId id="261" r:id="rId4"/>
    <p:sldId id="269" r:id="rId5"/>
    <p:sldId id="262" r:id="rId6"/>
    <p:sldId id="263" r:id="rId7"/>
    <p:sldId id="264" r:id="rId8"/>
    <p:sldId id="265" r:id="rId9"/>
    <p:sldId id="266" r:id="rId10"/>
    <p:sldId id="268"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11/18/2013</a:t>
            </a:fld>
            <a:endParaRPr lang="en-US" dirty="0"/>
          </a:p>
        </p:txBody>
      </p:sp>
      <p:sp>
        <p:nvSpPr>
          <p:cNvPr id="16" name="Slide Number Placeholder 15"/>
          <p:cNvSpPr>
            <a:spLocks noGrp="1"/>
          </p:cNvSpPr>
          <p:nvPr>
            <p:ph type="sldNum" sz="quarter" idx="11"/>
          </p:nvPr>
        </p:nvSpPr>
        <p:spPr/>
        <p:txBody>
          <a:bodyPr/>
          <a:lstStyle/>
          <a:p>
            <a:fld id="{69E29E33-B620-47F9-BB04-8846C2A5AFCC}" type="slidenum">
              <a:rPr kumimoji="0" lang="en-US" smtClean="0"/>
              <a:pPr eaLnBrk="1" latinLnBrk="0" hangingPunct="1"/>
              <a:t>‹#›</a:t>
            </a:fld>
            <a:endParaRPr kumimoji="0" lang="en-US" dirty="0"/>
          </a:p>
        </p:txBody>
      </p:sp>
      <p:sp>
        <p:nvSpPr>
          <p:cNvPr id="17" name="Footer Placeholder 16"/>
          <p:cNvSpPr>
            <a:spLocks noGrp="1"/>
          </p:cNvSpPr>
          <p:nvPr>
            <p:ph type="ftr" sz="quarter" idx="12"/>
          </p:nvPr>
        </p:nvSpPr>
        <p:spPr/>
        <p:txBody>
          <a:bodyPr/>
          <a:lstStyle/>
          <a:p>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11/18/2013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11/18/2013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eaLnBrk="1" latinLnBrk="0" hangingPunct="1"/>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11/18/2013</a:t>
            </a:fld>
            <a:endParaRPr lang="en-US" dirty="0"/>
          </a:p>
        </p:txBody>
      </p:sp>
      <p:sp>
        <p:nvSpPr>
          <p:cNvPr id="15" name="Slide Number Placeholder 14"/>
          <p:cNvSpPr>
            <a:spLocks noGrp="1"/>
          </p:cNvSpPr>
          <p:nvPr>
            <p:ph type="sldNum" sz="quarter" idx="11"/>
          </p:nvPr>
        </p:nvSpPr>
        <p:spPr/>
        <p:txBody>
          <a:bodyPr/>
          <a:lstStyle/>
          <a:p>
            <a:fld id="{69E29E33-B620-47F9-BB04-8846C2A5AFCC}" type="slidenum">
              <a:rPr kumimoji="0" lang="en-US" smtClean="0"/>
              <a:pPr eaLnBrk="1" latinLnBrk="0" hangingPunct="1"/>
              <a:t>‹#›</a:t>
            </a:fld>
            <a:endParaRPr kumimoji="0" lang="en-US" dirty="0"/>
          </a:p>
        </p:txBody>
      </p:sp>
      <p:sp>
        <p:nvSpPr>
          <p:cNvPr id="16" name="Footer Placeholder 15"/>
          <p:cNvSpPr>
            <a:spLocks noGrp="1"/>
          </p:cNvSpPr>
          <p:nvPr>
            <p:ph type="ftr" sz="quarter" idx="12"/>
          </p:nvPr>
        </p:nvSpPr>
        <p:spPr/>
        <p:txBody>
          <a:bodyPr/>
          <a:lstStyle/>
          <a:p>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11/18/2013</a:t>
            </a:fld>
            <a:endParaRPr lang="en-US" dirty="0"/>
          </a:p>
        </p:txBody>
      </p:sp>
      <p:sp>
        <p:nvSpPr>
          <p:cNvPr id="13" name="Slide Number Placeholder 12"/>
          <p:cNvSpPr>
            <a:spLocks noGrp="1"/>
          </p:cNvSpPr>
          <p:nvPr>
            <p:ph type="sldNum" sz="quarter" idx="11"/>
          </p:nvPr>
        </p:nvSpPr>
        <p:spPr/>
        <p:txBody>
          <a:bodyPr/>
          <a:lstStyle/>
          <a:p>
            <a:fld id="{69E29E33-B620-47F9-BB04-8846C2A5AFCC}" type="slidenum">
              <a:rPr kumimoji="0" lang="en-US" smtClean="0"/>
              <a:pPr eaLnBrk="1" latinLnBrk="0" hangingPunct="1"/>
              <a:t>‹#›</a:t>
            </a:fld>
            <a:endParaRPr kumimoji="0" lang="en-US" dirty="0"/>
          </a:p>
        </p:txBody>
      </p:sp>
      <p:sp>
        <p:nvSpPr>
          <p:cNvPr id="14" name="Footer Placeholder 13"/>
          <p:cNvSpPr>
            <a:spLocks noGrp="1"/>
          </p:cNvSpPr>
          <p:nvPr>
            <p:ph type="ftr" sz="quarter" idx="12"/>
          </p:nvPr>
        </p:nvSpPr>
        <p:spPr/>
        <p:txBody>
          <a:bodyPr/>
          <a:lstStyle/>
          <a:p>
            <a:endParaRPr kumimoji="0" lang="en-US" dirty="0"/>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11/18/2013</a:t>
            </a:fld>
            <a:endParaRPr lang="en-US" dirty="0"/>
          </a:p>
        </p:txBody>
      </p:sp>
      <p:sp>
        <p:nvSpPr>
          <p:cNvPr id="9" name="Slide Number Placeholder 8"/>
          <p:cNvSpPr>
            <a:spLocks noGrp="1"/>
          </p:cNvSpPr>
          <p:nvPr>
            <p:ph type="sldNum" sz="quarter" idx="11"/>
          </p:nvPr>
        </p:nvSpPr>
        <p:spPr/>
        <p:txBody>
          <a:bodyPr/>
          <a:lstStyle/>
          <a:p>
            <a:fld id="{69E29E33-B620-47F9-BB04-8846C2A5AFCC}" type="slidenum">
              <a:rPr kumimoji="0" lang="en-US" smtClean="0"/>
              <a:pPr eaLnBrk="1" latinLnBrk="0" hangingPunct="1"/>
              <a:t>‹#›</a:t>
            </a:fld>
            <a:endParaRPr kumimoji="0" lang="en-US" dirty="0"/>
          </a:p>
        </p:txBody>
      </p:sp>
      <p:sp>
        <p:nvSpPr>
          <p:cNvPr id="10" name="Footer Placeholder 9"/>
          <p:cNvSpPr>
            <a:spLocks noGrp="1"/>
          </p:cNvSpPr>
          <p:nvPr>
            <p:ph type="ftr" sz="quarter" idx="12"/>
          </p:nvPr>
        </p:nvSpPr>
        <p:spPr/>
        <p:txBody>
          <a:bodyPr/>
          <a:lstStyle/>
          <a:p>
            <a:endParaRPr kumimoji="0" lang="en-US" dirty="0"/>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11/18/2013</a:t>
            </a:fld>
            <a:endParaRPr lang="en-US" dirty="0"/>
          </a:p>
        </p:txBody>
      </p:sp>
      <p:sp>
        <p:nvSpPr>
          <p:cNvPr id="15" name="Slide Number Placeholder 14"/>
          <p:cNvSpPr>
            <a:spLocks noGrp="1"/>
          </p:cNvSpPr>
          <p:nvPr>
            <p:ph type="sldNum" sz="quarter" idx="11"/>
          </p:nvPr>
        </p:nvSpPr>
        <p:spPr/>
        <p:txBody>
          <a:bodyPr/>
          <a:lstStyle/>
          <a:p>
            <a:fld id="{69E29E33-B620-47F9-BB04-8846C2A5AFCC}" type="slidenum">
              <a:rPr kumimoji="0" lang="en-US" smtClean="0"/>
              <a:pPr eaLnBrk="1" latinLnBrk="0" hangingPunct="1"/>
              <a:t>‹#›</a:t>
            </a:fld>
            <a:endParaRPr kumimoji="0" lang="en-US" dirty="0"/>
          </a:p>
        </p:txBody>
      </p:sp>
      <p:sp>
        <p:nvSpPr>
          <p:cNvPr id="16" name="Footer Placeholder 15"/>
          <p:cNvSpPr>
            <a:spLocks noGrp="1"/>
          </p:cNvSpPr>
          <p:nvPr>
            <p:ph type="ftr" sz="quarter" idx="12"/>
          </p:nvPr>
        </p:nvSpPr>
        <p:spPr/>
        <p:txBody>
          <a:bodyPr/>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11/18/2013</a:t>
            </a:fld>
            <a:endParaRPr lang="en-US" dirty="0"/>
          </a:p>
        </p:txBody>
      </p:sp>
      <p:sp>
        <p:nvSpPr>
          <p:cNvPr id="8" name="Slide Number Placeholder 7"/>
          <p:cNvSpPr>
            <a:spLocks noGrp="1"/>
          </p:cNvSpPr>
          <p:nvPr>
            <p:ph type="sldNum" sz="quarter" idx="11"/>
          </p:nvPr>
        </p:nvSpPr>
        <p:spPr/>
        <p:txBody>
          <a:bodyPr/>
          <a:lstStyle/>
          <a:p>
            <a:fld id="{69E29E33-B620-47F9-BB04-8846C2A5AFCC}" type="slidenum">
              <a:rPr kumimoji="0" lang="en-US" smtClean="0"/>
              <a:pPr eaLnBrk="1" latinLnBrk="0" hangingPunct="1"/>
              <a:t>‹#›</a:t>
            </a:fld>
            <a:endParaRPr kumimoji="0" lang="en-US" dirty="0"/>
          </a:p>
        </p:txBody>
      </p:sp>
      <p:sp>
        <p:nvSpPr>
          <p:cNvPr id="9" name="Footer Placeholder 8"/>
          <p:cNvSpPr>
            <a:spLocks noGrp="1"/>
          </p:cNvSpPr>
          <p:nvPr>
            <p:ph type="ftr" sz="quarter" idx="12"/>
          </p:nvPr>
        </p:nvSpPr>
        <p:spPr/>
        <p:txBody>
          <a:bodyPr/>
          <a:lstStyle/>
          <a:p>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11/18/2013</a:t>
            </a:fld>
            <a:endParaRPr lang="en-US" dirty="0"/>
          </a:p>
        </p:txBody>
      </p:sp>
      <p:sp>
        <p:nvSpPr>
          <p:cNvPr id="6" name="Slide Number Placeholder 5"/>
          <p:cNvSpPr>
            <a:spLocks noGrp="1"/>
          </p:cNvSpPr>
          <p:nvPr>
            <p:ph type="sldNum" sz="quarter" idx="11"/>
          </p:nvPr>
        </p:nvSpPr>
        <p:spPr/>
        <p:txBody>
          <a:bodyPr/>
          <a:lstStyle/>
          <a:p>
            <a:fld id="{69E29E33-B620-47F9-BB04-8846C2A5AFCC}" type="slidenum">
              <a:rPr kumimoji="0" lang="en-US" smtClean="0"/>
              <a:pPr eaLnBrk="1" latinLnBrk="0" hangingPunct="1"/>
              <a:t>‹#›</a:t>
            </a:fld>
            <a:endParaRPr kumimoji="0" lang="en-US" dirty="0"/>
          </a:p>
        </p:txBody>
      </p:sp>
      <p:sp>
        <p:nvSpPr>
          <p:cNvPr id="7" name="Footer Placeholder 6"/>
          <p:cNvSpPr>
            <a:spLocks noGrp="1"/>
          </p:cNvSpPr>
          <p:nvPr>
            <p:ph type="ftr" sz="quarter" idx="12"/>
          </p:nvPr>
        </p:nvSpPr>
        <p:spPr/>
        <p:txBody>
          <a:bodyPr/>
          <a:lstStyle/>
          <a:p>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11/18/2013</a:t>
            </a:fld>
            <a:endParaRPr lang="en-US" dirty="0"/>
          </a:p>
        </p:txBody>
      </p:sp>
      <p:sp>
        <p:nvSpPr>
          <p:cNvPr id="16" name="Slide Number Placeholder 15"/>
          <p:cNvSpPr>
            <a:spLocks noGrp="1"/>
          </p:cNvSpPr>
          <p:nvPr>
            <p:ph type="sldNum" sz="quarter" idx="11"/>
          </p:nvPr>
        </p:nvSpPr>
        <p:spPr/>
        <p:txBody>
          <a:bodyPr/>
          <a:lstStyle/>
          <a:p>
            <a:fld id="{69E29E33-B620-47F9-BB04-8846C2A5AFCC}" type="slidenum">
              <a:rPr kumimoji="0" lang="en-US" smtClean="0"/>
              <a:pPr eaLnBrk="1" latinLnBrk="0" hangingPunct="1"/>
              <a:t>‹#›</a:t>
            </a:fld>
            <a:endParaRPr kumimoji="0" lang="en-US" dirty="0"/>
          </a:p>
        </p:txBody>
      </p:sp>
      <p:sp>
        <p:nvSpPr>
          <p:cNvPr id="17" name="Footer Placeholder 16"/>
          <p:cNvSpPr>
            <a:spLocks noGrp="1"/>
          </p:cNvSpPr>
          <p:nvPr>
            <p:ph type="ftr" sz="quarter" idx="12"/>
          </p:nvPr>
        </p:nvSpPr>
        <p:spPr/>
        <p:txBody>
          <a:bodyPr/>
          <a:lstStyle/>
          <a:p>
            <a:endParaRPr kumimoji="0" lang="en-US" dirty="0"/>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pPr eaLnBrk="1" latinLnBrk="0" hangingPunct="1"/>
            <a:fld id="{7CB97365-EBCA-4027-87D5-99FC1D4DF0BB}" type="datetimeFigureOut">
              <a:rPr lang="en-US" smtClean="0"/>
              <a:pPr eaLnBrk="1" latinLnBrk="0" hangingPunct="1"/>
              <a:t>11/18/2013</a:t>
            </a:fld>
            <a:endParaRPr lang="en-US" dirty="0"/>
          </a:p>
        </p:txBody>
      </p:sp>
      <p:sp>
        <p:nvSpPr>
          <p:cNvPr id="14" name="Slide Number Placeholder 13"/>
          <p:cNvSpPr>
            <a:spLocks noGrp="1"/>
          </p:cNvSpPr>
          <p:nvPr>
            <p:ph type="sldNum" sz="quarter" idx="11"/>
          </p:nvPr>
        </p:nvSpPr>
        <p:spPr/>
        <p:txBody>
          <a:bodyPr/>
          <a:lstStyle/>
          <a:p>
            <a:fld id="{69E29E33-B620-47F9-BB04-8846C2A5AFCC}" type="slidenum">
              <a:rPr kumimoji="0" lang="en-US" smtClean="0"/>
              <a:pPr eaLnBrk="1" latinLnBrk="0" hangingPunct="1"/>
              <a:t>‹#›</a:t>
            </a:fld>
            <a:endParaRPr kumimoji="0" lang="en-US" dirty="0"/>
          </a:p>
        </p:txBody>
      </p:sp>
      <p:sp>
        <p:nvSpPr>
          <p:cNvPr id="15" name="Footer Placeholder 14"/>
          <p:cNvSpPr>
            <a:spLocks noGrp="1"/>
          </p:cNvSpPr>
          <p:nvPr>
            <p:ph type="ftr" sz="quarter" idx="12"/>
          </p:nvPr>
        </p:nvSpPr>
        <p:spPr/>
        <p:txBody>
          <a:bodyPr/>
          <a:lstStyle/>
          <a:p>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pPr eaLnBrk="1" latinLnBrk="0" hangingPunct="1"/>
            <a:fld id="{7CB97365-EBCA-4027-87D5-99FC1D4DF0BB}" type="datetimeFigureOut">
              <a:rPr lang="en-US" smtClean="0"/>
              <a:pPr eaLnBrk="1" latinLnBrk="0" hangingPunct="1"/>
              <a:t>11/18/2013</a:t>
            </a:fld>
            <a:endParaRPr lang="en-US" dirty="0">
              <a:solidFill>
                <a:schemeClr val="tx1">
                  <a:shade val="50000"/>
                </a:schemeClr>
              </a:solidFill>
            </a:endParaRPr>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kumimoji="0" lang="en-US" dirty="0">
              <a:solidFill>
                <a:schemeClr val="tx1">
                  <a:shade val="50000"/>
                </a:schemeClr>
              </a:solidFill>
            </a:endParaRPr>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69E29E33-B620-47F9-BB04-8846C2A5AFCC}" type="slidenum">
              <a:rPr kumimoji="0" lang="en-US" smtClean="0"/>
              <a:pPr eaLnBrk="1" latinLnBrk="0" hangingPunct="1"/>
              <a:t>‹#›</a:t>
            </a:fld>
            <a:endParaRPr kumimoji="0" lang="en-US" dirty="0">
              <a:solidFill>
                <a:schemeClr val="tx1">
                  <a:shade val="50000"/>
                </a:schemeClr>
              </a:solidFill>
            </a:endParaRP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www.whitehouse.gov/omb/circulars_a021_2004"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www.gsa.gov/portal/ext/public/site/FTR/file/Chapter301p010.html/category/21868/" TargetMode="External"/><Relationship Id="rId2" Type="http://schemas.openxmlformats.org/officeDocument/2006/relationships/hyperlink" Target="http://www.gsa.gov/portal/content/103191"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www.k-state.edu/finsvcs/sponsoredprograms/news/mealsandrefreshments.html"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371600"/>
            <a:ext cx="7543800" cy="914400"/>
          </a:xfrm>
        </p:spPr>
        <p:txBody>
          <a:bodyPr/>
          <a:lstStyle/>
          <a:p>
            <a:pPr algn="ctr"/>
            <a:r>
              <a:rPr lang="en-US" sz="6000" b="1" dirty="0" smtClean="0"/>
              <a:t>Allowable</a:t>
            </a:r>
            <a:r>
              <a:rPr lang="en-US" sz="6000" dirty="0" smtClean="0"/>
              <a:t> Costs</a:t>
            </a:r>
            <a:endParaRPr lang="en-US" sz="6000" dirty="0"/>
          </a:p>
        </p:txBody>
      </p:sp>
      <p:sp>
        <p:nvSpPr>
          <p:cNvPr id="3" name="TextBox 2"/>
          <p:cNvSpPr txBox="1"/>
          <p:nvPr/>
        </p:nvSpPr>
        <p:spPr>
          <a:xfrm>
            <a:off x="736076" y="5181600"/>
            <a:ext cx="7239000" cy="369332"/>
          </a:xfrm>
          <a:prstGeom prst="rect">
            <a:avLst/>
          </a:prstGeom>
          <a:noFill/>
        </p:spPr>
        <p:txBody>
          <a:bodyPr wrap="square" rtlCol="0">
            <a:spAutoFit/>
          </a:bodyPr>
          <a:lstStyle/>
          <a:p>
            <a:r>
              <a:rPr lang="en-US" dirty="0" smtClean="0"/>
              <a:t>Division of Financial Services – Sponsored Programs</a:t>
            </a:r>
            <a:endParaRPr lang="en-US" dirty="0"/>
          </a:p>
        </p:txBody>
      </p:sp>
      <p:sp>
        <p:nvSpPr>
          <p:cNvPr id="4" name="TextBox 3"/>
          <p:cNvSpPr txBox="1"/>
          <p:nvPr/>
        </p:nvSpPr>
        <p:spPr>
          <a:xfrm>
            <a:off x="5410200" y="5791200"/>
            <a:ext cx="3048000" cy="369332"/>
          </a:xfrm>
          <a:prstGeom prst="rect">
            <a:avLst/>
          </a:prstGeom>
          <a:noFill/>
        </p:spPr>
        <p:txBody>
          <a:bodyPr wrap="square" rtlCol="0">
            <a:spAutoFit/>
          </a:bodyPr>
          <a:lstStyle/>
          <a:p>
            <a:pPr algn="r"/>
            <a:r>
              <a:rPr lang="en-US" dirty="0" smtClean="0"/>
              <a:t>November 2013</a:t>
            </a:r>
          </a:p>
        </p:txBody>
      </p:sp>
    </p:spTree>
    <p:extLst>
      <p:ext uri="{BB962C8B-B14F-4D97-AF65-F5344CB8AC3E}">
        <p14:creationId xmlns:p14="http://schemas.microsoft.com/office/powerpoint/2010/main" val="3443800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543800" cy="990600"/>
          </a:xfrm>
        </p:spPr>
        <p:txBody>
          <a:bodyPr/>
          <a:lstStyle/>
          <a:p>
            <a:pPr algn="ctr"/>
            <a:r>
              <a:rPr lang="en-US" dirty="0" smtClean="0"/>
              <a:t>Transaction dates</a:t>
            </a:r>
            <a:endParaRPr lang="en-US" dirty="0"/>
          </a:p>
        </p:txBody>
      </p:sp>
      <p:sp>
        <p:nvSpPr>
          <p:cNvPr id="3" name="Title 1"/>
          <p:cNvSpPr txBox="1">
            <a:spLocks/>
          </p:cNvSpPr>
          <p:nvPr/>
        </p:nvSpPr>
        <p:spPr>
          <a:xfrm>
            <a:off x="533400" y="3276600"/>
            <a:ext cx="8153400" cy="762000"/>
          </a:xfrm>
          <a:prstGeom prst="rect">
            <a:avLst/>
          </a:prstGeom>
        </p:spPr>
        <p:txBody>
          <a:bodyPr vert="horz" lIns="91440" tIns="45720" rIns="91440" bIns="45720" rtlCol="0" anchor="b">
            <a:noAutofit/>
          </a:bodyPr>
          <a:lst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t>Purchases near end of award</a:t>
            </a:r>
            <a:endParaRPr lang="en-US" dirty="0"/>
          </a:p>
        </p:txBody>
      </p:sp>
      <p:sp>
        <p:nvSpPr>
          <p:cNvPr id="5" name="TextBox 4"/>
          <p:cNvSpPr txBox="1"/>
          <p:nvPr/>
        </p:nvSpPr>
        <p:spPr>
          <a:xfrm>
            <a:off x="381000" y="1384917"/>
            <a:ext cx="8305800" cy="1477328"/>
          </a:xfrm>
          <a:prstGeom prst="rect">
            <a:avLst/>
          </a:prstGeom>
          <a:noFill/>
        </p:spPr>
        <p:txBody>
          <a:bodyPr wrap="square" rtlCol="0">
            <a:spAutoFit/>
          </a:bodyPr>
          <a:lstStyle/>
          <a:p>
            <a:r>
              <a:rPr lang="en-US" dirty="0" smtClean="0"/>
              <a:t>All items purchased or wages incurred on an agreement must fall within the dates of the agreement.</a:t>
            </a:r>
            <a:endParaRPr lang="en-US" b="1" dirty="0" smtClean="0"/>
          </a:p>
          <a:p>
            <a:endParaRPr lang="en-US" dirty="0"/>
          </a:p>
          <a:p>
            <a:r>
              <a:rPr lang="en-US" dirty="0" smtClean="0"/>
              <a:t>Even with travel, if a trip goes beyond an end date, you cannot charge any travel for that specific trip to the agreement after the end date.</a:t>
            </a:r>
            <a:endParaRPr lang="en-US" dirty="0"/>
          </a:p>
        </p:txBody>
      </p:sp>
      <p:sp>
        <p:nvSpPr>
          <p:cNvPr id="6" name="TextBox 5"/>
          <p:cNvSpPr txBox="1"/>
          <p:nvPr/>
        </p:nvSpPr>
        <p:spPr>
          <a:xfrm>
            <a:off x="381000" y="4191000"/>
            <a:ext cx="8305800" cy="2308324"/>
          </a:xfrm>
          <a:prstGeom prst="rect">
            <a:avLst/>
          </a:prstGeom>
          <a:noFill/>
        </p:spPr>
        <p:txBody>
          <a:bodyPr wrap="square" rtlCol="0">
            <a:spAutoFit/>
          </a:bodyPr>
          <a:lstStyle/>
          <a:p>
            <a:r>
              <a:rPr lang="en-US" dirty="0" smtClean="0"/>
              <a:t>Any major items that are purchased within the last 90 days of an agreement are susceptible to being unallowable costs.  It gives the illusion that you are trying to spend out the agreement.</a:t>
            </a:r>
          </a:p>
          <a:p>
            <a:endParaRPr lang="en-US" dirty="0"/>
          </a:p>
          <a:p>
            <a:r>
              <a:rPr lang="en-US" dirty="0" smtClean="0"/>
              <a:t>You cannot use the funds to replenish supplies.  Several Federal Agencies are now requiring new reporting that includes us listing supplies remaining and equipment purchased.  They also reserve the right to have us send those items to them at our cost (department’s cost).</a:t>
            </a:r>
            <a:endParaRPr lang="en-US" dirty="0"/>
          </a:p>
        </p:txBody>
      </p:sp>
    </p:spTree>
    <p:extLst>
      <p:ext uri="{BB962C8B-B14F-4D97-AF65-F5344CB8AC3E}">
        <p14:creationId xmlns:p14="http://schemas.microsoft.com/office/powerpoint/2010/main" val="660032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543800" cy="1676400"/>
          </a:xfrm>
        </p:spPr>
        <p:txBody>
          <a:bodyPr/>
          <a:lstStyle/>
          <a:p>
            <a:pPr algn="ctr"/>
            <a:r>
              <a:rPr lang="en-US" dirty="0" smtClean="0"/>
              <a:t>Is it okay if it is in the budget?</a:t>
            </a:r>
            <a:endParaRPr lang="en-US" dirty="0"/>
          </a:p>
        </p:txBody>
      </p:sp>
      <p:sp>
        <p:nvSpPr>
          <p:cNvPr id="3" name="TextBox 2"/>
          <p:cNvSpPr txBox="1"/>
          <p:nvPr/>
        </p:nvSpPr>
        <p:spPr>
          <a:xfrm>
            <a:off x="1223639" y="2895600"/>
            <a:ext cx="6629400" cy="2585323"/>
          </a:xfrm>
          <a:prstGeom prst="rect">
            <a:avLst/>
          </a:prstGeom>
          <a:noFill/>
        </p:spPr>
        <p:txBody>
          <a:bodyPr wrap="square" rtlCol="0">
            <a:spAutoFit/>
          </a:bodyPr>
          <a:lstStyle/>
          <a:p>
            <a:r>
              <a:rPr lang="en-US" dirty="0" smtClean="0"/>
              <a:t>Just because an item is listed in the budget does not mean that it is allowable on the project.</a:t>
            </a:r>
          </a:p>
          <a:p>
            <a:endParaRPr lang="en-US" dirty="0"/>
          </a:p>
          <a:p>
            <a:r>
              <a:rPr lang="en-US" dirty="0" smtClean="0"/>
              <a:t>One thing to remember is that the budgets are generated prior to the award.  This means that those offices with the University as well as with the Sponsor who have the expertise regarding allowable charges within Federal/State guidelines as well as other sponsoring agencies will apply the applicable terms &amp; conditions and guidelines determining charges.</a:t>
            </a:r>
            <a:endParaRPr lang="en-US" dirty="0"/>
          </a:p>
        </p:txBody>
      </p:sp>
    </p:spTree>
    <p:extLst>
      <p:ext uri="{BB962C8B-B14F-4D97-AF65-F5344CB8AC3E}">
        <p14:creationId xmlns:p14="http://schemas.microsoft.com/office/powerpoint/2010/main" val="1823146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543800" cy="914400"/>
          </a:xfrm>
        </p:spPr>
        <p:txBody>
          <a:bodyPr/>
          <a:lstStyle/>
          <a:p>
            <a:pPr algn="ctr"/>
            <a:r>
              <a:rPr lang="en-US" dirty="0" smtClean="0"/>
              <a:t>A-21 references</a:t>
            </a:r>
            <a:endParaRPr lang="en-US" dirty="0"/>
          </a:p>
        </p:txBody>
      </p:sp>
      <p:sp>
        <p:nvSpPr>
          <p:cNvPr id="3" name="TextBox 2"/>
          <p:cNvSpPr txBox="1"/>
          <p:nvPr/>
        </p:nvSpPr>
        <p:spPr>
          <a:xfrm>
            <a:off x="952870" y="2133600"/>
            <a:ext cx="7162800" cy="3416320"/>
          </a:xfrm>
          <a:prstGeom prst="rect">
            <a:avLst/>
          </a:prstGeom>
          <a:noFill/>
        </p:spPr>
        <p:txBody>
          <a:bodyPr wrap="square" rtlCol="0">
            <a:spAutoFit/>
          </a:bodyPr>
          <a:lstStyle/>
          <a:p>
            <a:r>
              <a:rPr lang="en-US" dirty="0" smtClean="0"/>
              <a:t>Factors </a:t>
            </a:r>
            <a:r>
              <a:rPr lang="en-US" dirty="0"/>
              <a:t>affecting allowability of costs. </a:t>
            </a:r>
            <a:r>
              <a:rPr lang="en-US" dirty="0" smtClean="0"/>
              <a:t> OMB A-21 Section C.2.</a:t>
            </a:r>
            <a:endParaRPr lang="en-US" dirty="0" smtClean="0"/>
          </a:p>
          <a:p>
            <a:endParaRPr lang="en-US" dirty="0" smtClean="0"/>
          </a:p>
          <a:p>
            <a:r>
              <a:rPr lang="en-US" dirty="0" smtClean="0"/>
              <a:t>The </a:t>
            </a:r>
            <a:r>
              <a:rPr lang="en-US" dirty="0"/>
              <a:t>tests of allowability of costs under these principles are: (a) they must be </a:t>
            </a:r>
            <a:r>
              <a:rPr lang="en-US" i="1" u="sng" dirty="0"/>
              <a:t>reasonable</a:t>
            </a:r>
            <a:r>
              <a:rPr lang="en-US" dirty="0"/>
              <a:t>; (b) they must be </a:t>
            </a:r>
            <a:r>
              <a:rPr lang="en-US" i="1" u="sng" dirty="0"/>
              <a:t>allocable</a:t>
            </a:r>
            <a:r>
              <a:rPr lang="en-US" dirty="0"/>
              <a:t> to sponsored agreements under the principles and methods provided herein; (c) they must be given </a:t>
            </a:r>
            <a:r>
              <a:rPr lang="en-US" i="1" u="sng" dirty="0"/>
              <a:t>consistent treatment</a:t>
            </a:r>
            <a:r>
              <a:rPr lang="en-US" dirty="0"/>
              <a:t> through application of those generally accepted accounting principles appropriate to the circumstances; and (d) they must conform to any limitations or exclusions set forth in these principles or in the sponsored agreement as to types or amounts of cost items</a:t>
            </a:r>
            <a:r>
              <a:rPr lang="en-US" dirty="0" smtClean="0"/>
              <a:t>.</a:t>
            </a:r>
          </a:p>
          <a:p>
            <a:endParaRPr lang="en-US" dirty="0"/>
          </a:p>
          <a:p>
            <a:r>
              <a:rPr lang="en-US" dirty="0" smtClean="0">
                <a:hlinkClick r:id="rId2"/>
              </a:rPr>
              <a:t>http://www.whitehouse.gov/omb/circulars_a021_2004</a:t>
            </a:r>
            <a:endParaRPr lang="en-US" dirty="0"/>
          </a:p>
        </p:txBody>
      </p:sp>
    </p:spTree>
    <p:extLst>
      <p:ext uri="{BB962C8B-B14F-4D97-AF65-F5344CB8AC3E}">
        <p14:creationId xmlns:p14="http://schemas.microsoft.com/office/powerpoint/2010/main" val="14313998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240" y="762000"/>
            <a:ext cx="7543800" cy="990600"/>
          </a:xfrm>
        </p:spPr>
        <p:txBody>
          <a:bodyPr/>
          <a:lstStyle/>
          <a:p>
            <a:pPr algn="ctr"/>
            <a:r>
              <a:rPr lang="en-US" dirty="0" smtClean="0"/>
              <a:t>Direct Costs vs Indirect</a:t>
            </a:r>
            <a:endParaRPr lang="en-US" dirty="0"/>
          </a:p>
        </p:txBody>
      </p:sp>
      <p:sp>
        <p:nvSpPr>
          <p:cNvPr id="3" name="TextBox 2"/>
          <p:cNvSpPr txBox="1"/>
          <p:nvPr/>
        </p:nvSpPr>
        <p:spPr>
          <a:xfrm>
            <a:off x="914400" y="2362200"/>
            <a:ext cx="6553200" cy="3416320"/>
          </a:xfrm>
          <a:prstGeom prst="rect">
            <a:avLst/>
          </a:prstGeom>
          <a:noFill/>
        </p:spPr>
        <p:txBody>
          <a:bodyPr wrap="square" rtlCol="0">
            <a:spAutoFit/>
          </a:bodyPr>
          <a:lstStyle/>
          <a:p>
            <a:r>
              <a:rPr lang="en-US" dirty="0"/>
              <a:t>Indirect costs are costs incurred for common or joint </a:t>
            </a:r>
            <a:r>
              <a:rPr lang="en-US" dirty="0" smtClean="0"/>
              <a:t>objectives</a:t>
            </a:r>
            <a:r>
              <a:rPr lang="en-US" dirty="0"/>
              <a:t>, benefit multiple projects and activities and are more general in nature than direct costs.  Utilities costs, building and equipment depreciation and office supplies are examples of indirect costs.  </a:t>
            </a:r>
            <a:endParaRPr lang="en-US" dirty="0" smtClean="0"/>
          </a:p>
          <a:p>
            <a:endParaRPr lang="en-US" dirty="0"/>
          </a:p>
          <a:p>
            <a:r>
              <a:rPr lang="en-US" dirty="0"/>
              <a:t>By contrast, the definition of a direct cost is a cost that can be specifically identified with a particular project or activity. If a cost benefits multiple projects, it must be allocated among the benefiting projects. If this cannot be done with relative ease and a high degree of accuracy, </a:t>
            </a:r>
            <a:r>
              <a:rPr lang="en-US" b="1" dirty="0"/>
              <a:t>then they must be treated as indirect costs.</a:t>
            </a:r>
            <a:endParaRPr lang="en-US" dirty="0"/>
          </a:p>
        </p:txBody>
      </p:sp>
    </p:spTree>
    <p:extLst>
      <p:ext uri="{BB962C8B-B14F-4D97-AF65-F5344CB8AC3E}">
        <p14:creationId xmlns:p14="http://schemas.microsoft.com/office/powerpoint/2010/main" val="31208196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543800" cy="914400"/>
          </a:xfrm>
        </p:spPr>
        <p:txBody>
          <a:bodyPr/>
          <a:lstStyle/>
          <a:p>
            <a:pPr algn="ctr"/>
            <a:r>
              <a:rPr lang="en-US" dirty="0" smtClean="0"/>
              <a:t>DISCLAIMER</a:t>
            </a:r>
            <a:endParaRPr lang="en-US" dirty="0"/>
          </a:p>
        </p:txBody>
      </p:sp>
      <p:sp>
        <p:nvSpPr>
          <p:cNvPr id="3" name="TextBox 2"/>
          <p:cNvSpPr txBox="1"/>
          <p:nvPr/>
        </p:nvSpPr>
        <p:spPr>
          <a:xfrm>
            <a:off x="838200" y="2057400"/>
            <a:ext cx="7467600" cy="1200329"/>
          </a:xfrm>
          <a:prstGeom prst="rect">
            <a:avLst/>
          </a:prstGeom>
          <a:noFill/>
        </p:spPr>
        <p:txBody>
          <a:bodyPr wrap="square" rtlCol="0">
            <a:spAutoFit/>
          </a:bodyPr>
          <a:lstStyle/>
          <a:p>
            <a:r>
              <a:rPr lang="en-US" dirty="0" smtClean="0"/>
              <a:t>Please note that the following will always have exceptions.  What we are providing as the information below are the guidelines in general.  Any time you have an item that you believe should be viewed in a different light, please contact your Sponsored Programs Office.</a:t>
            </a:r>
            <a:endParaRPr lang="en-US" dirty="0"/>
          </a:p>
        </p:txBody>
      </p:sp>
    </p:spTree>
    <p:extLst>
      <p:ext uri="{BB962C8B-B14F-4D97-AF65-F5344CB8AC3E}">
        <p14:creationId xmlns:p14="http://schemas.microsoft.com/office/powerpoint/2010/main" val="7370980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7543800" cy="914400"/>
          </a:xfrm>
        </p:spPr>
        <p:txBody>
          <a:bodyPr/>
          <a:lstStyle/>
          <a:p>
            <a:pPr algn="ctr"/>
            <a:r>
              <a:rPr lang="en-US" dirty="0" smtClean="0"/>
              <a:t>Computers</a:t>
            </a:r>
            <a:endParaRPr lang="en-US" dirty="0"/>
          </a:p>
        </p:txBody>
      </p:sp>
      <p:sp>
        <p:nvSpPr>
          <p:cNvPr id="3" name="TextBox 2"/>
          <p:cNvSpPr txBox="1"/>
          <p:nvPr/>
        </p:nvSpPr>
        <p:spPr>
          <a:xfrm>
            <a:off x="685800" y="1981200"/>
            <a:ext cx="6629400" cy="369332"/>
          </a:xfrm>
          <a:prstGeom prst="rect">
            <a:avLst/>
          </a:prstGeom>
          <a:noFill/>
        </p:spPr>
        <p:txBody>
          <a:bodyPr wrap="square" rtlCol="0">
            <a:spAutoFit/>
          </a:bodyPr>
          <a:lstStyle/>
          <a:p>
            <a:endParaRPr lang="en-US" dirty="0"/>
          </a:p>
        </p:txBody>
      </p:sp>
      <p:sp>
        <p:nvSpPr>
          <p:cNvPr id="4" name="TextBox 3"/>
          <p:cNvSpPr txBox="1"/>
          <p:nvPr/>
        </p:nvSpPr>
        <p:spPr>
          <a:xfrm>
            <a:off x="838200" y="2133600"/>
            <a:ext cx="7543800" cy="1477328"/>
          </a:xfrm>
          <a:prstGeom prst="rect">
            <a:avLst/>
          </a:prstGeom>
          <a:noFill/>
        </p:spPr>
        <p:txBody>
          <a:bodyPr wrap="square" rtlCol="0">
            <a:spAutoFit/>
          </a:bodyPr>
          <a:lstStyle/>
          <a:p>
            <a:r>
              <a:rPr lang="en-US" dirty="0" smtClean="0"/>
              <a:t>Typically </a:t>
            </a:r>
            <a:r>
              <a:rPr lang="en-US" dirty="0"/>
              <a:t>unallowable. Computers are most often used for </a:t>
            </a:r>
            <a:r>
              <a:rPr lang="en-US" dirty="0" smtClean="0"/>
              <a:t>multiple </a:t>
            </a:r>
            <a:r>
              <a:rPr lang="en-US" dirty="0"/>
              <a:t>tasks (i.e. </a:t>
            </a:r>
            <a:r>
              <a:rPr lang="en-US" dirty="0" smtClean="0"/>
              <a:t>email, instruction</a:t>
            </a:r>
            <a:r>
              <a:rPr lang="en-US" dirty="0"/>
              <a:t>, administrative tasks, proposal preparation, research, etc). To be allowable, they must </a:t>
            </a:r>
            <a:r>
              <a:rPr lang="en-US" dirty="0" smtClean="0"/>
              <a:t>be in </a:t>
            </a:r>
            <a:r>
              <a:rPr lang="en-US" dirty="0"/>
              <a:t>the budget </a:t>
            </a:r>
            <a:r>
              <a:rPr lang="en-US" b="1" dirty="0"/>
              <a:t>and </a:t>
            </a:r>
            <a:r>
              <a:rPr lang="en-US" dirty="0"/>
              <a:t>used solely on the project (or have a reasonable basis for allocating a portion </a:t>
            </a:r>
            <a:r>
              <a:rPr lang="en-US" dirty="0" smtClean="0"/>
              <a:t>of the </a:t>
            </a:r>
            <a:r>
              <a:rPr lang="en-US" dirty="0"/>
              <a:t>cost to the sponsored project).</a:t>
            </a:r>
          </a:p>
        </p:txBody>
      </p:sp>
      <p:sp>
        <p:nvSpPr>
          <p:cNvPr id="6" name="TextBox 5"/>
          <p:cNvSpPr txBox="1"/>
          <p:nvPr/>
        </p:nvSpPr>
        <p:spPr>
          <a:xfrm>
            <a:off x="838200" y="4572000"/>
            <a:ext cx="7391400" cy="646331"/>
          </a:xfrm>
          <a:prstGeom prst="rect">
            <a:avLst/>
          </a:prstGeom>
          <a:noFill/>
        </p:spPr>
        <p:txBody>
          <a:bodyPr wrap="square" rtlCol="0">
            <a:spAutoFit/>
          </a:bodyPr>
          <a:lstStyle/>
          <a:p>
            <a:r>
              <a:rPr lang="en-US" dirty="0" smtClean="0"/>
              <a:t>This would also include any electrical device used for communication purposes – whether it be for voice or data transmission.</a:t>
            </a:r>
            <a:endParaRPr lang="en-US" dirty="0"/>
          </a:p>
        </p:txBody>
      </p:sp>
    </p:spTree>
    <p:extLst>
      <p:ext uri="{BB962C8B-B14F-4D97-AF65-F5344CB8AC3E}">
        <p14:creationId xmlns:p14="http://schemas.microsoft.com/office/powerpoint/2010/main" val="2071378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543800" cy="2286000"/>
          </a:xfrm>
        </p:spPr>
        <p:txBody>
          <a:bodyPr/>
          <a:lstStyle/>
          <a:p>
            <a:pPr algn="ctr"/>
            <a:r>
              <a:rPr lang="en-US" dirty="0" smtClean="0"/>
              <a:t>Office Supplies</a:t>
            </a:r>
            <a:br>
              <a:rPr lang="en-US" dirty="0" smtClean="0"/>
            </a:br>
            <a:r>
              <a:rPr lang="en-US" dirty="0" smtClean="0"/>
              <a:t>and</a:t>
            </a:r>
            <a:br>
              <a:rPr lang="en-US" dirty="0" smtClean="0"/>
            </a:br>
            <a:r>
              <a:rPr lang="en-US" dirty="0" smtClean="0"/>
              <a:t>Office Furniture/Services</a:t>
            </a:r>
            <a:endParaRPr lang="en-US" dirty="0"/>
          </a:p>
        </p:txBody>
      </p:sp>
      <p:sp>
        <p:nvSpPr>
          <p:cNvPr id="3" name="TextBox 2"/>
          <p:cNvSpPr txBox="1"/>
          <p:nvPr/>
        </p:nvSpPr>
        <p:spPr>
          <a:xfrm>
            <a:off x="1273206" y="2895600"/>
            <a:ext cx="6400800" cy="646331"/>
          </a:xfrm>
          <a:prstGeom prst="rect">
            <a:avLst/>
          </a:prstGeom>
          <a:noFill/>
        </p:spPr>
        <p:txBody>
          <a:bodyPr wrap="square" rtlCol="0">
            <a:spAutoFit/>
          </a:bodyPr>
          <a:lstStyle/>
          <a:p>
            <a:r>
              <a:rPr lang="en-US" u="sng" dirty="0" smtClean="0"/>
              <a:t>Office Supplies</a:t>
            </a:r>
            <a:r>
              <a:rPr lang="en-US" dirty="0" smtClean="0"/>
              <a:t> - Not allowable charges unless they are being used as the item having research done upon it.</a:t>
            </a:r>
            <a:endParaRPr lang="en-US" dirty="0"/>
          </a:p>
        </p:txBody>
      </p:sp>
      <p:sp>
        <p:nvSpPr>
          <p:cNvPr id="4" name="TextBox 3"/>
          <p:cNvSpPr txBox="1"/>
          <p:nvPr/>
        </p:nvSpPr>
        <p:spPr>
          <a:xfrm>
            <a:off x="1296880" y="3657600"/>
            <a:ext cx="6400800" cy="1200329"/>
          </a:xfrm>
          <a:prstGeom prst="rect">
            <a:avLst/>
          </a:prstGeom>
          <a:noFill/>
        </p:spPr>
        <p:txBody>
          <a:bodyPr wrap="square" rtlCol="0">
            <a:spAutoFit/>
          </a:bodyPr>
          <a:lstStyle/>
          <a:p>
            <a:r>
              <a:rPr lang="en-US" u="sng" dirty="0" smtClean="0"/>
              <a:t>Phones/Phone Service</a:t>
            </a:r>
            <a:r>
              <a:rPr lang="en-US" dirty="0" smtClean="0"/>
              <a:t> (including cell phones/data transmitting devices) – Not allowable charges unless specifically needed in remote areas for transmitting data to a home base on a periodic basis.</a:t>
            </a:r>
            <a:endParaRPr lang="en-US" dirty="0"/>
          </a:p>
        </p:txBody>
      </p:sp>
      <p:sp>
        <p:nvSpPr>
          <p:cNvPr id="5" name="TextBox 4"/>
          <p:cNvSpPr txBox="1"/>
          <p:nvPr/>
        </p:nvSpPr>
        <p:spPr>
          <a:xfrm>
            <a:off x="1273206" y="4953000"/>
            <a:ext cx="6400800" cy="923330"/>
          </a:xfrm>
          <a:prstGeom prst="rect">
            <a:avLst/>
          </a:prstGeom>
          <a:noFill/>
        </p:spPr>
        <p:txBody>
          <a:bodyPr wrap="square" rtlCol="0">
            <a:spAutoFit/>
          </a:bodyPr>
          <a:lstStyle/>
          <a:p>
            <a:r>
              <a:rPr lang="en-US" u="sng" dirty="0" smtClean="0"/>
              <a:t>Dues, Memberships, Subscriptions</a:t>
            </a:r>
            <a:r>
              <a:rPr lang="en-US" dirty="0" smtClean="0"/>
              <a:t> – Typically unallowable.  These are normally for the benefit of an individual rather than the benefit of the research project.</a:t>
            </a:r>
            <a:endParaRPr lang="en-US" dirty="0"/>
          </a:p>
        </p:txBody>
      </p:sp>
    </p:spTree>
    <p:extLst>
      <p:ext uri="{BB962C8B-B14F-4D97-AF65-F5344CB8AC3E}">
        <p14:creationId xmlns:p14="http://schemas.microsoft.com/office/powerpoint/2010/main" val="4040373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7543800" cy="914400"/>
          </a:xfrm>
        </p:spPr>
        <p:txBody>
          <a:bodyPr/>
          <a:lstStyle/>
          <a:p>
            <a:pPr algn="ctr"/>
            <a:r>
              <a:rPr lang="en-US" dirty="0" smtClean="0"/>
              <a:t>Foreign Travel</a:t>
            </a:r>
            <a:endParaRPr lang="en-US" dirty="0"/>
          </a:p>
        </p:txBody>
      </p:sp>
      <p:sp>
        <p:nvSpPr>
          <p:cNvPr id="4" name="TextBox 3"/>
          <p:cNvSpPr txBox="1"/>
          <p:nvPr/>
        </p:nvSpPr>
        <p:spPr>
          <a:xfrm>
            <a:off x="951390" y="1752600"/>
            <a:ext cx="7162800" cy="2585323"/>
          </a:xfrm>
          <a:prstGeom prst="rect">
            <a:avLst/>
          </a:prstGeom>
          <a:noFill/>
        </p:spPr>
        <p:txBody>
          <a:bodyPr wrap="square" rtlCol="0">
            <a:spAutoFit/>
          </a:bodyPr>
          <a:lstStyle/>
          <a:p>
            <a:r>
              <a:rPr lang="en-US" dirty="0"/>
              <a:t>Must be in budget and may require prior sponsor approval. Must comply </a:t>
            </a:r>
            <a:r>
              <a:rPr lang="en-US" dirty="0" smtClean="0"/>
              <a:t>with the </a:t>
            </a:r>
            <a:r>
              <a:rPr lang="en-US" b="1" dirty="0"/>
              <a:t>Fly America Act </a:t>
            </a:r>
            <a:r>
              <a:rPr lang="en-US" dirty="0"/>
              <a:t>(US air carriers must be used, regardless of cost, or airline needs to have </a:t>
            </a:r>
            <a:r>
              <a:rPr lang="en-US" dirty="0" smtClean="0"/>
              <a:t>a code </a:t>
            </a:r>
            <a:r>
              <a:rPr lang="en-US" dirty="0"/>
              <a:t>sharing agreement with a US air carrier</a:t>
            </a:r>
            <a:r>
              <a:rPr lang="en-US" dirty="0" smtClean="0"/>
              <a:t>).</a:t>
            </a:r>
          </a:p>
          <a:p>
            <a:endParaRPr lang="en-US" dirty="0"/>
          </a:p>
          <a:p>
            <a:r>
              <a:rPr lang="en-US" dirty="0"/>
              <a:t>Exceptions to Fly America Act: </a:t>
            </a:r>
            <a:r>
              <a:rPr lang="en-US" dirty="0">
                <a:hlinkClick r:id="rId2"/>
              </a:rPr>
              <a:t>http://www.gsa.gov/portal/content/103191</a:t>
            </a:r>
            <a:r>
              <a:rPr lang="en-US" dirty="0"/>
              <a:t> </a:t>
            </a:r>
            <a:endParaRPr lang="en-US" dirty="0" smtClean="0"/>
          </a:p>
          <a:p>
            <a:r>
              <a:rPr lang="en-US" dirty="0">
                <a:hlinkClick r:id="rId3"/>
              </a:rPr>
              <a:t>http://www.gsa.gov/portal/ext/public/site/FTR/file/Chapter301p010.html/category/21868/</a:t>
            </a:r>
            <a:r>
              <a:rPr lang="en-US" dirty="0" smtClean="0"/>
              <a:t> </a:t>
            </a:r>
            <a:r>
              <a:rPr lang="en-US" dirty="0"/>
              <a:t>(search for “exceptions”)</a:t>
            </a:r>
          </a:p>
        </p:txBody>
      </p:sp>
      <p:sp>
        <p:nvSpPr>
          <p:cNvPr id="5" name="TextBox 4"/>
          <p:cNvSpPr txBox="1"/>
          <p:nvPr/>
        </p:nvSpPr>
        <p:spPr>
          <a:xfrm>
            <a:off x="1066800" y="4495800"/>
            <a:ext cx="7047390" cy="523220"/>
          </a:xfrm>
          <a:prstGeom prst="rect">
            <a:avLst/>
          </a:prstGeom>
          <a:noFill/>
        </p:spPr>
        <p:txBody>
          <a:bodyPr wrap="square" rtlCol="0">
            <a:spAutoFit/>
          </a:bodyPr>
          <a:lstStyle/>
          <a:p>
            <a:pPr algn="ctr"/>
            <a:r>
              <a:rPr lang="en-US" sz="2800" dirty="0" smtClean="0"/>
              <a:t>Travel Expenditures in General</a:t>
            </a:r>
            <a:endParaRPr lang="en-US" sz="2800" dirty="0"/>
          </a:p>
        </p:txBody>
      </p:sp>
      <p:sp>
        <p:nvSpPr>
          <p:cNvPr id="6" name="TextBox 5"/>
          <p:cNvSpPr txBox="1"/>
          <p:nvPr/>
        </p:nvSpPr>
        <p:spPr>
          <a:xfrm>
            <a:off x="951390" y="5181600"/>
            <a:ext cx="7125810" cy="923330"/>
          </a:xfrm>
          <a:prstGeom prst="rect">
            <a:avLst/>
          </a:prstGeom>
          <a:noFill/>
        </p:spPr>
        <p:txBody>
          <a:bodyPr wrap="square" rtlCol="0">
            <a:spAutoFit/>
          </a:bodyPr>
          <a:lstStyle/>
          <a:p>
            <a:r>
              <a:rPr lang="en-US" dirty="0" smtClean="0"/>
              <a:t>Most economical means of travel will be reimbursed.  Federal guidelines stipulate that and also state we are to follow our state guidelines.  This also includes rental cars.</a:t>
            </a:r>
            <a:endParaRPr lang="en-US" dirty="0"/>
          </a:p>
        </p:txBody>
      </p:sp>
    </p:spTree>
    <p:extLst>
      <p:ext uri="{BB962C8B-B14F-4D97-AF65-F5344CB8AC3E}">
        <p14:creationId xmlns:p14="http://schemas.microsoft.com/office/powerpoint/2010/main" val="21516451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543800" cy="914400"/>
          </a:xfrm>
        </p:spPr>
        <p:txBody>
          <a:bodyPr/>
          <a:lstStyle/>
          <a:p>
            <a:pPr algn="ctr"/>
            <a:r>
              <a:rPr lang="en-US" dirty="0" smtClean="0"/>
              <a:t>Administrative Salaries</a:t>
            </a:r>
            <a:endParaRPr lang="en-US" dirty="0"/>
          </a:p>
        </p:txBody>
      </p:sp>
      <p:sp>
        <p:nvSpPr>
          <p:cNvPr id="4" name="TextBox 3"/>
          <p:cNvSpPr txBox="1"/>
          <p:nvPr/>
        </p:nvSpPr>
        <p:spPr>
          <a:xfrm>
            <a:off x="762000" y="1819922"/>
            <a:ext cx="7620000" cy="2585323"/>
          </a:xfrm>
          <a:prstGeom prst="rect">
            <a:avLst/>
          </a:prstGeom>
          <a:noFill/>
        </p:spPr>
        <p:txBody>
          <a:bodyPr wrap="square" rtlCol="0">
            <a:spAutoFit/>
          </a:bodyPr>
          <a:lstStyle/>
          <a:p>
            <a:r>
              <a:rPr lang="en-US" dirty="0"/>
              <a:t>Salaries, Wages, &amp; Fringe Benefits for non-technical personnel. </a:t>
            </a:r>
            <a:endParaRPr lang="en-US" dirty="0" smtClean="0"/>
          </a:p>
          <a:p>
            <a:endParaRPr lang="en-US" dirty="0"/>
          </a:p>
          <a:p>
            <a:r>
              <a:rPr lang="en-US" dirty="0" smtClean="0"/>
              <a:t>This includes</a:t>
            </a:r>
            <a:r>
              <a:rPr lang="en-US" dirty="0"/>
              <a:t> clerical and administrative personnel such as accountants, secretaries, business officers, office administrators, president, vice presidents, deans and directors. </a:t>
            </a:r>
            <a:endParaRPr lang="en-US" dirty="0" smtClean="0"/>
          </a:p>
          <a:p>
            <a:endParaRPr lang="en-US" dirty="0"/>
          </a:p>
          <a:p>
            <a:r>
              <a:rPr lang="en-US" dirty="0" smtClean="0"/>
              <a:t>These salaries are not allowable charges with federal funds.  In some cases they can be allowable on non-federal agreements depending upon the type of agreement that is negotiated with the sponsor.</a:t>
            </a:r>
            <a:endParaRPr lang="en-US" dirty="0"/>
          </a:p>
        </p:txBody>
      </p:sp>
    </p:spTree>
    <p:extLst>
      <p:ext uri="{BB962C8B-B14F-4D97-AF65-F5344CB8AC3E}">
        <p14:creationId xmlns:p14="http://schemas.microsoft.com/office/powerpoint/2010/main" val="27252520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543800" cy="914400"/>
          </a:xfrm>
        </p:spPr>
        <p:txBody>
          <a:bodyPr/>
          <a:lstStyle/>
          <a:p>
            <a:pPr algn="ctr"/>
            <a:r>
              <a:rPr lang="en-US" dirty="0" smtClean="0"/>
              <a:t>Meals &amp; Entertainment</a:t>
            </a:r>
            <a:endParaRPr lang="en-US" dirty="0"/>
          </a:p>
        </p:txBody>
      </p:sp>
      <p:sp>
        <p:nvSpPr>
          <p:cNvPr id="3" name="TextBox 2"/>
          <p:cNvSpPr txBox="1"/>
          <p:nvPr/>
        </p:nvSpPr>
        <p:spPr>
          <a:xfrm>
            <a:off x="676183" y="1828800"/>
            <a:ext cx="7620000" cy="1754326"/>
          </a:xfrm>
          <a:prstGeom prst="rect">
            <a:avLst/>
          </a:prstGeom>
          <a:noFill/>
        </p:spPr>
        <p:txBody>
          <a:bodyPr wrap="square" rtlCol="0">
            <a:spAutoFit/>
          </a:bodyPr>
          <a:lstStyle/>
          <a:p>
            <a:r>
              <a:rPr lang="en-US" dirty="0"/>
              <a:t>Typically unallowable. </a:t>
            </a:r>
            <a:endParaRPr lang="en-US" dirty="0" smtClean="0"/>
          </a:p>
          <a:p>
            <a:endParaRPr lang="en-US" dirty="0"/>
          </a:p>
          <a:p>
            <a:r>
              <a:rPr lang="en-US" dirty="0" smtClean="0"/>
              <a:t>Alcohol is never an allowable charge on a research grant.</a:t>
            </a:r>
          </a:p>
          <a:p>
            <a:endParaRPr lang="en-US" dirty="0"/>
          </a:p>
          <a:p>
            <a:r>
              <a:rPr lang="en-US" dirty="0" smtClean="0"/>
              <a:t>Click </a:t>
            </a:r>
            <a:r>
              <a:rPr lang="en-US" dirty="0"/>
              <a:t>here for more info: </a:t>
            </a:r>
            <a:r>
              <a:rPr lang="en-US" dirty="0">
                <a:hlinkClick r:id="rId2"/>
              </a:rPr>
              <a:t>http://</a:t>
            </a:r>
            <a:r>
              <a:rPr lang="en-US" dirty="0" smtClean="0">
                <a:hlinkClick r:id="rId2"/>
              </a:rPr>
              <a:t>www.k-state.edu/finsvcs/</a:t>
            </a:r>
          </a:p>
          <a:p>
            <a:r>
              <a:rPr lang="en-US" dirty="0" smtClean="0">
                <a:hlinkClick r:id="rId2"/>
              </a:rPr>
              <a:t>sponsoredprograms/news/mealsandrefreshments.html</a:t>
            </a:r>
            <a:endParaRPr lang="en-US" dirty="0"/>
          </a:p>
        </p:txBody>
      </p:sp>
    </p:spTree>
    <p:extLst>
      <p:ext uri="{BB962C8B-B14F-4D97-AF65-F5344CB8AC3E}">
        <p14:creationId xmlns:p14="http://schemas.microsoft.com/office/powerpoint/2010/main" val="2041587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104</TotalTime>
  <Words>722</Words>
  <Application>Microsoft Office PowerPoint</Application>
  <PresentationFormat>On-screen Show (4:3)</PresentationFormat>
  <Paragraphs>54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Elemental</vt:lpstr>
      <vt:lpstr>Allowable Costs</vt:lpstr>
      <vt:lpstr>A-21 references</vt:lpstr>
      <vt:lpstr>Direct Costs vs Indirect</vt:lpstr>
      <vt:lpstr>DISCLAIMER</vt:lpstr>
      <vt:lpstr>Computers</vt:lpstr>
      <vt:lpstr>Office Supplies and Office Furniture/Services</vt:lpstr>
      <vt:lpstr>Foreign Travel</vt:lpstr>
      <vt:lpstr>Administrative Salaries</vt:lpstr>
      <vt:lpstr>Meals &amp; Entertainment</vt:lpstr>
      <vt:lpstr>Transaction dates</vt:lpstr>
      <vt:lpstr>Is it okay if it is in the budget?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 Transfers</dc:title>
  <dc:creator>Laura Hohenbary</dc:creator>
  <cp:lastModifiedBy>Laura Hohenbary</cp:lastModifiedBy>
  <cp:revision>25</cp:revision>
  <dcterms:created xsi:type="dcterms:W3CDTF">2013-11-06T16:51:40Z</dcterms:created>
  <dcterms:modified xsi:type="dcterms:W3CDTF">2013-11-18T19:37:55Z</dcterms:modified>
</cp:coreProperties>
</file>