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handoutMasterIdLst>
    <p:handoutMasterId r:id="rId19"/>
  </p:handoutMasterIdLst>
  <p:sldIdLst>
    <p:sldId id="256" r:id="rId5"/>
    <p:sldId id="257" r:id="rId6"/>
    <p:sldId id="269" r:id="rId7"/>
    <p:sldId id="258" r:id="rId8"/>
    <p:sldId id="270" r:id="rId9"/>
    <p:sldId id="259" r:id="rId10"/>
    <p:sldId id="260" r:id="rId11"/>
    <p:sldId id="261" r:id="rId12"/>
    <p:sldId id="262" r:id="rId13"/>
    <p:sldId id="263" r:id="rId14"/>
    <p:sldId id="264" r:id="rId15"/>
    <p:sldId id="265" r:id="rId16"/>
    <p:sldId id="268" r:id="rId17"/>
    <p:sldId id="271" r:id="rId18"/>
  </p:sldIdLst>
  <p:sldSz cx="9144000" cy="5143500" type="screen16x9"/>
  <p:notesSz cx="68580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4" d="100"/>
          <a:sy n="144" d="100"/>
        </p:scale>
        <p:origin x="654" y="114"/>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99AEE7D4-E968-479C-8E9B-733C243C0B27}" type="datetimeFigureOut">
              <a:rPr lang="en-US" smtClean="0"/>
              <a:t>12/23/2016</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45BC4484-0DB2-476B-B217-C7A68EEFD4F3}" type="slidenum">
              <a:rPr lang="en-US" smtClean="0"/>
              <a:t>‹#›</a:t>
            </a:fld>
            <a:endParaRPr lang="en-US"/>
          </a:p>
        </p:txBody>
      </p:sp>
    </p:spTree>
    <p:extLst>
      <p:ext uri="{BB962C8B-B14F-4D97-AF65-F5344CB8AC3E}">
        <p14:creationId xmlns:p14="http://schemas.microsoft.com/office/powerpoint/2010/main" val="41631913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1D18AADA-45E5-4E6D-ADDB-55A9CBF84F38}" type="datetimeFigureOut">
              <a:rPr lang="en-US" altLang="en-US"/>
              <a:pPr/>
              <a:t>12/23/2016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15D67B2-405B-4638-A5FA-70AC3842324A}" type="slidenum">
              <a:rPr lang="en-US" altLang="en-US"/>
              <a:pPr/>
              <a:t>‹#›</a:t>
            </a:fld>
            <a:endParaRPr lang="en-US" altLang="en-US"/>
          </a:p>
        </p:txBody>
      </p:sp>
    </p:spTree>
    <p:extLst>
      <p:ext uri="{BB962C8B-B14F-4D97-AF65-F5344CB8AC3E}">
        <p14:creationId xmlns:p14="http://schemas.microsoft.com/office/powerpoint/2010/main" val="181886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DE574F0-F2E4-4386-914B-1BE6549E2A72}" type="datetimeFigureOut">
              <a:rPr lang="en-US" altLang="en-US"/>
              <a:pPr/>
              <a:t>12/23/2016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6DAE9D6-F221-407E-8E51-E70E145CACAA}" type="slidenum">
              <a:rPr lang="en-US" altLang="en-US"/>
              <a:pPr/>
              <a:t>‹#›</a:t>
            </a:fld>
            <a:endParaRPr lang="en-US" altLang="en-US"/>
          </a:p>
        </p:txBody>
      </p:sp>
    </p:spTree>
    <p:extLst>
      <p:ext uri="{BB962C8B-B14F-4D97-AF65-F5344CB8AC3E}">
        <p14:creationId xmlns:p14="http://schemas.microsoft.com/office/powerpoint/2010/main" val="341094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3E5DFA9-062A-4EEB-8A06-FEDB1568324C}" type="datetimeFigureOut">
              <a:rPr lang="en-US" altLang="en-US"/>
              <a:pPr/>
              <a:t>12/23/2016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C6A3533-8F18-4EFD-B483-8A4646B19A48}" type="slidenum">
              <a:rPr lang="en-US" altLang="en-US"/>
              <a:pPr/>
              <a:t>‹#›</a:t>
            </a:fld>
            <a:endParaRPr lang="en-US" altLang="en-US"/>
          </a:p>
        </p:txBody>
      </p:sp>
    </p:spTree>
    <p:extLst>
      <p:ext uri="{BB962C8B-B14F-4D97-AF65-F5344CB8AC3E}">
        <p14:creationId xmlns:p14="http://schemas.microsoft.com/office/powerpoint/2010/main" val="2423813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EDD2541-3BDE-4BD1-9864-D221C7E1E6D1}" type="datetimeFigureOut">
              <a:rPr lang="en-US" altLang="en-US"/>
              <a:pPr/>
              <a:t>12/23/2016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5429FC5-6D08-4413-B47E-7844AA839D90}" type="slidenum">
              <a:rPr lang="en-US" altLang="en-US"/>
              <a:pPr/>
              <a:t>‹#›</a:t>
            </a:fld>
            <a:endParaRPr lang="en-US" altLang="en-US"/>
          </a:p>
        </p:txBody>
      </p:sp>
    </p:spTree>
    <p:extLst>
      <p:ext uri="{BB962C8B-B14F-4D97-AF65-F5344CB8AC3E}">
        <p14:creationId xmlns:p14="http://schemas.microsoft.com/office/powerpoint/2010/main" val="2547848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265A419-6E42-4D5E-B48D-8F672BD58AAA}" type="datetimeFigureOut">
              <a:rPr lang="en-US" altLang="en-US"/>
              <a:pPr/>
              <a:t>12/23/2016</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5919220-FA39-4CDD-B1A3-AF99DB155B53}" type="slidenum">
              <a:rPr lang="en-US" altLang="en-US"/>
              <a:pPr/>
              <a:t>‹#›</a:t>
            </a:fld>
            <a:endParaRPr lang="en-US" altLang="en-US"/>
          </a:p>
        </p:txBody>
      </p:sp>
    </p:spTree>
    <p:extLst>
      <p:ext uri="{BB962C8B-B14F-4D97-AF65-F5344CB8AC3E}">
        <p14:creationId xmlns:p14="http://schemas.microsoft.com/office/powerpoint/2010/main" val="678687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7CB4491-D381-46EB-946A-51DAA0858ED5}" type="datetimeFigureOut">
              <a:rPr lang="en-US" altLang="en-US"/>
              <a:pPr/>
              <a:t>12/23/2016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0E651D6-72CB-46F1-A768-5B1D6C1D2595}" type="slidenum">
              <a:rPr lang="en-US" altLang="en-US"/>
              <a:pPr/>
              <a:t>‹#›</a:t>
            </a:fld>
            <a:endParaRPr lang="en-US" altLang="en-US"/>
          </a:p>
        </p:txBody>
      </p:sp>
    </p:spTree>
    <p:extLst>
      <p:ext uri="{BB962C8B-B14F-4D97-AF65-F5344CB8AC3E}">
        <p14:creationId xmlns:p14="http://schemas.microsoft.com/office/powerpoint/2010/main" val="223601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69330BB9-5EA7-4347-A7F6-BE149628AFB8}" type="datetimeFigureOut">
              <a:rPr lang="en-US" altLang="en-US"/>
              <a:pPr/>
              <a:t>12/23/2016</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5CD3DDC6-3B6C-4060-AF94-9D3F436058A5}" type="slidenum">
              <a:rPr lang="en-US" altLang="en-US"/>
              <a:pPr/>
              <a:t>‹#›</a:t>
            </a:fld>
            <a:endParaRPr lang="en-US" altLang="en-US"/>
          </a:p>
        </p:txBody>
      </p:sp>
    </p:spTree>
    <p:extLst>
      <p:ext uri="{BB962C8B-B14F-4D97-AF65-F5344CB8AC3E}">
        <p14:creationId xmlns:p14="http://schemas.microsoft.com/office/powerpoint/2010/main" val="691171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EF6C3BB-0E2B-4987-90C1-587C16B29D1E}" type="datetimeFigureOut">
              <a:rPr lang="en-US" altLang="en-US"/>
              <a:pPr/>
              <a:t>12/23/2016</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1A3D705C-3584-4ABB-A67B-C09C7DFF7AE8}" type="slidenum">
              <a:rPr lang="en-US" altLang="en-US"/>
              <a:pPr/>
              <a:t>‹#›</a:t>
            </a:fld>
            <a:endParaRPr lang="en-US" altLang="en-US"/>
          </a:p>
        </p:txBody>
      </p:sp>
    </p:spTree>
    <p:extLst>
      <p:ext uri="{BB962C8B-B14F-4D97-AF65-F5344CB8AC3E}">
        <p14:creationId xmlns:p14="http://schemas.microsoft.com/office/powerpoint/2010/main" val="126471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3F621E7-06BF-497F-AB9F-E3F64A9C71F1}" type="datetimeFigureOut">
              <a:rPr lang="en-US" altLang="en-US"/>
              <a:pPr/>
              <a:t>12/23/2016</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686A8DA-734F-49DB-A607-8319B8660E14}" type="slidenum">
              <a:rPr lang="en-US" altLang="en-US"/>
              <a:pPr/>
              <a:t>‹#›</a:t>
            </a:fld>
            <a:endParaRPr lang="en-US" altLang="en-US"/>
          </a:p>
        </p:txBody>
      </p:sp>
    </p:spTree>
    <p:extLst>
      <p:ext uri="{BB962C8B-B14F-4D97-AF65-F5344CB8AC3E}">
        <p14:creationId xmlns:p14="http://schemas.microsoft.com/office/powerpoint/2010/main" val="3087286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9145407-51B3-4619-AC71-00304449F94B}" type="datetimeFigureOut">
              <a:rPr lang="en-US" altLang="en-US"/>
              <a:pPr/>
              <a:t>12/23/2016</a:t>
            </a:fld>
            <a:endParaRPr lang="en-US" alt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BA15598F-5466-4E08-929B-E8F283311224}" type="slidenum">
              <a:rPr lang="en-US" altLang="en-US"/>
              <a:pPr/>
              <a:t>‹#›</a:t>
            </a:fld>
            <a:endParaRPr lang="en-US" altLang="en-US">
              <a:solidFill>
                <a:srgbClr val="88A44D"/>
              </a:solidFill>
            </a:endParaRPr>
          </a:p>
        </p:txBody>
      </p:sp>
    </p:spTree>
    <p:extLst>
      <p:ext uri="{BB962C8B-B14F-4D97-AF65-F5344CB8AC3E}">
        <p14:creationId xmlns:p14="http://schemas.microsoft.com/office/powerpoint/2010/main" val="3702979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3178EE03-73F3-4305-B1C0-69E5FF6C27B5}" type="datetimeFigureOut">
              <a:rPr lang="en-US" altLang="en-US"/>
              <a:pPr/>
              <a:t>12/23/2016</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8D790B9-5FD1-4999-885F-A9E69FBF1E62}" type="slidenum">
              <a:rPr lang="en-US" altLang="en-US"/>
              <a:pPr/>
              <a:t>‹#›</a:t>
            </a:fld>
            <a:endParaRPr lang="en-US" altLang="en-US"/>
          </a:p>
        </p:txBody>
      </p:sp>
    </p:spTree>
    <p:extLst>
      <p:ext uri="{BB962C8B-B14F-4D97-AF65-F5344CB8AC3E}">
        <p14:creationId xmlns:p14="http://schemas.microsoft.com/office/powerpoint/2010/main" val="3717045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BEF2DD20-90C4-4978-A489-CD52EB2B995E}" type="datetimeFigureOut">
              <a:rPr lang="en-US" altLang="en-US"/>
              <a:pPr/>
              <a:t>12/23/2016</a:t>
            </a:fld>
            <a:endParaRPr lang="en-US" alt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795BF48-3A81-4D18-9FF1-FB2E4BABD81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93504" r:id="rId1"/>
    <p:sldLayoutId id="2147493505" r:id="rId2"/>
    <p:sldLayoutId id="2147493506" r:id="rId3"/>
    <p:sldLayoutId id="2147493507" r:id="rId4"/>
    <p:sldLayoutId id="2147493508" r:id="rId5"/>
    <p:sldLayoutId id="2147493509" r:id="rId6"/>
    <p:sldLayoutId id="2147493510" r:id="rId7"/>
    <p:sldLayoutId id="2147493514" r:id="rId8"/>
    <p:sldLayoutId id="2147493511" r:id="rId9"/>
    <p:sldLayoutId id="2147493512" r:id="rId10"/>
    <p:sldLayoutId id="2147493513" r:id="rId11"/>
  </p:sldLayoutIdLst>
  <p:txStyles>
    <p:titleStyle>
      <a:lvl1pPr algn="ctr" defTabSz="457200" rtl="0" eaLnBrk="1" fontAlgn="base" hangingPunct="1">
        <a:spcBef>
          <a:spcPct val="0"/>
        </a:spcBef>
        <a:spcAft>
          <a:spcPct val="0"/>
        </a:spcAft>
        <a:defRPr sz="4400" kern="1200">
          <a:solidFill>
            <a:schemeClr val="tx1"/>
          </a:solidFill>
          <a:latin typeface="Lucida Sans"/>
          <a:ea typeface="ＭＳ Ｐゴシック" charset="0"/>
          <a:cs typeface="Lucida Sans"/>
        </a:defRPr>
      </a:lvl1pPr>
      <a:lvl2pPr algn="ctr" defTabSz="457200" rtl="0" eaLnBrk="1" fontAlgn="base" hangingPunct="1">
        <a:spcBef>
          <a:spcPct val="0"/>
        </a:spcBef>
        <a:spcAft>
          <a:spcPct val="0"/>
        </a:spcAft>
        <a:defRPr sz="4400">
          <a:solidFill>
            <a:schemeClr val="tx1"/>
          </a:solidFill>
          <a:latin typeface="Lucida Sans" pitchFamily="34"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Lucida Sans" pitchFamily="34"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Lucida Sans" pitchFamily="34"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Lucida Sans" pitchFamily="34"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Lucida Sans"/>
          <a:ea typeface="ＭＳ Ｐゴシック" charset="0"/>
          <a:cs typeface="Lucida San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Lucida Sans"/>
          <a:ea typeface="ＭＳ Ｐゴシック" charset="0"/>
          <a:cs typeface="Lucida San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Lucida Sans"/>
          <a:ea typeface="ＭＳ Ｐゴシック" charset="0"/>
          <a:cs typeface="Lucida San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Lucida Sans"/>
          <a:ea typeface="ＭＳ Ｐゴシック" charset="0"/>
          <a:cs typeface="Lucida San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Lucida Sans"/>
          <a:ea typeface="ＭＳ Ｐゴシック" charset="0"/>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k-state.edu/policies/ppm/3400/3430.html" TargetMode="External"/><Relationship Id="rId2" Type="http://schemas.openxmlformats.org/officeDocument/2006/relationships/hyperlink" Target="http://www.k-state.edu/policies/ppm/3400/3433.html" TargetMode="External"/><Relationship Id="rId1" Type="http://schemas.openxmlformats.org/officeDocument/2006/relationships/slideLayout" Target="../slideLayouts/slideLayout2.xml"/><Relationship Id="rId4" Type="http://schemas.openxmlformats.org/officeDocument/2006/relationships/hyperlink" Target="http://www.k-state.edu/policies/ppm/3400/3415.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pcisecuritystandards.org/documents/Skimming%20Prevention%20BP%20for%20Merchants%20Sept2014.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k-state.edu/policies/ppm/6100/6115.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5800" y="1598613"/>
            <a:ext cx="7772400" cy="1101725"/>
          </a:xfrm>
        </p:spPr>
        <p:txBody>
          <a:bodyPr/>
          <a:lstStyle/>
          <a:p>
            <a:r>
              <a:rPr lang="en-US" altLang="en-US" dirty="0">
                <a:ea typeface="ＭＳ Ｐゴシック" pitchFamily="34" charset="-128"/>
              </a:rPr>
              <a:t>Payment Card Industry (PCI) Rules and Standards</a:t>
            </a:r>
            <a:endParaRPr lang="en-US" altLang="en-US" b="1" dirty="0" smtClean="0">
              <a:latin typeface="Lucida Sans" pitchFamily="34" charset="0"/>
              <a:ea typeface="ＭＳ Ｐゴシック" pitchFamily="34" charset="-128"/>
            </a:endParaRPr>
          </a:p>
        </p:txBody>
      </p:sp>
      <p:sp>
        <p:nvSpPr>
          <p:cNvPr id="3" name="Subtitle 2"/>
          <p:cNvSpPr>
            <a:spLocks noGrp="1"/>
          </p:cNvSpPr>
          <p:nvPr>
            <p:ph type="subTitle" idx="1"/>
          </p:nvPr>
        </p:nvSpPr>
        <p:spPr>
          <a:xfrm>
            <a:off x="1371600" y="3374064"/>
            <a:ext cx="6400800" cy="855035"/>
          </a:xfrm>
        </p:spPr>
        <p:txBody>
          <a:bodyPr rtlCol="0">
            <a:normAutofit/>
          </a:bodyPr>
          <a:lstStyle/>
          <a:p>
            <a:pPr fontAlgn="auto">
              <a:spcAft>
                <a:spcPts val="0"/>
              </a:spcAft>
              <a:defRPr/>
            </a:pPr>
            <a:r>
              <a:rPr lang="en-US" altLang="en-US" sz="2200" dirty="0" smtClean="0">
                <a:ea typeface="ＭＳ Ｐゴシック" pitchFamily="34" charset="-128"/>
              </a:rPr>
              <a:t>Training for KSU </a:t>
            </a:r>
            <a:r>
              <a:rPr lang="en-US" altLang="en-US" sz="2200" dirty="0">
                <a:ea typeface="ＭＳ Ｐゴシック" pitchFamily="34" charset="-128"/>
              </a:rPr>
              <a:t>Departments and Individuals Processing Transactions with Payment Cards </a:t>
            </a:r>
          </a:p>
          <a:p>
            <a:pPr eaLnBrk="1" fontAlgn="auto" hangingPunct="1">
              <a:spcAft>
                <a:spcPts val="0"/>
              </a:spcAft>
              <a:buFont typeface="Arial"/>
              <a:buNone/>
              <a:defRPr/>
            </a:pPr>
            <a:endParaRPr lang="en-US" dirty="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589146"/>
            <a:ext cx="8229600" cy="857250"/>
          </a:xfrm>
        </p:spPr>
        <p:txBody>
          <a:bodyPr/>
          <a:lstStyle/>
          <a:p>
            <a:r>
              <a:rPr lang="en-US" altLang="en-US" sz="2800" dirty="0" smtClean="0">
                <a:ea typeface="ＭＳ Ｐゴシック" pitchFamily="34" charset="-128"/>
              </a:rPr>
              <a:t>PCI Requirements Cont.</a:t>
            </a:r>
            <a:endParaRPr lang="en-US" sz="2800" dirty="0"/>
          </a:p>
        </p:txBody>
      </p:sp>
      <p:sp>
        <p:nvSpPr>
          <p:cNvPr id="3" name="Content Placeholder 2"/>
          <p:cNvSpPr>
            <a:spLocks noGrp="1"/>
          </p:cNvSpPr>
          <p:nvPr>
            <p:ph idx="1"/>
          </p:nvPr>
        </p:nvSpPr>
        <p:spPr>
          <a:xfrm>
            <a:off x="457200" y="1680692"/>
            <a:ext cx="8229600" cy="2691447"/>
          </a:xfrm>
        </p:spPr>
        <p:txBody>
          <a:bodyPr/>
          <a:lstStyle/>
          <a:p>
            <a:pPr marL="0" indent="0">
              <a:buNone/>
            </a:pPr>
            <a:r>
              <a:rPr lang="en-US" altLang="en-US" sz="1400" dirty="0" smtClean="0">
                <a:ea typeface="ＭＳ Ｐゴシック" pitchFamily="34" charset="-128"/>
              </a:rPr>
              <a:t>Requirement </a:t>
            </a:r>
            <a:r>
              <a:rPr lang="en-US" altLang="en-US" sz="1400" dirty="0">
                <a:ea typeface="ＭＳ Ｐゴシック" pitchFamily="34" charset="-128"/>
              </a:rPr>
              <a:t>7: Restrict </a:t>
            </a:r>
            <a:r>
              <a:rPr lang="en-US" altLang="en-US" sz="1400" dirty="0" smtClean="0">
                <a:ea typeface="ＭＳ Ｐゴシック" pitchFamily="34" charset="-128"/>
              </a:rPr>
              <a:t>Access </a:t>
            </a:r>
            <a:r>
              <a:rPr lang="en-US" altLang="en-US" sz="1400" dirty="0">
                <a:ea typeface="ＭＳ Ｐゴシック" pitchFamily="34" charset="-128"/>
              </a:rPr>
              <a:t>to </a:t>
            </a:r>
            <a:r>
              <a:rPr lang="en-US" altLang="en-US" sz="1400" dirty="0" smtClean="0">
                <a:ea typeface="ＭＳ Ｐゴシック" pitchFamily="34" charset="-128"/>
              </a:rPr>
              <a:t>Cardholder Data to Business Need-to-Know Personnel- </a:t>
            </a:r>
            <a:r>
              <a:rPr lang="en-US" altLang="en-US" sz="1400" dirty="0">
                <a:ea typeface="ＭＳ Ｐゴシック" pitchFamily="34" charset="-128"/>
              </a:rPr>
              <a:t>The only people who should have access to cardholder data are those whose jobs require they work with this data. All paper and electronic records containing payment card information must be stored securely.</a:t>
            </a:r>
          </a:p>
          <a:p>
            <a:pPr marL="0" indent="0">
              <a:buNone/>
            </a:pPr>
            <a:endParaRPr lang="en-US" altLang="en-US" sz="1400" dirty="0" smtClean="0">
              <a:ea typeface="ＭＳ Ｐゴシック" pitchFamily="34" charset="-128"/>
            </a:endParaRPr>
          </a:p>
          <a:p>
            <a:pPr marL="0" indent="0">
              <a:buNone/>
            </a:pPr>
            <a:r>
              <a:rPr lang="en-US" altLang="en-US" sz="1400" dirty="0" smtClean="0">
                <a:ea typeface="ＭＳ Ｐゴシック" pitchFamily="34" charset="-128"/>
              </a:rPr>
              <a:t>Requirement </a:t>
            </a:r>
            <a:r>
              <a:rPr lang="en-US" altLang="en-US" sz="1400" dirty="0">
                <a:ea typeface="ＭＳ Ｐゴシック" pitchFamily="34" charset="-128"/>
              </a:rPr>
              <a:t>8: Assign a </a:t>
            </a:r>
            <a:r>
              <a:rPr lang="en-US" altLang="en-US" sz="1400" dirty="0" smtClean="0">
                <a:ea typeface="ＭＳ Ｐゴシック" pitchFamily="34" charset="-128"/>
              </a:rPr>
              <a:t>Unique </a:t>
            </a:r>
            <a:r>
              <a:rPr lang="en-US" altLang="en-US" sz="1400" dirty="0">
                <a:ea typeface="ＭＳ Ｐゴシック" pitchFamily="34" charset="-128"/>
              </a:rPr>
              <a:t>ID </a:t>
            </a:r>
            <a:r>
              <a:rPr lang="en-US" altLang="en-US" sz="1400" dirty="0" smtClean="0">
                <a:ea typeface="ＭＳ Ｐゴシック" pitchFamily="34" charset="-128"/>
              </a:rPr>
              <a:t>- </a:t>
            </a:r>
            <a:r>
              <a:rPr lang="en-US" altLang="en-US" sz="1400" dirty="0">
                <a:ea typeface="ＭＳ Ｐゴシック" pitchFamily="34" charset="-128"/>
              </a:rPr>
              <a:t>It is important that only authorized users have access to cardholder data and the systems that interact with cardholder data. </a:t>
            </a:r>
            <a:r>
              <a:rPr lang="en-US" altLang="en-US" sz="1400" dirty="0" smtClean="0">
                <a:ea typeface="ＭＳ Ｐゴシック" pitchFamily="34" charset="-128"/>
              </a:rPr>
              <a:t>Each </a:t>
            </a:r>
            <a:r>
              <a:rPr lang="en-US" altLang="en-US" sz="1400" dirty="0">
                <a:ea typeface="ＭＳ Ｐゴシック" pitchFamily="34" charset="-128"/>
              </a:rPr>
              <a:t>individual </a:t>
            </a:r>
            <a:r>
              <a:rPr lang="en-US" altLang="en-US" sz="1400" dirty="0" smtClean="0">
                <a:ea typeface="ＭＳ Ｐゴシック" pitchFamily="34" charset="-128"/>
              </a:rPr>
              <a:t>with </a:t>
            </a:r>
            <a:r>
              <a:rPr lang="en-US" altLang="en-US" sz="1400" dirty="0">
                <a:ea typeface="ＭＳ Ｐゴシック" pitchFamily="34" charset="-128"/>
              </a:rPr>
              <a:t>computer access should be provided a unique user </a:t>
            </a:r>
            <a:r>
              <a:rPr lang="en-US" altLang="en-US" sz="1400" dirty="0" smtClean="0">
                <a:ea typeface="ＭＳ Ｐゴシック" pitchFamily="34" charset="-128"/>
              </a:rPr>
              <a:t>ID and account passwords should never be shared.</a:t>
            </a:r>
            <a:endParaRPr lang="en-US" altLang="en-US" sz="1400" dirty="0">
              <a:ea typeface="ＭＳ Ｐゴシック" pitchFamily="34" charset="-128"/>
            </a:endParaRPr>
          </a:p>
          <a:p>
            <a:pPr marL="0" indent="0">
              <a:buNone/>
            </a:pPr>
            <a:endParaRPr lang="en-US" altLang="en-US" sz="1400" dirty="0">
              <a:ea typeface="ＭＳ Ｐゴシック" pitchFamily="34" charset="-128"/>
            </a:endParaRPr>
          </a:p>
          <a:p>
            <a:pPr marL="0" indent="0">
              <a:buNone/>
            </a:pPr>
            <a:endParaRPr lang="en-US" sz="1400" dirty="0"/>
          </a:p>
        </p:txBody>
      </p:sp>
    </p:spTree>
    <p:extLst>
      <p:ext uri="{BB962C8B-B14F-4D97-AF65-F5344CB8AC3E}">
        <p14:creationId xmlns:p14="http://schemas.microsoft.com/office/powerpoint/2010/main" val="3615417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589146"/>
            <a:ext cx="8229600" cy="857250"/>
          </a:xfrm>
        </p:spPr>
        <p:txBody>
          <a:bodyPr/>
          <a:lstStyle/>
          <a:p>
            <a:r>
              <a:rPr lang="en-US" altLang="en-US" sz="2800" dirty="0" smtClean="0">
                <a:ea typeface="ＭＳ Ｐゴシック" pitchFamily="34" charset="-128"/>
              </a:rPr>
              <a:t>PCI Requirements Cont.</a:t>
            </a:r>
            <a:endParaRPr lang="en-US" sz="2800" dirty="0"/>
          </a:p>
        </p:txBody>
      </p:sp>
      <p:sp>
        <p:nvSpPr>
          <p:cNvPr id="3" name="Content Placeholder 2"/>
          <p:cNvSpPr>
            <a:spLocks noGrp="1"/>
          </p:cNvSpPr>
          <p:nvPr>
            <p:ph idx="1"/>
          </p:nvPr>
        </p:nvSpPr>
        <p:spPr>
          <a:xfrm>
            <a:off x="457200" y="1893193"/>
            <a:ext cx="8229600" cy="3058734"/>
          </a:xfrm>
        </p:spPr>
        <p:txBody>
          <a:bodyPr/>
          <a:lstStyle/>
          <a:p>
            <a:pPr marL="0" indent="0">
              <a:buNone/>
            </a:pPr>
            <a:r>
              <a:rPr lang="en-US" altLang="en-US" sz="1400" dirty="0" smtClean="0">
                <a:ea typeface="ＭＳ Ｐゴシック" pitchFamily="34" charset="-128"/>
              </a:rPr>
              <a:t>Requirement 9: </a:t>
            </a:r>
            <a:r>
              <a:rPr lang="en-US" altLang="en-US" sz="1400" dirty="0">
                <a:ea typeface="ＭＳ Ｐゴシック" pitchFamily="34" charset="-128"/>
              </a:rPr>
              <a:t>Restrict </a:t>
            </a:r>
            <a:r>
              <a:rPr lang="en-US" altLang="en-US" sz="1400" dirty="0" smtClean="0">
                <a:ea typeface="ＭＳ Ｐゴシック" pitchFamily="34" charset="-128"/>
              </a:rPr>
              <a:t>Physical Access </a:t>
            </a:r>
            <a:r>
              <a:rPr lang="en-US" altLang="en-US" sz="1400" dirty="0">
                <a:ea typeface="ＭＳ Ｐゴシック" pitchFamily="34" charset="-128"/>
              </a:rPr>
              <a:t>to </a:t>
            </a:r>
            <a:r>
              <a:rPr lang="en-US" altLang="en-US" sz="1400" dirty="0" smtClean="0">
                <a:ea typeface="ＭＳ Ｐゴシック" pitchFamily="34" charset="-128"/>
              </a:rPr>
              <a:t>Cardholder </a:t>
            </a:r>
            <a:r>
              <a:rPr lang="en-US" altLang="en-US" sz="1400" dirty="0">
                <a:ea typeface="ＭＳ Ｐゴシック" pitchFamily="34" charset="-128"/>
              </a:rPr>
              <a:t>D</a:t>
            </a:r>
            <a:r>
              <a:rPr lang="en-US" altLang="en-US" sz="1400" dirty="0" smtClean="0">
                <a:ea typeface="ＭＳ Ｐゴシック" pitchFamily="34" charset="-128"/>
              </a:rPr>
              <a:t>ata</a:t>
            </a:r>
          </a:p>
          <a:p>
            <a:pPr marL="0" indent="0">
              <a:buNone/>
            </a:pPr>
            <a:endParaRPr lang="en-US" altLang="en-US" sz="1400" dirty="0" smtClean="0">
              <a:ea typeface="ＭＳ Ｐゴシック" pitchFamily="34" charset="-128"/>
            </a:endParaRPr>
          </a:p>
          <a:p>
            <a:pPr>
              <a:lnSpc>
                <a:spcPct val="80000"/>
              </a:lnSpc>
            </a:pPr>
            <a:r>
              <a:rPr lang="en-US" altLang="en-US" sz="1200" dirty="0">
                <a:ea typeface="ＭＳ Ｐゴシック" pitchFamily="34" charset="-128"/>
              </a:rPr>
              <a:t>Access to the following should be restricted:</a:t>
            </a:r>
          </a:p>
          <a:p>
            <a:pPr lvl="1">
              <a:lnSpc>
                <a:spcPct val="80000"/>
              </a:lnSpc>
            </a:pPr>
            <a:r>
              <a:rPr lang="en-US" altLang="en-US" sz="1200" dirty="0">
                <a:ea typeface="ＭＳ Ｐゴシック" pitchFamily="34" charset="-128"/>
              </a:rPr>
              <a:t>file cabinets or other locations of </a:t>
            </a:r>
            <a:r>
              <a:rPr lang="en-US" altLang="en-US" sz="1200" dirty="0" smtClean="0">
                <a:ea typeface="ＭＳ Ｐゴシック" pitchFamily="34" charset="-128"/>
              </a:rPr>
              <a:t>paper copies </a:t>
            </a:r>
            <a:r>
              <a:rPr lang="en-US" altLang="en-US" sz="1200" dirty="0">
                <a:ea typeface="ＭＳ Ｐゴシック" pitchFamily="34" charset="-128"/>
              </a:rPr>
              <a:t>of cardholder </a:t>
            </a:r>
            <a:r>
              <a:rPr lang="en-US" altLang="en-US" sz="1200" dirty="0" smtClean="0">
                <a:ea typeface="ＭＳ Ｐゴシック" pitchFamily="34" charset="-128"/>
              </a:rPr>
              <a:t>data </a:t>
            </a:r>
            <a:endParaRPr lang="en-US" altLang="en-US" sz="1200" dirty="0">
              <a:ea typeface="ＭＳ Ｐゴシック" pitchFamily="34" charset="-128"/>
            </a:endParaRPr>
          </a:p>
          <a:p>
            <a:pPr lvl="1">
              <a:lnSpc>
                <a:spcPct val="80000"/>
              </a:lnSpc>
            </a:pPr>
            <a:r>
              <a:rPr lang="en-US" altLang="en-US" sz="1200" dirty="0">
                <a:ea typeface="ＭＳ Ｐゴシック" pitchFamily="34" charset="-128"/>
              </a:rPr>
              <a:t>network jacks and wireless access </a:t>
            </a:r>
            <a:r>
              <a:rPr lang="en-US" altLang="en-US" sz="1200" dirty="0" smtClean="0">
                <a:ea typeface="ＭＳ Ｐゴシック" pitchFamily="34" charset="-128"/>
              </a:rPr>
              <a:t>points</a:t>
            </a:r>
            <a:endParaRPr lang="en-US" altLang="en-US" sz="1200" dirty="0">
              <a:ea typeface="ＭＳ Ｐゴシック" pitchFamily="34" charset="-128"/>
            </a:endParaRPr>
          </a:p>
          <a:p>
            <a:pPr lvl="1">
              <a:lnSpc>
                <a:spcPct val="80000"/>
              </a:lnSpc>
            </a:pPr>
            <a:r>
              <a:rPr lang="en-US" altLang="en-US" sz="1200" dirty="0" smtClean="0">
                <a:ea typeface="ＭＳ Ｐゴシック" pitchFamily="34" charset="-128"/>
              </a:rPr>
              <a:t>computers </a:t>
            </a:r>
            <a:r>
              <a:rPr lang="en-US" altLang="en-US" sz="1200" dirty="0">
                <a:ea typeface="ＭＳ Ｐゴシック" pitchFamily="34" charset="-128"/>
              </a:rPr>
              <a:t>containing cardholder </a:t>
            </a:r>
            <a:r>
              <a:rPr lang="en-US" altLang="en-US" sz="1200" dirty="0" smtClean="0">
                <a:ea typeface="ＭＳ Ｐゴシック" pitchFamily="34" charset="-128"/>
              </a:rPr>
              <a:t>data</a:t>
            </a:r>
            <a:endParaRPr lang="en-US" altLang="en-US" sz="1200" dirty="0">
              <a:ea typeface="ＭＳ Ｐゴシック" pitchFamily="34" charset="-128"/>
            </a:endParaRPr>
          </a:p>
          <a:p>
            <a:pPr lvl="1">
              <a:lnSpc>
                <a:spcPct val="80000"/>
              </a:lnSpc>
            </a:pPr>
            <a:r>
              <a:rPr lang="en-US" altLang="en-US" sz="1200" dirty="0">
                <a:ea typeface="ＭＳ Ｐゴシック" pitchFamily="34" charset="-128"/>
              </a:rPr>
              <a:t>fax machines used to transmit cardholder </a:t>
            </a:r>
            <a:r>
              <a:rPr lang="en-US" altLang="en-US" sz="1200" dirty="0" smtClean="0">
                <a:ea typeface="ＭＳ Ｐゴシック" pitchFamily="34" charset="-128"/>
              </a:rPr>
              <a:t>data</a:t>
            </a:r>
            <a:endParaRPr lang="en-US" altLang="en-US" sz="1200" dirty="0">
              <a:ea typeface="ＭＳ Ｐゴシック" pitchFamily="34" charset="-128"/>
            </a:endParaRPr>
          </a:p>
          <a:p>
            <a:pPr lvl="1">
              <a:lnSpc>
                <a:spcPct val="80000"/>
              </a:lnSpc>
            </a:pPr>
            <a:r>
              <a:rPr lang="en-US" altLang="en-US" sz="1200" dirty="0">
                <a:ea typeface="ＭＳ Ｐゴシック" pitchFamily="34" charset="-128"/>
              </a:rPr>
              <a:t>servers housing cardholder </a:t>
            </a:r>
            <a:r>
              <a:rPr lang="en-US" altLang="en-US" sz="1200" dirty="0" smtClean="0">
                <a:ea typeface="ＭＳ Ｐゴシック" pitchFamily="34" charset="-128"/>
              </a:rPr>
              <a:t>data</a:t>
            </a:r>
            <a:endParaRPr lang="en-US" altLang="en-US" sz="1200" dirty="0">
              <a:ea typeface="ＭＳ Ｐゴシック" pitchFamily="34" charset="-128"/>
            </a:endParaRPr>
          </a:p>
          <a:p>
            <a:pPr lvl="1">
              <a:lnSpc>
                <a:spcPct val="80000"/>
              </a:lnSpc>
            </a:pPr>
            <a:r>
              <a:rPr lang="en-US" altLang="en-US" sz="1200" dirty="0">
                <a:ea typeface="ＭＳ Ｐゴシック" pitchFamily="34" charset="-128"/>
              </a:rPr>
              <a:t>cardholder data backup storage </a:t>
            </a:r>
            <a:r>
              <a:rPr lang="en-US" altLang="en-US" sz="1200" dirty="0" smtClean="0">
                <a:ea typeface="ＭＳ Ｐゴシック" pitchFamily="34" charset="-128"/>
              </a:rPr>
              <a:t>media</a:t>
            </a:r>
            <a:endParaRPr lang="en-US" altLang="en-US" sz="1200" dirty="0">
              <a:ea typeface="ＭＳ Ｐゴシック" pitchFamily="34" charset="-128"/>
            </a:endParaRPr>
          </a:p>
          <a:p>
            <a:pPr>
              <a:lnSpc>
                <a:spcPct val="80000"/>
              </a:lnSpc>
            </a:pPr>
            <a:endParaRPr lang="en-US" altLang="en-US" sz="1200" dirty="0">
              <a:ea typeface="ＭＳ Ｐゴシック" pitchFamily="34" charset="-128"/>
            </a:endParaRPr>
          </a:p>
          <a:p>
            <a:pPr>
              <a:lnSpc>
                <a:spcPct val="80000"/>
              </a:lnSpc>
            </a:pPr>
            <a:r>
              <a:rPr lang="en-US" altLang="en-US" sz="1200" dirty="0">
                <a:ea typeface="ＭＳ Ｐゴシック" pitchFamily="34" charset="-128"/>
              </a:rPr>
              <a:t>Cardholder data should always be deleted </a:t>
            </a:r>
            <a:r>
              <a:rPr lang="en-US" altLang="en-US" sz="1200" dirty="0" smtClean="0">
                <a:ea typeface="ＭＳ Ｐゴシック" pitchFamily="34" charset="-128"/>
              </a:rPr>
              <a:t>and/or </a:t>
            </a:r>
            <a:r>
              <a:rPr lang="en-US" altLang="en-US" sz="1200" dirty="0">
                <a:ea typeface="ＭＳ Ｐゴシック" pitchFamily="34" charset="-128"/>
              </a:rPr>
              <a:t>destroyed when it is no longer </a:t>
            </a:r>
            <a:r>
              <a:rPr lang="en-US" altLang="en-US" sz="1200" dirty="0" smtClean="0">
                <a:ea typeface="ＭＳ Ｐゴシック" pitchFamily="34" charset="-128"/>
              </a:rPr>
              <a:t>needed</a:t>
            </a:r>
            <a:endParaRPr lang="en-US" altLang="en-US" sz="1200" dirty="0">
              <a:ea typeface="ＭＳ Ｐゴシック" pitchFamily="34" charset="-128"/>
            </a:endParaRPr>
          </a:p>
          <a:p>
            <a:pPr marL="0" indent="0">
              <a:buNone/>
            </a:pPr>
            <a:endParaRPr lang="en-US" altLang="en-US" sz="1200" dirty="0" smtClean="0">
              <a:ea typeface="ＭＳ Ｐゴシック" pitchFamily="34" charset="-128"/>
            </a:endParaRPr>
          </a:p>
          <a:p>
            <a:pPr marL="0" indent="0">
              <a:buNone/>
            </a:pPr>
            <a:endParaRPr lang="en-US" sz="1200" dirty="0"/>
          </a:p>
        </p:txBody>
      </p:sp>
    </p:spTree>
    <p:extLst>
      <p:ext uri="{BB962C8B-B14F-4D97-AF65-F5344CB8AC3E}">
        <p14:creationId xmlns:p14="http://schemas.microsoft.com/office/powerpoint/2010/main" val="5017403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589146"/>
            <a:ext cx="8229600" cy="857250"/>
          </a:xfrm>
        </p:spPr>
        <p:txBody>
          <a:bodyPr/>
          <a:lstStyle/>
          <a:p>
            <a:r>
              <a:rPr lang="en-US" altLang="en-US" sz="2800" dirty="0" smtClean="0">
                <a:ea typeface="ＭＳ Ｐゴシック" pitchFamily="34" charset="-128"/>
              </a:rPr>
              <a:t>PCI Requirements Cont.</a:t>
            </a:r>
            <a:endParaRPr lang="en-US" sz="2800" dirty="0"/>
          </a:p>
        </p:txBody>
      </p:sp>
      <p:sp>
        <p:nvSpPr>
          <p:cNvPr id="3" name="Content Placeholder 2"/>
          <p:cNvSpPr>
            <a:spLocks noGrp="1"/>
          </p:cNvSpPr>
          <p:nvPr>
            <p:ph idx="1"/>
          </p:nvPr>
        </p:nvSpPr>
        <p:spPr>
          <a:xfrm>
            <a:off x="457199" y="1346791"/>
            <a:ext cx="8442101" cy="3353760"/>
          </a:xfrm>
        </p:spPr>
        <p:txBody>
          <a:bodyPr/>
          <a:lstStyle/>
          <a:p>
            <a:pPr marL="0" indent="0">
              <a:buNone/>
            </a:pPr>
            <a:r>
              <a:rPr lang="en-US" altLang="en-US" sz="1400" dirty="0" smtClean="0">
                <a:ea typeface="ＭＳ Ｐゴシック" pitchFamily="34" charset="-128"/>
              </a:rPr>
              <a:t>Requirement </a:t>
            </a:r>
            <a:r>
              <a:rPr lang="en-US" altLang="en-US" sz="1400" dirty="0">
                <a:ea typeface="ＭＳ Ｐゴシック" pitchFamily="34" charset="-128"/>
              </a:rPr>
              <a:t>10: Track and </a:t>
            </a:r>
            <a:r>
              <a:rPr lang="en-US" altLang="en-US" sz="1400" dirty="0" smtClean="0">
                <a:ea typeface="ＭＳ Ｐゴシック" pitchFamily="34" charset="-128"/>
              </a:rPr>
              <a:t>Monitor All Access </a:t>
            </a:r>
            <a:r>
              <a:rPr lang="en-US" altLang="en-US" sz="1400" dirty="0">
                <a:ea typeface="ＭＳ Ｐゴシック" pitchFamily="34" charset="-128"/>
              </a:rPr>
              <a:t>to </a:t>
            </a:r>
            <a:r>
              <a:rPr lang="en-US" altLang="en-US" sz="1400" dirty="0" smtClean="0">
                <a:ea typeface="ＭＳ Ｐゴシック" pitchFamily="34" charset="-128"/>
              </a:rPr>
              <a:t>Network Resources </a:t>
            </a:r>
            <a:r>
              <a:rPr lang="en-US" altLang="en-US" sz="1400" dirty="0">
                <a:ea typeface="ＭＳ Ｐゴシック" pitchFamily="34" charset="-128"/>
              </a:rPr>
              <a:t>and </a:t>
            </a:r>
            <a:r>
              <a:rPr lang="en-US" altLang="en-US" sz="1400" dirty="0" smtClean="0">
                <a:ea typeface="ＭＳ Ｐゴシック" pitchFamily="34" charset="-128"/>
              </a:rPr>
              <a:t>Cardholder Data – Have in place tracking mechanisms and log all user activities. Logs should be reviewed daily and log history maintained for one year.</a:t>
            </a:r>
          </a:p>
          <a:p>
            <a:pPr marL="0" indent="0">
              <a:buNone/>
            </a:pPr>
            <a:endParaRPr lang="en-US" altLang="en-US" sz="1400" dirty="0">
              <a:ea typeface="ＭＳ Ｐゴシック" pitchFamily="34" charset="-128"/>
            </a:endParaRPr>
          </a:p>
          <a:p>
            <a:pPr marL="0" indent="0">
              <a:buNone/>
            </a:pPr>
            <a:r>
              <a:rPr lang="en-US" altLang="en-US" sz="1400" dirty="0" smtClean="0">
                <a:ea typeface="ＭＳ Ｐゴシック" pitchFamily="34" charset="-128"/>
              </a:rPr>
              <a:t>Requirement </a:t>
            </a:r>
            <a:r>
              <a:rPr lang="en-US" altLang="en-US" sz="1400" dirty="0">
                <a:ea typeface="ＭＳ Ｐゴシック" pitchFamily="34" charset="-128"/>
              </a:rPr>
              <a:t>11: Regularly </a:t>
            </a:r>
            <a:r>
              <a:rPr lang="en-US" altLang="en-US" sz="1400" dirty="0" smtClean="0">
                <a:ea typeface="ＭＳ Ｐゴシック" pitchFamily="34" charset="-128"/>
              </a:rPr>
              <a:t>Test Security Systems </a:t>
            </a:r>
            <a:r>
              <a:rPr lang="en-US" altLang="en-US" sz="1400" dirty="0">
                <a:ea typeface="ＭＳ Ｐゴシック" pitchFamily="34" charset="-128"/>
              </a:rPr>
              <a:t>and </a:t>
            </a:r>
            <a:r>
              <a:rPr lang="en-US" altLang="en-US" sz="1400" dirty="0" smtClean="0">
                <a:ea typeface="ＭＳ Ｐゴシック" pitchFamily="34" charset="-128"/>
              </a:rPr>
              <a:t>Processes – Vulnerability scans should be run quarterly and a thorough review of the network and applications annually.</a:t>
            </a:r>
          </a:p>
          <a:p>
            <a:pPr marL="0" indent="0">
              <a:buNone/>
            </a:pPr>
            <a:endParaRPr lang="en-US" altLang="en-US" sz="1400" dirty="0">
              <a:ea typeface="ＭＳ Ｐゴシック" pitchFamily="34" charset="-128"/>
            </a:endParaRPr>
          </a:p>
          <a:p>
            <a:pPr marL="0" indent="0">
              <a:buNone/>
            </a:pPr>
            <a:r>
              <a:rPr lang="en-US" altLang="en-US" sz="1400" dirty="0">
                <a:ea typeface="ＭＳ Ｐゴシック" pitchFamily="34" charset="-128"/>
              </a:rPr>
              <a:t>Requirement 12: Maintain a </a:t>
            </a:r>
            <a:r>
              <a:rPr lang="en-US" altLang="en-US" sz="1400" dirty="0" smtClean="0">
                <a:ea typeface="ＭＳ Ｐゴシック" pitchFamily="34" charset="-128"/>
              </a:rPr>
              <a:t>Policy </a:t>
            </a:r>
            <a:r>
              <a:rPr lang="en-US" altLang="en-US" sz="1400" dirty="0">
                <a:ea typeface="ＭＳ Ｐゴシック" pitchFamily="34" charset="-128"/>
              </a:rPr>
              <a:t>that </a:t>
            </a:r>
            <a:r>
              <a:rPr lang="en-US" altLang="en-US" sz="1400" dirty="0" smtClean="0">
                <a:ea typeface="ＭＳ Ｐゴシック" pitchFamily="34" charset="-128"/>
              </a:rPr>
              <a:t>Addresses Information </a:t>
            </a:r>
            <a:r>
              <a:rPr lang="en-US" altLang="en-US" sz="1400" dirty="0">
                <a:ea typeface="ＭＳ Ｐゴシック" pitchFamily="34" charset="-128"/>
              </a:rPr>
              <a:t>S</a:t>
            </a:r>
            <a:r>
              <a:rPr lang="en-US" altLang="en-US" sz="1400" dirty="0" smtClean="0">
                <a:ea typeface="ＭＳ Ｐゴシック" pitchFamily="34" charset="-128"/>
              </a:rPr>
              <a:t>ecurity – K-State maintains the following PPM chapters dealing with information security.</a:t>
            </a:r>
          </a:p>
          <a:p>
            <a:r>
              <a:rPr lang="en-US" sz="1200" dirty="0"/>
              <a:t>PPM 3433 Data Classification and Security Policy (</a:t>
            </a:r>
            <a:r>
              <a:rPr lang="en-US" sz="1200" dirty="0">
                <a:hlinkClick r:id="rId2"/>
              </a:rPr>
              <a:t>http://www.k-state.edu/policies/ppm/3400/3433.html</a:t>
            </a:r>
            <a:r>
              <a:rPr lang="en-US" sz="1200" dirty="0"/>
              <a:t>)</a:t>
            </a:r>
          </a:p>
          <a:p>
            <a:r>
              <a:rPr lang="en-US" sz="1200" dirty="0"/>
              <a:t>PPM 3430 Security for Information, Computing and Network Resources (</a:t>
            </a:r>
            <a:r>
              <a:rPr lang="en-US" sz="1200" dirty="0">
                <a:hlinkClick r:id="rId3"/>
              </a:rPr>
              <a:t>http://www.k-state.edu/policies/ppm/3400/3430.html</a:t>
            </a:r>
            <a:r>
              <a:rPr lang="en-US" sz="1200" dirty="0"/>
              <a:t>)</a:t>
            </a:r>
          </a:p>
          <a:p>
            <a:r>
              <a:rPr lang="en-US" sz="1200" dirty="0"/>
              <a:t>PPM 3415 Information Security Plan (</a:t>
            </a:r>
            <a:r>
              <a:rPr lang="en-US" sz="1200" dirty="0">
                <a:hlinkClick r:id="rId4"/>
              </a:rPr>
              <a:t>http://www.k-state.edu/policies/ppm/3400/3415.html</a:t>
            </a:r>
            <a:r>
              <a:rPr lang="en-US" sz="1200" dirty="0"/>
              <a:t>)</a:t>
            </a:r>
          </a:p>
          <a:p>
            <a:pPr marL="0" indent="0">
              <a:buNone/>
            </a:pPr>
            <a:endParaRPr lang="en-US" altLang="en-US" sz="1400" dirty="0">
              <a:ea typeface="ＭＳ Ｐゴシック" pitchFamily="34" charset="-128"/>
            </a:endParaRPr>
          </a:p>
          <a:p>
            <a:pPr marL="0" indent="0">
              <a:buNone/>
            </a:pPr>
            <a:endParaRPr lang="en-US" sz="1400" dirty="0"/>
          </a:p>
        </p:txBody>
      </p:sp>
    </p:spTree>
    <p:extLst>
      <p:ext uri="{BB962C8B-B14F-4D97-AF65-F5344CB8AC3E}">
        <p14:creationId xmlns:p14="http://schemas.microsoft.com/office/powerpoint/2010/main" val="34026605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5000"/>
            <a:ext cx="8229600" cy="857250"/>
          </a:xfrm>
        </p:spPr>
        <p:txBody>
          <a:bodyPr/>
          <a:lstStyle/>
          <a:p>
            <a:r>
              <a:rPr lang="en-US" sz="2800" dirty="0" smtClean="0"/>
              <a:t>Credit Card Best Practices</a:t>
            </a:r>
            <a:endParaRPr lang="en-US" sz="2800" dirty="0"/>
          </a:p>
        </p:txBody>
      </p:sp>
      <p:sp>
        <p:nvSpPr>
          <p:cNvPr id="3" name="Content Placeholder 2"/>
          <p:cNvSpPr>
            <a:spLocks noGrp="1"/>
          </p:cNvSpPr>
          <p:nvPr>
            <p:ph idx="1"/>
          </p:nvPr>
        </p:nvSpPr>
        <p:spPr>
          <a:xfrm>
            <a:off x="457200" y="1416187"/>
            <a:ext cx="8229600" cy="3394075"/>
          </a:xfrm>
        </p:spPr>
        <p:txBody>
          <a:bodyPr/>
          <a:lstStyle/>
          <a:p>
            <a:r>
              <a:rPr lang="en-US" sz="1400" dirty="0" smtClean="0"/>
              <a:t>NEVER process a transaction with cardholder data from an email.</a:t>
            </a:r>
          </a:p>
          <a:p>
            <a:pPr lvl="1"/>
            <a:r>
              <a:rPr lang="en-US" sz="1000" dirty="0" smtClean="0"/>
              <a:t>Delete the email and empty your trash folder immediately.</a:t>
            </a:r>
          </a:p>
          <a:p>
            <a:pPr lvl="1"/>
            <a:r>
              <a:rPr lang="en-US" sz="1000" dirty="0" smtClean="0"/>
              <a:t>Send a NEW email, do not reply/forward original email, to the sender with acceptable ways to make a payment.</a:t>
            </a:r>
            <a:endParaRPr lang="en-US" sz="1000" dirty="0"/>
          </a:p>
          <a:p>
            <a:r>
              <a:rPr lang="en-US" sz="1400" dirty="0" smtClean="0"/>
              <a:t>NEVER enter a credit card number into your personal work computer on behalf of a customer.</a:t>
            </a:r>
          </a:p>
          <a:p>
            <a:pPr lvl="1"/>
            <a:r>
              <a:rPr lang="en-US" sz="1000" dirty="0" smtClean="0"/>
              <a:t>If your department does not have a credit card terminal or dedicated computer to take payments then the customer should be directed to make the payment online.</a:t>
            </a:r>
          </a:p>
          <a:p>
            <a:r>
              <a:rPr lang="en-US" sz="1400" dirty="0" smtClean="0"/>
              <a:t>Write cardholder data only on designated forms.</a:t>
            </a:r>
          </a:p>
          <a:p>
            <a:r>
              <a:rPr lang="en-US" sz="1400" dirty="0" smtClean="0"/>
              <a:t>Store all documents containing cardholder data in a secure, locked area.</a:t>
            </a:r>
          </a:p>
          <a:p>
            <a:r>
              <a:rPr lang="en-US" sz="1400" dirty="0" smtClean="0"/>
              <a:t>Destroy cardholder data with a cross-cut shredder once there is no longer a business need for it.</a:t>
            </a:r>
          </a:p>
          <a:p>
            <a:r>
              <a:rPr lang="en-US" sz="1400" dirty="0" smtClean="0"/>
              <a:t>Only allow employees with a legitimate business need to access cardholder data.</a:t>
            </a:r>
          </a:p>
          <a:p>
            <a:r>
              <a:rPr lang="en-US" sz="1400" dirty="0"/>
              <a:t>Document departmental procedures.</a:t>
            </a:r>
          </a:p>
          <a:p>
            <a:pPr marL="0" indent="0">
              <a:buNone/>
            </a:pPr>
            <a:endParaRPr lang="en-US" sz="1400" dirty="0" smtClean="0"/>
          </a:p>
          <a:p>
            <a:pPr lvl="1"/>
            <a:endParaRPr lang="en-US" sz="1000" dirty="0" smtClean="0"/>
          </a:p>
          <a:p>
            <a:pPr marL="0" indent="0">
              <a:buNone/>
            </a:pPr>
            <a:endParaRPr lang="en-US" sz="200" dirty="0"/>
          </a:p>
          <a:p>
            <a:pPr marL="457200" lvl="1" indent="0">
              <a:buNone/>
            </a:pPr>
            <a:endParaRPr lang="en-US" sz="1000" dirty="0" smtClean="0"/>
          </a:p>
        </p:txBody>
      </p:sp>
    </p:spTree>
    <p:extLst>
      <p:ext uri="{BB962C8B-B14F-4D97-AF65-F5344CB8AC3E}">
        <p14:creationId xmlns:p14="http://schemas.microsoft.com/office/powerpoint/2010/main" val="1753669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5000"/>
            <a:ext cx="8229600" cy="857250"/>
          </a:xfrm>
        </p:spPr>
        <p:txBody>
          <a:bodyPr/>
          <a:lstStyle/>
          <a:p>
            <a:r>
              <a:rPr lang="en-US" sz="2800" dirty="0" smtClean="0"/>
              <a:t>Preventing Fraud &amp; Tampering</a:t>
            </a:r>
            <a:endParaRPr lang="en-US" sz="2800" dirty="0"/>
          </a:p>
        </p:txBody>
      </p:sp>
      <p:sp>
        <p:nvSpPr>
          <p:cNvPr id="3" name="Content Placeholder 2"/>
          <p:cNvSpPr>
            <a:spLocks noGrp="1"/>
          </p:cNvSpPr>
          <p:nvPr>
            <p:ph idx="1"/>
          </p:nvPr>
        </p:nvSpPr>
        <p:spPr>
          <a:xfrm>
            <a:off x="457200" y="1416187"/>
            <a:ext cx="8229600" cy="3394075"/>
          </a:xfrm>
        </p:spPr>
        <p:txBody>
          <a:bodyPr/>
          <a:lstStyle/>
          <a:p>
            <a:r>
              <a:rPr lang="en-US" sz="1400" dirty="0" smtClean="0"/>
              <a:t>Keep an inventory of all devices that are used to process credit cards.</a:t>
            </a:r>
          </a:p>
          <a:p>
            <a:pPr lvl="1"/>
            <a:r>
              <a:rPr lang="en-US" sz="1000" dirty="0" smtClean="0"/>
              <a:t>Include model number, serial number, location of device, etc.</a:t>
            </a:r>
          </a:p>
          <a:p>
            <a:pPr lvl="1"/>
            <a:r>
              <a:rPr lang="en-US" sz="1000" dirty="0" smtClean="0"/>
              <a:t>Take multiple pictures of each device after it is installed (front, back, labels, security tape, connections into equipment, etc.)</a:t>
            </a:r>
          </a:p>
          <a:p>
            <a:r>
              <a:rPr lang="en-US" sz="1400" dirty="0" smtClean="0"/>
              <a:t>Inspect all devices on a quarterly basis</a:t>
            </a:r>
          </a:p>
          <a:p>
            <a:pPr lvl="1"/>
            <a:r>
              <a:rPr lang="en-US" sz="1000" dirty="0" smtClean="0"/>
              <a:t>Verify serial number matches what is in your inventory.</a:t>
            </a:r>
          </a:p>
          <a:p>
            <a:pPr lvl="1"/>
            <a:r>
              <a:rPr lang="en-US" sz="1000" dirty="0" smtClean="0"/>
              <a:t>Use the previous pictures to inspect the physical condition of the devices.</a:t>
            </a:r>
          </a:p>
          <a:p>
            <a:pPr lvl="1"/>
            <a:r>
              <a:rPr lang="en-US" sz="1000" dirty="0" smtClean="0"/>
              <a:t>If any discrepancies are found or something doesn’t look right, IMMEDIATELY pull the device from service and contact the Division of Financial Services.</a:t>
            </a:r>
          </a:p>
          <a:p>
            <a:r>
              <a:rPr lang="en-US" sz="1400" dirty="0" smtClean="0"/>
              <a:t>Verify the identity of anyone claiming to be repair or maintenance personnel prior to allowing them access to modify or troubleshoot devices.</a:t>
            </a:r>
          </a:p>
          <a:p>
            <a:r>
              <a:rPr lang="en-US" sz="1400" dirty="0" smtClean="0"/>
              <a:t>Common types of terminal fraud to look for according to the PCI Security Council…</a:t>
            </a:r>
          </a:p>
          <a:p>
            <a:pPr lvl="1"/>
            <a:r>
              <a:rPr lang="en-US" sz="1000" dirty="0">
                <a:hlinkClick r:id="rId2"/>
              </a:rPr>
              <a:t>https://</a:t>
            </a:r>
            <a:r>
              <a:rPr lang="en-US" sz="1000" dirty="0" smtClean="0">
                <a:hlinkClick r:id="rId2"/>
              </a:rPr>
              <a:t>www.pcisecuritystandards.org/documents/Skimming%20Prevention%20BP%20for%20Merchants%20Sept2014.pdf</a:t>
            </a:r>
            <a:r>
              <a:rPr lang="en-US" sz="1000" dirty="0" smtClean="0"/>
              <a:t> (Pages 9-15)</a:t>
            </a:r>
          </a:p>
          <a:p>
            <a:pPr lvl="1"/>
            <a:endParaRPr lang="en-US" sz="1000" dirty="0" smtClean="0"/>
          </a:p>
          <a:p>
            <a:endParaRPr lang="en-US" sz="1400" dirty="0"/>
          </a:p>
          <a:p>
            <a:pPr marL="0" indent="0">
              <a:buNone/>
            </a:pPr>
            <a:endParaRPr lang="en-US" sz="1400" dirty="0" smtClean="0"/>
          </a:p>
          <a:p>
            <a:pPr lvl="1"/>
            <a:endParaRPr lang="en-US" sz="1000" dirty="0" smtClean="0"/>
          </a:p>
          <a:p>
            <a:pPr marL="0" indent="0">
              <a:buNone/>
            </a:pPr>
            <a:endParaRPr lang="en-US" sz="200" dirty="0"/>
          </a:p>
          <a:p>
            <a:pPr marL="457200" lvl="1" indent="0">
              <a:buNone/>
            </a:pPr>
            <a:endParaRPr lang="en-US" sz="1000" dirty="0" smtClean="0"/>
          </a:p>
        </p:txBody>
      </p:sp>
    </p:spTree>
    <p:extLst>
      <p:ext uri="{BB962C8B-B14F-4D97-AF65-F5344CB8AC3E}">
        <p14:creationId xmlns:p14="http://schemas.microsoft.com/office/powerpoint/2010/main" val="3717011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740661"/>
            <a:ext cx="8229600" cy="750888"/>
          </a:xfrm>
        </p:spPr>
        <p:txBody>
          <a:bodyPr/>
          <a:lstStyle/>
          <a:p>
            <a:r>
              <a:rPr lang="en-US" altLang="en-US" sz="2800" dirty="0">
                <a:ea typeface="ＭＳ Ｐゴシック" pitchFamily="34" charset="-128"/>
              </a:rPr>
              <a:t>Introduction to PCI</a:t>
            </a:r>
            <a:endParaRPr lang="en-US" altLang="en-US" sz="2800" b="1" dirty="0" smtClean="0">
              <a:latin typeface="Lucida Sans" pitchFamily="34" charset="0"/>
              <a:ea typeface="ＭＳ Ｐゴシック" pitchFamily="34" charset="-128"/>
            </a:endParaRPr>
          </a:p>
        </p:txBody>
      </p:sp>
      <p:sp>
        <p:nvSpPr>
          <p:cNvPr id="15362" name="Content Placeholder 2"/>
          <p:cNvSpPr>
            <a:spLocks noGrp="1"/>
          </p:cNvSpPr>
          <p:nvPr>
            <p:ph idx="1"/>
          </p:nvPr>
        </p:nvSpPr>
        <p:spPr>
          <a:xfrm>
            <a:off x="457200" y="1569521"/>
            <a:ext cx="8229600" cy="2212532"/>
          </a:xfrm>
        </p:spPr>
        <p:txBody>
          <a:bodyPr/>
          <a:lstStyle/>
          <a:p>
            <a:r>
              <a:rPr lang="en-US" altLang="en-US" sz="1400" dirty="0">
                <a:ea typeface="ＭＳ Ｐゴシック" pitchFamily="34" charset="-128"/>
              </a:rPr>
              <a:t>Payment Card Industry (PCI) standards were designed to prevent credit card fraud and breaches of credit card information, and require that all aspects of the credit card processing transaction be </a:t>
            </a:r>
            <a:r>
              <a:rPr lang="en-US" altLang="en-US" sz="1400" dirty="0" smtClean="0">
                <a:ea typeface="ＭＳ Ｐゴシック" pitchFamily="34" charset="-128"/>
              </a:rPr>
              <a:t>secure.</a:t>
            </a:r>
            <a:endParaRPr lang="en-US" altLang="en-US" sz="1400" dirty="0">
              <a:ea typeface="ＭＳ Ｐゴシック" pitchFamily="34" charset="-128"/>
            </a:endParaRPr>
          </a:p>
          <a:p>
            <a:endParaRPr lang="en-US" altLang="en-US" sz="1400" dirty="0">
              <a:ea typeface="ＭＳ Ｐゴシック" pitchFamily="34" charset="-128"/>
            </a:endParaRPr>
          </a:p>
          <a:p>
            <a:r>
              <a:rPr lang="en-US" altLang="en-US" sz="1400" dirty="0">
                <a:ea typeface="ＭＳ Ｐゴシック" pitchFamily="34" charset="-128"/>
              </a:rPr>
              <a:t>Payment Card companies (such as Visa, MasterCard) can punish violators by revoking card processing privileges, fining the University (up to $500,000 per violation or incident), and requiring on-site compliance auditing by a certified external security auditor. The University would </a:t>
            </a:r>
            <a:r>
              <a:rPr lang="en-US" altLang="en-US" sz="1400" dirty="0" smtClean="0">
                <a:ea typeface="ＭＳ Ｐゴシック" pitchFamily="34" charset="-128"/>
              </a:rPr>
              <a:t>be </a:t>
            </a:r>
            <a:r>
              <a:rPr lang="en-US" altLang="en-US" sz="1400" dirty="0">
                <a:ea typeface="ＭＳ Ｐゴシック" pitchFamily="34" charset="-128"/>
              </a:rPr>
              <a:t>liable for notification costs and cleanup (to reimburse cardholders for losses incurred) in the event of a data security breach of cardholder data. The University would also suffer a serious loss of consumer confidence in our ability to protect sensitive data.</a:t>
            </a:r>
          </a:p>
          <a:p>
            <a:endParaRPr lang="en-US" altLang="en-US" sz="1400" dirty="0" smtClean="0">
              <a:latin typeface="Lucida Sans"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8860" y="623694"/>
            <a:ext cx="6867868" cy="1260612"/>
          </a:xfrm>
        </p:spPr>
        <p:txBody>
          <a:bodyPr/>
          <a:lstStyle/>
          <a:p>
            <a:r>
              <a:rPr lang="en-US" sz="2800" dirty="0" smtClean="0"/>
              <a:t>Who do the PCI Requirements Apply to?</a:t>
            </a:r>
            <a:endParaRPr lang="en-US" sz="2800" dirty="0"/>
          </a:p>
        </p:txBody>
      </p:sp>
      <p:sp>
        <p:nvSpPr>
          <p:cNvPr id="3" name="Content Placeholder 2"/>
          <p:cNvSpPr>
            <a:spLocks noGrp="1"/>
          </p:cNvSpPr>
          <p:nvPr>
            <p:ph idx="1"/>
          </p:nvPr>
        </p:nvSpPr>
        <p:spPr>
          <a:xfrm>
            <a:off x="457200" y="1789330"/>
            <a:ext cx="8229600" cy="3489052"/>
          </a:xfrm>
        </p:spPr>
        <p:txBody>
          <a:bodyPr/>
          <a:lstStyle/>
          <a:p>
            <a:r>
              <a:rPr lang="en-US" sz="1400" dirty="0" smtClean="0"/>
              <a:t>Anyone involved in any part of processing credit card transactions must understand and follow the PCI requirements.</a:t>
            </a:r>
          </a:p>
          <a:p>
            <a:r>
              <a:rPr lang="en-US" sz="1400" dirty="0" smtClean="0"/>
              <a:t>The number of credit card transactions a department processes does not matter.  Even if you only process a handful of card transactions a year the PCI requirements still have to be followed.</a:t>
            </a:r>
          </a:p>
          <a:p>
            <a:r>
              <a:rPr lang="en-US" sz="1400" dirty="0" smtClean="0"/>
              <a:t>We all share an interest and a responsibility to protect cardholder data at the university.</a:t>
            </a:r>
          </a:p>
          <a:p>
            <a:endParaRPr lang="en-US" sz="1400" dirty="0"/>
          </a:p>
        </p:txBody>
      </p:sp>
    </p:spTree>
    <p:extLst>
      <p:ext uri="{BB962C8B-B14F-4D97-AF65-F5344CB8AC3E}">
        <p14:creationId xmlns:p14="http://schemas.microsoft.com/office/powerpoint/2010/main" val="1744258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745090"/>
            <a:ext cx="8229600" cy="857250"/>
          </a:xfrm>
        </p:spPr>
        <p:txBody>
          <a:bodyPr/>
          <a:lstStyle/>
          <a:p>
            <a:r>
              <a:rPr lang="en-US" altLang="en-US" sz="2800" dirty="0">
                <a:ea typeface="ＭＳ Ｐゴシック" pitchFamily="34" charset="-128"/>
              </a:rPr>
              <a:t>PCI Data Security Rules for Departments </a:t>
            </a:r>
            <a:r>
              <a:rPr lang="en-US" altLang="en-US" sz="2800" dirty="0" smtClean="0">
                <a:ea typeface="ＭＳ Ｐゴシック" pitchFamily="34" charset="-128"/>
              </a:rPr>
              <a:t>Taking </a:t>
            </a:r>
            <a:r>
              <a:rPr lang="en-US" altLang="en-US" sz="2800" dirty="0">
                <a:ea typeface="ＭＳ Ｐゴシック" pitchFamily="34" charset="-128"/>
              </a:rPr>
              <a:t>Payment Cards</a:t>
            </a:r>
            <a:endParaRPr lang="en-US" sz="2800" dirty="0"/>
          </a:p>
        </p:txBody>
      </p:sp>
      <p:sp>
        <p:nvSpPr>
          <p:cNvPr id="3" name="Content Placeholder 2"/>
          <p:cNvSpPr>
            <a:spLocks noGrp="1"/>
          </p:cNvSpPr>
          <p:nvPr>
            <p:ph idx="1"/>
          </p:nvPr>
        </p:nvSpPr>
        <p:spPr>
          <a:xfrm>
            <a:off x="457200" y="1679344"/>
            <a:ext cx="8229600" cy="2878839"/>
          </a:xfrm>
        </p:spPr>
        <p:txBody>
          <a:bodyPr/>
          <a:lstStyle/>
          <a:p>
            <a:r>
              <a:rPr lang="en-US" altLang="en-US" sz="1400" dirty="0">
                <a:ea typeface="ＭＳ Ｐゴシック" pitchFamily="34" charset="-128"/>
              </a:rPr>
              <a:t>All </a:t>
            </a:r>
            <a:r>
              <a:rPr lang="en-US" altLang="en-US" sz="1400" dirty="0" smtClean="0">
                <a:ea typeface="ＭＳ Ｐゴシック" pitchFamily="34" charset="-128"/>
              </a:rPr>
              <a:t>Kansas State University departments that </a:t>
            </a:r>
            <a:r>
              <a:rPr lang="en-US" altLang="en-US" sz="1400" dirty="0">
                <a:ea typeface="ＭＳ Ｐゴシック" pitchFamily="34" charset="-128"/>
              </a:rPr>
              <a:t>accept, process, store, and transmit payment card data must comply with the Payment Card Industry security standards to ensure the security of cardholder data processed by </a:t>
            </a:r>
            <a:r>
              <a:rPr lang="en-US" altLang="en-US" sz="1400" dirty="0" smtClean="0">
                <a:ea typeface="ＭＳ Ｐゴシック" pitchFamily="34" charset="-128"/>
              </a:rPr>
              <a:t>K-State. </a:t>
            </a:r>
            <a:r>
              <a:rPr lang="en-US" altLang="en-US" sz="1400" dirty="0">
                <a:ea typeface="ＭＳ Ｐゴシック" pitchFamily="34" charset="-128"/>
              </a:rPr>
              <a:t>PCI standards apply to all types of payments, including in-person, mail, telephone, and web transactions. </a:t>
            </a:r>
            <a:r>
              <a:rPr lang="en-US" altLang="en-US" sz="1400" dirty="0" smtClean="0">
                <a:ea typeface="ＭＳ Ｐゴシック" pitchFamily="34" charset="-128"/>
              </a:rPr>
              <a:t> K-State’s </a:t>
            </a:r>
            <a:r>
              <a:rPr lang="en-US" altLang="en-US" sz="1400" dirty="0" smtClean="0">
                <a:ea typeface="ＭＳ Ｐゴシック" pitchFamily="34" charset="-128"/>
                <a:hlinkClick r:id="rId2"/>
              </a:rPr>
              <a:t>Policy and Procedures Manual 6115</a:t>
            </a:r>
            <a:r>
              <a:rPr lang="en-US" altLang="en-US" sz="1400" dirty="0" smtClean="0">
                <a:ea typeface="ＭＳ Ｐゴシック" pitchFamily="34" charset="-128"/>
              </a:rPr>
              <a:t> covers Credit Card Processing.</a:t>
            </a:r>
            <a:endParaRPr lang="en-US" altLang="en-US" sz="1400" dirty="0">
              <a:ea typeface="ＭＳ Ｐゴシック" pitchFamily="34" charset="-128"/>
            </a:endParaRPr>
          </a:p>
          <a:p>
            <a:endParaRPr lang="en-US" altLang="en-US" sz="1400" dirty="0">
              <a:ea typeface="ＭＳ Ｐゴシック" pitchFamily="34" charset="-128"/>
            </a:endParaRPr>
          </a:p>
          <a:p>
            <a:r>
              <a:rPr lang="en-US" altLang="en-US" sz="1400" dirty="0" smtClean="0">
                <a:ea typeface="ＭＳ Ｐゴシック" pitchFamily="34" charset="-128"/>
              </a:rPr>
              <a:t>K-State is </a:t>
            </a:r>
            <a:r>
              <a:rPr lang="en-US" altLang="en-US" sz="1400" dirty="0">
                <a:ea typeface="ＭＳ Ｐゴシック" pitchFamily="34" charset="-128"/>
              </a:rPr>
              <a:t>committed to maintaining the security of customer information, including payment cardholder number, name, expiration date and verification number, and follows best practices for protecting payment card </a:t>
            </a:r>
            <a:r>
              <a:rPr lang="en-US" altLang="en-US" sz="1400" dirty="0" smtClean="0">
                <a:ea typeface="ＭＳ Ｐゴシック" pitchFamily="34" charset="-128"/>
              </a:rPr>
              <a:t>information. </a:t>
            </a:r>
            <a:r>
              <a:rPr lang="en-US" altLang="en-US" sz="1400" dirty="0">
                <a:ea typeface="ＭＳ Ｐゴシック" pitchFamily="34" charset="-128"/>
              </a:rPr>
              <a:t>The </a:t>
            </a:r>
            <a:r>
              <a:rPr lang="en-US" altLang="en-US" sz="1400" dirty="0" smtClean="0">
                <a:ea typeface="ＭＳ Ｐゴシック" pitchFamily="34" charset="-128"/>
              </a:rPr>
              <a:t>Division of Financial </a:t>
            </a:r>
            <a:r>
              <a:rPr lang="en-US" altLang="en-US" sz="1400" dirty="0">
                <a:ea typeface="ＭＳ Ｐゴシック" pitchFamily="34" charset="-128"/>
              </a:rPr>
              <a:t>Services </a:t>
            </a:r>
            <a:r>
              <a:rPr lang="en-US" altLang="en-US" sz="1400" dirty="0" smtClean="0">
                <a:ea typeface="ＭＳ Ｐゴシック" pitchFamily="34" charset="-128"/>
              </a:rPr>
              <a:t>and the Office of Information </a:t>
            </a:r>
            <a:r>
              <a:rPr lang="en-US" altLang="en-US" sz="1400" dirty="0">
                <a:ea typeface="ＭＳ Ｐゴシック" pitchFamily="34" charset="-128"/>
              </a:rPr>
              <a:t>Security </a:t>
            </a:r>
            <a:r>
              <a:rPr lang="en-US" altLang="en-US" sz="1400" dirty="0" smtClean="0">
                <a:ea typeface="ＭＳ Ｐゴシック" pitchFamily="34" charset="-128"/>
              </a:rPr>
              <a:t>&amp; Compliance work </a:t>
            </a:r>
            <a:r>
              <a:rPr lang="en-US" altLang="en-US" sz="1400" dirty="0">
                <a:ea typeface="ＭＳ Ｐゴシック" pitchFamily="34" charset="-128"/>
              </a:rPr>
              <a:t>with all departments to ensure compliance for all merchant </a:t>
            </a:r>
            <a:r>
              <a:rPr lang="en-US" altLang="en-US" sz="1400" dirty="0" smtClean="0">
                <a:ea typeface="ＭＳ Ｐゴシック" pitchFamily="34" charset="-128"/>
              </a:rPr>
              <a:t>IDs. Please </a:t>
            </a:r>
            <a:r>
              <a:rPr lang="en-US" altLang="en-US" sz="1400" dirty="0">
                <a:ea typeface="ＭＳ Ｐゴシック" pitchFamily="34" charset="-128"/>
              </a:rPr>
              <a:t>note that the PCI data security rules change over </a:t>
            </a:r>
            <a:r>
              <a:rPr lang="en-US" altLang="en-US" sz="1400" dirty="0" smtClean="0">
                <a:ea typeface="ＭＳ Ｐゴシック" pitchFamily="34" charset="-128"/>
              </a:rPr>
              <a:t>time as new versions of the PCI Data Security Standard (PCI DSS) are released. </a:t>
            </a:r>
            <a:r>
              <a:rPr lang="en-US" altLang="en-US" sz="1400" dirty="0">
                <a:ea typeface="ＭＳ Ｐゴシック" pitchFamily="34" charset="-128"/>
              </a:rPr>
              <a:t/>
            </a:r>
            <a:br>
              <a:rPr lang="en-US" altLang="en-US" sz="1400" dirty="0">
                <a:ea typeface="ＭＳ Ｐゴシック" pitchFamily="34" charset="-128"/>
              </a:rPr>
            </a:br>
            <a:endParaRPr lang="en-US" altLang="en-US" sz="1400" dirty="0">
              <a:ea typeface="ＭＳ Ｐゴシック" pitchFamily="34" charset="-128"/>
            </a:endParaRPr>
          </a:p>
          <a:p>
            <a:endParaRPr lang="en-US" dirty="0"/>
          </a:p>
        </p:txBody>
      </p:sp>
    </p:spTree>
    <p:extLst>
      <p:ext uri="{BB962C8B-B14F-4D97-AF65-F5344CB8AC3E}">
        <p14:creationId xmlns:p14="http://schemas.microsoft.com/office/powerpoint/2010/main" val="1569117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1609"/>
            <a:ext cx="8229600" cy="857250"/>
          </a:xfrm>
        </p:spPr>
        <p:txBody>
          <a:bodyPr/>
          <a:lstStyle/>
          <a:p>
            <a:r>
              <a:rPr lang="en-US" sz="2800" dirty="0" smtClean="0"/>
              <a:t>Methods to Accept Credit Cards</a:t>
            </a:r>
            <a:endParaRPr lang="en-US" sz="2800" dirty="0"/>
          </a:p>
        </p:txBody>
      </p:sp>
      <p:sp>
        <p:nvSpPr>
          <p:cNvPr id="3" name="Content Placeholder 2"/>
          <p:cNvSpPr>
            <a:spLocks noGrp="1"/>
          </p:cNvSpPr>
          <p:nvPr>
            <p:ph idx="1"/>
          </p:nvPr>
        </p:nvSpPr>
        <p:spPr>
          <a:xfrm>
            <a:off x="457200" y="1338297"/>
            <a:ext cx="8229600" cy="3394075"/>
          </a:xfrm>
        </p:spPr>
        <p:txBody>
          <a:bodyPr/>
          <a:lstStyle/>
          <a:p>
            <a:pPr marL="0" indent="0">
              <a:buNone/>
            </a:pPr>
            <a:r>
              <a:rPr lang="en-US" sz="1400" dirty="0" smtClean="0"/>
              <a:t>If proper procedures are followed, credit cards can be accepted via…</a:t>
            </a:r>
          </a:p>
          <a:p>
            <a:r>
              <a:rPr lang="en-US" sz="1400" dirty="0" smtClean="0"/>
              <a:t>Online Storefronts</a:t>
            </a:r>
          </a:p>
          <a:p>
            <a:pPr marL="0" indent="0">
              <a:buNone/>
            </a:pPr>
            <a:r>
              <a:rPr lang="en-US" sz="1400" dirty="0"/>
              <a:t>	</a:t>
            </a:r>
            <a:r>
              <a:rPr lang="en-US" sz="1400" dirty="0" smtClean="0"/>
              <a:t>- </a:t>
            </a:r>
            <a:r>
              <a:rPr lang="en-US" sz="1000" dirty="0" smtClean="0"/>
              <a:t> </a:t>
            </a:r>
            <a:r>
              <a:rPr lang="en-US" sz="1000" dirty="0"/>
              <a:t>Departments are required to </a:t>
            </a:r>
            <a:r>
              <a:rPr lang="en-US" sz="1000" dirty="0" smtClean="0"/>
              <a:t>work with </a:t>
            </a:r>
            <a:r>
              <a:rPr lang="en-US" sz="1000" dirty="0"/>
              <a:t>the </a:t>
            </a:r>
            <a:r>
              <a:rPr lang="en-US" sz="1000" dirty="0" smtClean="0"/>
              <a:t>Office </a:t>
            </a:r>
            <a:r>
              <a:rPr lang="en-US" sz="1000" dirty="0"/>
              <a:t>of Information Security and Compliance and the Division of Financial </a:t>
            </a:r>
            <a:r>
              <a:rPr lang="en-US" sz="1000" dirty="0" smtClean="0"/>
              <a:t> 	    Services Systems </a:t>
            </a:r>
            <a:r>
              <a:rPr lang="en-US" sz="1000" dirty="0"/>
              <a:t>to accept on-line credit card </a:t>
            </a:r>
            <a:r>
              <a:rPr lang="en-US" sz="1000" dirty="0" smtClean="0"/>
              <a:t>payments.</a:t>
            </a:r>
            <a:endParaRPr lang="en-US" sz="1000" dirty="0"/>
          </a:p>
          <a:p>
            <a:r>
              <a:rPr lang="en-US" sz="1400" dirty="0" smtClean="0"/>
              <a:t>In Person</a:t>
            </a:r>
            <a:endParaRPr lang="en-US" sz="1000" dirty="0" smtClean="0"/>
          </a:p>
          <a:p>
            <a:r>
              <a:rPr lang="en-US" sz="1400" dirty="0" smtClean="0"/>
              <a:t>By Phone</a:t>
            </a:r>
            <a:r>
              <a:rPr lang="en-US" sz="1000" dirty="0" smtClean="0"/>
              <a:t> </a:t>
            </a:r>
          </a:p>
          <a:p>
            <a:pPr lvl="1"/>
            <a:r>
              <a:rPr lang="en-US" sz="1000" dirty="0" smtClean="0"/>
              <a:t>Process transaction while customer is on the phone if possible.  Otherwise enter the cardholder data onto a designated form and shred the data once the transaction has been processed.</a:t>
            </a:r>
          </a:p>
          <a:p>
            <a:r>
              <a:rPr lang="en-US" sz="1400" dirty="0" smtClean="0"/>
              <a:t>By Mail/Fax</a:t>
            </a:r>
          </a:p>
          <a:p>
            <a:pPr lvl="1"/>
            <a:r>
              <a:rPr lang="en-US" sz="1000" dirty="0" smtClean="0"/>
              <a:t>Shred cardholder data once the transaction has been processed.</a:t>
            </a:r>
          </a:p>
          <a:p>
            <a:pPr lvl="1"/>
            <a:r>
              <a:rPr lang="en-US" sz="1000" dirty="0" smtClean="0"/>
              <a:t>Payments that can not be processed immediately need to be securely stored.</a:t>
            </a:r>
          </a:p>
          <a:p>
            <a:pPr lvl="1"/>
            <a:r>
              <a:rPr lang="en-US" sz="1000" dirty="0" smtClean="0"/>
              <a:t>Fax machine needs to be in a secured area where only department staff have access.</a:t>
            </a:r>
          </a:p>
          <a:p>
            <a:pPr marL="457200" lvl="1" indent="0">
              <a:buNone/>
            </a:pPr>
            <a:endParaRPr lang="en-US" sz="1000" dirty="0" smtClean="0"/>
          </a:p>
        </p:txBody>
      </p:sp>
    </p:spTree>
    <p:extLst>
      <p:ext uri="{BB962C8B-B14F-4D97-AF65-F5344CB8AC3E}">
        <p14:creationId xmlns:p14="http://schemas.microsoft.com/office/powerpoint/2010/main" val="3237983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745090"/>
            <a:ext cx="8229600" cy="857250"/>
          </a:xfrm>
        </p:spPr>
        <p:txBody>
          <a:bodyPr/>
          <a:lstStyle/>
          <a:p>
            <a:r>
              <a:rPr lang="en-US" altLang="en-US" sz="2800" dirty="0">
                <a:ea typeface="ＭＳ Ｐゴシック" pitchFamily="34" charset="-128"/>
              </a:rPr>
              <a:t>What is “Cardholder Data”?</a:t>
            </a:r>
            <a:endParaRPr lang="en-US" sz="2800" dirty="0"/>
          </a:p>
        </p:txBody>
      </p:sp>
      <p:sp>
        <p:nvSpPr>
          <p:cNvPr id="3" name="Content Placeholder 2"/>
          <p:cNvSpPr>
            <a:spLocks noGrp="1"/>
          </p:cNvSpPr>
          <p:nvPr>
            <p:ph idx="1"/>
          </p:nvPr>
        </p:nvSpPr>
        <p:spPr>
          <a:xfrm>
            <a:off x="457200" y="1821711"/>
            <a:ext cx="8229600" cy="2878839"/>
          </a:xfrm>
        </p:spPr>
        <p:txBody>
          <a:bodyPr/>
          <a:lstStyle/>
          <a:p>
            <a:pPr marL="0" indent="0">
              <a:buNone/>
            </a:pPr>
            <a:r>
              <a:rPr lang="en-US" altLang="en-US" sz="1400" dirty="0">
                <a:ea typeface="ＭＳ Ｐゴシック" pitchFamily="34" charset="-128"/>
              </a:rPr>
              <a:t>All Information from a payment card used in a </a:t>
            </a:r>
            <a:r>
              <a:rPr lang="en-US" altLang="en-US" sz="1400" dirty="0" smtClean="0">
                <a:ea typeface="ＭＳ Ｐゴシック" pitchFamily="34" charset="-128"/>
              </a:rPr>
              <a:t>transaction</a:t>
            </a:r>
          </a:p>
          <a:p>
            <a:pPr marL="0" indent="0">
              <a:buNone/>
            </a:pPr>
            <a:endParaRPr lang="en-US" altLang="en-US" sz="1400" dirty="0">
              <a:ea typeface="ＭＳ Ｐゴシック" pitchFamily="34" charset="-128"/>
            </a:endParaRPr>
          </a:p>
          <a:p>
            <a:pPr>
              <a:buFontTx/>
              <a:buChar char="•"/>
            </a:pPr>
            <a:r>
              <a:rPr lang="en-US" altLang="en-US" sz="1400" dirty="0">
                <a:ea typeface="ＭＳ Ｐゴシック" pitchFamily="34" charset="-128"/>
              </a:rPr>
              <a:t>Cardholder Data Elements</a:t>
            </a:r>
          </a:p>
          <a:p>
            <a:pPr lvl="1">
              <a:buFont typeface="Arial" charset="0"/>
              <a:buChar char="•"/>
            </a:pPr>
            <a:r>
              <a:rPr lang="en-US" altLang="en-US" sz="1400" dirty="0">
                <a:ea typeface="ＭＳ Ｐゴシック" pitchFamily="34" charset="-128"/>
              </a:rPr>
              <a:t>Primary Account Number (PAN)</a:t>
            </a:r>
          </a:p>
          <a:p>
            <a:pPr lvl="1">
              <a:buFont typeface="Arial" charset="0"/>
              <a:buChar char="•"/>
            </a:pPr>
            <a:r>
              <a:rPr lang="en-US" altLang="en-US" sz="1400" dirty="0">
                <a:ea typeface="ＭＳ Ｐゴシック" pitchFamily="34" charset="-128"/>
              </a:rPr>
              <a:t>Cardholder Name</a:t>
            </a:r>
          </a:p>
          <a:p>
            <a:pPr lvl="1">
              <a:buFont typeface="Arial" charset="0"/>
              <a:buChar char="•"/>
            </a:pPr>
            <a:r>
              <a:rPr lang="en-US" altLang="en-US" sz="1400" dirty="0">
                <a:ea typeface="ＭＳ Ｐゴシック" pitchFamily="34" charset="-128"/>
              </a:rPr>
              <a:t>Expiration Date</a:t>
            </a:r>
          </a:p>
          <a:p>
            <a:pPr>
              <a:buFontTx/>
              <a:buChar char="•"/>
            </a:pPr>
            <a:r>
              <a:rPr lang="en-US" altLang="en-US" sz="1400" dirty="0">
                <a:ea typeface="ＭＳ Ｐゴシック" pitchFamily="34" charset="-128"/>
              </a:rPr>
              <a:t>Sensitive Authentication Data (SAD)</a:t>
            </a:r>
          </a:p>
          <a:p>
            <a:pPr lvl="1">
              <a:buFont typeface="Arial" charset="0"/>
              <a:buChar char="•"/>
            </a:pPr>
            <a:r>
              <a:rPr lang="en-US" altLang="en-US" sz="1400" dirty="0">
                <a:ea typeface="ＭＳ Ｐゴシック" pitchFamily="34" charset="-128"/>
              </a:rPr>
              <a:t>Magnetic stripe data</a:t>
            </a:r>
          </a:p>
          <a:p>
            <a:pPr lvl="1">
              <a:buFont typeface="Arial" charset="0"/>
              <a:buChar char="•"/>
            </a:pPr>
            <a:r>
              <a:rPr lang="en-US" altLang="en-US" sz="1400" dirty="0">
                <a:ea typeface="ＭＳ Ｐゴシック" pitchFamily="34" charset="-128"/>
              </a:rPr>
              <a:t>Card Validation Code (CVC)</a:t>
            </a:r>
          </a:p>
          <a:p>
            <a:pPr lvl="1">
              <a:buFont typeface="Arial" charset="0"/>
              <a:buChar char="•"/>
            </a:pPr>
            <a:r>
              <a:rPr lang="en-US" altLang="en-US" sz="1400" dirty="0">
                <a:ea typeface="ＭＳ Ｐゴシック" pitchFamily="34" charset="-128"/>
              </a:rPr>
              <a:t>Personal identification number (PIN)</a:t>
            </a:r>
          </a:p>
          <a:p>
            <a:endParaRPr lang="en-US" sz="1400" dirty="0"/>
          </a:p>
        </p:txBody>
      </p:sp>
    </p:spTree>
    <p:extLst>
      <p:ext uri="{BB962C8B-B14F-4D97-AF65-F5344CB8AC3E}">
        <p14:creationId xmlns:p14="http://schemas.microsoft.com/office/powerpoint/2010/main" val="4079835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589146"/>
            <a:ext cx="8229600" cy="857250"/>
          </a:xfrm>
        </p:spPr>
        <p:txBody>
          <a:bodyPr/>
          <a:lstStyle/>
          <a:p>
            <a:r>
              <a:rPr lang="en-US" altLang="en-US" sz="2800" dirty="0" smtClean="0">
                <a:ea typeface="ＭＳ Ｐゴシック" pitchFamily="34" charset="-128"/>
              </a:rPr>
              <a:t>PCI Requirements </a:t>
            </a:r>
            <a:endParaRPr lang="en-US" sz="2800" dirty="0"/>
          </a:p>
        </p:txBody>
      </p:sp>
      <p:sp>
        <p:nvSpPr>
          <p:cNvPr id="3" name="Content Placeholder 2"/>
          <p:cNvSpPr>
            <a:spLocks noGrp="1"/>
          </p:cNvSpPr>
          <p:nvPr>
            <p:ph idx="1"/>
          </p:nvPr>
        </p:nvSpPr>
        <p:spPr>
          <a:xfrm>
            <a:off x="457200" y="1346791"/>
            <a:ext cx="8229600" cy="3353760"/>
          </a:xfrm>
        </p:spPr>
        <p:txBody>
          <a:bodyPr/>
          <a:lstStyle/>
          <a:p>
            <a:pPr marL="0" indent="0">
              <a:buNone/>
            </a:pPr>
            <a:r>
              <a:rPr lang="en-US" altLang="en-US" sz="1400" dirty="0">
                <a:ea typeface="ＭＳ Ｐゴシック" pitchFamily="34" charset="-128"/>
              </a:rPr>
              <a:t>There are 12 specific requirements outlined by PCI. </a:t>
            </a:r>
            <a:r>
              <a:rPr lang="en-US" altLang="en-US" sz="1400" dirty="0" smtClean="0">
                <a:ea typeface="ＭＳ Ｐゴシック" pitchFamily="34" charset="-128"/>
              </a:rPr>
              <a:t>Some </a:t>
            </a:r>
            <a:r>
              <a:rPr lang="en-US" altLang="en-US" sz="1400" dirty="0">
                <a:ea typeface="ＭＳ Ｐゴシック" pitchFamily="34" charset="-128"/>
              </a:rPr>
              <a:t>requirements are technical and some are policy/procedural</a:t>
            </a:r>
            <a:r>
              <a:rPr lang="en-US" altLang="en-US" sz="1400" dirty="0" smtClean="0">
                <a:ea typeface="ＭＳ Ｐゴシック" pitchFamily="34" charset="-128"/>
              </a:rPr>
              <a:t>.</a:t>
            </a:r>
          </a:p>
          <a:p>
            <a:pPr marL="0" indent="0">
              <a:buNone/>
            </a:pPr>
            <a:endParaRPr lang="en-US" sz="1400" dirty="0">
              <a:ea typeface="ＭＳ Ｐゴシック" pitchFamily="34" charset="-128"/>
            </a:endParaRPr>
          </a:p>
          <a:p>
            <a:pPr marL="0" indent="0">
              <a:buNone/>
            </a:pPr>
            <a:r>
              <a:rPr lang="en-US" altLang="en-US" sz="1400" dirty="0" smtClean="0">
                <a:ea typeface="ＭＳ Ｐゴシック" pitchFamily="34" charset="-128"/>
              </a:rPr>
              <a:t>Requirement 1: Install &amp; Maintain a Firewall - Firewalls </a:t>
            </a:r>
            <a:r>
              <a:rPr lang="en-US" altLang="en-US" sz="1400" dirty="0">
                <a:ea typeface="ＭＳ Ｐゴシック" pitchFamily="34" charset="-128"/>
              </a:rPr>
              <a:t>should be set up to control the flow of electronic traffic, both </a:t>
            </a:r>
            <a:r>
              <a:rPr lang="en-US" altLang="en-US" sz="1400" dirty="0" smtClean="0">
                <a:ea typeface="ＭＳ Ｐゴシック" pitchFamily="34" charset="-128"/>
              </a:rPr>
              <a:t>internal </a:t>
            </a:r>
            <a:r>
              <a:rPr lang="en-US" altLang="en-US" sz="1400" dirty="0">
                <a:ea typeface="ＭＳ Ｐゴシック" pitchFamily="34" charset="-128"/>
              </a:rPr>
              <a:t>and </a:t>
            </a:r>
            <a:r>
              <a:rPr lang="en-US" altLang="en-US" sz="1400" dirty="0" smtClean="0">
                <a:ea typeface="ＭＳ Ｐゴシック" pitchFamily="34" charset="-128"/>
              </a:rPr>
              <a:t>external. </a:t>
            </a:r>
            <a:r>
              <a:rPr lang="en-US" altLang="en-US" sz="1400" dirty="0">
                <a:ea typeface="ＭＳ Ｐゴシック" pitchFamily="34" charset="-128"/>
              </a:rPr>
              <a:t>All forms of traffic must be filtered through a </a:t>
            </a:r>
            <a:r>
              <a:rPr lang="en-US" altLang="en-US" sz="1400" dirty="0" smtClean="0">
                <a:ea typeface="ＭＳ Ｐゴシック" pitchFamily="34" charset="-128"/>
              </a:rPr>
              <a:t>firewall.</a:t>
            </a:r>
          </a:p>
          <a:p>
            <a:pPr marL="0" indent="0">
              <a:buNone/>
            </a:pPr>
            <a:endParaRPr lang="en-US" sz="1400" dirty="0">
              <a:ea typeface="ＭＳ Ｐゴシック" pitchFamily="34" charset="-128"/>
            </a:endParaRPr>
          </a:p>
          <a:p>
            <a:pPr marL="0" indent="0">
              <a:buNone/>
            </a:pPr>
            <a:r>
              <a:rPr lang="en-US" sz="1400" dirty="0" smtClean="0">
                <a:ea typeface="ＭＳ Ｐゴシック" pitchFamily="34" charset="-128"/>
              </a:rPr>
              <a:t>Requirement 2: Change Default Passwords - </a:t>
            </a:r>
            <a:r>
              <a:rPr lang="en-US" altLang="en-US" sz="1400" dirty="0">
                <a:ea typeface="ＭＳ Ｐゴシック" pitchFamily="34" charset="-128"/>
              </a:rPr>
              <a:t>Generally</a:t>
            </a:r>
            <a:r>
              <a:rPr lang="en-US" altLang="en-US" sz="1400" dirty="0" smtClean="0">
                <a:ea typeface="ＭＳ Ｐゴシック" pitchFamily="34" charset="-128"/>
              </a:rPr>
              <a:t>, devices and software come </a:t>
            </a:r>
            <a:r>
              <a:rPr lang="en-US" altLang="en-US" sz="1400" dirty="0">
                <a:ea typeface="ＭＳ Ｐゴシック" pitchFamily="34" charset="-128"/>
              </a:rPr>
              <a:t>with vendor supplied "default" passwords and settings.  These passwords and settings are not secret or unique, and are well publicized in the hacker community.  For this reason, these passwords MUST be changed from the default to more secure </a:t>
            </a:r>
            <a:r>
              <a:rPr lang="en-US" altLang="en-US" sz="1400" dirty="0" smtClean="0">
                <a:ea typeface="ＭＳ Ｐゴシック" pitchFamily="34" charset="-128"/>
              </a:rPr>
              <a:t>passwords</a:t>
            </a:r>
            <a:r>
              <a:rPr lang="en-US" altLang="en-US" sz="1400" dirty="0">
                <a:ea typeface="ＭＳ Ｐゴシック" pitchFamily="34" charset="-128"/>
              </a:rPr>
              <a:t> </a:t>
            </a:r>
            <a:r>
              <a:rPr lang="en-US" altLang="en-US" sz="1400" dirty="0" smtClean="0">
                <a:ea typeface="ＭＳ Ｐゴシック" pitchFamily="34" charset="-128"/>
              </a:rPr>
              <a:t>and should be changed before </a:t>
            </a:r>
            <a:r>
              <a:rPr lang="en-US" altLang="en-US" sz="1400" dirty="0">
                <a:ea typeface="ＭＳ Ｐゴシック" pitchFamily="34" charset="-128"/>
              </a:rPr>
              <a:t>attaching them </a:t>
            </a:r>
            <a:r>
              <a:rPr lang="en-US" altLang="en-US" sz="1400" dirty="0" smtClean="0">
                <a:ea typeface="ＭＳ Ｐゴシック" pitchFamily="34" charset="-128"/>
              </a:rPr>
              <a:t>to K-State’s </a:t>
            </a:r>
            <a:r>
              <a:rPr lang="en-US" altLang="en-US" sz="1400" dirty="0">
                <a:ea typeface="ＭＳ Ｐゴシック" pitchFamily="34" charset="-128"/>
              </a:rPr>
              <a:t>network.</a:t>
            </a:r>
          </a:p>
          <a:p>
            <a:pPr marL="0" indent="0">
              <a:buNone/>
            </a:pPr>
            <a:endParaRPr lang="en-US" altLang="en-US" sz="1400" dirty="0">
              <a:ea typeface="ＭＳ Ｐゴシック" pitchFamily="34" charset="-128"/>
            </a:endParaRPr>
          </a:p>
          <a:p>
            <a:pPr marL="0" indent="0">
              <a:buNone/>
            </a:pPr>
            <a:endParaRPr lang="en-US" sz="1400" dirty="0"/>
          </a:p>
        </p:txBody>
      </p:sp>
    </p:spTree>
    <p:extLst>
      <p:ext uri="{BB962C8B-B14F-4D97-AF65-F5344CB8AC3E}">
        <p14:creationId xmlns:p14="http://schemas.microsoft.com/office/powerpoint/2010/main" val="1671614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589146"/>
            <a:ext cx="8229600" cy="857250"/>
          </a:xfrm>
        </p:spPr>
        <p:txBody>
          <a:bodyPr/>
          <a:lstStyle/>
          <a:p>
            <a:r>
              <a:rPr lang="en-US" altLang="en-US" sz="2800" dirty="0" smtClean="0">
                <a:ea typeface="ＭＳ Ｐゴシック" pitchFamily="34" charset="-128"/>
              </a:rPr>
              <a:t>PCI Requirements Cont.</a:t>
            </a:r>
            <a:endParaRPr lang="en-US" sz="2800" dirty="0"/>
          </a:p>
        </p:txBody>
      </p:sp>
      <p:sp>
        <p:nvSpPr>
          <p:cNvPr id="3" name="Content Placeholder 2"/>
          <p:cNvSpPr>
            <a:spLocks noGrp="1"/>
          </p:cNvSpPr>
          <p:nvPr>
            <p:ph idx="1"/>
          </p:nvPr>
        </p:nvSpPr>
        <p:spPr>
          <a:xfrm>
            <a:off x="457200" y="1346791"/>
            <a:ext cx="8229600" cy="3353760"/>
          </a:xfrm>
        </p:spPr>
        <p:txBody>
          <a:bodyPr/>
          <a:lstStyle/>
          <a:p>
            <a:pPr marL="0" indent="0">
              <a:buNone/>
            </a:pPr>
            <a:r>
              <a:rPr lang="en-US" altLang="en-US" sz="1400" dirty="0" smtClean="0">
                <a:ea typeface="ＭＳ Ｐゴシック" pitchFamily="34" charset="-128"/>
              </a:rPr>
              <a:t>Requirement </a:t>
            </a:r>
            <a:r>
              <a:rPr lang="en-US" altLang="en-US" sz="1400" dirty="0">
                <a:ea typeface="ＭＳ Ｐゴシック" pitchFamily="34" charset="-128"/>
              </a:rPr>
              <a:t>3</a:t>
            </a:r>
            <a:r>
              <a:rPr lang="en-US" altLang="en-US" sz="1400" dirty="0" smtClean="0">
                <a:ea typeface="ＭＳ Ｐゴシック" pitchFamily="34" charset="-128"/>
              </a:rPr>
              <a:t>: Protect Stored Cardholder Data- </a:t>
            </a:r>
            <a:r>
              <a:rPr lang="en-US" altLang="en-US" sz="1400" dirty="0">
                <a:ea typeface="ＭＳ Ｐゴシック" pitchFamily="34" charset="-128"/>
              </a:rPr>
              <a:t>The University and all personnel handling cardholder data have a responsibility to protect the security of cardholder data and the best way to protect sensitive data is to </a:t>
            </a:r>
            <a:r>
              <a:rPr lang="en-US" altLang="en-US" sz="1400" u="sng" dirty="0">
                <a:solidFill>
                  <a:schemeClr val="tx2"/>
                </a:solidFill>
                <a:ea typeface="ＭＳ Ｐゴシック" pitchFamily="34" charset="-128"/>
              </a:rPr>
              <a:t>NOT</a:t>
            </a:r>
            <a:r>
              <a:rPr lang="en-US" altLang="en-US" sz="1400" dirty="0">
                <a:solidFill>
                  <a:schemeClr val="tx2"/>
                </a:solidFill>
                <a:ea typeface="ＭＳ Ｐゴシック" pitchFamily="34" charset="-128"/>
              </a:rPr>
              <a:t> </a:t>
            </a:r>
            <a:r>
              <a:rPr lang="en-US" altLang="en-US" sz="1400" u="sng" dirty="0">
                <a:solidFill>
                  <a:schemeClr val="tx2"/>
                </a:solidFill>
                <a:ea typeface="ＭＳ Ｐゴシック" pitchFamily="34" charset="-128"/>
              </a:rPr>
              <a:t>STORE</a:t>
            </a:r>
            <a:r>
              <a:rPr lang="en-US" altLang="en-US" sz="1400" dirty="0">
                <a:solidFill>
                  <a:schemeClr val="tx2"/>
                </a:solidFill>
                <a:ea typeface="ＭＳ Ｐゴシック" pitchFamily="34" charset="-128"/>
              </a:rPr>
              <a:t> </a:t>
            </a:r>
            <a:r>
              <a:rPr lang="en-US" altLang="en-US" sz="1400" u="sng" dirty="0">
                <a:solidFill>
                  <a:schemeClr val="tx2"/>
                </a:solidFill>
                <a:ea typeface="ＭＳ Ｐゴシック" pitchFamily="34" charset="-128"/>
              </a:rPr>
              <a:t>IT</a:t>
            </a:r>
            <a:r>
              <a:rPr lang="en-US" altLang="en-US" sz="1400" dirty="0" smtClean="0">
                <a:solidFill>
                  <a:schemeClr val="tx2"/>
                </a:solidFill>
                <a:ea typeface="ＭＳ Ｐゴシック" pitchFamily="34" charset="-128"/>
              </a:rPr>
              <a:t>!</a:t>
            </a:r>
            <a:r>
              <a:rPr lang="en-US" altLang="en-US" sz="1400" dirty="0" smtClean="0">
                <a:ea typeface="ＭＳ Ｐゴシック" pitchFamily="34" charset="-128"/>
              </a:rPr>
              <a:t> </a:t>
            </a:r>
            <a:endParaRPr lang="en-US" altLang="en-US" sz="1400" dirty="0">
              <a:ea typeface="ＭＳ Ｐゴシック" pitchFamily="34" charset="-128"/>
            </a:endParaRPr>
          </a:p>
          <a:p>
            <a:pPr marL="0" indent="0">
              <a:buNone/>
            </a:pPr>
            <a:endParaRPr lang="en-US" altLang="en-US" sz="1400" dirty="0">
              <a:ea typeface="ＭＳ Ｐゴシック" pitchFamily="34" charset="-128"/>
            </a:endParaRPr>
          </a:p>
          <a:p>
            <a:r>
              <a:rPr lang="en-US" altLang="en-US" sz="1400" dirty="0">
                <a:ea typeface="ＭＳ Ｐゴシック" pitchFamily="34" charset="-128"/>
              </a:rPr>
              <a:t>The items that cannot be stored </a:t>
            </a:r>
            <a:r>
              <a:rPr lang="en-US" altLang="en-US" sz="1400" dirty="0" smtClean="0">
                <a:ea typeface="ＭＳ Ｐゴシック" pitchFamily="34" charset="-128"/>
              </a:rPr>
              <a:t>are</a:t>
            </a:r>
            <a:r>
              <a:rPr lang="en-US" altLang="en-US" sz="1400" dirty="0">
                <a:ea typeface="ＭＳ Ｐゴシック" pitchFamily="34" charset="-128"/>
              </a:rPr>
              <a:t>:</a:t>
            </a:r>
          </a:p>
          <a:p>
            <a:pPr lvl="1"/>
            <a:r>
              <a:rPr lang="en-US" altLang="en-US" sz="1400" dirty="0">
                <a:ea typeface="ＭＳ Ｐゴシック" pitchFamily="34" charset="-128"/>
              </a:rPr>
              <a:t>Full contents of card's magnetic stripe or chip </a:t>
            </a:r>
          </a:p>
          <a:p>
            <a:pPr lvl="1"/>
            <a:r>
              <a:rPr lang="en-US" altLang="en-US" sz="1400" dirty="0">
                <a:ea typeface="ＭＳ Ｐゴシック" pitchFamily="34" charset="-128"/>
              </a:rPr>
              <a:t>Card verification code</a:t>
            </a:r>
          </a:p>
          <a:p>
            <a:pPr lvl="1"/>
            <a:r>
              <a:rPr lang="en-US" altLang="en-US" sz="1400" dirty="0">
                <a:ea typeface="ＭＳ Ｐゴシック" pitchFamily="34" charset="-128"/>
              </a:rPr>
              <a:t>Customer's personal identification code (PIN). </a:t>
            </a:r>
            <a:endParaRPr lang="en-US" altLang="en-US" sz="1400" dirty="0" smtClean="0">
              <a:ea typeface="ＭＳ Ｐゴシック" pitchFamily="34" charset="-128"/>
            </a:endParaRPr>
          </a:p>
          <a:p>
            <a:pPr lvl="1"/>
            <a:r>
              <a:rPr lang="en-US" altLang="en-US" sz="1400" dirty="0" smtClean="0">
                <a:ea typeface="ＭＳ Ｐゴシック" pitchFamily="34" charset="-128"/>
              </a:rPr>
              <a:t>Payment card </a:t>
            </a:r>
            <a:r>
              <a:rPr lang="en-US" altLang="en-US" sz="1400" dirty="0">
                <a:ea typeface="ＭＳ Ｐゴシック" pitchFamily="34" charset="-128"/>
              </a:rPr>
              <a:t>numbers: </a:t>
            </a:r>
            <a:r>
              <a:rPr lang="en-US" altLang="en-US" sz="1400" dirty="0" smtClean="0">
                <a:ea typeface="ＭＳ Ｐゴシック" pitchFamily="34" charset="-128"/>
              </a:rPr>
              <a:t>Truncate </a:t>
            </a:r>
            <a:r>
              <a:rPr lang="en-US" altLang="en-US" sz="1400" dirty="0">
                <a:ea typeface="ＭＳ Ｐゴシック" pitchFamily="34" charset="-128"/>
              </a:rPr>
              <a:t>the card number to the last four </a:t>
            </a:r>
            <a:r>
              <a:rPr lang="en-US" altLang="en-US" sz="1400" dirty="0" smtClean="0">
                <a:ea typeface="ＭＳ Ｐゴシック" pitchFamily="34" charset="-128"/>
              </a:rPr>
              <a:t>digits</a:t>
            </a:r>
          </a:p>
          <a:p>
            <a:pPr marL="457200" lvl="1" indent="0">
              <a:buNone/>
            </a:pPr>
            <a:endParaRPr lang="en-US" altLang="en-US" sz="1400" dirty="0" smtClean="0">
              <a:ea typeface="ＭＳ Ｐゴシック" pitchFamily="34" charset="-128"/>
            </a:endParaRPr>
          </a:p>
          <a:p>
            <a:pPr marL="457200" lvl="1" indent="0">
              <a:buNone/>
            </a:pPr>
            <a:r>
              <a:rPr lang="en-US" altLang="en-US" sz="1400" dirty="0" smtClean="0">
                <a:ea typeface="ＭＳ Ｐゴシック" pitchFamily="34" charset="-128"/>
              </a:rPr>
              <a:t>All electronically stored sensitive cardholder data must be encrypted.</a:t>
            </a:r>
          </a:p>
          <a:p>
            <a:pPr marL="0" indent="0">
              <a:buNone/>
            </a:pPr>
            <a:endParaRPr lang="en-US" altLang="en-US" sz="1400" dirty="0">
              <a:ea typeface="ＭＳ Ｐゴシック" pitchFamily="34" charset="-128"/>
            </a:endParaRPr>
          </a:p>
          <a:p>
            <a:pPr marL="0" indent="0">
              <a:buNone/>
            </a:pPr>
            <a:endParaRPr lang="en-US" sz="1400" dirty="0"/>
          </a:p>
        </p:txBody>
      </p:sp>
    </p:spTree>
    <p:extLst>
      <p:ext uri="{BB962C8B-B14F-4D97-AF65-F5344CB8AC3E}">
        <p14:creationId xmlns:p14="http://schemas.microsoft.com/office/powerpoint/2010/main" val="2843786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5" y="589146"/>
            <a:ext cx="8229600" cy="857250"/>
          </a:xfrm>
        </p:spPr>
        <p:txBody>
          <a:bodyPr/>
          <a:lstStyle/>
          <a:p>
            <a:r>
              <a:rPr lang="en-US" altLang="en-US" sz="2800" dirty="0" smtClean="0">
                <a:ea typeface="ＭＳ Ｐゴシック" pitchFamily="34" charset="-128"/>
              </a:rPr>
              <a:t>PCI Requirements Cont.</a:t>
            </a:r>
            <a:endParaRPr lang="en-US" sz="2800" dirty="0"/>
          </a:p>
        </p:txBody>
      </p:sp>
      <p:sp>
        <p:nvSpPr>
          <p:cNvPr id="3" name="Content Placeholder 2"/>
          <p:cNvSpPr>
            <a:spLocks noGrp="1"/>
          </p:cNvSpPr>
          <p:nvPr>
            <p:ph idx="1"/>
          </p:nvPr>
        </p:nvSpPr>
        <p:spPr>
          <a:xfrm>
            <a:off x="457200" y="1346791"/>
            <a:ext cx="8229600" cy="3353760"/>
          </a:xfrm>
        </p:spPr>
        <p:txBody>
          <a:bodyPr/>
          <a:lstStyle/>
          <a:p>
            <a:pPr marL="0" indent="0">
              <a:buNone/>
            </a:pPr>
            <a:r>
              <a:rPr lang="en-US" altLang="en-US" sz="1400" dirty="0" smtClean="0">
                <a:ea typeface="ＭＳ Ｐゴシック" pitchFamily="34" charset="-128"/>
              </a:rPr>
              <a:t>Requirement </a:t>
            </a:r>
            <a:r>
              <a:rPr lang="en-US" altLang="en-US" sz="1400" dirty="0">
                <a:ea typeface="ＭＳ Ｐゴシック" pitchFamily="34" charset="-128"/>
              </a:rPr>
              <a:t>4: Encrypt </a:t>
            </a:r>
            <a:r>
              <a:rPr lang="en-US" altLang="en-US" sz="1400" dirty="0" smtClean="0">
                <a:ea typeface="ＭＳ Ｐゴシック" pitchFamily="34" charset="-128"/>
              </a:rPr>
              <a:t>Transmissions </a:t>
            </a:r>
            <a:r>
              <a:rPr lang="en-US" altLang="en-US" sz="1400" dirty="0">
                <a:ea typeface="ＭＳ Ｐゴシック" pitchFamily="34" charset="-128"/>
              </a:rPr>
              <a:t>of </a:t>
            </a:r>
            <a:r>
              <a:rPr lang="en-US" altLang="en-US" sz="1400" dirty="0" smtClean="0">
                <a:ea typeface="ＭＳ Ｐゴシック" pitchFamily="34" charset="-128"/>
              </a:rPr>
              <a:t>Cardholder </a:t>
            </a:r>
            <a:r>
              <a:rPr lang="en-US" altLang="en-US" sz="1400" dirty="0">
                <a:ea typeface="ＭＳ Ｐゴシック" pitchFamily="34" charset="-128"/>
              </a:rPr>
              <a:t>D</a:t>
            </a:r>
            <a:r>
              <a:rPr lang="en-US" altLang="en-US" sz="1400" dirty="0" smtClean="0">
                <a:ea typeface="ＭＳ Ｐゴシック" pitchFamily="34" charset="-128"/>
              </a:rPr>
              <a:t>ata - Sensitive </a:t>
            </a:r>
            <a:r>
              <a:rPr lang="en-US" altLang="en-US" sz="1400" dirty="0">
                <a:ea typeface="ＭＳ Ｐゴシック" pitchFamily="34" charset="-128"/>
              </a:rPr>
              <a:t>information must be encrypted prior to being transmitted over public </a:t>
            </a:r>
            <a:r>
              <a:rPr lang="en-US" altLang="en-US" sz="1400" dirty="0" smtClean="0">
                <a:ea typeface="ＭＳ Ｐゴシック" pitchFamily="34" charset="-128"/>
              </a:rPr>
              <a:t>networks. </a:t>
            </a:r>
            <a:r>
              <a:rPr lang="en-US" altLang="en-US" sz="1400" dirty="0">
                <a:ea typeface="ＭＳ Ｐゴシック" pitchFamily="34" charset="-128"/>
              </a:rPr>
              <a:t> For example, </a:t>
            </a:r>
            <a:r>
              <a:rPr lang="en-US" altLang="en-US" sz="1400" dirty="0" smtClean="0">
                <a:ea typeface="ＭＳ Ｐゴシック" pitchFamily="34" charset="-128"/>
              </a:rPr>
              <a:t>never send or receive cardholder </a:t>
            </a:r>
            <a:r>
              <a:rPr lang="en-US" altLang="en-US" sz="1400" dirty="0">
                <a:ea typeface="ＭＳ Ｐゴシック" pitchFamily="34" charset="-128"/>
              </a:rPr>
              <a:t>data </a:t>
            </a:r>
            <a:r>
              <a:rPr lang="en-US" altLang="en-US" sz="1400" dirty="0" smtClean="0">
                <a:ea typeface="ＭＳ Ｐゴシック" pitchFamily="34" charset="-128"/>
              </a:rPr>
              <a:t>in an email. </a:t>
            </a:r>
            <a:r>
              <a:rPr lang="en-US" altLang="en-US" sz="1400" dirty="0">
                <a:ea typeface="ＭＳ Ｐゴシック" pitchFamily="34" charset="-128"/>
              </a:rPr>
              <a:t> </a:t>
            </a:r>
            <a:r>
              <a:rPr lang="en-US" altLang="en-US" sz="1400" dirty="0" smtClean="0">
                <a:ea typeface="ＭＳ Ｐゴシック" pitchFamily="34" charset="-128"/>
              </a:rPr>
              <a:t>Never transmit cardholder data over the wireless network. Improperly </a:t>
            </a:r>
            <a:r>
              <a:rPr lang="en-US" altLang="en-US" sz="1400" dirty="0">
                <a:ea typeface="ＭＳ Ｐゴシック" pitchFamily="34" charset="-128"/>
              </a:rPr>
              <a:t>secured wireless has been the entry point </a:t>
            </a:r>
            <a:r>
              <a:rPr lang="en-US" altLang="en-US" sz="1400" dirty="0" smtClean="0">
                <a:ea typeface="ＭＳ Ｐゴシック" pitchFamily="34" charset="-128"/>
              </a:rPr>
              <a:t>on many of </a:t>
            </a:r>
            <a:r>
              <a:rPr lang="en-US" altLang="en-US" sz="1400" dirty="0">
                <a:ea typeface="ＭＳ Ｐゴシック" pitchFamily="34" charset="-128"/>
              </a:rPr>
              <a:t>the largest cardholder data </a:t>
            </a:r>
            <a:r>
              <a:rPr lang="en-US" altLang="en-US" sz="1400" dirty="0" smtClean="0">
                <a:ea typeface="ＭＳ Ｐゴシック" pitchFamily="34" charset="-128"/>
              </a:rPr>
              <a:t>breaches nationwide.</a:t>
            </a:r>
          </a:p>
          <a:p>
            <a:pPr marL="0" indent="0">
              <a:buNone/>
            </a:pPr>
            <a:endParaRPr lang="en-US" altLang="en-US" sz="1400" dirty="0">
              <a:ea typeface="ＭＳ Ｐゴシック" pitchFamily="34" charset="-128"/>
            </a:endParaRPr>
          </a:p>
          <a:p>
            <a:pPr marL="0" indent="0">
              <a:buNone/>
            </a:pPr>
            <a:r>
              <a:rPr lang="en-US" altLang="en-US" sz="1400" dirty="0" smtClean="0">
                <a:ea typeface="ＭＳ Ｐゴシック" pitchFamily="34" charset="-128"/>
              </a:rPr>
              <a:t>Requirement 5: </a:t>
            </a:r>
            <a:r>
              <a:rPr lang="en-US" altLang="en-US" sz="1400" dirty="0">
                <a:ea typeface="ＭＳ Ｐゴシック" pitchFamily="34" charset="-128"/>
              </a:rPr>
              <a:t>Use and </a:t>
            </a:r>
            <a:r>
              <a:rPr lang="en-US" altLang="en-US" sz="1400" dirty="0" smtClean="0">
                <a:ea typeface="ＭＳ Ｐゴシック" pitchFamily="34" charset="-128"/>
              </a:rPr>
              <a:t>Regularly Update Anti-Virus Software - Anti-virus </a:t>
            </a:r>
            <a:r>
              <a:rPr lang="en-US" altLang="en-US" sz="1400" dirty="0">
                <a:ea typeface="ＭＳ Ｐゴシック" pitchFamily="34" charset="-128"/>
              </a:rPr>
              <a:t>software must be installed and running on all systems at risk.  This anti-virus software must be updated on a regular basis</a:t>
            </a:r>
            <a:r>
              <a:rPr lang="en-US" altLang="en-US" sz="1400" dirty="0" smtClean="0">
                <a:ea typeface="ＭＳ Ｐゴシック" pitchFamily="34" charset="-128"/>
              </a:rPr>
              <a:t>.</a:t>
            </a:r>
          </a:p>
          <a:p>
            <a:pPr marL="0" indent="0">
              <a:buNone/>
            </a:pPr>
            <a:endParaRPr lang="en-US" altLang="en-US" sz="1400" dirty="0">
              <a:ea typeface="ＭＳ Ｐゴシック" pitchFamily="34" charset="-128"/>
            </a:endParaRPr>
          </a:p>
          <a:p>
            <a:pPr marL="0" indent="0">
              <a:buNone/>
            </a:pPr>
            <a:r>
              <a:rPr lang="en-US" altLang="en-US" sz="1400" dirty="0" smtClean="0">
                <a:ea typeface="ＭＳ Ｐゴシック" pitchFamily="34" charset="-128"/>
              </a:rPr>
              <a:t>Requirement 6: Develop and Maintain </a:t>
            </a:r>
            <a:r>
              <a:rPr lang="en-US" altLang="en-US" sz="1400" dirty="0">
                <a:ea typeface="ＭＳ Ｐゴシック" pitchFamily="34" charset="-128"/>
              </a:rPr>
              <a:t>S</a:t>
            </a:r>
            <a:r>
              <a:rPr lang="en-US" altLang="en-US" sz="1400" dirty="0" smtClean="0">
                <a:ea typeface="ＭＳ Ｐゴシック" pitchFamily="34" charset="-128"/>
              </a:rPr>
              <a:t>ecure </a:t>
            </a:r>
            <a:r>
              <a:rPr lang="en-US" altLang="en-US" sz="1400" dirty="0">
                <a:ea typeface="ＭＳ Ｐゴシック" pitchFamily="34" charset="-128"/>
              </a:rPr>
              <a:t>S</a:t>
            </a:r>
            <a:r>
              <a:rPr lang="en-US" altLang="en-US" sz="1400" dirty="0" smtClean="0">
                <a:ea typeface="ＭＳ Ｐゴシック" pitchFamily="34" charset="-128"/>
              </a:rPr>
              <a:t>ystems and Applications – Install the latest software patches provided by your vendors. For in-house development, use secure coding techniques.</a:t>
            </a:r>
            <a:endParaRPr lang="en-US" altLang="en-US" sz="1400" dirty="0">
              <a:ea typeface="ＭＳ Ｐゴシック" pitchFamily="34" charset="-128"/>
            </a:endParaRPr>
          </a:p>
          <a:p>
            <a:pPr marL="0" indent="0">
              <a:buNone/>
            </a:pPr>
            <a:endParaRPr lang="en-US" altLang="en-US" sz="1400" dirty="0">
              <a:ea typeface="ＭＳ Ｐゴシック" pitchFamily="34" charset="-128"/>
            </a:endParaRPr>
          </a:p>
          <a:p>
            <a:pPr marL="0" indent="0">
              <a:buNone/>
            </a:pPr>
            <a:endParaRPr lang="en-US" sz="1400" dirty="0"/>
          </a:p>
        </p:txBody>
      </p:sp>
    </p:spTree>
    <p:extLst>
      <p:ext uri="{BB962C8B-B14F-4D97-AF65-F5344CB8AC3E}">
        <p14:creationId xmlns:p14="http://schemas.microsoft.com/office/powerpoint/2010/main" val="4117605225"/>
      </p:ext>
    </p:extLst>
  </p:cSld>
  <p:clrMapOvr>
    <a:masterClrMapping/>
  </p:clrMapOvr>
</p:sld>
</file>

<file path=ppt/theme/theme1.xml><?xml version="1.0" encoding="utf-8"?>
<a:theme xmlns:a="http://schemas.openxmlformats.org/drawingml/2006/main" name="K-Stat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 xsi:nil="true"/>
  </documentManagement>
</p:properti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3.xml><?xml version="1.0" encoding="utf-8"?>
<ds:datastoreItem xmlns:ds="http://schemas.openxmlformats.org/officeDocument/2006/customXml" ds:itemID="{7B6F2769-7194-4217-93D3-3AF3A4742282}">
  <ds:schemaRefs>
    <ds:schemaRef ds:uri="http://schemas.microsoft.com/office/2006/documentManagement/types"/>
    <ds:schemaRef ds:uri="http://purl.org/dc/terms/"/>
    <ds:schemaRef ds:uri="http://www.w3.org/XML/1998/namespace"/>
    <ds:schemaRef ds:uri="http://schemas.microsoft.com/office/infopath/2007/PartnerControls"/>
    <ds:schemaRef ds:uri="http://purl.org/dc/dcmitype/"/>
    <ds:schemaRef ds:uri="http://schemas.microsoft.com/sharepoint/v3/fields"/>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K-State Template</Template>
  <TotalTime>2077</TotalTime>
  <Words>1245</Words>
  <Application>Microsoft Office PowerPoint</Application>
  <PresentationFormat>On-screen Show (16:9)</PresentationFormat>
  <Paragraphs>111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ＭＳ Ｐゴシック</vt:lpstr>
      <vt:lpstr>Arial</vt:lpstr>
      <vt:lpstr>Calibri</vt:lpstr>
      <vt:lpstr>Lucida Sans</vt:lpstr>
      <vt:lpstr>K-State Template</vt:lpstr>
      <vt:lpstr>Payment Card Industry (PCI) Rules and Standards</vt:lpstr>
      <vt:lpstr>Introduction to PCI</vt:lpstr>
      <vt:lpstr>Who do the PCI Requirements Apply to?</vt:lpstr>
      <vt:lpstr>PCI Data Security Rules for Departments Taking Payment Cards</vt:lpstr>
      <vt:lpstr>Methods to Accept Credit Cards</vt:lpstr>
      <vt:lpstr>What is “Cardholder Data”?</vt:lpstr>
      <vt:lpstr>PCI Requirements </vt:lpstr>
      <vt:lpstr>PCI Requirements Cont.</vt:lpstr>
      <vt:lpstr>PCI Requirements Cont.</vt:lpstr>
      <vt:lpstr>PCI Requirements Cont.</vt:lpstr>
      <vt:lpstr>PCI Requirements Cont.</vt:lpstr>
      <vt:lpstr>PCI Requirements Cont.</vt:lpstr>
      <vt:lpstr>Credit Card Best Practices</vt:lpstr>
      <vt:lpstr>Preventing Fraud &amp; Tampering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Payment Card Industry (PCI) Rules and Standards</dc:title>
  <dc:creator>Jen Schlegel</dc:creator>
  <cp:lastModifiedBy>Jim Badders</cp:lastModifiedBy>
  <cp:revision>42</cp:revision>
  <cp:lastPrinted>2014-03-06T20:13:12Z</cp:lastPrinted>
  <dcterms:created xsi:type="dcterms:W3CDTF">2014-03-03T20:10:07Z</dcterms:created>
  <dcterms:modified xsi:type="dcterms:W3CDTF">2016-12-23T17:46:06Z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