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58" r:id="rId4"/>
    <p:sldId id="274" r:id="rId5"/>
    <p:sldId id="271" r:id="rId6"/>
    <p:sldId id="259" r:id="rId7"/>
    <p:sldId id="260" r:id="rId8"/>
    <p:sldId id="261" r:id="rId9"/>
    <p:sldId id="263" r:id="rId10"/>
    <p:sldId id="264" r:id="rId11"/>
    <p:sldId id="265" r:id="rId12"/>
    <p:sldId id="270" r:id="rId13"/>
    <p:sldId id="266" r:id="rId14"/>
    <p:sldId id="272" r:id="rId15"/>
    <p:sldId id="267" r:id="rId16"/>
    <p:sldId id="268" r:id="rId17"/>
    <p:sldId id="269"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45" autoAdjust="0"/>
    <p:restoredTop sz="94660"/>
  </p:normalViewPr>
  <p:slideViewPr>
    <p:cSldViewPr>
      <p:cViewPr varScale="1">
        <p:scale>
          <a:sx n="68" d="100"/>
          <a:sy n="68" d="100"/>
        </p:scale>
        <p:origin x="-13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7BCB9ED-1534-4B86-B636-6BF31618D9D4}" type="datetimeFigureOut">
              <a:rPr lang="en-US" smtClean="0"/>
              <a:t>10/12/2011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6649C79-AEF6-4A7A-94A8-9C8789D9660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6E6D-E680-495B-989E-C489ABC1E4BB}" type="datetimeFigureOut">
              <a:rPr lang="en-US" smtClean="0"/>
              <a:pPr/>
              <a:t>10/11/2011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52EBB0-B009-49C3-ADB3-0BBB516C1C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52EBB0-B009-49C3-ADB3-0BBB516C1C4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52EBB0-B009-49C3-ADB3-0BBB516C1C45}"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EDD3894-5AD9-4099-BBD3-9F0CDB731DE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D3894-5AD9-4099-BBD3-9F0CDB731DE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D3894-5AD9-4099-BBD3-9F0CDB731D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298118-D2E3-4F12-B2FB-6176E66F2857}" type="datetimeFigureOut">
              <a:rPr lang="en-US" smtClean="0"/>
              <a:pPr/>
              <a:t>10/11/2011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EDD3894-5AD9-4099-BBD3-9F0CDB731DE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F298118-D2E3-4F12-B2FB-6176E66F2857}" type="datetimeFigureOut">
              <a:rPr lang="en-US" smtClean="0"/>
              <a:pPr/>
              <a:t>10/11/2011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DD3894-5AD9-4099-BBD3-9F0CDB731DE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Interviewing </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Overcoming the Difference</a:t>
            </a:r>
            <a:endParaRPr lang="en-US" dirty="0"/>
          </a:p>
        </p:txBody>
      </p:sp>
      <p:sp>
        <p:nvSpPr>
          <p:cNvPr id="3" name="Content Placeholder 2"/>
          <p:cNvSpPr>
            <a:spLocks noGrp="1"/>
          </p:cNvSpPr>
          <p:nvPr>
            <p:ph idx="1"/>
          </p:nvPr>
        </p:nvSpPr>
        <p:spPr/>
        <p:txBody>
          <a:bodyPr/>
          <a:lstStyle/>
          <a:p>
            <a:r>
              <a:rPr lang="en-US" dirty="0" smtClean="0"/>
              <a:t>Direct concise </a:t>
            </a:r>
            <a:r>
              <a:rPr lang="en-US" dirty="0" smtClean="0"/>
              <a:t>language</a:t>
            </a:r>
          </a:p>
          <a:p>
            <a:pPr>
              <a:buNone/>
            </a:pPr>
            <a:endParaRPr lang="en-US" dirty="0" smtClean="0"/>
          </a:p>
          <a:p>
            <a:r>
              <a:rPr lang="en-US" dirty="0" smtClean="0"/>
              <a:t>Maintaining </a:t>
            </a:r>
            <a:r>
              <a:rPr lang="en-US" dirty="0" smtClean="0"/>
              <a:t>Assertiveness</a:t>
            </a:r>
          </a:p>
          <a:p>
            <a:pPr>
              <a:buNone/>
            </a:pPr>
            <a:endParaRPr lang="en-US" dirty="0" smtClean="0"/>
          </a:p>
          <a:p>
            <a:r>
              <a:rPr lang="en-US" dirty="0" smtClean="0"/>
              <a:t>Practice Cross-Talk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Strengthen Interview Presence</a:t>
            </a:r>
            <a:endParaRPr lang="en-US" dirty="0"/>
          </a:p>
        </p:txBody>
      </p:sp>
      <p:sp>
        <p:nvSpPr>
          <p:cNvPr id="3" name="Content Placeholder 2"/>
          <p:cNvSpPr>
            <a:spLocks noGrp="1"/>
          </p:cNvSpPr>
          <p:nvPr>
            <p:ph idx="1"/>
          </p:nvPr>
        </p:nvSpPr>
        <p:spPr/>
        <p:txBody>
          <a:bodyPr>
            <a:normAutofit/>
          </a:bodyPr>
          <a:lstStyle/>
          <a:p>
            <a:r>
              <a:rPr lang="en-US" sz="3200" dirty="0" smtClean="0"/>
              <a:t>Practice is even more important.</a:t>
            </a:r>
          </a:p>
          <a:p>
            <a:r>
              <a:rPr lang="en-US" sz="3200" dirty="0" smtClean="0"/>
              <a:t>Don't assume the interviewer knows about your university or the education system in your </a:t>
            </a:r>
            <a:r>
              <a:rPr lang="en-US" sz="3200" dirty="0" smtClean="0"/>
              <a:t>country.</a:t>
            </a:r>
            <a:endParaRPr lang="en-US" sz="3200" dirty="0" smtClean="0"/>
          </a:p>
          <a:p>
            <a:r>
              <a:rPr lang="en-US" sz="3200" dirty="0" smtClean="0"/>
              <a:t>Become familiar with some of the </a:t>
            </a:r>
            <a:r>
              <a:rPr lang="en-US" sz="3200" dirty="0" smtClean="0"/>
              <a:t>field specific </a:t>
            </a:r>
            <a:r>
              <a:rPr lang="en-US" sz="3200" dirty="0" smtClean="0"/>
              <a:t>terminology.</a:t>
            </a:r>
            <a:endParaRPr lang="en-US" sz="3200" dirty="0" smtClean="0"/>
          </a:p>
          <a:p>
            <a:r>
              <a:rPr lang="en-US" sz="3200" dirty="0" smtClean="0"/>
              <a:t>Be more direct and succinct.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Strengthen Interview Presence</a:t>
            </a:r>
            <a:endParaRPr lang="en-US" dirty="0"/>
          </a:p>
        </p:txBody>
      </p:sp>
      <p:sp>
        <p:nvSpPr>
          <p:cNvPr id="3" name="Content Placeholder 2"/>
          <p:cNvSpPr>
            <a:spLocks noGrp="1"/>
          </p:cNvSpPr>
          <p:nvPr>
            <p:ph idx="1"/>
          </p:nvPr>
        </p:nvSpPr>
        <p:spPr/>
        <p:txBody>
          <a:bodyPr/>
          <a:lstStyle/>
          <a:p>
            <a:r>
              <a:rPr lang="en-US" sz="3200" dirty="0" smtClean="0"/>
              <a:t>Provide positive rather than negative answers </a:t>
            </a:r>
            <a:r>
              <a:rPr lang="en-US" sz="3200" dirty="0" smtClean="0"/>
              <a:t>.</a:t>
            </a:r>
            <a:endParaRPr lang="en-US" sz="3200" dirty="0" smtClean="0"/>
          </a:p>
          <a:p>
            <a:r>
              <a:rPr lang="en-US" sz="3200" dirty="0" smtClean="0"/>
              <a:t>If you don't understand, ask for </a:t>
            </a:r>
            <a:r>
              <a:rPr lang="en-US" sz="3200" dirty="0" smtClean="0"/>
              <a:t>clarification.</a:t>
            </a:r>
            <a:endParaRPr lang="en-US" sz="3200" dirty="0" smtClean="0"/>
          </a:p>
          <a:p>
            <a:r>
              <a:rPr lang="en-US" sz="3200" dirty="0" smtClean="0"/>
              <a:t>Don't be apologetic for your </a:t>
            </a:r>
            <a:r>
              <a:rPr lang="en-US" sz="3200" dirty="0" smtClean="0"/>
              <a:t>accent.</a:t>
            </a:r>
            <a:endParaRPr lang="en-US" sz="3200" dirty="0" smtClean="0"/>
          </a:p>
          <a:p>
            <a:r>
              <a:rPr lang="en-US" sz="3200" dirty="0" smtClean="0"/>
              <a:t>Make the fact that you are international a selling </a:t>
            </a:r>
            <a:r>
              <a:rPr lang="en-US" sz="3200" dirty="0" smtClean="0"/>
              <a:t>point.</a:t>
            </a:r>
            <a:endParaRPr lang="en-US" sz="3200"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Selling a Product: You</a:t>
            </a:r>
            <a:endParaRPr lang="en-US" dirty="0"/>
          </a:p>
        </p:txBody>
      </p:sp>
      <p:sp>
        <p:nvSpPr>
          <p:cNvPr id="3" name="Content Placeholder 2"/>
          <p:cNvSpPr>
            <a:spLocks noGrp="1"/>
          </p:cNvSpPr>
          <p:nvPr>
            <p:ph idx="1"/>
          </p:nvPr>
        </p:nvSpPr>
        <p:spPr/>
        <p:txBody>
          <a:bodyPr>
            <a:normAutofit/>
          </a:bodyPr>
          <a:lstStyle/>
          <a:p>
            <a:r>
              <a:rPr lang="en-US" dirty="0" smtClean="0"/>
              <a:t>Most employers are looking for diversity of thought, languages and experience and, as such, want to hear about your relevant international experience. Make an effort to find the right spin for yours story and then practice delivering your message with confidence. Don't be seen as shy or unsure of yourself - particularly as it relates to being an international </a:t>
            </a:r>
            <a:r>
              <a:rPr lang="en-US" dirty="0" smtClean="0"/>
              <a:t>student, your </a:t>
            </a:r>
            <a:r>
              <a:rPr lang="en-US" dirty="0" smtClean="0"/>
              <a:t>diversity remains a strength - just find the right story.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Sell the Product</a:t>
            </a:r>
            <a:endParaRPr lang="en-US" dirty="0"/>
          </a:p>
        </p:txBody>
      </p:sp>
      <p:sp>
        <p:nvSpPr>
          <p:cNvPr id="3" name="Content Placeholder 2"/>
          <p:cNvSpPr>
            <a:spLocks noGrp="1"/>
          </p:cNvSpPr>
          <p:nvPr>
            <p:ph idx="1"/>
          </p:nvPr>
        </p:nvSpPr>
        <p:spPr/>
        <p:txBody>
          <a:bodyPr>
            <a:normAutofit/>
          </a:bodyPr>
          <a:lstStyle/>
          <a:p>
            <a:r>
              <a:rPr lang="en-US" sz="3200" b="1" dirty="0" smtClean="0"/>
              <a:t>Be the Solution</a:t>
            </a:r>
          </a:p>
          <a:p>
            <a:r>
              <a:rPr lang="en-US" sz="3200" b="1" dirty="0" smtClean="0"/>
              <a:t>Be Specific</a:t>
            </a:r>
          </a:p>
          <a:p>
            <a:r>
              <a:rPr lang="en-US" sz="3200" b="1" dirty="0" smtClean="0"/>
              <a:t>Prepare Sound Bites</a:t>
            </a:r>
          </a:p>
          <a:p>
            <a:r>
              <a:rPr lang="en-US" sz="3200" b="1" dirty="0" smtClean="0"/>
              <a:t>Prepare to Talk About Your Resume</a:t>
            </a:r>
          </a:p>
          <a:p>
            <a:r>
              <a:rPr lang="en-US" sz="3200" b="1" dirty="0" smtClean="0"/>
              <a:t>Be Aware of Nonverbal Communication</a:t>
            </a:r>
          </a:p>
          <a:p>
            <a:r>
              <a:rPr lang="en-US" sz="3200" b="1" dirty="0" smtClean="0"/>
              <a:t>Be Positive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 Preparation</a:t>
            </a:r>
            <a:endParaRPr lang="en-US" dirty="0"/>
          </a:p>
        </p:txBody>
      </p:sp>
      <p:sp>
        <p:nvSpPr>
          <p:cNvPr id="3" name="Content Placeholder 2"/>
          <p:cNvSpPr>
            <a:spLocks noGrp="1"/>
          </p:cNvSpPr>
          <p:nvPr>
            <p:ph idx="1"/>
          </p:nvPr>
        </p:nvSpPr>
        <p:spPr/>
        <p:txBody>
          <a:bodyPr>
            <a:normAutofit/>
          </a:bodyPr>
          <a:lstStyle/>
          <a:p>
            <a:r>
              <a:rPr lang="en-US" dirty="0" smtClean="0"/>
              <a:t>Learn about the organization.</a:t>
            </a:r>
          </a:p>
          <a:p>
            <a:r>
              <a:rPr lang="en-US" dirty="0" smtClean="0"/>
              <a:t>Have a specific job or jobs in mind.</a:t>
            </a:r>
          </a:p>
          <a:p>
            <a:r>
              <a:rPr lang="en-US" dirty="0" smtClean="0"/>
              <a:t>Review your qualifications for the job.</a:t>
            </a:r>
          </a:p>
          <a:p>
            <a:r>
              <a:rPr lang="en-US" dirty="0" smtClean="0"/>
              <a:t>Be ready to briefly describe your experience, showing how it relates it the job.</a:t>
            </a:r>
          </a:p>
          <a:p>
            <a:r>
              <a:rPr lang="en-US" dirty="0" smtClean="0"/>
              <a:t>Be ready to answer broad questions, such as "Why should I hire you?" "Why do you want this job?" "What are your strengths and weaknesses?"</a:t>
            </a:r>
          </a:p>
          <a:p>
            <a:r>
              <a:rPr lang="en-US" dirty="0" smtClean="0"/>
              <a:t>Mock Interview</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Interview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Relax! Think of the interview as a conversation, not an interrogation.</a:t>
            </a:r>
          </a:p>
          <a:p>
            <a:r>
              <a:rPr lang="en-US" dirty="0" smtClean="0"/>
              <a:t>Be enthusiastic, confident, courteous, and honest.</a:t>
            </a:r>
          </a:p>
          <a:p>
            <a:r>
              <a:rPr lang="en-US" dirty="0" smtClean="0"/>
              <a:t>Listen to the questions carefully and give clear, concise, and thoughtful answers.</a:t>
            </a:r>
          </a:p>
          <a:p>
            <a:r>
              <a:rPr lang="en-US" dirty="0" smtClean="0"/>
              <a:t>Convey interest in the organization and knowledge of the position.</a:t>
            </a:r>
          </a:p>
          <a:p>
            <a:r>
              <a:rPr lang="en-US" dirty="0" smtClean="0"/>
              <a:t>Ask relevant questions about the job or department.</a:t>
            </a:r>
          </a:p>
          <a:p>
            <a:r>
              <a:rPr lang="en-US" dirty="0" smtClean="0"/>
              <a:t>Present a list of your references and any letters of recommendation or reference that you may have to offer.</a:t>
            </a:r>
          </a:p>
          <a:p>
            <a:r>
              <a:rPr lang="en-US" dirty="0" smtClean="0"/>
              <a:t>End the interview with a firm handshake and thank the interview panel for their time and consideration.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 Interview</a:t>
            </a:r>
            <a:endParaRPr lang="en-US" dirty="0"/>
          </a:p>
        </p:txBody>
      </p:sp>
      <p:sp>
        <p:nvSpPr>
          <p:cNvPr id="3" name="Content Placeholder 2"/>
          <p:cNvSpPr>
            <a:spLocks noGrp="1"/>
          </p:cNvSpPr>
          <p:nvPr>
            <p:ph idx="1"/>
          </p:nvPr>
        </p:nvSpPr>
        <p:spPr/>
        <p:txBody>
          <a:bodyPr>
            <a:normAutofit/>
          </a:bodyPr>
          <a:lstStyle/>
          <a:p>
            <a:r>
              <a:rPr lang="en-US" dirty="0" smtClean="0"/>
              <a:t>Send a concise 1 – 3 paragraph thank-you letter within 24 to 48 hours of the interview. Reiterate your interest in the position, mention anything you know reinforces you as a good fit for the job, and your contact information.</a:t>
            </a:r>
          </a:p>
          <a:p>
            <a:pPr>
              <a:buNone/>
            </a:pPr>
            <a:endParaRPr lang="en-US" dirty="0" smtClean="0"/>
          </a:p>
          <a:p>
            <a:r>
              <a:rPr lang="en-US" dirty="0" smtClean="0"/>
              <a:t>If you are not selected for the job, it is OK to politely ask an interviewer which area(s) you could improve on in the future! This allows you to better prepare for the next interview.</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smtClean="0"/>
              <a:t>Cultural Differences</a:t>
            </a:r>
          </a:p>
          <a:p>
            <a:pPr>
              <a:buNone/>
            </a:pPr>
            <a:endParaRPr lang="en-US" sz="4000" dirty="0" smtClean="0"/>
          </a:p>
          <a:p>
            <a:r>
              <a:rPr lang="en-US" sz="4000" dirty="0" smtClean="0"/>
              <a:t>Gender Differences</a:t>
            </a:r>
          </a:p>
          <a:p>
            <a:pPr>
              <a:buNone/>
            </a:pPr>
            <a:endParaRPr lang="en-US" sz="4000" dirty="0" smtClean="0"/>
          </a:p>
          <a:p>
            <a:r>
              <a:rPr lang="en-US" sz="4000" dirty="0" smtClean="0"/>
              <a:t>Interview Tips: Before, During, and After</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dirty="0" smtClean="0"/>
              <a:t>Cultural Differences</a:t>
            </a:r>
          </a:p>
          <a:p>
            <a:pPr>
              <a:buNone/>
            </a:pPr>
            <a:endParaRPr lang="en-US" sz="4000" dirty="0" smtClean="0"/>
          </a:p>
          <a:p>
            <a:r>
              <a:rPr lang="en-US" sz="4000" dirty="0" smtClean="0"/>
              <a:t>Gender Differences</a:t>
            </a:r>
          </a:p>
          <a:p>
            <a:pPr>
              <a:buNone/>
            </a:pPr>
            <a:endParaRPr lang="en-US" sz="4000" dirty="0" smtClean="0"/>
          </a:p>
          <a:p>
            <a:r>
              <a:rPr lang="en-US" sz="4000" dirty="0" smtClean="0"/>
              <a:t>Interview Tips: Before, During, and After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Differences</a:t>
            </a:r>
            <a:endParaRPr lang="en-US" dirty="0"/>
          </a:p>
        </p:txBody>
      </p:sp>
      <p:sp>
        <p:nvSpPr>
          <p:cNvPr id="3" name="Content Placeholder 2"/>
          <p:cNvSpPr>
            <a:spLocks noGrp="1"/>
          </p:cNvSpPr>
          <p:nvPr>
            <p:ph sz="half" idx="1"/>
          </p:nvPr>
        </p:nvSpPr>
        <p:spPr/>
        <p:txBody>
          <a:bodyPr>
            <a:normAutofit fontScale="70000" lnSpcReduction="20000"/>
          </a:bodyPr>
          <a:lstStyle/>
          <a:p>
            <a:pPr>
              <a:buNone/>
            </a:pPr>
            <a:r>
              <a:rPr lang="en-US" sz="3200" b="1" u="sng" dirty="0" smtClean="0"/>
              <a:t>U.S. INTERVIEW </a:t>
            </a:r>
          </a:p>
          <a:p>
            <a:pPr>
              <a:buNone/>
            </a:pPr>
            <a:r>
              <a:rPr lang="en-US" b="1" dirty="0" smtClean="0"/>
              <a:t>		</a:t>
            </a:r>
          </a:p>
          <a:p>
            <a:r>
              <a:rPr lang="en-US" dirty="0" smtClean="0"/>
              <a:t>Be punctual. Arrive 5 to 10 minutes prior to appointment. 	</a:t>
            </a:r>
            <a:endParaRPr lang="en-US" dirty="0" smtClean="0"/>
          </a:p>
          <a:p>
            <a:pPr>
              <a:buNone/>
            </a:pPr>
            <a:r>
              <a:rPr lang="en-US" dirty="0" smtClean="0"/>
              <a:t>	</a:t>
            </a:r>
          </a:p>
          <a:p>
            <a:r>
              <a:rPr lang="en-US" dirty="0" smtClean="0"/>
              <a:t>Eye contact is expected and shows confidence. 	</a:t>
            </a:r>
            <a:endParaRPr lang="en-US" dirty="0" smtClean="0"/>
          </a:p>
          <a:p>
            <a:pPr>
              <a:buNone/>
            </a:pPr>
            <a:endParaRPr lang="en-US" dirty="0" smtClean="0"/>
          </a:p>
          <a:p>
            <a:pPr>
              <a:buNone/>
            </a:pPr>
            <a:endParaRPr lang="en-US" dirty="0" smtClean="0"/>
          </a:p>
          <a:p>
            <a:r>
              <a:rPr lang="en-US" dirty="0" smtClean="0"/>
              <a:t>Interviewer styles vary. May begin with direct questions or minimal small talk. 	.	</a:t>
            </a:r>
          </a:p>
          <a:p>
            <a:pPr>
              <a:buNone/>
            </a:pPr>
            <a:r>
              <a:rPr lang="en-US" dirty="0" smtClean="0"/>
              <a:t>		</a:t>
            </a:r>
          </a:p>
          <a:p>
            <a:pPr>
              <a:buNone/>
            </a:pPr>
            <a:r>
              <a:rPr lang="en-US" dirty="0" smtClean="0"/>
              <a:t>	</a:t>
            </a:r>
            <a:endParaRPr lang="en-US" dirty="0"/>
          </a:p>
        </p:txBody>
      </p:sp>
      <p:sp>
        <p:nvSpPr>
          <p:cNvPr id="4" name="Content Placeholder 3"/>
          <p:cNvSpPr>
            <a:spLocks noGrp="1"/>
          </p:cNvSpPr>
          <p:nvPr>
            <p:ph sz="half" idx="2"/>
          </p:nvPr>
        </p:nvSpPr>
        <p:spPr/>
        <p:txBody>
          <a:bodyPr>
            <a:normAutofit fontScale="70000" lnSpcReduction="20000"/>
          </a:bodyPr>
          <a:lstStyle/>
          <a:p>
            <a:pPr>
              <a:buNone/>
            </a:pPr>
            <a:r>
              <a:rPr lang="en-US" b="1" u="sng" dirty="0" smtClean="0"/>
              <a:t>INTERNATIONAL INTERVIEW</a:t>
            </a:r>
          </a:p>
          <a:p>
            <a:endParaRPr lang="en-US" dirty="0" smtClean="0"/>
          </a:p>
          <a:p>
            <a:r>
              <a:rPr lang="en-US" dirty="0" smtClean="0"/>
              <a:t>Personal relationships may be more important than time. Being late may not be a problem</a:t>
            </a:r>
            <a:r>
              <a:rPr lang="en-US" dirty="0" smtClean="0"/>
              <a:t>.</a:t>
            </a:r>
          </a:p>
          <a:p>
            <a:pPr>
              <a:buNone/>
            </a:pPr>
            <a:endParaRPr lang="en-US" dirty="0" smtClean="0"/>
          </a:p>
          <a:p>
            <a:r>
              <a:rPr lang="en-US" dirty="0" smtClean="0"/>
              <a:t>Eye contact, especially with persons of higher status, may be disrespectful. </a:t>
            </a:r>
            <a:endParaRPr lang="en-US" dirty="0" smtClean="0"/>
          </a:p>
          <a:p>
            <a:pPr>
              <a:buNone/>
            </a:pPr>
            <a:endParaRPr lang="en-US" dirty="0" smtClean="0"/>
          </a:p>
          <a:p>
            <a:r>
              <a:rPr lang="en-US" dirty="0" smtClean="0"/>
              <a:t>Interviewers commonly start with small talk and look for information regarding character or personality.</a:t>
            </a:r>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Differences</a:t>
            </a:r>
            <a:endParaRPr lang="en-US" dirty="0"/>
          </a:p>
        </p:txBody>
      </p:sp>
      <p:sp>
        <p:nvSpPr>
          <p:cNvPr id="3" name="Content Placeholder 2"/>
          <p:cNvSpPr>
            <a:spLocks noGrp="1"/>
          </p:cNvSpPr>
          <p:nvPr>
            <p:ph sz="half" idx="1"/>
          </p:nvPr>
        </p:nvSpPr>
        <p:spPr/>
        <p:txBody>
          <a:bodyPr>
            <a:normAutofit lnSpcReduction="10000"/>
          </a:bodyPr>
          <a:lstStyle/>
          <a:p>
            <a:pPr>
              <a:buNone/>
            </a:pPr>
            <a:r>
              <a:rPr lang="en-US" sz="2000" b="1" u="sng" dirty="0" smtClean="0"/>
              <a:t>U.S. INTERVIEWS</a:t>
            </a:r>
          </a:p>
          <a:p>
            <a:r>
              <a:rPr lang="en-US" sz="2000" dirty="0" smtClean="0"/>
              <a:t>Interviewer </a:t>
            </a:r>
            <a:r>
              <a:rPr lang="en-US" sz="2000" dirty="0" smtClean="0"/>
              <a:t>may do most of the talking or may expect the candidate to do most of the talking. </a:t>
            </a:r>
            <a:endParaRPr lang="en-US" sz="2000" dirty="0" smtClean="0"/>
          </a:p>
          <a:p>
            <a:pPr>
              <a:buNone/>
            </a:pPr>
            <a:endParaRPr lang="en-US" sz="2000" dirty="0" smtClean="0"/>
          </a:p>
          <a:p>
            <a:r>
              <a:rPr lang="en-US" sz="2000" dirty="0" smtClean="0"/>
              <a:t>Direct </a:t>
            </a:r>
            <a:r>
              <a:rPr lang="en-US" sz="2000" dirty="0" smtClean="0"/>
              <a:t>questions regarding competency, </a:t>
            </a:r>
            <a:r>
              <a:rPr lang="en-US" sz="2000" dirty="0" smtClean="0"/>
              <a:t>experience</a:t>
            </a:r>
          </a:p>
          <a:p>
            <a:pPr>
              <a:buNone/>
            </a:pPr>
            <a:r>
              <a:rPr lang="en-US" sz="2000" dirty="0" smtClean="0"/>
              <a:t> </a:t>
            </a:r>
            <a:r>
              <a:rPr lang="en-US" sz="2000" dirty="0" smtClean="0"/>
              <a:t>	</a:t>
            </a:r>
          </a:p>
          <a:p>
            <a:r>
              <a:rPr lang="en-US" sz="2000" dirty="0" smtClean="0"/>
              <a:t>Questions regarding age, race, sex, and marital status are illegal. </a:t>
            </a:r>
            <a:r>
              <a:rPr lang="en-US" dirty="0" smtClean="0"/>
              <a:t>	</a:t>
            </a:r>
            <a:endParaRPr lang="en-US" dirty="0"/>
          </a:p>
        </p:txBody>
      </p:sp>
      <p:sp>
        <p:nvSpPr>
          <p:cNvPr id="4" name="Content Placeholder 3"/>
          <p:cNvSpPr>
            <a:spLocks noGrp="1"/>
          </p:cNvSpPr>
          <p:nvPr>
            <p:ph sz="half" idx="2"/>
          </p:nvPr>
        </p:nvSpPr>
        <p:spPr/>
        <p:txBody>
          <a:bodyPr>
            <a:normAutofit lnSpcReduction="10000"/>
          </a:bodyPr>
          <a:lstStyle/>
          <a:p>
            <a:pPr>
              <a:buNone/>
            </a:pPr>
            <a:r>
              <a:rPr lang="en-US" sz="2000" b="1" u="sng" dirty="0" smtClean="0"/>
              <a:t>INTERNATIONAL INTERVIEWS</a:t>
            </a:r>
          </a:p>
          <a:p>
            <a:r>
              <a:rPr lang="en-US" sz="2000" dirty="0" smtClean="0"/>
              <a:t>Interviewer </a:t>
            </a:r>
            <a:r>
              <a:rPr lang="en-US" sz="2000" dirty="0" smtClean="0"/>
              <a:t>may talk for the majority of the interview. </a:t>
            </a:r>
            <a:endParaRPr lang="en-US" sz="2000" dirty="0" smtClean="0"/>
          </a:p>
          <a:p>
            <a:pPr>
              <a:buNone/>
            </a:pPr>
            <a:endParaRPr lang="en-US" sz="2000" dirty="0" smtClean="0"/>
          </a:p>
          <a:p>
            <a:r>
              <a:rPr lang="en-US" sz="2000" dirty="0" smtClean="0"/>
              <a:t>Indirect questions regarding competency, </a:t>
            </a:r>
            <a:r>
              <a:rPr lang="en-US" sz="2000" dirty="0" smtClean="0"/>
              <a:t>experience</a:t>
            </a:r>
          </a:p>
          <a:p>
            <a:endParaRPr lang="en-US" sz="2000" dirty="0" smtClean="0"/>
          </a:p>
          <a:p>
            <a:r>
              <a:rPr lang="en-US" sz="2000" dirty="0" smtClean="0"/>
              <a:t>Age</a:t>
            </a:r>
            <a:r>
              <a:rPr lang="en-US" sz="2000" dirty="0" smtClean="0"/>
              <a:t>, race, sex, or marital status may be issues in the interview. Males may be expected to dominate interactions with females. Younger people may be expected to show deference to older people.</a:t>
            </a:r>
          </a:p>
          <a:p>
            <a:pPr>
              <a:buNone/>
            </a:pPr>
            <a:endParaRPr lang="en-US" sz="20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Differences</a:t>
            </a:r>
            <a:endParaRPr lang="en-US" dirty="0"/>
          </a:p>
        </p:txBody>
      </p:sp>
      <p:sp>
        <p:nvSpPr>
          <p:cNvPr id="3" name="Content Placeholder 2"/>
          <p:cNvSpPr>
            <a:spLocks noGrp="1"/>
          </p:cNvSpPr>
          <p:nvPr>
            <p:ph sz="half" idx="1"/>
          </p:nvPr>
        </p:nvSpPr>
        <p:spPr/>
        <p:txBody>
          <a:bodyPr>
            <a:normAutofit fontScale="70000" lnSpcReduction="20000"/>
          </a:bodyPr>
          <a:lstStyle/>
          <a:p>
            <a:pPr>
              <a:buNone/>
            </a:pPr>
            <a:r>
              <a:rPr lang="en-US" sz="2900" b="1" u="sng" dirty="0" smtClean="0"/>
              <a:t>U.S. </a:t>
            </a:r>
            <a:r>
              <a:rPr lang="en-US" sz="2900" b="1" u="sng" dirty="0" smtClean="0"/>
              <a:t>INTERVIEWS</a:t>
            </a:r>
            <a:endParaRPr lang="en-US" sz="2900" b="1" u="sng" dirty="0" smtClean="0"/>
          </a:p>
          <a:p>
            <a:r>
              <a:rPr lang="en-US" dirty="0" smtClean="0"/>
              <a:t>Open </a:t>
            </a:r>
            <a:r>
              <a:rPr lang="en-US" dirty="0" smtClean="0"/>
              <a:t>discussion of </a:t>
            </a:r>
            <a:r>
              <a:rPr lang="en-US" dirty="0" smtClean="0"/>
              <a:t>accomplishment and </a:t>
            </a:r>
            <a:r>
              <a:rPr lang="en-US" dirty="0" smtClean="0"/>
              <a:t>skills shows confidence. 		</a:t>
            </a:r>
            <a:endParaRPr lang="en-US" dirty="0" smtClean="0"/>
          </a:p>
          <a:p>
            <a:pPr>
              <a:buNone/>
            </a:pPr>
            <a:endParaRPr lang="en-US" dirty="0" smtClean="0"/>
          </a:p>
          <a:p>
            <a:r>
              <a:rPr lang="en-US" dirty="0" smtClean="0"/>
              <a:t>Show clear self knowledge, career goals and long-term plans NOTE: It may be important to be flexible, however, to initially obtain employment. 	</a:t>
            </a:r>
            <a:endParaRPr lang="en-US" dirty="0" smtClean="0"/>
          </a:p>
          <a:p>
            <a:pPr>
              <a:buNone/>
            </a:pPr>
            <a:endParaRPr lang="en-US" dirty="0" smtClean="0"/>
          </a:p>
          <a:p>
            <a:r>
              <a:rPr lang="en-US" dirty="0" smtClean="0"/>
              <a:t>Interviewer may expect immediate competency and look at each new employee for a 2 to 5 year commitment.</a:t>
            </a:r>
            <a:endParaRPr lang="en-US" dirty="0"/>
          </a:p>
        </p:txBody>
      </p:sp>
      <p:sp>
        <p:nvSpPr>
          <p:cNvPr id="4" name="Content Placeholder 3"/>
          <p:cNvSpPr>
            <a:spLocks noGrp="1"/>
          </p:cNvSpPr>
          <p:nvPr>
            <p:ph sz="half" idx="2"/>
          </p:nvPr>
        </p:nvSpPr>
        <p:spPr/>
        <p:txBody>
          <a:bodyPr>
            <a:normAutofit fontScale="70000" lnSpcReduction="20000"/>
          </a:bodyPr>
          <a:lstStyle/>
          <a:p>
            <a:pPr>
              <a:buNone/>
            </a:pPr>
            <a:r>
              <a:rPr lang="en-US" sz="2900" b="1" u="sng" dirty="0" smtClean="0"/>
              <a:t>INTERNATIONAL INTERVIEWS</a:t>
            </a:r>
            <a:endParaRPr lang="en-US" sz="2900" b="1" u="sng" dirty="0" smtClean="0"/>
          </a:p>
          <a:p>
            <a:r>
              <a:rPr lang="en-US" dirty="0" smtClean="0"/>
              <a:t>Citing </a:t>
            </a:r>
            <a:r>
              <a:rPr lang="en-US" dirty="0" smtClean="0"/>
              <a:t>accomplishments and skills might be considered boastful, self-serving, or too individualistic</a:t>
            </a:r>
            <a:r>
              <a:rPr lang="en-US" dirty="0" smtClean="0"/>
              <a:t>.</a:t>
            </a:r>
          </a:p>
          <a:p>
            <a:pPr>
              <a:buNone/>
            </a:pPr>
            <a:endParaRPr lang="en-US" dirty="0" smtClean="0"/>
          </a:p>
          <a:p>
            <a:r>
              <a:rPr lang="en-US" dirty="0" smtClean="0"/>
              <a:t>Jobs may be assigned by government or family. Questioning one's role in a company may be seen as disloyal. Companies sometimes assign work and expect individuals to accept what is available. </a:t>
            </a:r>
            <a:endParaRPr lang="en-US" dirty="0" smtClean="0"/>
          </a:p>
          <a:p>
            <a:pPr>
              <a:buNone/>
            </a:pPr>
            <a:endParaRPr lang="en-US" dirty="0" smtClean="0"/>
          </a:p>
          <a:p>
            <a:r>
              <a:rPr lang="en-US" dirty="0" smtClean="0"/>
              <a:t>Interviewer may not expect immediate competence and instead be looking for a long-term employee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Gap?</a:t>
            </a:r>
            <a:endParaRPr lang="en-US" dirty="0"/>
          </a:p>
        </p:txBody>
      </p:sp>
      <p:sp>
        <p:nvSpPr>
          <p:cNvPr id="3" name="Content Placeholder 2"/>
          <p:cNvSpPr>
            <a:spLocks noGrp="1"/>
          </p:cNvSpPr>
          <p:nvPr>
            <p:ph idx="1"/>
          </p:nvPr>
        </p:nvSpPr>
        <p:spPr/>
        <p:txBody>
          <a:bodyPr/>
          <a:lstStyle/>
          <a:p>
            <a:endParaRPr lang="en-US" dirty="0" smtClean="0"/>
          </a:p>
          <a:p>
            <a:r>
              <a:rPr lang="en-US" dirty="0" smtClean="0"/>
              <a:t>Individualistic </a:t>
            </a:r>
            <a:r>
              <a:rPr lang="en-US" dirty="0" smtClean="0"/>
              <a:t>vs. Collectivistic</a:t>
            </a:r>
          </a:p>
          <a:p>
            <a:endParaRPr lang="en-US" dirty="0" smtClean="0"/>
          </a:p>
          <a:p>
            <a:r>
              <a:rPr lang="en-US" dirty="0" smtClean="0"/>
              <a:t>Competition </a:t>
            </a:r>
            <a:r>
              <a:rPr lang="en-US" dirty="0" smtClean="0"/>
              <a:t>vs. Cooperation</a:t>
            </a:r>
          </a:p>
          <a:p>
            <a:endParaRPr lang="en-US" dirty="0" smtClean="0"/>
          </a:p>
          <a:p>
            <a:r>
              <a:rPr lang="en-US" dirty="0" smtClean="0"/>
              <a:t>Face </a:t>
            </a:r>
            <a:r>
              <a:rPr lang="en-US" dirty="0" smtClean="0"/>
              <a:t>Negotiation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Overcoming the Gap</a:t>
            </a:r>
            <a:endParaRPr lang="en-US" dirty="0"/>
          </a:p>
        </p:txBody>
      </p:sp>
      <p:sp>
        <p:nvSpPr>
          <p:cNvPr id="3" name="Content Placeholder 2"/>
          <p:cNvSpPr>
            <a:spLocks noGrp="1"/>
          </p:cNvSpPr>
          <p:nvPr>
            <p:ph idx="1"/>
          </p:nvPr>
        </p:nvSpPr>
        <p:spPr/>
        <p:txBody>
          <a:bodyPr/>
          <a:lstStyle/>
          <a:p>
            <a:r>
              <a:rPr lang="en-US" dirty="0" smtClean="0"/>
              <a:t>Practice framing your strengths in the cultural value, i.e. moving from individualistic to collectivistic</a:t>
            </a:r>
          </a:p>
          <a:p>
            <a:r>
              <a:rPr lang="en-US" dirty="0" smtClean="0"/>
              <a:t>It is similar to learning a new language so you need practice.</a:t>
            </a:r>
          </a:p>
          <a:p>
            <a:r>
              <a:rPr lang="en-US" dirty="0" smtClean="0"/>
              <a:t>Uncertainty Reduction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interview mistakes women need to avoid</a:t>
            </a:r>
            <a:endParaRPr lang="en-US" dirty="0"/>
          </a:p>
        </p:txBody>
      </p:sp>
      <p:sp>
        <p:nvSpPr>
          <p:cNvPr id="3" name="Content Placeholder 2"/>
          <p:cNvSpPr>
            <a:spLocks noGrp="1"/>
          </p:cNvSpPr>
          <p:nvPr>
            <p:ph idx="1"/>
          </p:nvPr>
        </p:nvSpPr>
        <p:spPr/>
        <p:txBody>
          <a:bodyPr/>
          <a:lstStyle/>
          <a:p>
            <a:r>
              <a:rPr lang="en-US" b="1" dirty="0" smtClean="0"/>
              <a:t>Being Too Chatty </a:t>
            </a:r>
          </a:p>
          <a:p>
            <a:r>
              <a:rPr lang="en-US" b="1" dirty="0" smtClean="0"/>
              <a:t>Dressing Inappropriately</a:t>
            </a:r>
          </a:p>
          <a:p>
            <a:r>
              <a:rPr lang="en-US" b="1" dirty="0" smtClean="0"/>
              <a:t>Appearing Too Stiff </a:t>
            </a:r>
          </a:p>
          <a:p>
            <a:r>
              <a:rPr lang="en-US" b="1" dirty="0" smtClean="0"/>
              <a:t>Not Negotiating the Offer </a:t>
            </a:r>
          </a:p>
          <a:p>
            <a:r>
              <a:rPr lang="en-US" b="1" dirty="0" smtClean="0"/>
              <a:t>Talking About What You Don't Know </a:t>
            </a:r>
          </a:p>
          <a:p>
            <a:r>
              <a:rPr lang="en-US" b="1" dirty="0" smtClean="0"/>
              <a:t>Failing to Market Yourself </a:t>
            </a:r>
          </a:p>
          <a:p>
            <a:r>
              <a:rPr lang="en-US" b="1" dirty="0" smtClean="0"/>
              <a:t>Issuing Disclaimers</a:t>
            </a:r>
          </a:p>
          <a:p>
            <a:r>
              <a:rPr lang="en-US" b="1" dirty="0" smtClean="0"/>
              <a:t>Worrying too much</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difference?</a:t>
            </a:r>
            <a:endParaRPr lang="en-US" dirty="0"/>
          </a:p>
        </p:txBody>
      </p:sp>
      <p:sp>
        <p:nvSpPr>
          <p:cNvPr id="3" name="Content Placeholder 2"/>
          <p:cNvSpPr>
            <a:spLocks noGrp="1"/>
          </p:cNvSpPr>
          <p:nvPr>
            <p:ph idx="1"/>
          </p:nvPr>
        </p:nvSpPr>
        <p:spPr/>
        <p:txBody>
          <a:bodyPr/>
          <a:lstStyle/>
          <a:p>
            <a:r>
              <a:rPr lang="en-US" dirty="0" smtClean="0"/>
              <a:t>Gender Dialectics</a:t>
            </a:r>
          </a:p>
          <a:p>
            <a:pPr lvl="1"/>
            <a:r>
              <a:rPr lang="en-US" dirty="0" smtClean="0"/>
              <a:t>Rapport vs. Report</a:t>
            </a:r>
          </a:p>
          <a:p>
            <a:pPr lvl="1"/>
            <a:r>
              <a:rPr lang="en-US" dirty="0" smtClean="0"/>
              <a:t>Content vs. Context</a:t>
            </a:r>
          </a:p>
          <a:p>
            <a:pPr lvl="1">
              <a:buNone/>
            </a:pPr>
            <a:endParaRPr lang="en-US" dirty="0" smtClean="0"/>
          </a:p>
          <a:p>
            <a:r>
              <a:rPr lang="en-US" dirty="0" smtClean="0"/>
              <a:t>Double Bind Theory</a:t>
            </a:r>
          </a:p>
          <a:p>
            <a:pPr lvl="1"/>
            <a:r>
              <a:rPr lang="en-US" dirty="0" smtClean="0"/>
              <a:t>Femininity vs. Confidence</a:t>
            </a:r>
          </a:p>
          <a:p>
            <a:pPr lvl="1"/>
            <a:r>
              <a:rPr lang="en-US" dirty="0" smtClean="0"/>
              <a:t>Breaking the Bind</a:t>
            </a:r>
          </a:p>
          <a:p>
            <a:pPr lvl="1">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928</TotalTime>
  <Words>809</Words>
  <Application>Microsoft Office PowerPoint</Application>
  <PresentationFormat>On-screen Show (4:3)</PresentationFormat>
  <Paragraphs>132</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Interviewing </vt:lpstr>
      <vt:lpstr>Slide 2</vt:lpstr>
      <vt:lpstr>Cultural Differences</vt:lpstr>
      <vt:lpstr>Cultural Differences</vt:lpstr>
      <vt:lpstr>Cultural Differences</vt:lpstr>
      <vt:lpstr>Why the Gap?</vt:lpstr>
      <vt:lpstr>Overcoming the Gap</vt:lpstr>
      <vt:lpstr>8 interview mistakes women need to avoid</vt:lpstr>
      <vt:lpstr>Why the difference?</vt:lpstr>
      <vt:lpstr>Overcoming the Difference</vt:lpstr>
      <vt:lpstr>Strengthen Interview Presence</vt:lpstr>
      <vt:lpstr>Strengthen Interview Presence</vt:lpstr>
      <vt:lpstr>Selling a Product: You</vt:lpstr>
      <vt:lpstr>How to Sell the Product</vt:lpstr>
      <vt:lpstr>Interview Preparation</vt:lpstr>
      <vt:lpstr>During the Interview</vt:lpstr>
      <vt:lpstr>Post Interview</vt:lpstr>
      <vt:lpstr>Slide 18</vt:lpstr>
      <vt:lpstr>Slide 19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Interviewing</dc:title>
  <dc:creator>Owner</dc:creator>
  <cp:lastModifiedBy>Owner</cp:lastModifiedBy>
  <cp:revision>16</cp:revision>
  <dcterms:created xsi:type="dcterms:W3CDTF">2011-10-11T19:33:29Z</dcterms:created>
  <dcterms:modified xsi:type="dcterms:W3CDTF">2011-10-12T17:33:47Z</dcterms:modified>
</cp:coreProperties>
</file>