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890F90-AFB2-4E47-9833-F10EB2FFB94F}" v="261" dt="2020-05-04T21:24:42.768"/>
    <p1510:client id="{54BD01A7-0578-4DAD-A6A0-1F1183AB39E7}" v="6" dt="2020-05-05T12:57:29.803"/>
    <p1510:client id="{8E25A399-D0FD-4F8D-8D4F-412E08C97085}" v="28" dt="2020-05-04T17:09:05.790"/>
    <p1510:client id="{D3A46BB0-3BD2-400F-A18E-F28ADE9C1AD5}" v="62" dt="2020-05-04T15:24:25.676"/>
    <p1510:client id="{D4F92E31-660C-42F9-8E97-1E6125F6C348}" v="6" dt="2020-05-04T15:57:15.266"/>
    <p1510:client id="{FE06909C-7AD5-45A8-8FCF-5DCD82C2F0AD}" v="4" dt="2020-05-04T22:23:46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ot Young" userId="S::ecyoung@ksu.edu::76594f54-bdee-4414-9e01-5986a3c3b69a" providerId="AD" clId="Web-{D3A46BB0-3BD2-400F-A18E-F28ADE9C1AD5}"/>
    <pc:docChg chg="modSld">
      <pc:chgData name="Elliot Young" userId="S::ecyoung@ksu.edu::76594f54-bdee-4414-9e01-5986a3c3b69a" providerId="AD" clId="Web-{D3A46BB0-3BD2-400F-A18E-F28ADE9C1AD5}" dt="2020-05-04T15:24:25.676" v="60" actId="20577"/>
      <pc:docMkLst>
        <pc:docMk/>
      </pc:docMkLst>
      <pc:sldChg chg="modSp">
        <pc:chgData name="Elliot Young" userId="S::ecyoung@ksu.edu::76594f54-bdee-4414-9e01-5986a3c3b69a" providerId="AD" clId="Web-{D3A46BB0-3BD2-400F-A18E-F28ADE9C1AD5}" dt="2020-05-04T15:24:25.567" v="59" actId="20577"/>
        <pc:sldMkLst>
          <pc:docMk/>
          <pc:sldMk cId="1176759217" sldId="260"/>
        </pc:sldMkLst>
        <pc:spChg chg="mod">
          <ac:chgData name="Elliot Young" userId="S::ecyoung@ksu.edu::76594f54-bdee-4414-9e01-5986a3c3b69a" providerId="AD" clId="Web-{D3A46BB0-3BD2-400F-A18E-F28ADE9C1AD5}" dt="2020-05-04T15:24:25.567" v="59" actId="20577"/>
          <ac:spMkLst>
            <pc:docMk/>
            <pc:sldMk cId="1176759217" sldId="260"/>
            <ac:spMk id="3" creationId="{00000000-0000-0000-0000-000000000000}"/>
          </ac:spMkLst>
        </pc:spChg>
      </pc:sldChg>
    </pc:docChg>
  </pc:docChgLst>
  <pc:docChgLst>
    <pc:chgData name="Elliot Young" userId="S::ecyoung@ksu.edu::76594f54-bdee-4414-9e01-5986a3c3b69a" providerId="AD" clId="Web-{8E25A399-D0FD-4F8D-8D4F-412E08C97085}"/>
    <pc:docChg chg="delSld modSld">
      <pc:chgData name="Elliot Young" userId="S::ecyoung@ksu.edu::76594f54-bdee-4414-9e01-5986a3c3b69a" providerId="AD" clId="Web-{8E25A399-D0FD-4F8D-8D4F-412E08C97085}" dt="2020-05-04T17:09:05.790" v="26"/>
      <pc:docMkLst>
        <pc:docMk/>
      </pc:docMkLst>
      <pc:sldChg chg="addSp delSp modSp">
        <pc:chgData name="Elliot Young" userId="S::ecyoung@ksu.edu::76594f54-bdee-4414-9e01-5986a3c3b69a" providerId="AD" clId="Web-{8E25A399-D0FD-4F8D-8D4F-412E08C97085}" dt="2020-05-04T17:01:06.055" v="23" actId="20577"/>
        <pc:sldMkLst>
          <pc:docMk/>
          <pc:sldMk cId="2944918835" sldId="256"/>
        </pc:sldMkLst>
        <pc:spChg chg="add del mod">
          <ac:chgData name="Elliot Young" userId="S::ecyoung@ksu.edu::76594f54-bdee-4414-9e01-5986a3c3b69a" providerId="AD" clId="Web-{8E25A399-D0FD-4F8D-8D4F-412E08C97085}" dt="2020-05-04T17:01:06.055" v="23" actId="20577"/>
          <ac:spMkLst>
            <pc:docMk/>
            <pc:sldMk cId="2944918835" sldId="256"/>
            <ac:spMk id="3" creationId="{00000000-0000-0000-0000-000000000000}"/>
          </ac:spMkLst>
        </pc:spChg>
      </pc:sldChg>
      <pc:sldChg chg="del">
        <pc:chgData name="Elliot Young" userId="S::ecyoung@ksu.edu::76594f54-bdee-4414-9e01-5986a3c3b69a" providerId="AD" clId="Web-{8E25A399-D0FD-4F8D-8D4F-412E08C97085}" dt="2020-05-04T17:09:05.790" v="26"/>
        <pc:sldMkLst>
          <pc:docMk/>
          <pc:sldMk cId="3931252852" sldId="270"/>
        </pc:sldMkLst>
      </pc:sldChg>
    </pc:docChg>
  </pc:docChgLst>
  <pc:docChgLst>
    <pc:chgData name="Elliot Young" userId="S::ecyoung@ksu.edu::76594f54-bdee-4414-9e01-5986a3c3b69a" providerId="AD" clId="Web-{0E890F90-AFB2-4E47-9833-F10EB2FFB94F}"/>
    <pc:docChg chg="addSld modSld">
      <pc:chgData name="Elliot Young" userId="S::ecyoung@ksu.edu::76594f54-bdee-4414-9e01-5986a3c3b69a" providerId="AD" clId="Web-{0E890F90-AFB2-4E47-9833-F10EB2FFB94F}" dt="2020-05-04T21:24:42.768" v="262" actId="20577"/>
      <pc:docMkLst>
        <pc:docMk/>
      </pc:docMkLst>
      <pc:sldChg chg="modSp new">
        <pc:chgData name="Elliot Young" userId="S::ecyoung@ksu.edu::76594f54-bdee-4414-9e01-5986a3c3b69a" providerId="AD" clId="Web-{0E890F90-AFB2-4E47-9833-F10EB2FFB94F}" dt="2020-05-04T21:23:32.846" v="153" actId="20577"/>
        <pc:sldMkLst>
          <pc:docMk/>
          <pc:sldMk cId="1351080944" sldId="270"/>
        </pc:sldMkLst>
        <pc:spChg chg="mod">
          <ac:chgData name="Elliot Young" userId="S::ecyoung@ksu.edu::76594f54-bdee-4414-9e01-5986a3c3b69a" providerId="AD" clId="Web-{0E890F90-AFB2-4E47-9833-F10EB2FFB94F}" dt="2020-05-04T21:21:38.877" v="39" actId="20577"/>
          <ac:spMkLst>
            <pc:docMk/>
            <pc:sldMk cId="1351080944" sldId="270"/>
            <ac:spMk id="2" creationId="{AB54F7E2-F4CF-4FC9-BDBE-2EB755577F14}"/>
          </ac:spMkLst>
        </pc:spChg>
        <pc:spChg chg="mod">
          <ac:chgData name="Elliot Young" userId="S::ecyoung@ksu.edu::76594f54-bdee-4414-9e01-5986a3c3b69a" providerId="AD" clId="Web-{0E890F90-AFB2-4E47-9833-F10EB2FFB94F}" dt="2020-05-04T21:23:32.846" v="153" actId="20577"/>
          <ac:spMkLst>
            <pc:docMk/>
            <pc:sldMk cId="1351080944" sldId="270"/>
            <ac:spMk id="3" creationId="{54360FDA-A01C-402D-B921-BB6CDA4F697B}"/>
          </ac:spMkLst>
        </pc:spChg>
      </pc:sldChg>
      <pc:sldChg chg="modSp new">
        <pc:chgData name="Elliot Young" userId="S::ecyoung@ksu.edu::76594f54-bdee-4414-9e01-5986a3c3b69a" providerId="AD" clId="Web-{0E890F90-AFB2-4E47-9833-F10EB2FFB94F}" dt="2020-05-04T21:24:42.753" v="261" actId="20577"/>
        <pc:sldMkLst>
          <pc:docMk/>
          <pc:sldMk cId="755873998" sldId="271"/>
        </pc:sldMkLst>
        <pc:spChg chg="mod">
          <ac:chgData name="Elliot Young" userId="S::ecyoung@ksu.edu::76594f54-bdee-4414-9e01-5986a3c3b69a" providerId="AD" clId="Web-{0E890F90-AFB2-4E47-9833-F10EB2FFB94F}" dt="2020-05-04T21:23:47.909" v="190" actId="20577"/>
          <ac:spMkLst>
            <pc:docMk/>
            <pc:sldMk cId="755873998" sldId="271"/>
            <ac:spMk id="2" creationId="{36E07ECE-7E79-4D21-8B70-C43B992E306A}"/>
          </ac:spMkLst>
        </pc:spChg>
        <pc:spChg chg="mod">
          <ac:chgData name="Elliot Young" userId="S::ecyoung@ksu.edu::76594f54-bdee-4414-9e01-5986a3c3b69a" providerId="AD" clId="Web-{0E890F90-AFB2-4E47-9833-F10EB2FFB94F}" dt="2020-05-04T21:24:42.753" v="261" actId="20577"/>
          <ac:spMkLst>
            <pc:docMk/>
            <pc:sldMk cId="755873998" sldId="271"/>
            <ac:spMk id="3" creationId="{14EAF088-6291-4EED-97B5-8CD7F4175772}"/>
          </ac:spMkLst>
        </pc:spChg>
      </pc:sldChg>
    </pc:docChg>
  </pc:docChgLst>
  <pc:docChgLst>
    <pc:chgData name="Peter Dorhout" userId="S::dorhout@ksu.edu::9940e3bc-7b7e-4bb6-8c24-b7e6a372d597" providerId="AD" clId="Web-{54BD01A7-0578-4DAD-A6A0-1F1183AB39E7}"/>
    <pc:docChg chg="modSld">
      <pc:chgData name="Peter Dorhout" userId="S::dorhout@ksu.edu::9940e3bc-7b7e-4bb6-8c24-b7e6a372d597" providerId="AD" clId="Web-{54BD01A7-0578-4DAD-A6A0-1F1183AB39E7}" dt="2020-05-05T12:57:29.803" v="5" actId="20577"/>
      <pc:docMkLst>
        <pc:docMk/>
      </pc:docMkLst>
      <pc:sldChg chg="modSp">
        <pc:chgData name="Peter Dorhout" userId="S::dorhout@ksu.edu::9940e3bc-7b7e-4bb6-8c24-b7e6a372d597" providerId="AD" clId="Web-{54BD01A7-0578-4DAD-A6A0-1F1183AB39E7}" dt="2020-05-05T12:57:29.787" v="4" actId="20577"/>
        <pc:sldMkLst>
          <pc:docMk/>
          <pc:sldMk cId="1351080944" sldId="270"/>
        </pc:sldMkLst>
        <pc:spChg chg="mod">
          <ac:chgData name="Peter Dorhout" userId="S::dorhout@ksu.edu::9940e3bc-7b7e-4bb6-8c24-b7e6a372d597" providerId="AD" clId="Web-{54BD01A7-0578-4DAD-A6A0-1F1183AB39E7}" dt="2020-05-05T12:57:29.787" v="4" actId="20577"/>
          <ac:spMkLst>
            <pc:docMk/>
            <pc:sldMk cId="1351080944" sldId="270"/>
            <ac:spMk id="3" creationId="{54360FDA-A01C-402D-B921-BB6CDA4F697B}"/>
          </ac:spMkLst>
        </pc:spChg>
      </pc:sldChg>
    </pc:docChg>
  </pc:docChgLst>
  <pc:docChgLst>
    <pc:chgData name="Peter Dorhout" userId="S::dorhout@ksu.edu::9940e3bc-7b7e-4bb6-8c24-b7e6a372d597" providerId="AD" clId="Web-{D4F92E31-660C-42F9-8E97-1E6125F6C348}"/>
    <pc:docChg chg="modSld">
      <pc:chgData name="Peter Dorhout" userId="S::dorhout@ksu.edu::9940e3bc-7b7e-4bb6-8c24-b7e6a372d597" providerId="AD" clId="Web-{D4F92E31-660C-42F9-8E97-1E6125F6C348}" dt="2020-05-04T15:57:15.266" v="5" actId="20577"/>
      <pc:docMkLst>
        <pc:docMk/>
      </pc:docMkLst>
      <pc:sldChg chg="modSp">
        <pc:chgData name="Peter Dorhout" userId="S::dorhout@ksu.edu::9940e3bc-7b7e-4bb6-8c24-b7e6a372d597" providerId="AD" clId="Web-{D4F92E31-660C-42F9-8E97-1E6125F6C348}" dt="2020-05-04T15:57:15.250" v="4" actId="20577"/>
        <pc:sldMkLst>
          <pc:docMk/>
          <pc:sldMk cId="1992404610" sldId="257"/>
        </pc:sldMkLst>
        <pc:spChg chg="mod">
          <ac:chgData name="Peter Dorhout" userId="S::dorhout@ksu.edu::9940e3bc-7b7e-4bb6-8c24-b7e6a372d597" providerId="AD" clId="Web-{D4F92E31-660C-42F9-8E97-1E6125F6C348}" dt="2020-05-04T15:57:15.250" v="4" actId="20577"/>
          <ac:spMkLst>
            <pc:docMk/>
            <pc:sldMk cId="1992404610" sldId="257"/>
            <ac:spMk id="3" creationId="{00000000-0000-0000-0000-000000000000}"/>
          </ac:spMkLst>
        </pc:spChg>
      </pc:sldChg>
    </pc:docChg>
  </pc:docChgLst>
  <pc:docChgLst>
    <pc:chgData name="Peter Dorhout" userId="S::dorhout@ksu.edu::9940e3bc-7b7e-4bb6-8c24-b7e6a372d597" providerId="AD" clId="Web-{FE06909C-7AD5-45A8-8FCF-5DCD82C2F0AD}"/>
    <pc:docChg chg="modSld">
      <pc:chgData name="Peter Dorhout" userId="S::dorhout@ksu.edu::9940e3bc-7b7e-4bb6-8c24-b7e6a372d597" providerId="AD" clId="Web-{FE06909C-7AD5-45A8-8FCF-5DCD82C2F0AD}" dt="2020-05-04T22:23:46.238" v="3" actId="14100"/>
      <pc:docMkLst>
        <pc:docMk/>
      </pc:docMkLst>
      <pc:sldChg chg="modSp">
        <pc:chgData name="Peter Dorhout" userId="S::dorhout@ksu.edu::9940e3bc-7b7e-4bb6-8c24-b7e6a372d597" providerId="AD" clId="Web-{FE06909C-7AD5-45A8-8FCF-5DCD82C2F0AD}" dt="2020-05-04T22:23:46.238" v="3" actId="14100"/>
        <pc:sldMkLst>
          <pc:docMk/>
          <pc:sldMk cId="1351080944" sldId="270"/>
        </pc:sldMkLst>
        <pc:spChg chg="mod">
          <ac:chgData name="Peter Dorhout" userId="S::dorhout@ksu.edu::9940e3bc-7b7e-4bb6-8c24-b7e6a372d597" providerId="AD" clId="Web-{FE06909C-7AD5-45A8-8FCF-5DCD82C2F0AD}" dt="2020-05-04T22:23:46.238" v="3" actId="14100"/>
          <ac:spMkLst>
            <pc:docMk/>
            <pc:sldMk cId="1351080944" sldId="270"/>
            <ac:spMk id="3" creationId="{54360FDA-A01C-402D-B921-BB6CDA4F69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4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3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7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6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9FB9-098A-CC4C-BB3D-38C15150202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PTemplat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4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.ks.gov/ad-astra-a-plan-to-reopen-kansas/" TargetMode="External"/><Relationship Id="rId2" Type="http://schemas.openxmlformats.org/officeDocument/2006/relationships/hyperlink" Target="https://www.whitehouse.gov/openingameri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-state.edu/covid-19/index.html" TargetMode="External"/><Relationship Id="rId5" Type="http://schemas.openxmlformats.org/officeDocument/2006/relationships/hyperlink" Target="https://www.cdc.gov/coronavirus/2019-ncov/community/guidance-ihe-response.html" TargetMode="External"/><Relationship Id="rId4" Type="http://schemas.openxmlformats.org/officeDocument/2006/relationships/hyperlink" Target="https://www.rileycountyks.gov/1857/Novel-Coronavirus-2019-nC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Framework for Reawakening </a:t>
            </a:r>
            <a:br>
              <a:rPr lang="en-US"/>
            </a:br>
            <a:r>
              <a:rPr lang="en-US"/>
              <a:t>K-State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5/5/2020</a:t>
            </a:r>
          </a:p>
        </p:txBody>
      </p:sp>
    </p:spTree>
    <p:extLst>
      <p:ext uri="{BB962C8B-B14F-4D97-AF65-F5344CB8AC3E}">
        <p14:creationId xmlns:p14="http://schemas.microsoft.com/office/powerpoint/2010/main" val="294491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Advancing to Phase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/>
              <a:t>Begins no earlier than June 15, 2020</a:t>
            </a:r>
          </a:p>
          <a:p>
            <a:pPr lvl="1" fontAlgn="base"/>
            <a:r>
              <a:rPr lang="en-US"/>
              <a:t>State of Kansas continues to lift “safer at home” orders  </a:t>
            </a:r>
          </a:p>
          <a:p>
            <a:pPr lvl="1" fontAlgn="base"/>
            <a:r>
              <a:rPr lang="en-US"/>
              <a:t>Counties update orders</a:t>
            </a:r>
          </a:p>
          <a:p>
            <a:pPr lvl="1" fontAlgn="base"/>
            <a:r>
              <a:rPr lang="en-US"/>
              <a:t>Local indicators of infection spread show stable or decreasing community transmission </a:t>
            </a:r>
          </a:p>
          <a:p>
            <a:pPr lvl="1" fontAlgn="base"/>
            <a:r>
              <a:rPr lang="en-US"/>
              <a:t>Clusters of cases are promptly identified and contained and do not spread to the community </a:t>
            </a:r>
          </a:p>
          <a:p>
            <a:pPr lvl="1" fontAlgn="base"/>
            <a:r>
              <a:rPr lang="en-US"/>
              <a:t>Health care and public health systems can cope with volume of current and potential cases 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55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 out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/>
            <a:r>
              <a:rPr lang="en-US"/>
              <a:t>Activities return to normal </a:t>
            </a:r>
          </a:p>
          <a:p>
            <a:pPr lvl="1" fontAlgn="base"/>
            <a:r>
              <a:rPr lang="en-US"/>
              <a:t>No ban on any activities is in place, but some restrictions may be imposed on a case-by-case basis </a:t>
            </a:r>
          </a:p>
          <a:p>
            <a:pPr lvl="1" fontAlgn="base"/>
            <a:r>
              <a:rPr lang="en-US"/>
              <a:t>Very large gatherings allowed on a case-by case basis, depending on specific public health risk and containment activities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04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Operational Area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fontAlgn="base"/>
            <a:r>
              <a:rPr lang="en-US"/>
              <a:t>Operational areas develop plans for resuming operations that address university-wide criteria.</a:t>
            </a:r>
          </a:p>
          <a:p>
            <a:pPr lvl="2" fontAlgn="base"/>
            <a:r>
              <a:rPr lang="en-US"/>
              <a:t>Deans / VP will have a criteria checklist </a:t>
            </a:r>
          </a:p>
          <a:p>
            <a:pPr lvl="1" fontAlgn="base"/>
            <a:r>
              <a:rPr lang="en-US"/>
              <a:t>Operational areas submit plans to their dean / VP for review and to determine whether the plans address the university-wide criteria. </a:t>
            </a:r>
          </a:p>
          <a:p>
            <a:pPr lvl="1" fontAlgn="base"/>
            <a:r>
              <a:rPr lang="en-US"/>
              <a:t>The dean / VP consults the Executive Reawakening Group for guidance, as needed, on addressing the university-wide criteria in their plans. </a:t>
            </a:r>
          </a:p>
          <a:p>
            <a:pPr lvl="1" fontAlgn="base"/>
            <a:r>
              <a:rPr lang="en-US"/>
              <a:t>The dean / VP submit final plans to the Provost’s Office. </a:t>
            </a:r>
          </a:p>
        </p:txBody>
      </p:sp>
    </p:spTree>
    <p:extLst>
      <p:ext uri="{BB962C8B-B14F-4D97-AF65-F5344CB8AC3E}">
        <p14:creationId xmlns:p14="http://schemas.microsoft.com/office/powerpoint/2010/main" val="66731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Operational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fontAlgn="base"/>
            <a:r>
              <a:rPr lang="en-US"/>
              <a:t>Research  ​ </a:t>
            </a:r>
          </a:p>
          <a:p>
            <a:pPr lvl="1" fontAlgn="base"/>
            <a:r>
              <a:rPr lang="en-US"/>
              <a:t>Teaching on campus ​ </a:t>
            </a:r>
          </a:p>
          <a:p>
            <a:pPr lvl="1" fontAlgn="base"/>
            <a:r>
              <a:rPr lang="en-US"/>
              <a:t>Offices (Administrative and Academic)   ​ </a:t>
            </a:r>
          </a:p>
          <a:p>
            <a:pPr lvl="1" fontAlgn="base"/>
            <a:r>
              <a:rPr lang="en-US"/>
              <a:t>Student Life (H&amp;D, K-State Union, etc.)​ </a:t>
            </a:r>
          </a:p>
          <a:p>
            <a:pPr lvl="1" fontAlgn="base"/>
            <a:r>
              <a:rPr lang="en-US"/>
              <a:t>Child Care (</a:t>
            </a:r>
            <a:r>
              <a:rPr lang="en-US" err="1"/>
              <a:t>Ctr</a:t>
            </a:r>
            <a:r>
              <a:rPr lang="en-US"/>
              <a:t> for Child Development / Stone House)​ </a:t>
            </a:r>
          </a:p>
          <a:p>
            <a:pPr lvl="1" fontAlgn="base"/>
            <a:r>
              <a:rPr lang="en-US"/>
              <a:t>Facilities and Safety (EHS, KSUPD and ASC) ​ </a:t>
            </a:r>
          </a:p>
          <a:p>
            <a:pPr lvl="1" fontAlgn="base"/>
            <a:r>
              <a:rPr lang="en-US"/>
              <a:t>Athletics &amp; Marching Band​ </a:t>
            </a:r>
          </a:p>
          <a:p>
            <a:pPr lvl="1" fontAlgn="base"/>
            <a:r>
              <a:rPr lang="en-US"/>
              <a:t>Events (Summer programs, McCain, etc.) ​ </a:t>
            </a:r>
          </a:p>
          <a:p>
            <a:pPr lvl="1" fontAlgn="base"/>
            <a:r>
              <a:rPr lang="en-US"/>
              <a:t>K-State Research and Extension  ​ </a:t>
            </a:r>
          </a:p>
          <a:p>
            <a:pPr lvl="1" fontAlgn="base"/>
            <a:r>
              <a:rPr lang="en-US"/>
              <a:t>Libraries (Hale, College/Department)  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5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4F7E2-F4CF-4FC9-BDBE-2EB755577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Research Reawakening Plan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60FDA-A01C-402D-B921-BB6CDA4F6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6415"/>
            <a:ext cx="8229600" cy="487974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lvl="1"/>
            <a:r>
              <a:rPr lang="en-US">
                <a:ea typeface="+mn-lt"/>
                <a:cs typeface="+mn-lt"/>
              </a:rPr>
              <a:t>Developed from the UC Berkeley Plan</a:t>
            </a:r>
            <a:endParaRPr lang="en-US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Seven Principles and Observations</a:t>
            </a:r>
            <a:endParaRPr lang="en-US">
              <a:cs typeface="Calibri"/>
            </a:endParaRPr>
          </a:p>
          <a:p>
            <a:pPr lvl="1"/>
            <a:endParaRPr lang="en-US">
              <a:ea typeface="+mn-lt"/>
              <a:cs typeface="+mn-lt"/>
            </a:endParaRPr>
          </a:p>
          <a:p>
            <a:pPr marL="914400" lvl="1">
              <a:buAutoNum type="arabicPeriod"/>
            </a:pPr>
            <a:r>
              <a:rPr lang="en-US">
                <a:ea typeface="+mn-lt"/>
                <a:cs typeface="+mn-lt"/>
              </a:rPr>
              <a:t>Follow the cognizant Local, State, and National Public Health Authority directives to stay-at-home and implement social distancing</a:t>
            </a:r>
            <a:endParaRPr lang="en-US">
              <a:cs typeface="Calibri"/>
            </a:endParaRPr>
          </a:p>
          <a:p>
            <a:pPr marL="914400" lvl="1">
              <a:buAutoNum type="arabicPeriod"/>
            </a:pPr>
            <a:r>
              <a:rPr lang="en-US">
                <a:ea typeface="+mn-lt"/>
                <a:cs typeface="+mn-lt"/>
              </a:rPr>
              <a:t>Protect the health and safety of the research workforce, emotional as well as physical. Protect the health and safety of our human research subjects </a:t>
            </a:r>
            <a:endParaRPr lang="en-US">
              <a:cs typeface="Calibri"/>
            </a:endParaRPr>
          </a:p>
          <a:p>
            <a:pPr marL="914400" lvl="1">
              <a:buAutoNum type="arabicPeriod"/>
            </a:pPr>
            <a:r>
              <a:rPr lang="en-US">
                <a:ea typeface="+mn-lt"/>
                <a:cs typeface="+mn-lt"/>
              </a:rPr>
              <a:t>Protect the careers of early stage researchers.</a:t>
            </a:r>
          </a:p>
          <a:p>
            <a:pPr marL="914400" lvl="1">
              <a:buAutoNum type="arabicPeriod"/>
            </a:pPr>
            <a:r>
              <a:rPr lang="en-US">
                <a:ea typeface="+mn-lt"/>
                <a:cs typeface="+mn-lt"/>
              </a:rPr>
              <a:t>The use of undergraduate researchers will be limited until all undergraduate students are allowed back to campus.</a:t>
            </a:r>
          </a:p>
          <a:p>
            <a:pPr marL="914400" lvl="1">
              <a:buAutoNum type="arabicPeriod"/>
            </a:pPr>
            <a:r>
              <a:rPr lang="en-US">
                <a:ea typeface="+mn-lt"/>
                <a:cs typeface="+mn-lt"/>
              </a:rPr>
              <a:t>Implement a fair and transparent process for granting access.</a:t>
            </a:r>
          </a:p>
          <a:p>
            <a:pPr marL="914400" lvl="1">
              <a:buAutoNum type="arabicPeriod"/>
            </a:pPr>
            <a:r>
              <a:rPr lang="en-US">
                <a:ea typeface="+mn-lt"/>
                <a:cs typeface="+mn-lt"/>
              </a:rPr>
              <a:t>Ensure as rapid a research restart as the public health conditions permit.</a:t>
            </a:r>
          </a:p>
          <a:p>
            <a:pPr marL="914400" lvl="1">
              <a:buAutoNum type="arabicPeriod"/>
            </a:pPr>
            <a:r>
              <a:rPr lang="en-US">
                <a:ea typeface="+mn-lt"/>
                <a:cs typeface="+mn-lt"/>
              </a:rPr>
              <a:t>Participate in finding cures, tests, and prevention strategies for SARS-CoV-2 and COVID-19.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1080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07ECE-7E79-4D21-8B70-C43B992E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Research Reawakening Plan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AF088-6291-4EED-97B5-8CD7F417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1"/>
            <a:r>
              <a:rPr lang="en-US">
                <a:ea typeface="+mn-lt"/>
                <a:cs typeface="+mn-lt"/>
              </a:rPr>
              <a:t>General guidance for PIs and directors to develop individual phased plans for research activities</a:t>
            </a:r>
          </a:p>
          <a:p>
            <a:pPr lvl="2"/>
            <a:r>
              <a:rPr lang="en-US">
                <a:ea typeface="+mn-lt"/>
                <a:cs typeface="+mn-lt"/>
              </a:rPr>
              <a:t>Plans should be specific to the activities, spaces, and people involved</a:t>
            </a:r>
          </a:p>
          <a:p>
            <a:pPr lvl="2"/>
            <a:r>
              <a:rPr lang="en-US">
                <a:ea typeface="+mn-lt"/>
                <a:cs typeface="+mn-lt"/>
              </a:rPr>
              <a:t>Plans should be approved by unit/department head and dean’s office</a:t>
            </a:r>
          </a:p>
          <a:p>
            <a:pPr lvl="1"/>
            <a:r>
              <a:rPr lang="en-US">
                <a:ea typeface="+mn-lt"/>
                <a:cs typeface="+mn-lt"/>
              </a:rPr>
              <a:t>A general checklist of items and specific safety checklist (if applicable) is provided as well as resources</a:t>
            </a:r>
          </a:p>
          <a:p>
            <a:pPr lvl="2"/>
            <a:r>
              <a:rPr lang="en-US">
                <a:ea typeface="+mn-lt"/>
                <a:cs typeface="+mn-lt"/>
              </a:rPr>
              <a:t>These should serve as cover sheets for the Plan</a:t>
            </a:r>
          </a:p>
          <a:p>
            <a:pPr lvl="2"/>
            <a:r>
              <a:rPr lang="en-US">
                <a:ea typeface="+mn-lt"/>
                <a:cs typeface="+mn-lt"/>
              </a:rPr>
              <a:t>Not all plans will have the same considerations but must be approved</a:t>
            </a:r>
            <a:endParaRPr lang="en-US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A detailed plan (1-3pp max) should include:</a:t>
            </a:r>
            <a:endParaRPr lang="en-US">
              <a:cs typeface="Calibri"/>
            </a:endParaRPr>
          </a:p>
          <a:p>
            <a:pPr lvl="2"/>
            <a:r>
              <a:rPr lang="en-US">
                <a:ea typeface="+mn-lt"/>
                <a:cs typeface="+mn-lt"/>
              </a:rPr>
              <a:t>Personnel (in each Phase, as applicable)</a:t>
            </a:r>
            <a:endParaRPr lang="en-US">
              <a:cs typeface="Calibri"/>
            </a:endParaRPr>
          </a:p>
          <a:p>
            <a:pPr lvl="2"/>
            <a:r>
              <a:rPr lang="en-US">
                <a:ea typeface="+mn-lt"/>
                <a:cs typeface="+mn-lt"/>
              </a:rPr>
              <a:t>Communications plan for the operation (Phase changes)</a:t>
            </a:r>
            <a:endParaRPr lang="en-US">
              <a:cs typeface="Calibri"/>
            </a:endParaRPr>
          </a:p>
          <a:p>
            <a:pPr lvl="2"/>
            <a:r>
              <a:rPr lang="en-US">
                <a:ea typeface="+mn-lt"/>
                <a:cs typeface="+mn-lt"/>
              </a:rPr>
              <a:t>Priority activities in each Phase</a:t>
            </a:r>
            <a:endParaRPr lang="en-US">
              <a:cs typeface="Calibri"/>
            </a:endParaRPr>
          </a:p>
          <a:p>
            <a:pPr lvl="2"/>
            <a:r>
              <a:rPr lang="en-US">
                <a:ea typeface="+mn-lt"/>
                <a:cs typeface="+mn-lt"/>
              </a:rPr>
              <a:t>Operations in each Phase and special precautions</a:t>
            </a:r>
            <a:endParaRPr lang="en-US">
              <a:cs typeface="Calibri"/>
            </a:endParaRPr>
          </a:p>
          <a:p>
            <a:pPr lvl="2"/>
            <a:r>
              <a:rPr lang="en-US">
                <a:ea typeface="+mn-lt"/>
                <a:cs typeface="+mn-lt"/>
              </a:rPr>
              <a:t>A list of any new SOPs for each Phase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5873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/>
              <a:t>White House Guidelines for Opening America</a:t>
            </a:r>
          </a:p>
          <a:p>
            <a:pPr lvl="2"/>
            <a:r>
              <a:rPr lang="en-US">
                <a:hlinkClick r:id="rId2"/>
              </a:rPr>
              <a:t>https://www.whitehouse.gov/openingamerica/</a:t>
            </a:r>
            <a:endParaRPr lang="en-US"/>
          </a:p>
          <a:p>
            <a:pPr lvl="1"/>
            <a:r>
              <a:rPr lang="en-US"/>
              <a:t>AD Astra: A Plan to Reopen Kansas</a:t>
            </a:r>
          </a:p>
          <a:p>
            <a:pPr lvl="2"/>
            <a:r>
              <a:rPr lang="en-US">
                <a:hlinkClick r:id="rId3"/>
              </a:rPr>
              <a:t>https://covid.ks.gov/ad-astra-a-plan-to-reopen-kansas/</a:t>
            </a:r>
            <a:endParaRPr lang="en-US"/>
          </a:p>
          <a:p>
            <a:pPr lvl="1"/>
            <a:r>
              <a:rPr lang="en-US"/>
              <a:t>Riley County Orders and Resources</a:t>
            </a:r>
          </a:p>
          <a:p>
            <a:pPr lvl="2"/>
            <a:r>
              <a:rPr lang="en-US">
                <a:hlinkClick r:id="rId4"/>
              </a:rPr>
              <a:t>https://www.rileycountyks.gov/1857/Novel-Coronavirus-2019-nCoV</a:t>
            </a:r>
            <a:endParaRPr lang="en-US"/>
          </a:p>
          <a:p>
            <a:pPr lvl="1"/>
            <a:r>
              <a:rPr lang="en-US"/>
              <a:t>CDC Interim Guidance for Administrators of US Institutions of Higher Education</a:t>
            </a:r>
          </a:p>
          <a:p>
            <a:pPr lvl="2"/>
            <a:r>
              <a:rPr lang="en-US">
                <a:hlinkClick r:id="rId5"/>
              </a:rPr>
              <a:t>https://www.cdc.gov/coronavirus/2019-ncov/community/guidance-ihe-response.html</a:t>
            </a:r>
            <a:endParaRPr lang="en-US"/>
          </a:p>
          <a:p>
            <a:pPr lvl="1"/>
            <a:r>
              <a:rPr lang="en-US"/>
              <a:t>K-State COVID-19 website</a:t>
            </a:r>
          </a:p>
          <a:p>
            <a:pPr lvl="2"/>
            <a:r>
              <a:rPr lang="en-US">
                <a:hlinkClick r:id="rId6"/>
              </a:rPr>
              <a:t>https://www.k-state.edu/covid-19/index.html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1" fontAlgn="base"/>
            <a:r>
              <a:rPr lang="en-US"/>
              <a:t>Preserve the health and safety of our university community and our host communities   </a:t>
            </a:r>
          </a:p>
          <a:p>
            <a:pPr lvl="1" fontAlgn="base"/>
            <a:r>
              <a:rPr lang="en-US"/>
              <a:t>Maintain and deliver our land-grant mission through teaching, research and extension / outreach  </a:t>
            </a:r>
          </a:p>
          <a:p>
            <a:pPr lvl="1" fontAlgn="base"/>
            <a:r>
              <a:rPr lang="en-US"/>
              <a:t>Preserve and maintain university operations necessary to support mission critical activities during our reduced operations status </a:t>
            </a:r>
          </a:p>
          <a:p>
            <a:pPr lvl="1" fontAlgn="base"/>
            <a:r>
              <a:rPr lang="en-US"/>
              <a:t>Preserve financial capacity of the university to deliver mission critical activities for the long-term fiscal health of the university </a:t>
            </a:r>
          </a:p>
          <a:p>
            <a:pPr lvl="1" fontAlgn="base"/>
            <a:r>
              <a:rPr lang="en-US"/>
              <a:t>Honor our unique culture.  Students, faculty and staff are at the heart of our university.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0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Phased Approach</a:t>
            </a:r>
          </a:p>
          <a:p>
            <a:pPr lvl="1"/>
            <a:r>
              <a:rPr lang="en-US"/>
              <a:t>Operational Area Plans</a:t>
            </a:r>
          </a:p>
          <a:p>
            <a:pPr lvl="1"/>
            <a:r>
              <a:rPr lang="en-US"/>
              <a:t>University-wide Criteria</a:t>
            </a:r>
          </a:p>
          <a:p>
            <a:pPr lvl="1"/>
            <a:r>
              <a:rPr lang="en-US"/>
              <a:t>Plan review and approval</a:t>
            </a:r>
          </a:p>
          <a:p>
            <a:pPr lvl="1"/>
            <a:r>
              <a:rPr lang="en-US"/>
              <a:t>Align with White House, State of Kansas, Riley County and CDC requirements and guidance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0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Advancing to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1" fontAlgn="base"/>
            <a:r>
              <a:rPr lang="en-US"/>
              <a:t>State of Kansas removes “Safer at Home” order.</a:t>
            </a:r>
            <a:endParaRPr lang="en-US">
              <a:cs typeface="Calibri"/>
            </a:endParaRPr>
          </a:p>
          <a:p>
            <a:pPr lvl="1"/>
            <a:r>
              <a:rPr lang="en-US"/>
              <a:t>“Restricted Activities” orders in effect no earlier than May 4, 2020.  </a:t>
            </a:r>
            <a:endParaRPr lang="en-US">
              <a:cs typeface="Calibri"/>
            </a:endParaRPr>
          </a:p>
          <a:p>
            <a:pPr lvl="1"/>
            <a:r>
              <a:rPr lang="en-US"/>
              <a:t>Local indicators do not show an exponential increase in positive, seriously-ill patients </a:t>
            </a:r>
          </a:p>
          <a:p>
            <a:pPr lvl="1" fontAlgn="base"/>
            <a:r>
              <a:rPr lang="en-US"/>
              <a:t>Sufficient testing capability exists in the community </a:t>
            </a:r>
          </a:p>
          <a:p>
            <a:pPr lvl="1" fontAlgn="base"/>
            <a:r>
              <a:rPr lang="en-US"/>
              <a:t>Sufficient PPE is available in the community </a:t>
            </a:r>
          </a:p>
          <a:p>
            <a:pPr lvl="1" fontAlgn="base"/>
            <a:r>
              <a:rPr lang="en-US"/>
              <a:t>Local health care system is able to cope with potential increase in COVID-19 patients </a:t>
            </a:r>
          </a:p>
          <a:p>
            <a:pPr lvl="1" fontAlgn="base"/>
            <a:r>
              <a:rPr lang="en-US"/>
              <a:t>Public health system is able to promptly identify and isolate infected individuals and identify and quarantine their contacts.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5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 1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/>
              <a:t>Strict social distancing measures</a:t>
            </a:r>
          </a:p>
          <a:p>
            <a:pPr lvl="1"/>
            <a:r>
              <a:rPr lang="en-US"/>
              <a:t>Mass gatherings limited to 10 or fewer individuals</a:t>
            </a:r>
          </a:p>
          <a:p>
            <a:pPr lvl="1"/>
            <a:r>
              <a:rPr lang="en-US"/>
              <a:t>High risk individuals restrict activities</a:t>
            </a:r>
          </a:p>
          <a:p>
            <a:pPr lvl="1"/>
            <a:r>
              <a:rPr lang="en-US"/>
              <a:t>Individuals are encouraged to wear face masks</a:t>
            </a:r>
          </a:p>
          <a:p>
            <a:pPr lvl="1"/>
            <a:r>
              <a:rPr lang="en-US"/>
              <a:t>Employees work remotely as much as possible</a:t>
            </a:r>
          </a:p>
          <a:p>
            <a:pPr lvl="1"/>
            <a:r>
              <a:rPr lang="en-US"/>
              <a:t>Testing positive or awaiting results = isolation</a:t>
            </a:r>
          </a:p>
          <a:p>
            <a:pPr lvl="1"/>
            <a:r>
              <a:rPr lang="en-US"/>
              <a:t>Close contact = quarantine for 14 days</a:t>
            </a:r>
          </a:p>
        </p:txBody>
      </p:sp>
    </p:spTree>
    <p:extLst>
      <p:ext uri="{BB962C8B-B14F-4D97-AF65-F5344CB8AC3E}">
        <p14:creationId xmlns:p14="http://schemas.microsoft.com/office/powerpoint/2010/main" val="346648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Advancing to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fontAlgn="base"/>
            <a:r>
              <a:rPr lang="en-US"/>
              <a:t>Begins no earlier than May 18, 2020</a:t>
            </a:r>
          </a:p>
          <a:p>
            <a:pPr lvl="1" fontAlgn="base"/>
            <a:r>
              <a:rPr lang="en-US"/>
              <a:t>State of Kansas continues to lift “safer at home” orders  </a:t>
            </a:r>
          </a:p>
          <a:p>
            <a:pPr lvl="1" fontAlgn="base"/>
            <a:r>
              <a:rPr lang="en-US"/>
              <a:t>Counties update orders</a:t>
            </a:r>
          </a:p>
          <a:p>
            <a:pPr lvl="1" fontAlgn="base"/>
            <a:r>
              <a:rPr lang="en-US"/>
              <a:t>Local indicators of infection spread show stable or decreasing community transmission </a:t>
            </a:r>
          </a:p>
          <a:p>
            <a:pPr lvl="1" fontAlgn="base"/>
            <a:r>
              <a:rPr lang="en-US"/>
              <a:t>Clusters of cases are promptly identified and contained and do not spread to the community </a:t>
            </a:r>
          </a:p>
          <a:p>
            <a:pPr lvl="1" fontAlgn="base"/>
            <a:r>
              <a:rPr lang="en-US"/>
              <a:t>Health care and public health systems can cope with volume of current and potential cases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 2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Modify social distancing restrictions according to CDC guidelines</a:t>
            </a:r>
          </a:p>
          <a:p>
            <a:pPr lvl="1"/>
            <a:r>
              <a:rPr lang="en-US"/>
              <a:t>Mass gatherings limited to 30 or fewer individuals </a:t>
            </a:r>
          </a:p>
          <a:p>
            <a:pPr lvl="1"/>
            <a:r>
              <a:rPr lang="en-US"/>
              <a:t>High risk individuals restrict activities</a:t>
            </a:r>
          </a:p>
          <a:p>
            <a:pPr lvl="1"/>
            <a:r>
              <a:rPr lang="en-US"/>
              <a:t>Individuals are encouraged to wear face masks</a:t>
            </a:r>
          </a:p>
          <a:p>
            <a:pPr lvl="1"/>
            <a:r>
              <a:rPr lang="en-US"/>
              <a:t>Employees work remotely as much as possible</a:t>
            </a:r>
          </a:p>
          <a:p>
            <a:pPr lvl="1"/>
            <a:r>
              <a:rPr lang="en-US"/>
              <a:t>Testing positive or awaiting results = isolation</a:t>
            </a:r>
          </a:p>
          <a:p>
            <a:pPr lvl="1"/>
            <a:r>
              <a:rPr lang="en-US"/>
              <a:t>Close contact = quarantine for 14 days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9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Advancing to Phase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/>
              <a:t>Begins no earlier than June 1, 2020</a:t>
            </a:r>
          </a:p>
          <a:p>
            <a:pPr lvl="1" fontAlgn="base"/>
            <a:r>
              <a:rPr lang="en-US"/>
              <a:t>State of Kansas continues to lift “safer at home” orders  </a:t>
            </a:r>
          </a:p>
          <a:p>
            <a:pPr lvl="1" fontAlgn="base"/>
            <a:r>
              <a:rPr lang="en-US"/>
              <a:t>Counties update orders</a:t>
            </a:r>
          </a:p>
          <a:p>
            <a:pPr lvl="1" fontAlgn="base"/>
            <a:r>
              <a:rPr lang="en-US"/>
              <a:t>Local indicators of infection spread show stable or decreasing community transmission </a:t>
            </a:r>
          </a:p>
          <a:p>
            <a:pPr lvl="1" fontAlgn="base"/>
            <a:r>
              <a:rPr lang="en-US"/>
              <a:t>Clusters of cases are promptly identified and contained and do not spread to the community </a:t>
            </a:r>
          </a:p>
          <a:p>
            <a:pPr lvl="1" fontAlgn="base"/>
            <a:r>
              <a:rPr lang="en-US"/>
              <a:t>Health care and public health systems can cope with volume of current and potential cases 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 3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/>
              <a:t>Social distancing remains necessary in some situations (follow CDC guidance).</a:t>
            </a:r>
          </a:p>
          <a:p>
            <a:pPr lvl="1"/>
            <a:r>
              <a:rPr lang="en-US"/>
              <a:t>Mass gatherings limited to 90 or fewer individuals</a:t>
            </a:r>
          </a:p>
          <a:p>
            <a:pPr lvl="1"/>
            <a:r>
              <a:rPr lang="en-US"/>
              <a:t>High risk individuals restrict activities</a:t>
            </a:r>
          </a:p>
          <a:p>
            <a:pPr lvl="1"/>
            <a:r>
              <a:rPr lang="en-US"/>
              <a:t>Individuals are encouraged to wear face masks</a:t>
            </a:r>
          </a:p>
          <a:p>
            <a:pPr lvl="1"/>
            <a:r>
              <a:rPr lang="en-US"/>
              <a:t>Employees work remotely as much as possible</a:t>
            </a:r>
          </a:p>
          <a:p>
            <a:pPr lvl="1"/>
            <a:r>
              <a:rPr lang="en-US"/>
              <a:t>Testing positive or awaiting results = isolation</a:t>
            </a:r>
          </a:p>
          <a:p>
            <a:pPr lvl="1"/>
            <a:r>
              <a:rPr lang="en-US"/>
              <a:t>Close contact = quarantine for 14 days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9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C790B1529FE94CB7E6FB9479E18D38" ma:contentTypeVersion="4" ma:contentTypeDescription="Create a new document." ma:contentTypeScope="" ma:versionID="fb1512c8e7c16ae8ace12fcf8be2c2ad">
  <xsd:schema xmlns:xsd="http://www.w3.org/2001/XMLSchema" xmlns:xs="http://www.w3.org/2001/XMLSchema" xmlns:p="http://schemas.microsoft.com/office/2006/metadata/properties" xmlns:ns2="1f111b64-9447-4fc6-9e9f-801370c0e154" targetNamespace="http://schemas.microsoft.com/office/2006/metadata/properties" ma:root="true" ma:fieldsID="0d2536a0bc8aa5d11328566c582ddc5f" ns2:_="">
    <xsd:import namespace="1f111b64-9447-4fc6-9e9f-801370c0e1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111b64-9447-4fc6-9e9f-801370c0e1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37CF8C-B821-4008-9519-AB6F5002B71B}">
  <ds:schemaRefs>
    <ds:schemaRef ds:uri="1f111b64-9447-4fc6-9e9f-801370c0e1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56C6225-D301-4D6F-88E2-8C5CD4383C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122C64-CF4E-4CD4-9E49-D1024E00A5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Framework for Reawakening  K-State</vt:lpstr>
      <vt:lpstr>Guiding Principles</vt:lpstr>
      <vt:lpstr>Framework Summary</vt:lpstr>
      <vt:lpstr>Advancing to Phase 1</vt:lpstr>
      <vt:lpstr>Phase 1 criteria</vt:lpstr>
      <vt:lpstr>Advancing to Phase 2</vt:lpstr>
      <vt:lpstr>Phase 2 criteria</vt:lpstr>
      <vt:lpstr>Advancing to Phase 3</vt:lpstr>
      <vt:lpstr>Phase 3 Criteria</vt:lpstr>
      <vt:lpstr>Advancing to Phase Out</vt:lpstr>
      <vt:lpstr>Phase out criteria</vt:lpstr>
      <vt:lpstr>Operational Area Plans</vt:lpstr>
      <vt:lpstr>Operational Areas</vt:lpstr>
      <vt:lpstr>Research Reawakening Plan</vt:lpstr>
      <vt:lpstr>Research Reawakening Plan</vt:lpstr>
      <vt:lpstr>Resources</vt:lpstr>
    </vt:vector>
  </TitlesOfParts>
  <Company>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Jeffery Morris</dc:creator>
  <cp:revision>1</cp:revision>
  <dcterms:created xsi:type="dcterms:W3CDTF">2011-09-02T21:01:36Z</dcterms:created>
  <dcterms:modified xsi:type="dcterms:W3CDTF">2020-05-05T12:58:01Z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0x0101000AC790B1529FE94CB7E6FB9479E18D38</vt:lpwstr>
  </property>
</Properties>
</file>