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Nunito"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612"/>
  </p:normalViewPr>
  <p:slideViewPr>
    <p:cSldViewPr snapToGrid="0">
      <p:cViewPr varScale="1">
        <p:scale>
          <a:sx n="105" d="100"/>
          <a:sy n="105" d="100"/>
        </p:scale>
        <p:origin x="80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c9c247a4a0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c9c247a4a0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c8e5a44be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c8e5a44be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c9c249b48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c9c249b48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c9c247a4a0_4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c9c247a4a0_4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c9c247a4a0_4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c9c247a4a0_4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c8e5a44be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c8e5a44be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c8e5a44be5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c8e5a44be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c8e5a44be5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c8e5a44be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9c247a4a0_4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9c247a4a0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9c247a4a0_4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c9c247a4a0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8e5a44b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8e5a44b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c9c247a4a0_4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c9c247a4a0_4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c9c247a4a0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c9c247a4a0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c9c247a4a0_4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c9c247a4a0_4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c9c247a4a0_4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c9c247a4a0_4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c9c247a4a0_4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c9c247a4a0_4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c8e5a44be5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c8e5a44be5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9c247a4a0_4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c9c247a4a0_4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9c249b48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c9c249b48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c9c247a4a0_4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c9c247a4a0_4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c8e5a44be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c8e5a44be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8e5a44be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8e5a44be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8e5a44be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c8e5a44be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8e5a44be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8e5a44be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8e5a44be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c8e5a44be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c8e5a44be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c8e5a44be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c8e5a44be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c8e5a44be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Paid; typically for sophomores and juniors; lots of research specialities so not just for neuroscience; 8-10 week program where they have a professional development series in addition to working on a research project. Helps student prepare all graduate school application materials.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8e5a44be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c8e5a44be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cpsr.umich.edu/web/pages/sumpro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www.matthewrcover.com/undocumented-in-stem.html" TargetMode="External"/><Relationship Id="rId5" Type="http://schemas.openxmlformats.org/officeDocument/2006/relationships/hyperlink" Target="https://www.nsf.gov/crssprgm/reu/list_result.jsp?unitid=5054" TargetMode="External"/><Relationship Id="rId4" Type="http://schemas.openxmlformats.org/officeDocument/2006/relationships/hyperlink" Target="https://www.icpsr.umich.edu/web/pages/sumprog/scholarship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bccf.org/Assets/Scholarships/MFP_AC_Fellowship_Eligibility_2020-2021.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nbccf.org/Assets/Scholarships/MFP_MHC_Doctoral_Fellowship_Eligibility_2020-2021.pdf" TargetMode="External"/><Relationship Id="rId5" Type="http://schemas.openxmlformats.org/officeDocument/2006/relationships/hyperlink" Target="https://www.nbccf.org/Assets/Scholarships/MFP_MHC_Masters_Fellowship_Eligibility_2020-2021.pdf" TargetMode="External"/><Relationship Id="rId4" Type="http://schemas.openxmlformats.org/officeDocument/2006/relationships/hyperlink" Target="https://www.apa.org/pi/mfp/psychology/predoctoral/inde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acnas.org/what-we-do/conference/travel-scholarship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redcap.kumc.edu/surveys/?s=DT74R3XYP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www.histochemicalsociety.org/capstone-grants" TargetMode="External"/><Relationship Id="rId4" Type="http://schemas.openxmlformats.org/officeDocument/2006/relationships/hyperlink" Target="https://redcap.kumc.edu/surveys/?s=K4MC4KH87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igmaxi.fluidreview.com/res/p/preparing-for-a-successf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www.kansasacademyscience.org/research-grants.html" TargetMode="External"/><Relationship Id="rId4" Type="http://schemas.openxmlformats.org/officeDocument/2006/relationships/hyperlink" Target="https://www.psichi.org/page/awards#undergraduat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ites.nationalacademies.org/PGA/FordFellowships/PGA_047958#field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nrc58.nas.edu/FordApplicants20/ExtRpts/FieldCodeList.asp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gwis.org/page/fellowship_progra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aauw.org/resources/programs/fellowships-grants/current-opportunities/american/dissertation-fellowship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aauw.org/about/careers/stem-inter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sigmaxi.fluidreview.com/res/p/preparing-for-a-successfu/" TargetMode="External"/><Relationship Id="rId7" Type="http://schemas.openxmlformats.org/officeDocument/2006/relationships/hyperlink" Target="https://www.apa.org/apf/funding/grant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apa.org/about/awards/apags-science" TargetMode="External"/><Relationship Id="rId5" Type="http://schemas.openxmlformats.org/officeDocument/2006/relationships/hyperlink" Target="https://www.apa.org/about/awards/apags-psi-chi" TargetMode="External"/><Relationship Id="rId4" Type="http://schemas.openxmlformats.org/officeDocument/2006/relationships/hyperlink" Target="https://www.psichi.org/page/awards#graduat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pa.org/apf/funding/cogdop?tab=1"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www.apadivisions.org/division-25/awards/basic-dissertation?tab=2" TargetMode="External"/><Relationship Id="rId4" Type="http://schemas.openxmlformats.org/officeDocument/2006/relationships/hyperlink" Target="http://www.kansasacademyscience.org/research-grant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histochemicalsociety.org/cornerstone-grant"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www.sfn.org/initiatives/diversity-initiatives/neuroscience-scholars-program" TargetMode="External"/><Relationship Id="rId4" Type="http://schemas.openxmlformats.org/officeDocument/2006/relationships/hyperlink" Target="https://www.apa.org/apf/funding/benton-meier?tab=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apa.org/about/award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k-state.edu/scholars/about/"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www.k-state.edu/mcnair/" TargetMode="External"/><Relationship Id="rId4" Type="http://schemas.openxmlformats.org/officeDocument/2006/relationships/hyperlink" Target="https://www.k-state.edu/lsamp/programs/index.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k-state.edu/undergradresearch/opportunities/Grant%20Awards.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artsci.k-state.edu/research/undergraduate/"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k-state.edu/grad/student-success/awards/cgs-dissertation.html" TargetMode="External"/><Relationship Id="rId3" Type="http://schemas.openxmlformats.org/officeDocument/2006/relationships/hyperlink" Target="https://www.k-state.edu/grad/student-success/awards/udp/" TargetMode="External"/><Relationship Id="rId7" Type="http://schemas.openxmlformats.org/officeDocument/2006/relationships/hyperlink" Target="https://www.k-state.edu/grad/student-success/awards/mags-thesis.htm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k-state.com/participate/alumniandfriends/awards/graduatestudent.php" TargetMode="External"/><Relationship Id="rId5" Type="http://schemas.openxmlformats.org/officeDocument/2006/relationships/hyperlink" Target="https://www.k-state.edu/grad/financial-support/scholarships-fellowships-grants/ahss/" TargetMode="External"/><Relationship Id="rId4" Type="http://schemas.openxmlformats.org/officeDocument/2006/relationships/hyperlink" Target="https://www.k-state.edu/grad/financial-support/scholarships-fellowships-grants/sarache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pathwaystoscience.org/index.aspx"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immigrantsrising.org/2021scholarships/" TargetMode="External"/><Relationship Id="rId4" Type="http://schemas.openxmlformats.org/officeDocument/2006/relationships/hyperlink" Target="https://www.cientificolatino.com/fellowship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nigms.nih.gov/training/PREP/Pages/prep-grads.asp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nigms.nih.gov/training/PREP/Pages/PartInstPREP.aspx"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murap.unc.edu" TargetMode="External"/><Relationship Id="rId3" Type="http://schemas.openxmlformats.org/officeDocument/2006/relationships/hyperlink" Target="https://wp.nyu.edu/steinhardt-quest/" TargetMode="External"/><Relationship Id="rId7" Type="http://schemas.openxmlformats.org/officeDocument/2006/relationships/hyperlink" Target="https://rackham.umich.edu/rackham-life/diversity-equity-and-inclusion/srop/" TargetMode="External"/><Relationship Id="rId12" Type="http://schemas.openxmlformats.org/officeDocument/2006/relationships/hyperlink" Target="https://grad.uiowa.edu/dei/srop"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bsos.umd.edu/diversity/summer-research-initiative" TargetMode="External"/><Relationship Id="rId11" Type="http://schemas.openxmlformats.org/officeDocument/2006/relationships/hyperlink" Target="https://grad.illinois.edu/diversity/srop" TargetMode="External"/><Relationship Id="rId5" Type="http://schemas.openxmlformats.org/officeDocument/2006/relationships/hyperlink" Target="https://www.bu.edu/surf/" TargetMode="External"/><Relationship Id="rId10" Type="http://schemas.openxmlformats.org/officeDocument/2006/relationships/hyperlink" Target="https://gsas.yale.edu/diversity/prospective-students/summer-undergraduate-research-fellowship-surf" TargetMode="External"/><Relationship Id="rId4" Type="http://schemas.openxmlformats.org/officeDocument/2006/relationships/hyperlink" Target="https://grad.arizona.edu/uroc/sri" TargetMode="External"/><Relationship Id="rId9" Type="http://schemas.openxmlformats.org/officeDocument/2006/relationships/hyperlink" Target="https://spur.uoregon.edu"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gradschool.psu.edu/index.cfm/diversity/srop/" TargetMode="External"/><Relationship Id="rId3" Type="http://schemas.openxmlformats.org/officeDocument/2006/relationships/hyperlink" Target="https://grad.msu.edu/SROP/" TargetMode="External"/><Relationship Id="rId7" Type="http://schemas.openxmlformats.org/officeDocument/2006/relationships/hyperlink" Target="https://gradsch.osu.edu/summer-research-opportunities-program?searched=SROP&amp;advsearch=oneword&amp;highlight=ajaxSearch_highlight%20ajaxSearch_highlight1"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tgs.northwestern.edu/diversity/diversity-recruitment/summer-research-opportunity-program/index.html" TargetMode="External"/><Relationship Id="rId11" Type="http://schemas.openxmlformats.org/officeDocument/2006/relationships/hyperlink" Target="https://grad.wisc.edu/diversity/summer-research-opportunity-program/" TargetMode="External"/><Relationship Id="rId5" Type="http://schemas.openxmlformats.org/officeDocument/2006/relationships/hyperlink" Target="https://www.unl.edu/summerprogram/" TargetMode="External"/><Relationship Id="rId10" Type="http://schemas.openxmlformats.org/officeDocument/2006/relationships/hyperlink" Target="https://www.rise.rutgers.edu" TargetMode="External"/><Relationship Id="rId4" Type="http://schemas.openxmlformats.org/officeDocument/2006/relationships/hyperlink" Target="https://ugresearch.umn.edu/opportunities/summer" TargetMode="External"/><Relationship Id="rId9" Type="http://schemas.openxmlformats.org/officeDocument/2006/relationships/hyperlink" Target="https://www.purdue.edu/gradschool/diversity/programs/summer-research-opportunities-progr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Funding Opportunities</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fontScale="32500" lnSpcReduction="20000"/>
          </a:bodyPr>
          <a:lstStyle/>
          <a:p>
            <a:pPr marL="0" lvl="0" indent="0" algn="ctr" rtl="0">
              <a:spcBef>
                <a:spcPts val="0"/>
              </a:spcBef>
              <a:spcAft>
                <a:spcPts val="0"/>
              </a:spcAft>
              <a:buNone/>
            </a:pPr>
            <a:r>
              <a:rPr lang="en" sz="3800" dirty="0">
                <a:latin typeface="Nunito"/>
                <a:ea typeface="Nunito"/>
                <a:cs typeface="Nunito"/>
                <a:sym typeface="Nunito"/>
              </a:rPr>
              <a:t>Non-exhaustive list put together by Kelsey Panfil and Hayley Fisher 3/2021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819150" y="4527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Summer Research Opportunities (cont.)</a:t>
            </a:r>
            <a:endParaRPr/>
          </a:p>
        </p:txBody>
      </p:sp>
      <p:sp>
        <p:nvSpPr>
          <p:cNvPr id="183" name="Google Shape;183;p22"/>
          <p:cNvSpPr txBox="1">
            <a:spLocks noGrp="1"/>
          </p:cNvSpPr>
          <p:nvPr>
            <p:ph type="body" idx="1"/>
          </p:nvPr>
        </p:nvSpPr>
        <p:spPr>
          <a:xfrm>
            <a:off x="819150" y="1407350"/>
            <a:ext cx="7505700" cy="2888100"/>
          </a:xfrm>
          <a:prstGeom prst="rect">
            <a:avLst/>
          </a:prstGeom>
        </p:spPr>
        <p:txBody>
          <a:bodyPr spcFirstLastPara="1" wrap="square" lIns="91425" tIns="91425" rIns="91425" bIns="91425" anchor="t" anchorCtr="0">
            <a:normAutofit lnSpcReduction="10000"/>
          </a:bodyPr>
          <a:lstStyle/>
          <a:p>
            <a:pPr marL="457200" lvl="0" indent="-317500" algn="l" rtl="0">
              <a:spcBef>
                <a:spcPts val="1700"/>
              </a:spcBef>
              <a:spcAft>
                <a:spcPts val="0"/>
              </a:spcAft>
              <a:buSzPts val="1400"/>
              <a:buChar char="●"/>
            </a:pPr>
            <a:r>
              <a:rPr lang="en" sz="1400" dirty="0"/>
              <a:t>Inter-university Consortium for Political and Social Research (ICPSR) Summer Program in Quantitative Methods of Social Research</a:t>
            </a:r>
            <a:endParaRPr sz="1400" dirty="0"/>
          </a:p>
          <a:p>
            <a:pPr marL="914400" lvl="1" indent="-304800" algn="l" rtl="0">
              <a:spcBef>
                <a:spcPts val="0"/>
              </a:spcBef>
              <a:spcAft>
                <a:spcPts val="0"/>
              </a:spcAft>
              <a:buClr>
                <a:schemeClr val="accent5"/>
              </a:buClr>
              <a:buSzPts val="1200"/>
              <a:buChar char="○"/>
            </a:pPr>
            <a:r>
              <a:rPr lang="en" sz="1200" u="sng" dirty="0">
                <a:solidFill>
                  <a:schemeClr val="accent5"/>
                </a:solidFill>
                <a:hlinkClick r:id="rId3">
                  <a:extLst>
                    <a:ext uri="{A12FA001-AC4F-418D-AE19-62706E023703}">
                      <ahyp:hlinkClr xmlns:ahyp="http://schemas.microsoft.com/office/drawing/2018/hyperlinkcolor" xmlns="" val="tx"/>
                    </a:ext>
                  </a:extLst>
                </a:hlinkClick>
              </a:rPr>
              <a:t>https://www.icpsr.umich.edu/web/pages/sumprog/</a:t>
            </a:r>
            <a:r>
              <a:rPr lang="en" sz="1200" dirty="0">
                <a:solidFill>
                  <a:schemeClr val="accent5"/>
                </a:solidFill>
              </a:rPr>
              <a:t> </a:t>
            </a:r>
            <a:endParaRPr sz="1200" dirty="0">
              <a:solidFill>
                <a:schemeClr val="accent5"/>
              </a:solidFill>
            </a:endParaRPr>
          </a:p>
          <a:p>
            <a:pPr marL="914400" lvl="1" indent="-304800" algn="l" rtl="0">
              <a:spcBef>
                <a:spcPts val="0"/>
              </a:spcBef>
              <a:spcAft>
                <a:spcPts val="0"/>
              </a:spcAft>
              <a:buSzPts val="1200"/>
              <a:buChar char="○"/>
            </a:pPr>
            <a:r>
              <a:rPr lang="en" sz="1200" dirty="0"/>
              <a:t>Scholarships to cover the program costs: </a:t>
            </a:r>
            <a:r>
              <a:rPr lang="en" sz="1200" u="sng" dirty="0">
                <a:solidFill>
                  <a:schemeClr val="accent5"/>
                </a:solidFill>
                <a:hlinkClick r:id="rId4">
                  <a:extLst>
                    <a:ext uri="{A12FA001-AC4F-418D-AE19-62706E023703}">
                      <ahyp:hlinkClr xmlns:ahyp="http://schemas.microsoft.com/office/drawing/2018/hyperlinkcolor" xmlns="" val="tx"/>
                    </a:ext>
                  </a:extLst>
                </a:hlinkClick>
              </a:rPr>
              <a:t>https://www.icpsr.umich.edu/web/pages/sumprog/scholarships/</a:t>
            </a:r>
            <a:r>
              <a:rPr lang="en" sz="1200" dirty="0">
                <a:solidFill>
                  <a:schemeClr val="accent5"/>
                </a:solidFill>
              </a:rPr>
              <a:t> </a:t>
            </a:r>
            <a:endParaRPr sz="1200" dirty="0">
              <a:solidFill>
                <a:schemeClr val="accent5"/>
              </a:solidFill>
            </a:endParaRPr>
          </a:p>
          <a:p>
            <a:pPr marL="457200" lvl="0" indent="-317500" algn="l" rtl="0">
              <a:spcBef>
                <a:spcPts val="0"/>
              </a:spcBef>
              <a:spcAft>
                <a:spcPts val="0"/>
              </a:spcAft>
              <a:buSzPts val="1400"/>
              <a:buChar char="●"/>
            </a:pPr>
            <a:r>
              <a:rPr lang="en" sz="1400" dirty="0"/>
              <a:t>NSF Summer Research Experiences for Undergraduates (REUs)</a:t>
            </a:r>
            <a:endParaRPr sz="1400" dirty="0"/>
          </a:p>
          <a:p>
            <a:pPr marL="914400" lvl="1" indent="-304800" algn="l" rtl="0">
              <a:lnSpc>
                <a:spcPct val="110000"/>
              </a:lnSpc>
              <a:spcBef>
                <a:spcPts val="0"/>
              </a:spcBef>
              <a:spcAft>
                <a:spcPts val="0"/>
              </a:spcAft>
              <a:buSzPts val="1200"/>
              <a:buChar char="○"/>
            </a:pPr>
            <a:r>
              <a:rPr lang="en" sz="1200" dirty="0">
                <a:highlight>
                  <a:srgbClr val="FFFFFF"/>
                </a:highlight>
              </a:rPr>
              <a:t>Social, Behavioral, and Economic Sciences</a:t>
            </a:r>
            <a:endParaRPr sz="1200" dirty="0">
              <a:highlight>
                <a:srgbClr val="FFFFFF"/>
              </a:highlight>
            </a:endParaRPr>
          </a:p>
          <a:p>
            <a:pPr marL="914400" lvl="1" indent="-304800" algn="l" rtl="0">
              <a:lnSpc>
                <a:spcPct val="110000"/>
              </a:lnSpc>
              <a:spcBef>
                <a:spcPts val="0"/>
              </a:spcBef>
              <a:spcAft>
                <a:spcPts val="0"/>
              </a:spcAft>
              <a:buSzPts val="1200"/>
              <a:buChar char="○"/>
            </a:pPr>
            <a:r>
              <a:rPr lang="en" sz="1200" dirty="0">
                <a:highlight>
                  <a:srgbClr val="FFFFFF"/>
                </a:highlight>
              </a:rPr>
              <a:t>Some of these target URMs but it depends on the program</a:t>
            </a:r>
            <a:endParaRPr sz="1200" dirty="0">
              <a:highlight>
                <a:srgbClr val="FFFFFF"/>
              </a:highlight>
            </a:endParaRPr>
          </a:p>
          <a:p>
            <a:pPr marL="914400" lvl="1" indent="-304800" algn="l" rtl="0">
              <a:lnSpc>
                <a:spcPct val="110000"/>
              </a:lnSpc>
              <a:spcBef>
                <a:spcPts val="0"/>
              </a:spcBef>
              <a:spcAft>
                <a:spcPts val="0"/>
              </a:spcAft>
              <a:buClr>
                <a:schemeClr val="accent5"/>
              </a:buClr>
              <a:buSzPts val="1200"/>
              <a:buChar char="○"/>
            </a:pPr>
            <a:r>
              <a:rPr lang="en" sz="1200" u="sng" dirty="0">
                <a:solidFill>
                  <a:schemeClr val="accent5"/>
                </a:solidFill>
                <a:hlinkClick r:id="rId5">
                  <a:extLst>
                    <a:ext uri="{A12FA001-AC4F-418D-AE19-62706E023703}">
                      <ahyp:hlinkClr xmlns:ahyp="http://schemas.microsoft.com/office/drawing/2018/hyperlinkcolor" xmlns="" val="tx"/>
                    </a:ext>
                  </a:extLst>
                </a:hlinkClick>
              </a:rPr>
              <a:t>https://www.nsf.gov/crssprgm/reu/list_result.jsp?unitid=5054</a:t>
            </a:r>
            <a:r>
              <a:rPr lang="en" sz="1200" dirty="0">
                <a:solidFill>
                  <a:schemeClr val="accent5"/>
                </a:solidFill>
              </a:rPr>
              <a:t> </a:t>
            </a:r>
            <a:endParaRPr sz="1200" dirty="0">
              <a:solidFill>
                <a:schemeClr val="accent5"/>
              </a:solidFill>
            </a:endParaRPr>
          </a:p>
          <a:p>
            <a:pPr marL="457200" lvl="0" indent="-317500" algn="l" rtl="0">
              <a:spcBef>
                <a:spcPts val="0"/>
              </a:spcBef>
              <a:spcAft>
                <a:spcPts val="0"/>
              </a:spcAft>
              <a:buSzPts val="1400"/>
              <a:buChar char="●"/>
            </a:pPr>
            <a:r>
              <a:rPr lang="en" sz="1400" dirty="0"/>
              <a:t>Summer Research and Professional Development Programs for Undocumented College Students in STEM Fields </a:t>
            </a:r>
            <a:endParaRPr sz="1400" dirty="0"/>
          </a:p>
          <a:p>
            <a:pPr marL="914400" lvl="1" indent="-311150" algn="l" rtl="0">
              <a:lnSpc>
                <a:spcPct val="110000"/>
              </a:lnSpc>
              <a:spcBef>
                <a:spcPts val="0"/>
              </a:spcBef>
              <a:spcAft>
                <a:spcPts val="0"/>
              </a:spcAft>
              <a:buClr>
                <a:schemeClr val="accent5"/>
              </a:buClr>
              <a:buSzPts val="1300"/>
              <a:buChar char="○"/>
            </a:pPr>
            <a:r>
              <a:rPr lang="en" sz="1300" u="sng" dirty="0">
                <a:solidFill>
                  <a:schemeClr val="accent5"/>
                </a:solidFill>
                <a:hlinkClick r:id="rId6">
                  <a:extLst>
                    <a:ext uri="{A12FA001-AC4F-418D-AE19-62706E023703}">
                      <ahyp:hlinkClr xmlns:ahyp="http://schemas.microsoft.com/office/drawing/2018/hyperlinkcolor" xmlns="" val="tx"/>
                    </a:ext>
                  </a:extLst>
                </a:hlinkClick>
              </a:rPr>
              <a:t>http://www.matthewrcover.com/undocumented-in-stem.html</a:t>
            </a:r>
            <a:r>
              <a:rPr lang="en" sz="1300" dirty="0">
                <a:solidFill>
                  <a:schemeClr val="accent5"/>
                </a:solidFill>
              </a:rPr>
              <a:t> </a:t>
            </a:r>
            <a:endParaRPr sz="1300" dirty="0">
              <a:solidFill>
                <a:schemeClr val="accent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819150" y="4564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For Students Interested in Health Services - Graduate School Fellowships</a:t>
            </a:r>
            <a:endParaRPr/>
          </a:p>
        </p:txBody>
      </p:sp>
      <p:sp>
        <p:nvSpPr>
          <p:cNvPr id="189" name="Google Shape;189;p23"/>
          <p:cNvSpPr txBox="1">
            <a:spLocks noGrp="1"/>
          </p:cNvSpPr>
          <p:nvPr>
            <p:ph type="body" idx="1"/>
          </p:nvPr>
        </p:nvSpPr>
        <p:spPr>
          <a:xfrm>
            <a:off x="311700" y="1411000"/>
            <a:ext cx="8520600" cy="3441600"/>
          </a:xfrm>
          <a:prstGeom prst="rect">
            <a:avLst/>
          </a:prstGeom>
        </p:spPr>
        <p:txBody>
          <a:bodyPr spcFirstLastPara="1" wrap="square" lIns="91425" tIns="91425" rIns="91425" bIns="91425" anchor="t" anchorCtr="0">
            <a:normAutofit fontScale="92500" lnSpcReduction="10000"/>
          </a:bodyPr>
          <a:lstStyle/>
          <a:p>
            <a:pPr marL="457200" lvl="0" indent="-311150" algn="l" rtl="0">
              <a:spcBef>
                <a:spcPts val="0"/>
              </a:spcBef>
              <a:spcAft>
                <a:spcPts val="0"/>
              </a:spcAft>
              <a:buSzPts val="1300"/>
              <a:buChar char="●"/>
            </a:pPr>
            <a:r>
              <a:rPr lang="en"/>
              <a:t>Addiction Counseling:</a:t>
            </a:r>
            <a:endParaRPr/>
          </a:p>
          <a:p>
            <a:pPr marL="914400" lvl="1" indent="-323850" algn="l" rtl="0">
              <a:spcBef>
                <a:spcPts val="0"/>
              </a:spcBef>
              <a:spcAft>
                <a:spcPts val="0"/>
              </a:spcAft>
              <a:buSzPts val="1500"/>
              <a:buChar char="○"/>
            </a:pPr>
            <a:r>
              <a:rPr lang="en" sz="1500"/>
              <a:t>NBCC Minority Fellowship Program</a:t>
            </a:r>
            <a:endParaRPr sz="1500"/>
          </a:p>
          <a:p>
            <a:pPr marL="1371600" lvl="2" indent="-304800" algn="l" rtl="0">
              <a:spcBef>
                <a:spcPts val="0"/>
              </a:spcBef>
              <a:spcAft>
                <a:spcPts val="0"/>
              </a:spcAft>
              <a:buSzPts val="1200"/>
              <a:buChar char="■"/>
            </a:pPr>
            <a:r>
              <a:rPr lang="en" sz="1200">
                <a:solidFill>
                  <a:srgbClr val="4C4C4C"/>
                </a:solidFill>
                <a:highlight>
                  <a:srgbClr val="FFFFFF"/>
                </a:highlight>
              </a:rPr>
              <a:t>$15,000 for addictions counseling students studying their master’s degree</a:t>
            </a:r>
            <a:endParaRPr sz="1200">
              <a:solidFill>
                <a:srgbClr val="4C4C4C"/>
              </a:solidFill>
              <a:highlight>
                <a:srgbClr val="FFFFFF"/>
              </a:highlight>
            </a:endParaRPr>
          </a:p>
          <a:p>
            <a:pPr marL="1371600" lvl="2" indent="-304800" algn="l" rtl="0">
              <a:spcBef>
                <a:spcPts val="0"/>
              </a:spcBef>
              <a:spcAft>
                <a:spcPts val="0"/>
              </a:spcAft>
              <a:buClr>
                <a:srgbClr val="4C4C4C"/>
              </a:buClr>
              <a:buSzPts val="1200"/>
              <a:buChar char="■"/>
            </a:pPr>
            <a:r>
              <a:rPr lang="en" sz="1200" u="sng">
                <a:solidFill>
                  <a:schemeClr val="hlink"/>
                </a:solidFill>
                <a:highlight>
                  <a:srgbClr val="FFFFFF"/>
                </a:highlight>
                <a:hlinkClick r:id="rId3"/>
              </a:rPr>
              <a:t>https://www.nbccf.org/Assets/Scholarships/MFP_AC_Fellowship_Eligibility_2020-2021.pdf</a:t>
            </a:r>
            <a:r>
              <a:rPr lang="en" sz="1200">
                <a:solidFill>
                  <a:srgbClr val="4C4C4C"/>
                </a:solidFill>
                <a:highlight>
                  <a:srgbClr val="FFFFFF"/>
                </a:highlight>
              </a:rPr>
              <a:t> </a:t>
            </a:r>
            <a:endParaRPr sz="1200">
              <a:solidFill>
                <a:srgbClr val="4C4C4C"/>
              </a:solidFill>
              <a:highlight>
                <a:srgbClr val="FFFFFF"/>
              </a:highlight>
            </a:endParaRPr>
          </a:p>
          <a:p>
            <a:pPr marL="914400" lvl="1" indent="-323850" algn="l" rtl="0">
              <a:lnSpc>
                <a:spcPct val="110000"/>
              </a:lnSpc>
              <a:spcBef>
                <a:spcPts val="0"/>
              </a:spcBef>
              <a:spcAft>
                <a:spcPts val="0"/>
              </a:spcAft>
              <a:buClr>
                <a:srgbClr val="4C4C4C"/>
              </a:buClr>
              <a:buSzPts val="1500"/>
              <a:buChar char="○"/>
            </a:pPr>
            <a:r>
              <a:rPr lang="en" sz="1500">
                <a:solidFill>
                  <a:srgbClr val="444444"/>
                </a:solidFill>
              </a:rPr>
              <a:t>Doctoral Fellowship in Mental Health and Substance Abuse Services</a:t>
            </a:r>
            <a:endParaRPr sz="1500">
              <a:solidFill>
                <a:srgbClr val="444444"/>
              </a:solidFill>
            </a:endParaRPr>
          </a:p>
          <a:p>
            <a:pPr marL="1371600" lvl="2" indent="-304800" algn="l" rtl="0">
              <a:spcBef>
                <a:spcPts val="0"/>
              </a:spcBef>
              <a:spcAft>
                <a:spcPts val="0"/>
              </a:spcAft>
              <a:buClr>
                <a:srgbClr val="4C4C4C"/>
              </a:buClr>
              <a:buSzPts val="1200"/>
              <a:buChar char="■"/>
            </a:pPr>
            <a:r>
              <a:rPr lang="en" sz="1200">
                <a:solidFill>
                  <a:srgbClr val="4C4C4C"/>
                </a:solidFill>
                <a:highlight>
                  <a:srgbClr val="FFFFFF"/>
                </a:highlight>
              </a:rPr>
              <a:t>3 years of support for students studying for their doctoral degree</a:t>
            </a:r>
            <a:endParaRPr sz="1200">
              <a:solidFill>
                <a:srgbClr val="4C4C4C"/>
              </a:solidFill>
              <a:highlight>
                <a:srgbClr val="FFFFFF"/>
              </a:highlight>
            </a:endParaRPr>
          </a:p>
          <a:p>
            <a:pPr marL="1371600" lvl="2" indent="-304800" algn="l" rtl="0">
              <a:spcBef>
                <a:spcPts val="0"/>
              </a:spcBef>
              <a:spcAft>
                <a:spcPts val="0"/>
              </a:spcAft>
              <a:buClr>
                <a:srgbClr val="4C4C4C"/>
              </a:buClr>
              <a:buSzPts val="1200"/>
              <a:buChar char="■"/>
            </a:pPr>
            <a:r>
              <a:rPr lang="en" sz="1200" u="sng">
                <a:solidFill>
                  <a:schemeClr val="hlink"/>
                </a:solidFill>
                <a:highlight>
                  <a:srgbClr val="FFFFFF"/>
                </a:highlight>
                <a:hlinkClick r:id="rId4"/>
              </a:rPr>
              <a:t>https://www.apa.org/pi/mfp/psychology/predoctoral/index</a:t>
            </a:r>
            <a:r>
              <a:rPr lang="en" sz="1200">
                <a:solidFill>
                  <a:srgbClr val="4C4C4C"/>
                </a:solidFill>
                <a:highlight>
                  <a:srgbClr val="FFFFFF"/>
                </a:highlight>
              </a:rPr>
              <a:t> </a:t>
            </a:r>
            <a:endParaRPr sz="1200">
              <a:solidFill>
                <a:srgbClr val="4C4C4C"/>
              </a:solidFill>
              <a:highlight>
                <a:srgbClr val="FFFFFF"/>
              </a:highlight>
            </a:endParaRPr>
          </a:p>
          <a:p>
            <a:pPr marL="457200" lvl="0" indent="-311150" algn="l" rtl="0">
              <a:spcBef>
                <a:spcPts val="0"/>
              </a:spcBef>
              <a:spcAft>
                <a:spcPts val="0"/>
              </a:spcAft>
              <a:buSzPts val="1300"/>
              <a:buChar char="●"/>
            </a:pPr>
            <a:r>
              <a:rPr lang="en"/>
              <a:t>Mental Health Counseling:</a:t>
            </a:r>
            <a:endParaRPr/>
          </a:p>
          <a:p>
            <a:pPr marL="914400" lvl="1" indent="-323850" algn="l" rtl="0">
              <a:spcBef>
                <a:spcPts val="0"/>
              </a:spcBef>
              <a:spcAft>
                <a:spcPts val="0"/>
              </a:spcAft>
              <a:buSzPts val="1500"/>
              <a:buChar char="○"/>
            </a:pPr>
            <a:r>
              <a:rPr lang="en" sz="1500"/>
              <a:t>NBCC Minority Fellowship Program</a:t>
            </a:r>
            <a:endParaRPr sz="1500"/>
          </a:p>
          <a:p>
            <a:pPr marL="1371600" lvl="2" indent="-304800" algn="l" rtl="0">
              <a:spcBef>
                <a:spcPts val="0"/>
              </a:spcBef>
              <a:spcAft>
                <a:spcPts val="0"/>
              </a:spcAft>
              <a:buSzPts val="1200"/>
              <a:buChar char="■"/>
            </a:pPr>
            <a:r>
              <a:rPr lang="en" sz="1200">
                <a:solidFill>
                  <a:srgbClr val="4C4C4C"/>
                </a:solidFill>
                <a:highlight>
                  <a:srgbClr val="FFFFFF"/>
                </a:highlight>
              </a:rPr>
              <a:t>$10,000 for mental health counseling students studying their master’s degree</a:t>
            </a:r>
            <a:endParaRPr sz="1200">
              <a:solidFill>
                <a:srgbClr val="4C4C4C"/>
              </a:solidFill>
              <a:highlight>
                <a:srgbClr val="FFFFFF"/>
              </a:highlight>
            </a:endParaRPr>
          </a:p>
          <a:p>
            <a:pPr marL="1371600" lvl="2" indent="-304800" algn="l" rtl="0">
              <a:spcBef>
                <a:spcPts val="0"/>
              </a:spcBef>
              <a:spcAft>
                <a:spcPts val="0"/>
              </a:spcAft>
              <a:buSzPts val="1200"/>
              <a:buChar char="■"/>
            </a:pPr>
            <a:r>
              <a:rPr lang="en" sz="1200" u="sng">
                <a:solidFill>
                  <a:schemeClr val="hlink"/>
                </a:solidFill>
                <a:hlinkClick r:id="rId5"/>
              </a:rPr>
              <a:t>https://www.nbccf.org/Assets/Scholarships/MFP_MHC_Masters_Fellowship_Eligibility_2020-2021.pdf</a:t>
            </a:r>
            <a:r>
              <a:rPr lang="en" sz="1200"/>
              <a:t> </a:t>
            </a:r>
            <a:endParaRPr sz="1200"/>
          </a:p>
          <a:p>
            <a:pPr marL="1371600" lvl="2" indent="-304800" algn="l" rtl="0">
              <a:spcBef>
                <a:spcPts val="0"/>
              </a:spcBef>
              <a:spcAft>
                <a:spcPts val="0"/>
              </a:spcAft>
              <a:buSzPts val="1200"/>
              <a:buChar char="■"/>
            </a:pPr>
            <a:r>
              <a:rPr lang="en" sz="1200"/>
              <a:t>$20,000 for mental health counseling students studying for their doctoral degree</a:t>
            </a:r>
            <a:endParaRPr sz="1200"/>
          </a:p>
          <a:p>
            <a:pPr marL="1371600" lvl="2" indent="-304800" algn="l" rtl="0">
              <a:spcBef>
                <a:spcPts val="0"/>
              </a:spcBef>
              <a:spcAft>
                <a:spcPts val="0"/>
              </a:spcAft>
              <a:buSzPts val="1200"/>
              <a:buChar char="■"/>
            </a:pPr>
            <a:r>
              <a:rPr lang="en" sz="1200" u="sng">
                <a:solidFill>
                  <a:schemeClr val="hlink"/>
                </a:solidFill>
                <a:hlinkClick r:id="rId6"/>
              </a:rPr>
              <a:t>https://www.nbccf.org/Assets/Scholarships/MFP_MHC_Doctoral_Fellowship_Eligibility_2020-2021.pdf</a:t>
            </a:r>
            <a:r>
              <a:rPr lang="en" sz="1200"/>
              <a:t> </a:t>
            </a:r>
            <a:endParaRPr sz="1200"/>
          </a:p>
          <a:p>
            <a:pPr marL="914400" lvl="1" indent="-323850" algn="l" rtl="0">
              <a:lnSpc>
                <a:spcPct val="110000"/>
              </a:lnSpc>
              <a:spcBef>
                <a:spcPts val="0"/>
              </a:spcBef>
              <a:spcAft>
                <a:spcPts val="0"/>
              </a:spcAft>
              <a:buClr>
                <a:srgbClr val="4C4C4C"/>
              </a:buClr>
              <a:buSzPts val="1500"/>
              <a:buChar char="○"/>
            </a:pPr>
            <a:r>
              <a:rPr lang="en" sz="1500">
                <a:solidFill>
                  <a:srgbClr val="444444"/>
                </a:solidFill>
              </a:rPr>
              <a:t>Doctoral Fellowship in Mental Health and Substance Abuse Services</a:t>
            </a:r>
            <a:endParaRPr sz="1500">
              <a:solidFill>
                <a:srgbClr val="444444"/>
              </a:solidFill>
            </a:endParaRPr>
          </a:p>
          <a:p>
            <a:pPr marL="1371600" lvl="2" indent="-304800" algn="l" rtl="0">
              <a:spcBef>
                <a:spcPts val="0"/>
              </a:spcBef>
              <a:spcAft>
                <a:spcPts val="0"/>
              </a:spcAft>
              <a:buClr>
                <a:srgbClr val="4C4C4C"/>
              </a:buClr>
              <a:buSzPts val="1200"/>
              <a:buChar char="■"/>
            </a:pPr>
            <a:r>
              <a:rPr lang="en" sz="1200">
                <a:solidFill>
                  <a:srgbClr val="4C4C4C"/>
                </a:solidFill>
                <a:highlight>
                  <a:srgbClr val="FFFFFF"/>
                </a:highlight>
              </a:rPr>
              <a:t>3 years of support for students studying for their doctoral degree</a:t>
            </a:r>
            <a:endParaRPr sz="1200">
              <a:solidFill>
                <a:srgbClr val="4C4C4C"/>
              </a:solidFill>
              <a:highlight>
                <a:srgbClr val="FFFFFF"/>
              </a:highlight>
            </a:endParaRPr>
          </a:p>
          <a:p>
            <a:pPr marL="1371600" lvl="2" indent="-304800" algn="l" rtl="0">
              <a:spcBef>
                <a:spcPts val="0"/>
              </a:spcBef>
              <a:spcAft>
                <a:spcPts val="0"/>
              </a:spcAft>
              <a:buClr>
                <a:srgbClr val="4C4C4C"/>
              </a:buClr>
              <a:buSzPts val="1200"/>
              <a:buChar char="■"/>
            </a:pPr>
            <a:r>
              <a:rPr lang="en" sz="1200" u="sng">
                <a:solidFill>
                  <a:schemeClr val="accent5"/>
                </a:solidFill>
                <a:highlight>
                  <a:srgbClr val="FFFFFF"/>
                </a:highlight>
                <a:hlinkClick r:id="rId4">
                  <a:extLst>
                    <a:ext uri="{A12FA001-AC4F-418D-AE19-62706E023703}">
                      <ahyp:hlinkClr xmlns:ahyp="http://schemas.microsoft.com/office/drawing/2018/hyperlinkcolor" xmlns="" val="tx"/>
                    </a:ext>
                  </a:extLst>
                </a:hlinkClick>
              </a:rPr>
              <a:t>https://www.apa.org/pi/mfp/psychology/predoctoral/index</a:t>
            </a:r>
            <a:r>
              <a:rPr lang="en" sz="1200">
                <a:solidFill>
                  <a:srgbClr val="4C4C4C"/>
                </a:solidFill>
                <a:highlight>
                  <a:srgbClr val="FFFFFF"/>
                </a:highlight>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819150" y="4564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r>
              <a:rPr lang="en"/>
              <a:t>Conference Presentation and Travel Opportunities</a:t>
            </a:r>
            <a:endParaRPr/>
          </a:p>
        </p:txBody>
      </p:sp>
      <p:sp>
        <p:nvSpPr>
          <p:cNvPr id="195" name="Google Shape;195;p24"/>
          <p:cNvSpPr txBox="1">
            <a:spLocks noGrp="1"/>
          </p:cNvSpPr>
          <p:nvPr>
            <p:ph type="body" idx="1"/>
          </p:nvPr>
        </p:nvSpPr>
        <p:spPr>
          <a:xfrm>
            <a:off x="311700" y="1889200"/>
            <a:ext cx="8520600" cy="2774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solidFill>
                  <a:srgbClr val="333333"/>
                </a:solidFill>
                <a:highlight>
                  <a:srgbClr val="FFFFFF"/>
                </a:highlight>
              </a:rPr>
              <a:t>SACNAS (Society for Advancement of Chicanos/Hispanics and Native Americans in Science)</a:t>
            </a:r>
            <a:r>
              <a:rPr lang="en" sz="1400"/>
              <a:t> National Diversity in STEM Conference</a:t>
            </a:r>
            <a:endParaRPr sz="1400"/>
          </a:p>
          <a:p>
            <a:pPr marL="914400" lvl="1" indent="-317500" algn="l" rtl="0">
              <a:spcBef>
                <a:spcPts val="0"/>
              </a:spcBef>
              <a:spcAft>
                <a:spcPts val="0"/>
              </a:spcAft>
              <a:buSzPts val="1400"/>
              <a:buChar char="○"/>
            </a:pPr>
            <a:r>
              <a:rPr lang="en" sz="1400"/>
              <a:t>Travel awards available for UG and graduate students</a:t>
            </a:r>
            <a:endParaRPr sz="1400"/>
          </a:p>
          <a:p>
            <a:pPr marL="914400" lvl="1" indent="-317500" algn="l" rtl="0">
              <a:spcBef>
                <a:spcPts val="0"/>
              </a:spcBef>
              <a:spcAft>
                <a:spcPts val="0"/>
              </a:spcAft>
              <a:buSzPts val="1400"/>
              <a:buChar char="○"/>
            </a:pPr>
            <a:r>
              <a:rPr lang="en" sz="1400" u="sng">
                <a:solidFill>
                  <a:schemeClr val="hlink"/>
                </a:solidFill>
                <a:hlinkClick r:id="rId3"/>
              </a:rPr>
              <a:t>https://www.sacnas.org/what-we-do/conference/travel-scholarships/</a:t>
            </a:r>
            <a:r>
              <a:rPr lang="en" sz="1400"/>
              <a:t>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819150" y="45412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Behavioral Neuroscience UGs</a:t>
            </a:r>
            <a:endParaRPr/>
          </a:p>
        </p:txBody>
      </p:sp>
      <p:sp>
        <p:nvSpPr>
          <p:cNvPr id="201" name="Google Shape;201;p25"/>
          <p:cNvSpPr txBox="1">
            <a:spLocks noGrp="1"/>
          </p:cNvSpPr>
          <p:nvPr>
            <p:ph type="body" idx="1"/>
          </p:nvPr>
        </p:nvSpPr>
        <p:spPr>
          <a:xfrm>
            <a:off x="819150" y="1408725"/>
            <a:ext cx="7505700" cy="3254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K-INBRE Star trainees (Mary Cain’s UG)</a:t>
            </a:r>
            <a:endParaRPr sz="1400"/>
          </a:p>
          <a:p>
            <a:pPr marL="914400" lvl="1" indent="-317500" algn="l" rtl="0">
              <a:spcBef>
                <a:spcPts val="0"/>
              </a:spcBef>
              <a:spcAft>
                <a:spcPts val="0"/>
              </a:spcAft>
              <a:buSzPts val="1400"/>
              <a:buChar char="○"/>
            </a:pPr>
            <a:r>
              <a:rPr lang="en" u="sng">
                <a:solidFill>
                  <a:schemeClr val="hlink"/>
                </a:solidFill>
                <a:hlinkClick r:id="rId3"/>
              </a:rPr>
              <a:t>https://redcap.kumc.edu/surveys/?s=DT74R3XYPL</a:t>
            </a:r>
            <a:r>
              <a:rPr lang="en"/>
              <a:t> </a:t>
            </a:r>
            <a:endParaRPr/>
          </a:p>
          <a:p>
            <a:pPr marL="0" lvl="0" indent="0" algn="l" rtl="0">
              <a:spcBef>
                <a:spcPts val="0"/>
              </a:spcBef>
              <a:spcAft>
                <a:spcPts val="0"/>
              </a:spcAft>
              <a:buNone/>
            </a:pPr>
            <a:endParaRPr sz="1400" b="1"/>
          </a:p>
          <a:p>
            <a:pPr marL="457200" lvl="0" indent="-317500" algn="l" rtl="0">
              <a:spcBef>
                <a:spcPts val="0"/>
              </a:spcBef>
              <a:spcAft>
                <a:spcPts val="0"/>
              </a:spcAft>
              <a:buSzPts val="1400"/>
              <a:buChar char="●"/>
            </a:pPr>
            <a:r>
              <a:rPr lang="en" sz="1400"/>
              <a:t>K-INBRE Semester/Summer scholars</a:t>
            </a:r>
            <a:endParaRPr sz="1400"/>
          </a:p>
          <a:p>
            <a:pPr marL="914400" lvl="1" indent="-317500" algn="l" rtl="0">
              <a:spcBef>
                <a:spcPts val="0"/>
              </a:spcBef>
              <a:spcAft>
                <a:spcPts val="0"/>
              </a:spcAft>
              <a:buSzPts val="1400"/>
              <a:buChar char="○"/>
            </a:pPr>
            <a:r>
              <a:rPr lang="en" u="sng">
                <a:solidFill>
                  <a:schemeClr val="hlink"/>
                </a:solidFill>
                <a:hlinkClick r:id="rId4"/>
              </a:rPr>
              <a:t>https://redcap.kumc.edu/surveys/?s=K4MC4KH87K</a:t>
            </a:r>
            <a:r>
              <a:rPr lang="en"/>
              <a:t> </a:t>
            </a:r>
            <a:endParaRPr/>
          </a:p>
          <a:p>
            <a:pPr marL="0" lvl="0" indent="0" algn="l" rtl="0">
              <a:spcBef>
                <a:spcPts val="0"/>
              </a:spcBef>
              <a:spcAft>
                <a:spcPts val="0"/>
              </a:spcAft>
              <a:buNone/>
            </a:pPr>
            <a:endParaRPr sz="1400" b="1"/>
          </a:p>
          <a:p>
            <a:pPr marL="457200" lvl="0" indent="-317500" algn="l" rtl="0">
              <a:spcBef>
                <a:spcPts val="0"/>
              </a:spcBef>
              <a:spcAft>
                <a:spcPts val="0"/>
              </a:spcAft>
              <a:buSzPts val="1400"/>
              <a:buChar char="●"/>
            </a:pPr>
            <a:r>
              <a:rPr lang="en" sz="1400"/>
              <a:t>Histochemical Society Capstone Award (1 of Hayley Fisher’s UGs)</a:t>
            </a:r>
            <a:endParaRPr sz="1400"/>
          </a:p>
          <a:p>
            <a:pPr marL="914400" lvl="1" indent="-298450" algn="l" rtl="0">
              <a:spcBef>
                <a:spcPts val="0"/>
              </a:spcBef>
              <a:spcAft>
                <a:spcPts val="0"/>
              </a:spcAft>
              <a:buSzPts val="1100"/>
              <a:buChar char="○"/>
            </a:pPr>
            <a:r>
              <a:rPr lang="en"/>
              <a:t>1 yr research award for $1,000</a:t>
            </a:r>
            <a:endParaRPr/>
          </a:p>
          <a:p>
            <a:pPr marL="914400" lvl="1" indent="-298450" algn="l" rtl="0">
              <a:spcBef>
                <a:spcPts val="0"/>
              </a:spcBef>
              <a:spcAft>
                <a:spcPts val="0"/>
              </a:spcAft>
              <a:buSzPts val="1100"/>
              <a:buChar char="○"/>
            </a:pPr>
            <a:r>
              <a:rPr lang="en" u="sng">
                <a:solidFill>
                  <a:schemeClr val="hlink"/>
                </a:solidFill>
                <a:hlinkClick r:id="rId5"/>
              </a:rPr>
              <a:t>https://www.histochemicalsociety.org/capstone-grants</a:t>
            </a:r>
            <a:r>
              <a:rPr lang="en"/>
              <a:t> </a:t>
            </a:r>
            <a:endParaRPr/>
          </a:p>
          <a:p>
            <a:pPr marL="0" lvl="0" indent="0" algn="l" rtl="0">
              <a:spcBef>
                <a:spcPts val="0"/>
              </a:spcBef>
              <a:spcAft>
                <a:spcPts val="1200"/>
              </a:spcAft>
              <a:buNone/>
            </a:pP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819150" y="4527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All Fields</a:t>
            </a:r>
            <a:endParaRPr/>
          </a:p>
        </p:txBody>
      </p:sp>
      <p:sp>
        <p:nvSpPr>
          <p:cNvPr id="207" name="Google Shape;207;p26"/>
          <p:cNvSpPr txBox="1">
            <a:spLocks noGrp="1"/>
          </p:cNvSpPr>
          <p:nvPr>
            <p:ph type="body" idx="1"/>
          </p:nvPr>
        </p:nvSpPr>
        <p:spPr>
          <a:xfrm>
            <a:off x="819150" y="1407350"/>
            <a:ext cx="7906200" cy="2448000"/>
          </a:xfrm>
          <a:prstGeom prst="rect">
            <a:avLst/>
          </a:prstGeom>
        </p:spPr>
        <p:txBody>
          <a:bodyPr spcFirstLastPara="1" wrap="square" lIns="91425" tIns="91425" rIns="91425" bIns="91425" anchor="t" anchorCtr="0">
            <a:normAutofit lnSpcReduction="10000"/>
          </a:bodyPr>
          <a:lstStyle/>
          <a:p>
            <a:pPr marL="457200" lvl="0" indent="-317500" algn="l" rtl="0">
              <a:spcBef>
                <a:spcPts val="0"/>
              </a:spcBef>
              <a:spcAft>
                <a:spcPts val="0"/>
              </a:spcAft>
              <a:buSzPts val="1400"/>
              <a:buChar char="●"/>
            </a:pPr>
            <a:r>
              <a:rPr lang="en" sz="1400"/>
              <a:t>Sigma Xi Grants-In-Aid of Research (Hayley Fisher, Kelsey Panfil, 2 of Hayley’s UGs, 1 of Kelsey’s UGs)</a:t>
            </a:r>
            <a:endParaRPr sz="1400"/>
          </a:p>
          <a:p>
            <a:pPr marL="914400" lvl="1" indent="-298450" algn="l" rtl="0">
              <a:spcBef>
                <a:spcPts val="0"/>
              </a:spcBef>
              <a:spcAft>
                <a:spcPts val="0"/>
              </a:spcAft>
              <a:buSzPts val="1100"/>
              <a:buChar char="○"/>
            </a:pPr>
            <a:r>
              <a:rPr lang="en"/>
              <a:t>1 yr research award up to $1,000 ($2,500 for vision research!)</a:t>
            </a:r>
            <a:endParaRPr/>
          </a:p>
          <a:p>
            <a:pPr marL="914400" lvl="1" indent="-298450" algn="l" rtl="0">
              <a:spcBef>
                <a:spcPts val="0"/>
              </a:spcBef>
              <a:spcAft>
                <a:spcPts val="0"/>
              </a:spcAft>
              <a:buSzPts val="1100"/>
              <a:buChar char="○"/>
            </a:pPr>
            <a:r>
              <a:rPr lang="en" u="sng">
                <a:solidFill>
                  <a:schemeClr val="accent5"/>
                </a:solidFill>
                <a:hlinkClick r:id="rId3">
                  <a:extLst>
                    <a:ext uri="{A12FA001-AC4F-418D-AE19-62706E023703}">
                      <ahyp:hlinkClr xmlns:ahyp="http://schemas.microsoft.com/office/drawing/2018/hyperlinkcolor" xmlns="" val="tx"/>
                    </a:ext>
                  </a:extLst>
                </a:hlinkClick>
              </a:rPr>
              <a:t>https://sigmaxi.fluidreview.com/res/p/preparing-for-a-successfu/</a:t>
            </a:r>
            <a:endParaRPr/>
          </a:p>
          <a:p>
            <a:pPr marL="0" lvl="0" indent="0" algn="l" rtl="0">
              <a:spcBef>
                <a:spcPts val="0"/>
              </a:spcBef>
              <a:spcAft>
                <a:spcPts val="0"/>
              </a:spcAft>
              <a:buNone/>
            </a:pPr>
            <a:endParaRPr/>
          </a:p>
          <a:p>
            <a:pPr marL="457200" lvl="0" indent="-311150" algn="l" rtl="0">
              <a:spcBef>
                <a:spcPts val="0"/>
              </a:spcBef>
              <a:spcAft>
                <a:spcPts val="0"/>
              </a:spcAft>
              <a:buSzPts val="1300"/>
              <a:buChar char="●"/>
            </a:pPr>
            <a:r>
              <a:rPr lang="en"/>
              <a:t>Psi Chi Undergraduate Research Awards</a:t>
            </a:r>
            <a:endParaRPr/>
          </a:p>
          <a:p>
            <a:pPr marL="914400" lvl="1" indent="-298450" algn="l" rtl="0">
              <a:spcBef>
                <a:spcPts val="0"/>
              </a:spcBef>
              <a:spcAft>
                <a:spcPts val="0"/>
              </a:spcAft>
              <a:buSzPts val="1100"/>
              <a:buChar char="○"/>
            </a:pPr>
            <a:r>
              <a:rPr lang="en"/>
              <a:t>1 yr research award up to $3,500</a:t>
            </a:r>
            <a:endParaRPr/>
          </a:p>
          <a:p>
            <a:pPr marL="914400" lvl="1" indent="-298450" algn="l" rtl="0">
              <a:spcBef>
                <a:spcPts val="0"/>
              </a:spcBef>
              <a:spcAft>
                <a:spcPts val="0"/>
              </a:spcAft>
              <a:buSzPts val="1100"/>
              <a:buChar char="○"/>
            </a:pPr>
            <a:r>
              <a:rPr lang="en" u="sng">
                <a:solidFill>
                  <a:schemeClr val="hlink"/>
                </a:solidFill>
                <a:hlinkClick r:id="rId4"/>
              </a:rPr>
              <a:t>https://www.psichi.org/page/awards#undergraduate</a:t>
            </a:r>
            <a:r>
              <a:rPr lang="en"/>
              <a:t> </a:t>
            </a:r>
            <a:endParaRPr/>
          </a:p>
          <a:p>
            <a:pPr marL="0" lvl="0" indent="0" algn="l" rtl="0">
              <a:spcBef>
                <a:spcPts val="0"/>
              </a:spcBef>
              <a:spcAft>
                <a:spcPts val="0"/>
              </a:spcAft>
              <a:buNone/>
            </a:pPr>
            <a:endParaRPr/>
          </a:p>
          <a:p>
            <a:pPr marL="457200" lvl="0" indent="-311150" algn="l" rtl="0">
              <a:spcBef>
                <a:spcPts val="0"/>
              </a:spcBef>
              <a:spcAft>
                <a:spcPts val="0"/>
              </a:spcAft>
              <a:buSzPts val="1300"/>
              <a:buChar char="●"/>
            </a:pPr>
            <a:r>
              <a:rPr lang="en"/>
              <a:t>Kansas Academy of Science</a:t>
            </a:r>
            <a:endParaRPr/>
          </a:p>
          <a:p>
            <a:pPr marL="914400" lvl="1" indent="-298450" algn="l" rtl="0">
              <a:spcBef>
                <a:spcPts val="0"/>
              </a:spcBef>
              <a:spcAft>
                <a:spcPts val="0"/>
              </a:spcAft>
              <a:buSzPts val="1100"/>
              <a:buChar char="○"/>
            </a:pPr>
            <a:r>
              <a:rPr lang="en"/>
              <a:t>1 yr $1,000 research award</a:t>
            </a:r>
            <a:endParaRPr/>
          </a:p>
          <a:p>
            <a:pPr marL="914400" lvl="1" indent="-298450" algn="l" rtl="0">
              <a:spcBef>
                <a:spcPts val="0"/>
              </a:spcBef>
              <a:spcAft>
                <a:spcPts val="0"/>
              </a:spcAft>
              <a:buSzPts val="1100"/>
              <a:buChar char="○"/>
            </a:pPr>
            <a:r>
              <a:rPr lang="en" u="sng">
                <a:solidFill>
                  <a:schemeClr val="hlink"/>
                </a:solidFill>
                <a:hlinkClick r:id="rId5"/>
              </a:rPr>
              <a:t>http://www.kansasacademyscience.org/research-grants.html</a:t>
            </a: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Graduate Opportunities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a:spLocks noGrp="1"/>
          </p:cNvSpPr>
          <p:nvPr>
            <p:ph type="title"/>
          </p:nvPr>
        </p:nvSpPr>
        <p:spPr>
          <a:xfrm>
            <a:off x="819150" y="4539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Graduate School Fellowships</a:t>
            </a:r>
            <a:endParaRPr/>
          </a:p>
        </p:txBody>
      </p:sp>
      <p:sp>
        <p:nvSpPr>
          <p:cNvPr id="218" name="Google Shape;218;p28"/>
          <p:cNvSpPr txBox="1">
            <a:spLocks noGrp="1"/>
          </p:cNvSpPr>
          <p:nvPr>
            <p:ph type="body" idx="1"/>
          </p:nvPr>
        </p:nvSpPr>
        <p:spPr>
          <a:xfrm>
            <a:off x="311700" y="1408550"/>
            <a:ext cx="8520600" cy="35676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Ford Foundation Pre-Doctoral Fellowship:</a:t>
            </a:r>
            <a:endParaRPr sz="1400"/>
          </a:p>
          <a:p>
            <a:pPr marL="914400" lvl="1" indent="-304800" algn="l" rtl="0">
              <a:spcBef>
                <a:spcPts val="0"/>
              </a:spcBef>
              <a:spcAft>
                <a:spcPts val="0"/>
              </a:spcAft>
              <a:buSzPts val="1200"/>
              <a:buChar char="○"/>
            </a:pPr>
            <a:r>
              <a:rPr lang="en" sz="1200"/>
              <a:t>UG seniors must be enrolled for in a PhD graduate program for the fall semester or PhD student must have at least 3 more years</a:t>
            </a:r>
            <a:endParaRPr sz="1200"/>
          </a:p>
          <a:p>
            <a:pPr marL="1371600" lvl="2" indent="-304800" algn="l" rtl="0">
              <a:spcBef>
                <a:spcPts val="0"/>
              </a:spcBef>
              <a:spcAft>
                <a:spcPts val="0"/>
              </a:spcAft>
              <a:buSzPts val="1200"/>
              <a:buChar char="■"/>
            </a:pPr>
            <a:r>
              <a:rPr lang="en" sz="1200">
                <a:solidFill>
                  <a:srgbClr val="4C4C4C"/>
                </a:solidFill>
                <a:highlight>
                  <a:srgbClr val="FFFFFF"/>
                </a:highlight>
              </a:rPr>
              <a:t>Graduate programs can be in </a:t>
            </a:r>
            <a:r>
              <a:rPr lang="en" sz="1200">
                <a:solidFill>
                  <a:srgbClr val="4A4849"/>
                </a:solidFill>
              </a:rPr>
              <a:t>American studies, anthropology, archaeology, art and theater history, astronomy, chemistry, communications, computer science, cultural studies, earth sciences, economics, engineering, ethnic studies, ethnomusicology, geography, history, international relations, language, life sciences, linguistics, literature, mathematics, performance study, philosophy, physics, political science, psychology, religious studies, sociology, urban planning, and women’s studies. Also eligible are interdisciplinary ethnic studies programs, such as African American studies and Native American studies, and other interdisciplinary programs, such as area studies, peace studies, and social justice. Research-based fields of education are eligible if the major field of study is listed above and is used to describe the Ph.D. or Sc.D. program of the applicant (e.g., sociology of education, anthropology and education).</a:t>
            </a:r>
            <a:endParaRPr sz="1200">
              <a:solidFill>
                <a:srgbClr val="4C4C4C"/>
              </a:solidFill>
              <a:highlight>
                <a:srgbClr val="FFFFFF"/>
              </a:highlight>
            </a:endParaRPr>
          </a:p>
          <a:p>
            <a:pPr marL="1371600" lvl="2" indent="-304800" algn="l" rtl="0">
              <a:spcBef>
                <a:spcPts val="0"/>
              </a:spcBef>
              <a:spcAft>
                <a:spcPts val="0"/>
              </a:spcAft>
              <a:buSzPts val="1200"/>
              <a:buChar char="■"/>
            </a:pPr>
            <a:r>
              <a:rPr lang="en" sz="1200">
                <a:solidFill>
                  <a:srgbClr val="4C4C4C"/>
                </a:solidFill>
                <a:highlight>
                  <a:srgbClr val="FFFFFF"/>
                </a:highlight>
              </a:rPr>
              <a:t>$27,000 for 3 years</a:t>
            </a:r>
            <a:endParaRPr sz="1200">
              <a:solidFill>
                <a:srgbClr val="4C4C4C"/>
              </a:solidFill>
              <a:highlight>
                <a:srgbClr val="FFFFFF"/>
              </a:highlight>
            </a:endParaRPr>
          </a:p>
          <a:p>
            <a:pPr marL="1371600" lvl="2" indent="-304800" algn="l" rtl="0">
              <a:spcBef>
                <a:spcPts val="0"/>
              </a:spcBef>
              <a:spcAft>
                <a:spcPts val="0"/>
              </a:spcAft>
              <a:buClr>
                <a:srgbClr val="4C4C4C"/>
              </a:buClr>
              <a:buSzPts val="1200"/>
              <a:buChar char="■"/>
            </a:pPr>
            <a:r>
              <a:rPr lang="en" sz="1200" u="sng">
                <a:solidFill>
                  <a:schemeClr val="hlink"/>
                </a:solidFill>
                <a:highlight>
                  <a:srgbClr val="FFFFFF"/>
                </a:highlight>
                <a:hlinkClick r:id="rId3"/>
              </a:rPr>
              <a:t>https://sites.nationalacademies.org/PGA/FordFellowships/PGA_047958#fields</a:t>
            </a:r>
            <a:r>
              <a:rPr lang="en" sz="1200">
                <a:solidFill>
                  <a:srgbClr val="444444"/>
                </a:solidFill>
                <a:highlight>
                  <a:srgbClr val="FFFFFF"/>
                </a:highlight>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txBox="1">
            <a:spLocks noGrp="1"/>
          </p:cNvSpPr>
          <p:nvPr>
            <p:ph type="title"/>
          </p:nvPr>
        </p:nvSpPr>
        <p:spPr>
          <a:xfrm>
            <a:off x="819150" y="4527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Graduate School Fellowships</a:t>
            </a:r>
            <a:endParaRPr/>
          </a:p>
        </p:txBody>
      </p:sp>
      <p:sp>
        <p:nvSpPr>
          <p:cNvPr id="224" name="Google Shape;224;p29"/>
          <p:cNvSpPr txBox="1">
            <a:spLocks noGrp="1"/>
          </p:cNvSpPr>
          <p:nvPr>
            <p:ph type="body" idx="1"/>
          </p:nvPr>
        </p:nvSpPr>
        <p:spPr>
          <a:xfrm>
            <a:off x="819150" y="1407350"/>
            <a:ext cx="7505700" cy="3117900"/>
          </a:xfrm>
          <a:prstGeom prst="rect">
            <a:avLst/>
          </a:prstGeom>
        </p:spPr>
        <p:txBody>
          <a:bodyPr spcFirstLastPara="1" wrap="square" lIns="91425" tIns="91425" rIns="91425" bIns="91425" anchor="t" anchorCtr="0">
            <a:normAutofit fontScale="70000" lnSpcReduction="20000"/>
          </a:bodyPr>
          <a:lstStyle/>
          <a:p>
            <a:pPr marL="457200" lvl="0" indent="-322645" algn="l" rtl="0">
              <a:spcBef>
                <a:spcPts val="0"/>
              </a:spcBef>
              <a:spcAft>
                <a:spcPts val="0"/>
              </a:spcAft>
              <a:buSzPct val="100000"/>
              <a:buChar char="●"/>
            </a:pPr>
            <a:r>
              <a:rPr lang="en" sz="1911"/>
              <a:t>Ford Foundation Dissertation Fellowship:</a:t>
            </a:r>
            <a:endParaRPr sz="1911"/>
          </a:p>
          <a:p>
            <a:pPr marL="914400" lvl="1" indent="-302418" algn="l" rtl="0">
              <a:spcBef>
                <a:spcPts val="0"/>
              </a:spcBef>
              <a:spcAft>
                <a:spcPts val="0"/>
              </a:spcAft>
              <a:buSzPct val="100000"/>
              <a:buChar char="○"/>
            </a:pPr>
            <a:r>
              <a:rPr lang="en" sz="1500">
                <a:solidFill>
                  <a:srgbClr val="4A4849"/>
                </a:solidFill>
              </a:rPr>
              <a:t>Intended to fund the final year of graduate school</a:t>
            </a:r>
            <a:endParaRPr sz="1500"/>
          </a:p>
          <a:p>
            <a:pPr marL="914400" lvl="1" indent="-302418" algn="l" rtl="0">
              <a:spcBef>
                <a:spcPts val="0"/>
              </a:spcBef>
              <a:spcAft>
                <a:spcPts val="0"/>
              </a:spcAft>
              <a:buSzPct val="100000"/>
              <a:buChar char="○"/>
            </a:pPr>
            <a:r>
              <a:rPr lang="en" sz="1500">
                <a:solidFill>
                  <a:srgbClr val="4A4849"/>
                </a:solidFill>
              </a:rPr>
              <a:t>Eligibility to apply for a dissertation fellowship is limited to:</a:t>
            </a:r>
            <a:endParaRPr sz="1500">
              <a:solidFill>
                <a:srgbClr val="4A4849"/>
              </a:solidFill>
            </a:endParaRPr>
          </a:p>
          <a:p>
            <a:pPr marL="1371600" lvl="0" indent="-297381" algn="l" rtl="0">
              <a:spcBef>
                <a:spcPts val="0"/>
              </a:spcBef>
              <a:spcAft>
                <a:spcPts val="0"/>
              </a:spcAft>
              <a:buClr>
                <a:srgbClr val="4A4849"/>
              </a:buClr>
              <a:buSzPct val="100000"/>
              <a:buFont typeface="Calibri"/>
              <a:buChar char="●"/>
            </a:pPr>
            <a:r>
              <a:rPr lang="en" sz="1397">
                <a:solidFill>
                  <a:srgbClr val="4A4849"/>
                </a:solidFill>
              </a:rPr>
              <a:t>All U.S. citizens, U.S. nationals, and U.S. permanent residents (holders of a Permanent Resident Card); individuals granted deferred action status under the Deferred Action for Childhood Arrivals Program;</a:t>
            </a:r>
            <a:r>
              <a:rPr lang="en" sz="1397" baseline="30000">
                <a:solidFill>
                  <a:srgbClr val="4A4849"/>
                </a:solidFill>
              </a:rPr>
              <a:t>1</a:t>
            </a:r>
            <a:r>
              <a:rPr lang="en" sz="1397">
                <a:solidFill>
                  <a:srgbClr val="4A4849"/>
                </a:solidFill>
              </a:rPr>
              <a:t> Indigenous individuals exercising rights associated with the Jay Treaty of 1794; individuals granted Temporary Protected Status; asylees; and refugees, regardless of race, national origin, religion, gender, age, disability, or sexual orientation;</a:t>
            </a:r>
            <a:endParaRPr sz="1397">
              <a:solidFill>
                <a:srgbClr val="4A4849"/>
              </a:solidFill>
            </a:endParaRPr>
          </a:p>
          <a:p>
            <a:pPr marL="1371600" lvl="0" indent="-297381" algn="l" rtl="0">
              <a:spcBef>
                <a:spcPts val="0"/>
              </a:spcBef>
              <a:spcAft>
                <a:spcPts val="0"/>
              </a:spcAft>
              <a:buClr>
                <a:srgbClr val="4A4849"/>
              </a:buClr>
              <a:buSzPct val="100000"/>
              <a:buFont typeface="Calibri"/>
              <a:buChar char="●"/>
            </a:pPr>
            <a:r>
              <a:rPr lang="en" sz="1397">
                <a:solidFill>
                  <a:srgbClr val="4A4849"/>
                </a:solidFill>
              </a:rPr>
              <a:t>Individuals with evidence of superior academic achievement (such as grade point average, class rank, honors, or other designations);</a:t>
            </a:r>
            <a:endParaRPr sz="1397">
              <a:solidFill>
                <a:srgbClr val="4A4849"/>
              </a:solidFill>
            </a:endParaRPr>
          </a:p>
          <a:p>
            <a:pPr marL="1371600" lvl="0" indent="-297381" algn="l" rtl="0">
              <a:spcBef>
                <a:spcPts val="0"/>
              </a:spcBef>
              <a:spcAft>
                <a:spcPts val="0"/>
              </a:spcAft>
              <a:buClr>
                <a:srgbClr val="4A4849"/>
              </a:buClr>
              <a:buSzPct val="100000"/>
              <a:buFont typeface="Calibri"/>
              <a:buChar char="●"/>
            </a:pPr>
            <a:r>
              <a:rPr lang="en" sz="1397">
                <a:solidFill>
                  <a:srgbClr val="4A4849"/>
                </a:solidFill>
              </a:rPr>
              <a:t>Individuals committed to a career in teaching and research at the college or university level in the U.S.;</a:t>
            </a:r>
            <a:endParaRPr sz="1397">
              <a:solidFill>
                <a:srgbClr val="4A4849"/>
              </a:solidFill>
            </a:endParaRPr>
          </a:p>
          <a:p>
            <a:pPr marL="1371600" lvl="0" indent="-297381" algn="l" rtl="0">
              <a:spcBef>
                <a:spcPts val="0"/>
              </a:spcBef>
              <a:spcAft>
                <a:spcPts val="0"/>
              </a:spcAft>
              <a:buClr>
                <a:srgbClr val="4A4849"/>
              </a:buClr>
              <a:buSzPct val="100000"/>
              <a:buFont typeface="Arial"/>
              <a:buChar char="●"/>
            </a:pPr>
            <a:r>
              <a:rPr lang="en" sz="1397">
                <a:solidFill>
                  <a:srgbClr val="4A4849"/>
                </a:solidFill>
              </a:rPr>
              <a:t>Individuals enrolled in an </a:t>
            </a:r>
            <a:r>
              <a:rPr lang="en" sz="1397" b="1" u="sng">
                <a:solidFill>
                  <a:srgbClr val="0066CC"/>
                </a:solidFill>
                <a:hlinkClick r:id="rId3">
                  <a:extLst>
                    <a:ext uri="{A12FA001-AC4F-418D-AE19-62706E023703}">
                      <ahyp:hlinkClr xmlns:ahyp="http://schemas.microsoft.com/office/drawing/2018/hyperlinkcolor" xmlns="" val="tx"/>
                    </a:ext>
                  </a:extLst>
                </a:hlinkClick>
              </a:rPr>
              <a:t>eligible</a:t>
            </a:r>
            <a:r>
              <a:rPr lang="en" sz="1397" b="1">
                <a:solidFill>
                  <a:srgbClr val="4A4849"/>
                </a:solidFill>
              </a:rPr>
              <a:t> research-based (dissertation-required)</a:t>
            </a:r>
            <a:r>
              <a:rPr lang="en" sz="1397">
                <a:solidFill>
                  <a:srgbClr val="4A4849"/>
                </a:solidFill>
              </a:rPr>
              <a:t> program leading to a Ph.D. or Sc.D. degree at a </a:t>
            </a:r>
            <a:r>
              <a:rPr lang="en" sz="1397" b="1">
                <a:solidFill>
                  <a:srgbClr val="4A4849"/>
                </a:solidFill>
              </a:rPr>
              <a:t>non-proprietary (not for profit) U.S. institution</a:t>
            </a:r>
            <a:r>
              <a:rPr lang="en" sz="1397">
                <a:solidFill>
                  <a:srgbClr val="4A4849"/>
                </a:solidFill>
              </a:rPr>
              <a:t> of higher education who will complete the dissertation in a period of 9-12 months during the 2021-2022 academic year, but no later than Fall 2022;</a:t>
            </a:r>
            <a:endParaRPr sz="1397">
              <a:solidFill>
                <a:srgbClr val="4A4849"/>
              </a:solidFill>
            </a:endParaRPr>
          </a:p>
          <a:p>
            <a:pPr marL="1371600" lvl="0" indent="-297381" algn="l" rtl="0">
              <a:spcBef>
                <a:spcPts val="0"/>
              </a:spcBef>
              <a:spcAft>
                <a:spcPts val="0"/>
              </a:spcAft>
              <a:buClr>
                <a:srgbClr val="4A4849"/>
              </a:buClr>
              <a:buSzPct val="100000"/>
              <a:buFont typeface="Calibri"/>
              <a:buChar char="●"/>
            </a:pPr>
            <a:r>
              <a:rPr lang="en" sz="1397">
                <a:solidFill>
                  <a:srgbClr val="4A4849"/>
                </a:solidFill>
              </a:rPr>
              <a:t>Individuals who, by December 10, 2020, have completed all departmental and institutional requirements for their degree, except for writing and defense of the dissertation; and</a:t>
            </a:r>
            <a:endParaRPr sz="1397">
              <a:solidFill>
                <a:srgbClr val="4A4849"/>
              </a:solidFill>
            </a:endParaRPr>
          </a:p>
          <a:p>
            <a:pPr marL="1371600" lvl="0" indent="-297381" algn="l" rtl="0">
              <a:spcBef>
                <a:spcPts val="0"/>
              </a:spcBef>
              <a:spcAft>
                <a:spcPts val="0"/>
              </a:spcAft>
              <a:buClr>
                <a:srgbClr val="4A4849"/>
              </a:buClr>
              <a:buSzPct val="100000"/>
              <a:buFont typeface="Calibri"/>
              <a:buChar char="●"/>
            </a:pPr>
            <a:r>
              <a:rPr lang="en" sz="1397">
                <a:solidFill>
                  <a:srgbClr val="4A4849"/>
                </a:solidFill>
              </a:rPr>
              <a:t>Individuals who have not earned a doctoral degree at any time, in any field.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title"/>
          </p:nvPr>
        </p:nvSpPr>
        <p:spPr>
          <a:xfrm>
            <a:off x="819150" y="4600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Graduate Women in Science</a:t>
            </a:r>
            <a:endParaRPr/>
          </a:p>
        </p:txBody>
      </p:sp>
      <p:sp>
        <p:nvSpPr>
          <p:cNvPr id="230" name="Google Shape;230;p30"/>
          <p:cNvSpPr txBox="1">
            <a:spLocks noGrp="1"/>
          </p:cNvSpPr>
          <p:nvPr>
            <p:ph type="body" idx="1"/>
          </p:nvPr>
        </p:nvSpPr>
        <p:spPr>
          <a:xfrm>
            <a:off x="819150" y="1414600"/>
            <a:ext cx="7505700" cy="2778600"/>
          </a:xfrm>
          <a:prstGeom prst="rect">
            <a:avLst/>
          </a:prstGeom>
        </p:spPr>
        <p:txBody>
          <a:bodyPr spcFirstLastPara="1" wrap="square" lIns="91425" tIns="91425" rIns="91425" bIns="91425" anchor="t" anchorCtr="0">
            <a:normAutofit/>
          </a:bodyPr>
          <a:lstStyle/>
          <a:p>
            <a:pPr marL="457200" lvl="0" indent="-311150" algn="l" rtl="0">
              <a:lnSpc>
                <a:spcPct val="100000"/>
              </a:lnSpc>
              <a:spcBef>
                <a:spcPts val="0"/>
              </a:spcBef>
              <a:spcAft>
                <a:spcPts val="0"/>
              </a:spcAft>
              <a:buSzPts val="1300"/>
              <a:buChar char="●"/>
            </a:pPr>
            <a:r>
              <a:rPr lang="en"/>
              <a:t>One year research award (up to $10,000)</a:t>
            </a:r>
            <a:endParaRPr/>
          </a:p>
          <a:p>
            <a:pPr marL="914400" lvl="1" indent="-298450" algn="l" rtl="0">
              <a:lnSpc>
                <a:spcPct val="100000"/>
              </a:lnSpc>
              <a:spcBef>
                <a:spcPts val="0"/>
              </a:spcBef>
              <a:spcAft>
                <a:spcPts val="0"/>
              </a:spcAft>
              <a:buSzPts val="1100"/>
              <a:buChar char="○"/>
            </a:pPr>
            <a:r>
              <a:rPr lang="en"/>
              <a:t>Eligibility: Women in Science and research must use the scientific method </a:t>
            </a:r>
            <a:endParaRPr/>
          </a:p>
          <a:p>
            <a:pPr marL="914400" lvl="1" indent="-298450" algn="l" rtl="0">
              <a:lnSpc>
                <a:spcPct val="100000"/>
              </a:lnSpc>
              <a:spcBef>
                <a:spcPts val="0"/>
              </a:spcBef>
              <a:spcAft>
                <a:spcPts val="0"/>
              </a:spcAft>
              <a:buSzPts val="1100"/>
              <a:buChar char="○"/>
            </a:pPr>
            <a:r>
              <a:rPr lang="en" u="sng">
                <a:solidFill>
                  <a:schemeClr val="accent5"/>
                </a:solidFill>
                <a:hlinkClick r:id="rId3">
                  <a:extLst>
                    <a:ext uri="{A12FA001-AC4F-418D-AE19-62706E023703}">
                      <ahyp:hlinkClr xmlns:ahyp="http://schemas.microsoft.com/office/drawing/2018/hyperlinkcolor" xmlns="" val="tx"/>
                    </a:ext>
                  </a:extLst>
                </a:hlinkClick>
              </a:rPr>
              <a:t>https://www.gwis.org/page/fellowship_program</a:t>
            </a:r>
            <a:r>
              <a:rPr lang="en"/>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819150" y="460025"/>
            <a:ext cx="7505700" cy="954600"/>
          </a:xfrm>
          <a:prstGeom prst="rect">
            <a:avLst/>
          </a:prstGeom>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None/>
            </a:pPr>
            <a:r>
              <a:rPr lang="en"/>
              <a:t>American Association of University Women </a:t>
            </a:r>
            <a:endParaRPr/>
          </a:p>
        </p:txBody>
      </p:sp>
      <p:sp>
        <p:nvSpPr>
          <p:cNvPr id="236" name="Google Shape;236;p31"/>
          <p:cNvSpPr txBox="1">
            <a:spLocks noGrp="1"/>
          </p:cNvSpPr>
          <p:nvPr>
            <p:ph type="body" idx="1"/>
          </p:nvPr>
        </p:nvSpPr>
        <p:spPr>
          <a:xfrm>
            <a:off x="819150" y="1414625"/>
            <a:ext cx="7505700" cy="2448000"/>
          </a:xfrm>
          <a:prstGeom prst="rect">
            <a:avLst/>
          </a:prstGeom>
        </p:spPr>
        <p:txBody>
          <a:bodyPr spcFirstLastPara="1" wrap="square" lIns="91425" tIns="91425" rIns="91425" bIns="91425" anchor="t" anchorCtr="0">
            <a:normAutofit/>
          </a:bodyPr>
          <a:lstStyle/>
          <a:p>
            <a:pPr marL="457200" lvl="0" indent="-317500" algn="l" rtl="0">
              <a:lnSpc>
                <a:spcPct val="100000"/>
              </a:lnSpc>
              <a:spcBef>
                <a:spcPts val="0"/>
              </a:spcBef>
              <a:spcAft>
                <a:spcPts val="0"/>
              </a:spcAft>
              <a:buSzPts val="1400"/>
              <a:buChar char="●"/>
            </a:pPr>
            <a:r>
              <a:rPr lang="en" sz="1400"/>
              <a:t>Dissertation fellowship </a:t>
            </a:r>
            <a:endParaRPr sz="1400"/>
          </a:p>
          <a:p>
            <a:pPr marL="914400" lvl="1" indent="-304800" algn="l" rtl="0">
              <a:lnSpc>
                <a:spcPct val="100000"/>
              </a:lnSpc>
              <a:spcBef>
                <a:spcPts val="0"/>
              </a:spcBef>
              <a:spcAft>
                <a:spcPts val="0"/>
              </a:spcAft>
              <a:buSzPts val="1200"/>
              <a:buChar char="○"/>
            </a:pPr>
            <a:r>
              <a:rPr lang="en" sz="1200"/>
              <a:t>1 year ($20,000) - can be used to pay stipend</a:t>
            </a:r>
            <a:endParaRPr sz="1200"/>
          </a:p>
          <a:p>
            <a:pPr marL="914400" lvl="1" indent="-304800" algn="l" rtl="0">
              <a:lnSpc>
                <a:spcPct val="100000"/>
              </a:lnSpc>
              <a:spcBef>
                <a:spcPts val="0"/>
              </a:spcBef>
              <a:spcAft>
                <a:spcPts val="0"/>
              </a:spcAft>
              <a:buSzPts val="1200"/>
              <a:buChar char="○"/>
            </a:pPr>
            <a:r>
              <a:rPr lang="en" sz="1200" u="sng">
                <a:solidFill>
                  <a:schemeClr val="hlink"/>
                </a:solidFill>
                <a:hlinkClick r:id="rId3"/>
              </a:rPr>
              <a:t>https://www.aauw.org/resources/programs/fellowships-grants/current-opportunities/american/dissertation-fellowships/</a:t>
            </a:r>
            <a:endParaRPr sz="1200"/>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457200" lvl="0" indent="-317500" algn="l" rtl="0">
              <a:lnSpc>
                <a:spcPct val="100000"/>
              </a:lnSpc>
              <a:spcBef>
                <a:spcPts val="1200"/>
              </a:spcBef>
              <a:spcAft>
                <a:spcPts val="0"/>
              </a:spcAft>
              <a:buSzPts val="1400"/>
              <a:buChar char="●"/>
            </a:pPr>
            <a:r>
              <a:rPr lang="en" sz="1400"/>
              <a:t>Also currently looking for a STEM intern: </a:t>
            </a:r>
            <a:r>
              <a:rPr lang="en" sz="1400" u="sng">
                <a:solidFill>
                  <a:schemeClr val="hlink"/>
                </a:solidFill>
                <a:hlinkClick r:id="rId4"/>
              </a:rPr>
              <a:t>https://www.aauw.org/about/careers/stem-intern/</a:t>
            </a:r>
            <a:r>
              <a:rPr lang="en" sz="1400"/>
              <a:t>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76925" y="45757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Overview</a:t>
            </a:r>
            <a:endParaRPr/>
          </a:p>
        </p:txBody>
      </p:sp>
      <p:sp>
        <p:nvSpPr>
          <p:cNvPr id="135" name="Google Shape;135;p14"/>
          <p:cNvSpPr txBox="1">
            <a:spLocks noGrp="1"/>
          </p:cNvSpPr>
          <p:nvPr>
            <p:ph type="body" idx="1"/>
          </p:nvPr>
        </p:nvSpPr>
        <p:spPr>
          <a:xfrm>
            <a:off x="876925" y="1347750"/>
            <a:ext cx="7505700" cy="24480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Undergraduate opportunities</a:t>
            </a:r>
            <a:endParaRPr sz="1500"/>
          </a:p>
          <a:p>
            <a:pPr marL="457200" lvl="0" indent="-323850" algn="l" rtl="0">
              <a:spcBef>
                <a:spcPts val="0"/>
              </a:spcBef>
              <a:spcAft>
                <a:spcPts val="0"/>
              </a:spcAft>
              <a:buSzPts val="1500"/>
              <a:buChar char="●"/>
            </a:pPr>
            <a:r>
              <a:rPr lang="en" sz="1500"/>
              <a:t>Graduate opportunities</a:t>
            </a:r>
            <a:endParaRPr sz="1500"/>
          </a:p>
          <a:p>
            <a:pPr marL="457200" lvl="0" indent="-323850" algn="l" rtl="0">
              <a:spcBef>
                <a:spcPts val="0"/>
              </a:spcBef>
              <a:spcAft>
                <a:spcPts val="0"/>
              </a:spcAft>
              <a:buSzPts val="1500"/>
              <a:buChar char="●"/>
            </a:pPr>
            <a:r>
              <a:rPr lang="en" sz="1500"/>
              <a:t>K-State opportunities</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819150" y="45237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All Fields</a:t>
            </a:r>
            <a:endParaRPr/>
          </a:p>
        </p:txBody>
      </p:sp>
      <p:sp>
        <p:nvSpPr>
          <p:cNvPr id="242" name="Google Shape;242;p32"/>
          <p:cNvSpPr txBox="1">
            <a:spLocks noGrp="1"/>
          </p:cNvSpPr>
          <p:nvPr>
            <p:ph type="body" idx="1"/>
          </p:nvPr>
        </p:nvSpPr>
        <p:spPr>
          <a:xfrm>
            <a:off x="597000" y="1406975"/>
            <a:ext cx="7950000" cy="3496500"/>
          </a:xfrm>
          <a:prstGeom prst="rect">
            <a:avLst/>
          </a:prstGeom>
        </p:spPr>
        <p:txBody>
          <a:bodyPr spcFirstLastPara="1" wrap="square" lIns="91425" tIns="91425" rIns="91425" bIns="91425" anchor="t" anchorCtr="0">
            <a:normAutofit lnSpcReduction="10000"/>
          </a:bodyPr>
          <a:lstStyle/>
          <a:p>
            <a:pPr marL="457200" lvl="0" indent="-317500" algn="l" rtl="0">
              <a:lnSpc>
                <a:spcPct val="100000"/>
              </a:lnSpc>
              <a:spcBef>
                <a:spcPts val="0"/>
              </a:spcBef>
              <a:spcAft>
                <a:spcPts val="0"/>
              </a:spcAft>
              <a:buSzPts val="1400"/>
              <a:buChar char="●"/>
            </a:pPr>
            <a:r>
              <a:rPr lang="en" sz="1400"/>
              <a:t>Sigma Xi Grants-In-Aid of Research (Hayley Fisher, Kelsey Panfil, 2 of Hayley’s UGs, 1 of Kelsey’s UGs)</a:t>
            </a:r>
            <a:endParaRPr sz="1400"/>
          </a:p>
          <a:p>
            <a:pPr marL="914400" lvl="1" indent="-304800" algn="l" rtl="0">
              <a:lnSpc>
                <a:spcPct val="100000"/>
              </a:lnSpc>
              <a:spcBef>
                <a:spcPts val="0"/>
              </a:spcBef>
              <a:spcAft>
                <a:spcPts val="0"/>
              </a:spcAft>
              <a:buSzPts val="1200"/>
              <a:buChar char="○"/>
            </a:pPr>
            <a:r>
              <a:rPr lang="en" sz="1200"/>
              <a:t>1 year research award up to $1,000 ($2,500 for vision research!)</a:t>
            </a:r>
            <a:endParaRPr sz="1200"/>
          </a:p>
          <a:p>
            <a:pPr marL="914400" lvl="1" indent="-304800" algn="l" rtl="0">
              <a:lnSpc>
                <a:spcPct val="100000"/>
              </a:lnSpc>
              <a:spcBef>
                <a:spcPts val="0"/>
              </a:spcBef>
              <a:spcAft>
                <a:spcPts val="0"/>
              </a:spcAft>
              <a:buSzPts val="1200"/>
              <a:buChar char="○"/>
            </a:pPr>
            <a:r>
              <a:rPr lang="en" sz="1200" u="sng">
                <a:solidFill>
                  <a:schemeClr val="accent5"/>
                </a:solidFill>
                <a:hlinkClick r:id="rId3">
                  <a:extLst>
                    <a:ext uri="{A12FA001-AC4F-418D-AE19-62706E023703}">
                      <ahyp:hlinkClr xmlns:ahyp="http://schemas.microsoft.com/office/drawing/2018/hyperlinkcolor" xmlns="" val="tx"/>
                    </a:ext>
                  </a:extLst>
                </a:hlinkClick>
              </a:rPr>
              <a:t>https://sigmaxi.fluidreview.com/res/p/preparing-for-a-successfu/</a:t>
            </a:r>
            <a:endParaRPr sz="1200"/>
          </a:p>
          <a:p>
            <a:pPr marL="457200" lvl="0" indent="-317500" algn="l" rtl="0">
              <a:lnSpc>
                <a:spcPct val="100000"/>
              </a:lnSpc>
              <a:spcBef>
                <a:spcPts val="0"/>
              </a:spcBef>
              <a:spcAft>
                <a:spcPts val="0"/>
              </a:spcAft>
              <a:buSzPts val="1400"/>
              <a:buChar char="●"/>
            </a:pPr>
            <a:r>
              <a:rPr lang="en" sz="1400"/>
              <a:t>Psi Chi Graduate Research Grants (Hayley Fisher x2)</a:t>
            </a:r>
            <a:endParaRPr sz="1400"/>
          </a:p>
          <a:p>
            <a:pPr marL="914400" lvl="1" indent="-304800" algn="l" rtl="0">
              <a:lnSpc>
                <a:spcPct val="100000"/>
              </a:lnSpc>
              <a:spcBef>
                <a:spcPts val="0"/>
              </a:spcBef>
              <a:spcAft>
                <a:spcPts val="0"/>
              </a:spcAft>
              <a:buSzPts val="1200"/>
              <a:buChar char="○"/>
            </a:pPr>
            <a:r>
              <a:rPr lang="en" sz="1200"/>
              <a:t>1 year research awards up to $1,500 </a:t>
            </a:r>
            <a:endParaRPr sz="1200"/>
          </a:p>
          <a:p>
            <a:pPr marL="914400" lvl="1" indent="-304800" algn="l" rtl="0">
              <a:lnSpc>
                <a:spcPct val="100000"/>
              </a:lnSpc>
              <a:spcBef>
                <a:spcPts val="0"/>
              </a:spcBef>
              <a:spcAft>
                <a:spcPts val="0"/>
              </a:spcAft>
              <a:buSzPts val="1200"/>
              <a:buChar char="○"/>
            </a:pPr>
            <a:r>
              <a:rPr lang="en" sz="1200" u="sng">
                <a:solidFill>
                  <a:schemeClr val="hlink"/>
                </a:solidFill>
                <a:hlinkClick r:id="rId4"/>
              </a:rPr>
              <a:t>https://www.psichi.org/page/awards#graduate</a:t>
            </a:r>
            <a:r>
              <a:rPr lang="en" sz="1200"/>
              <a:t> </a:t>
            </a:r>
            <a:endParaRPr sz="1200"/>
          </a:p>
          <a:p>
            <a:pPr marL="457200" marR="76200" lvl="0" indent="-317500" algn="l" rtl="0">
              <a:lnSpc>
                <a:spcPct val="100000"/>
              </a:lnSpc>
              <a:spcBef>
                <a:spcPts val="0"/>
              </a:spcBef>
              <a:spcAft>
                <a:spcPts val="0"/>
              </a:spcAft>
              <a:buSzPts val="1400"/>
              <a:buChar char="●"/>
            </a:pPr>
            <a:r>
              <a:rPr lang="en" sz="1400"/>
              <a:t>APAGS/Psi Chi Junior Scientist Fellowship</a:t>
            </a:r>
            <a:endParaRPr sz="1400"/>
          </a:p>
          <a:p>
            <a:pPr marL="914400" marR="76200" lvl="1" indent="-304800" algn="l" rtl="0">
              <a:lnSpc>
                <a:spcPct val="100000"/>
              </a:lnSpc>
              <a:spcBef>
                <a:spcPts val="0"/>
              </a:spcBef>
              <a:spcAft>
                <a:spcPts val="0"/>
              </a:spcAft>
              <a:buSzPts val="1200"/>
              <a:buChar char="○"/>
            </a:pPr>
            <a:r>
              <a:rPr lang="en" sz="1200"/>
              <a:t>1 year research award up to $1,000</a:t>
            </a:r>
            <a:endParaRPr sz="1200"/>
          </a:p>
          <a:p>
            <a:pPr marL="914400" marR="76200" lvl="1" indent="-304800" algn="l" rtl="0">
              <a:lnSpc>
                <a:spcPct val="100000"/>
              </a:lnSpc>
              <a:spcBef>
                <a:spcPts val="0"/>
              </a:spcBef>
              <a:spcAft>
                <a:spcPts val="0"/>
              </a:spcAft>
              <a:buSzPts val="1200"/>
              <a:buChar char="○"/>
            </a:pPr>
            <a:r>
              <a:rPr lang="en" sz="1200"/>
              <a:t>This fellowship intends to provide funding for </a:t>
            </a:r>
            <a:r>
              <a:rPr lang="en" sz="1200" b="1"/>
              <a:t>rising first-year or second-year graduate</a:t>
            </a:r>
            <a:r>
              <a:rPr lang="en" sz="1200"/>
              <a:t> level projects and to provide constructive feedback to select applicants in order to increase their chances of achieving success on future National Science Foundation (NSF) Graduate Research Fellowship applications</a:t>
            </a:r>
            <a:endParaRPr sz="1200"/>
          </a:p>
          <a:p>
            <a:pPr marL="914400" marR="76200" lvl="1" indent="-304800" algn="l" rtl="0">
              <a:lnSpc>
                <a:spcPct val="100000"/>
              </a:lnSpc>
              <a:spcBef>
                <a:spcPts val="0"/>
              </a:spcBef>
              <a:spcAft>
                <a:spcPts val="0"/>
              </a:spcAft>
              <a:buSzPts val="1200"/>
              <a:buChar char="○"/>
            </a:pPr>
            <a:r>
              <a:rPr lang="en" sz="1200" u="sng">
                <a:solidFill>
                  <a:schemeClr val="hlink"/>
                </a:solidFill>
                <a:hlinkClick r:id="rId5"/>
              </a:rPr>
              <a:t>https://www.apa.org/about/awards/apags-psi-chi</a:t>
            </a:r>
            <a:r>
              <a:rPr lang="en" sz="1200"/>
              <a:t> </a:t>
            </a:r>
            <a:endParaRPr sz="1200"/>
          </a:p>
          <a:p>
            <a:pPr marL="457200" marR="76200" lvl="0" indent="-319343" algn="l" rtl="0">
              <a:lnSpc>
                <a:spcPct val="100000"/>
              </a:lnSpc>
              <a:spcBef>
                <a:spcPts val="0"/>
              </a:spcBef>
              <a:spcAft>
                <a:spcPts val="0"/>
              </a:spcAft>
              <a:buSzPts val="1429"/>
              <a:buChar char="●"/>
            </a:pPr>
            <a:r>
              <a:rPr lang="en" sz="1429"/>
              <a:t>APAGS Psychological Science Research Grant (PSRG) (Kelsey Panfil received honorable mention)</a:t>
            </a:r>
            <a:endParaRPr sz="1429"/>
          </a:p>
          <a:p>
            <a:pPr marL="914400" marR="76200" lvl="1" indent="-325693" algn="l" rtl="0">
              <a:lnSpc>
                <a:spcPct val="100000"/>
              </a:lnSpc>
              <a:spcBef>
                <a:spcPts val="0"/>
              </a:spcBef>
              <a:spcAft>
                <a:spcPts val="0"/>
              </a:spcAft>
              <a:buSzPts val="1529"/>
              <a:buChar char="○"/>
            </a:pPr>
            <a:r>
              <a:rPr lang="en" sz="1200"/>
              <a:t>1 year research award up to $1,000</a:t>
            </a:r>
            <a:endParaRPr sz="1200"/>
          </a:p>
          <a:p>
            <a:pPr marL="914400" marR="76200" lvl="1" indent="-304800" algn="l" rtl="0">
              <a:lnSpc>
                <a:spcPct val="100000"/>
              </a:lnSpc>
              <a:spcBef>
                <a:spcPts val="0"/>
              </a:spcBef>
              <a:spcAft>
                <a:spcPts val="0"/>
              </a:spcAft>
              <a:buSzPts val="1200"/>
              <a:buChar char="○"/>
            </a:pPr>
            <a:r>
              <a:rPr lang="en" sz="1200" u="sng">
                <a:solidFill>
                  <a:schemeClr val="hlink"/>
                </a:solidFill>
                <a:hlinkClick r:id="rId6"/>
              </a:rPr>
              <a:t>https://www.apa.org/about/awards/apags-science</a:t>
            </a:r>
            <a:r>
              <a:rPr lang="en" sz="1200"/>
              <a:t> </a:t>
            </a:r>
            <a:endParaRPr sz="1200"/>
          </a:p>
          <a:p>
            <a:pPr marL="457200" lvl="0" indent="-317500" algn="l" rtl="0">
              <a:lnSpc>
                <a:spcPct val="100000"/>
              </a:lnSpc>
              <a:spcBef>
                <a:spcPts val="0"/>
              </a:spcBef>
              <a:spcAft>
                <a:spcPts val="0"/>
              </a:spcAft>
              <a:buSzPts val="1400"/>
              <a:buChar char="●"/>
            </a:pPr>
            <a:r>
              <a:rPr lang="en" sz="1400"/>
              <a:t>American Psychological Foundation Early Career grants (various 1 yr awards with diff focuses and amounts)</a:t>
            </a:r>
            <a:endParaRPr sz="1400"/>
          </a:p>
          <a:p>
            <a:pPr marL="914400" lvl="1" indent="-304800" algn="l" rtl="0">
              <a:lnSpc>
                <a:spcPct val="100000"/>
              </a:lnSpc>
              <a:spcBef>
                <a:spcPts val="0"/>
              </a:spcBef>
              <a:spcAft>
                <a:spcPts val="0"/>
              </a:spcAft>
              <a:buSzPts val="1200"/>
              <a:buChar char="○"/>
            </a:pPr>
            <a:r>
              <a:rPr lang="en" sz="1200" u="sng">
                <a:solidFill>
                  <a:schemeClr val="hlink"/>
                </a:solidFill>
                <a:hlinkClick r:id="rId7"/>
              </a:rPr>
              <a:t>https://www.apa.org/apf/funding/grants</a:t>
            </a:r>
            <a:r>
              <a:rPr lang="en" sz="1200"/>
              <a:t> </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xfrm>
            <a:off x="819150" y="4527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All Fields (cont.)</a:t>
            </a:r>
            <a:endParaRPr/>
          </a:p>
        </p:txBody>
      </p:sp>
      <p:sp>
        <p:nvSpPr>
          <p:cNvPr id="248" name="Google Shape;248;p33"/>
          <p:cNvSpPr txBox="1">
            <a:spLocks noGrp="1"/>
          </p:cNvSpPr>
          <p:nvPr>
            <p:ph type="body" idx="1"/>
          </p:nvPr>
        </p:nvSpPr>
        <p:spPr>
          <a:xfrm>
            <a:off x="819150" y="1407350"/>
            <a:ext cx="7505700" cy="2616000"/>
          </a:xfrm>
          <a:prstGeom prst="rect">
            <a:avLst/>
          </a:prstGeom>
        </p:spPr>
        <p:txBody>
          <a:bodyPr spcFirstLastPara="1" wrap="square" lIns="91425" tIns="91425" rIns="91425" bIns="91425" anchor="t" anchorCtr="0">
            <a:normAutofit lnSpcReduction="10000"/>
          </a:bodyPr>
          <a:lstStyle/>
          <a:p>
            <a:pPr marL="457200" lvl="0" indent="-317500" algn="l" rtl="0">
              <a:lnSpc>
                <a:spcPct val="100000"/>
              </a:lnSpc>
              <a:spcBef>
                <a:spcPts val="0"/>
              </a:spcBef>
              <a:spcAft>
                <a:spcPts val="0"/>
              </a:spcAft>
              <a:buSzPts val="1400"/>
              <a:buChar char="●"/>
            </a:pPr>
            <a:r>
              <a:rPr lang="en" sz="1400" dirty="0"/>
              <a:t>APF COGDOP Graduate Student Scholarships</a:t>
            </a:r>
            <a:endParaRPr sz="1400" dirty="0"/>
          </a:p>
          <a:p>
            <a:pPr marL="914400" lvl="1" indent="-304800" algn="l" rtl="0">
              <a:lnSpc>
                <a:spcPct val="100000"/>
              </a:lnSpc>
              <a:spcBef>
                <a:spcPts val="0"/>
              </a:spcBef>
              <a:spcAft>
                <a:spcPts val="0"/>
              </a:spcAft>
              <a:buSzPts val="1200"/>
              <a:buChar char="○"/>
            </a:pPr>
            <a:r>
              <a:rPr lang="en" sz="1200" dirty="0"/>
              <a:t>$2,000-$5,000 for research costs</a:t>
            </a:r>
            <a:endParaRPr sz="1200" dirty="0"/>
          </a:p>
          <a:p>
            <a:pPr marL="914400" lvl="1" indent="-304800" algn="l" rtl="0">
              <a:lnSpc>
                <a:spcPct val="100000"/>
              </a:lnSpc>
              <a:spcBef>
                <a:spcPts val="0"/>
              </a:spcBef>
              <a:spcAft>
                <a:spcPts val="0"/>
              </a:spcAft>
              <a:buSzPts val="1200"/>
              <a:buChar char="○"/>
            </a:pPr>
            <a:r>
              <a:rPr lang="en" sz="1200" dirty="0"/>
              <a:t>Departments can only nominate 1 person, so you need to get Mike’s permission. If more than 1 person is interested, there will be an internal review needed to select the 1 person able to apply.</a:t>
            </a:r>
            <a:endParaRPr sz="1200" dirty="0"/>
          </a:p>
          <a:p>
            <a:pPr marL="914400" lvl="1" indent="-304800" algn="l" rtl="0">
              <a:lnSpc>
                <a:spcPct val="100000"/>
              </a:lnSpc>
              <a:spcBef>
                <a:spcPts val="0"/>
              </a:spcBef>
              <a:spcAft>
                <a:spcPts val="0"/>
              </a:spcAft>
              <a:buSzPts val="1200"/>
              <a:buChar char="○"/>
            </a:pPr>
            <a:r>
              <a:rPr lang="en" sz="1200" u="sng" dirty="0">
                <a:solidFill>
                  <a:schemeClr val="hlink"/>
                </a:solidFill>
                <a:hlinkClick r:id="rId3"/>
              </a:rPr>
              <a:t>https://www.apa.org/apf/funding/cogdop?tab=1</a:t>
            </a:r>
            <a:r>
              <a:rPr lang="en" sz="1200" dirty="0"/>
              <a:t> </a:t>
            </a:r>
            <a:endParaRPr sz="1200" dirty="0"/>
          </a:p>
          <a:p>
            <a:pPr marL="457200" lvl="0" indent="-317500" algn="l" rtl="0">
              <a:spcBef>
                <a:spcPts val="0"/>
              </a:spcBef>
              <a:spcAft>
                <a:spcPts val="0"/>
              </a:spcAft>
              <a:buSzPts val="1400"/>
              <a:buChar char="●"/>
            </a:pPr>
            <a:r>
              <a:rPr lang="en" sz="1400" dirty="0"/>
              <a:t>Kansas Academy of Science</a:t>
            </a:r>
            <a:endParaRPr sz="1400" dirty="0"/>
          </a:p>
          <a:p>
            <a:pPr marL="914400" lvl="1" indent="-304800" algn="l" rtl="0">
              <a:spcBef>
                <a:spcPts val="0"/>
              </a:spcBef>
              <a:spcAft>
                <a:spcPts val="0"/>
              </a:spcAft>
              <a:buSzPts val="1200"/>
              <a:buChar char="○"/>
            </a:pPr>
            <a:r>
              <a:rPr lang="en" sz="1200" dirty="0"/>
              <a:t>1 year $1,500 research award</a:t>
            </a:r>
            <a:endParaRPr sz="1200" dirty="0"/>
          </a:p>
          <a:p>
            <a:pPr marL="914400" lvl="1" indent="-304800" algn="l" rtl="0">
              <a:spcBef>
                <a:spcPts val="0"/>
              </a:spcBef>
              <a:spcAft>
                <a:spcPts val="0"/>
              </a:spcAft>
              <a:buSzPts val="1200"/>
              <a:buChar char="○"/>
            </a:pPr>
            <a:r>
              <a:rPr lang="en" sz="1200" u="sng" dirty="0">
                <a:solidFill>
                  <a:schemeClr val="hlink"/>
                </a:solidFill>
                <a:hlinkClick r:id="rId4"/>
              </a:rPr>
              <a:t>http://www.kansasacademyscience.org/research-grants.html</a:t>
            </a:r>
            <a:r>
              <a:rPr lang="en" sz="1200" dirty="0"/>
              <a:t> </a:t>
            </a:r>
          </a:p>
          <a:p>
            <a:pPr indent="-304800">
              <a:buSzPts val="1200"/>
              <a:buFont typeface="Calibri"/>
              <a:buChar char="○"/>
            </a:pPr>
            <a:r>
              <a:rPr lang="en-US" dirty="0"/>
              <a:t>SEAB Basic Behavior Analysis Dissertation Award</a:t>
            </a:r>
          </a:p>
          <a:p>
            <a:pPr lvl="1" indent="-304800">
              <a:buSzPts val="1200"/>
            </a:pPr>
            <a:r>
              <a:rPr lang="en" sz="1200" dirty="0"/>
              <a:t>“</a:t>
            </a:r>
            <a:r>
              <a:rPr lang="en-US" sz="1200" dirty="0"/>
              <a:t>significantly advanced scientific knowledge in the field of basic behavioral processes”</a:t>
            </a:r>
          </a:p>
          <a:p>
            <a:pPr lvl="1" indent="-304800">
              <a:buSzPts val="1200"/>
            </a:pPr>
            <a:r>
              <a:rPr lang="en-US" sz="1200" dirty="0"/>
              <a:t>$250 award plus $500 to cover the costs of going to APA conference</a:t>
            </a:r>
          </a:p>
          <a:p>
            <a:pPr lvl="1" indent="-304800">
              <a:buSzPts val="1200"/>
            </a:pPr>
            <a:r>
              <a:rPr lang="en-US" sz="1200" dirty="0">
                <a:hlinkClick r:id="rId5"/>
              </a:rPr>
              <a:t>https://www.apadivisions.org/division-25/awards/basic-dissertation?tab=2</a:t>
            </a:r>
            <a:r>
              <a:rPr lang="en-US" sz="1200" dirty="0"/>
              <a:t> </a:t>
            </a:r>
            <a:endParaRPr lang="en"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819150" y="452750"/>
            <a:ext cx="7505700" cy="595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Behavioral Neuroscience</a:t>
            </a:r>
            <a:endParaRPr/>
          </a:p>
        </p:txBody>
      </p:sp>
      <p:sp>
        <p:nvSpPr>
          <p:cNvPr id="254" name="Google Shape;254;p34"/>
          <p:cNvSpPr txBox="1">
            <a:spLocks noGrp="1"/>
          </p:cNvSpPr>
          <p:nvPr>
            <p:ph type="body" idx="1"/>
          </p:nvPr>
        </p:nvSpPr>
        <p:spPr>
          <a:xfrm>
            <a:off x="819150" y="1048550"/>
            <a:ext cx="7505700" cy="29535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Histochemical Society Cornerstone Grant (Hayley Fisher, Troy Fort)</a:t>
            </a:r>
            <a:endParaRPr/>
          </a:p>
          <a:p>
            <a:pPr marL="914400" lvl="1" indent="-298450" algn="l" rtl="0">
              <a:spcBef>
                <a:spcPts val="0"/>
              </a:spcBef>
              <a:spcAft>
                <a:spcPts val="0"/>
              </a:spcAft>
              <a:buSzPts val="1100"/>
              <a:buChar char="○"/>
            </a:pPr>
            <a:r>
              <a:rPr lang="en"/>
              <a:t>1 year Research award for $2,000</a:t>
            </a:r>
            <a:endParaRPr/>
          </a:p>
          <a:p>
            <a:pPr marL="914400" lvl="1" indent="-298450" algn="l" rtl="0">
              <a:spcBef>
                <a:spcPts val="0"/>
              </a:spcBef>
              <a:spcAft>
                <a:spcPts val="0"/>
              </a:spcAft>
              <a:buSzPts val="1100"/>
              <a:buChar char="○"/>
            </a:pPr>
            <a:r>
              <a:rPr lang="en" u="sng">
                <a:solidFill>
                  <a:schemeClr val="hlink"/>
                </a:solidFill>
                <a:hlinkClick r:id="rId3"/>
              </a:rPr>
              <a:t>https://www.histochemicalsociety.org/cornerstone-grant</a:t>
            </a:r>
            <a:endParaRPr/>
          </a:p>
          <a:p>
            <a:pPr marL="457200" lvl="0" indent="-311150" algn="l" rtl="0">
              <a:spcBef>
                <a:spcPts val="0"/>
              </a:spcBef>
              <a:spcAft>
                <a:spcPts val="0"/>
              </a:spcAft>
              <a:buSzPts val="1300"/>
              <a:buChar char="●"/>
            </a:pPr>
            <a:r>
              <a:rPr lang="en"/>
              <a:t>Benton-Meier Scholarships</a:t>
            </a:r>
            <a:endParaRPr/>
          </a:p>
          <a:p>
            <a:pPr marL="914400" lvl="1" indent="-298450" algn="l" rtl="0">
              <a:spcBef>
                <a:spcPts val="0"/>
              </a:spcBef>
              <a:spcAft>
                <a:spcPts val="0"/>
              </a:spcAft>
              <a:buSzPts val="1100"/>
              <a:buChar char="○"/>
            </a:pPr>
            <a:r>
              <a:rPr lang="en"/>
              <a:t>1 year research award for $2,000 </a:t>
            </a:r>
            <a:endParaRPr/>
          </a:p>
          <a:p>
            <a:pPr marL="914400" lvl="1" indent="-298450" algn="l" rtl="0">
              <a:spcBef>
                <a:spcPts val="0"/>
              </a:spcBef>
              <a:spcAft>
                <a:spcPts val="0"/>
              </a:spcAft>
              <a:buSzPts val="1100"/>
              <a:buChar char="○"/>
            </a:pPr>
            <a:r>
              <a:rPr lang="en"/>
              <a:t>Goes to a neuropsychology student</a:t>
            </a:r>
            <a:endParaRPr/>
          </a:p>
          <a:p>
            <a:pPr marL="914400" lvl="1" indent="-298450" algn="l" rtl="0">
              <a:spcBef>
                <a:spcPts val="0"/>
              </a:spcBef>
              <a:spcAft>
                <a:spcPts val="0"/>
              </a:spcAft>
              <a:buSzPts val="1100"/>
              <a:buChar char="○"/>
            </a:pPr>
            <a:r>
              <a:rPr lang="en" u="sng">
                <a:solidFill>
                  <a:schemeClr val="hlink"/>
                </a:solidFill>
                <a:hlinkClick r:id="rId4"/>
              </a:rPr>
              <a:t>https://www.apa.org/apf/funding/benton-meier?tab=1</a:t>
            </a:r>
            <a:r>
              <a:rPr lang="en"/>
              <a:t> </a:t>
            </a:r>
            <a:endParaRPr/>
          </a:p>
          <a:p>
            <a:pPr marL="457200" lvl="0" indent="-311150" algn="l" rtl="0">
              <a:spcBef>
                <a:spcPts val="0"/>
              </a:spcBef>
              <a:spcAft>
                <a:spcPts val="0"/>
              </a:spcAft>
              <a:buSzPts val="1300"/>
              <a:buChar char="●"/>
            </a:pPr>
            <a:r>
              <a:rPr lang="en"/>
              <a:t>Neuroscience Scholars Program</a:t>
            </a:r>
            <a:endParaRPr/>
          </a:p>
          <a:p>
            <a:pPr marL="914400" lvl="1" indent="-298450" algn="l" rtl="0">
              <a:spcBef>
                <a:spcPts val="0"/>
              </a:spcBef>
              <a:spcAft>
                <a:spcPts val="0"/>
              </a:spcAft>
              <a:buSzPts val="1100"/>
              <a:buChar char="○"/>
            </a:pPr>
            <a:r>
              <a:rPr lang="en"/>
              <a:t>2 year Underrepresented graduate or postdoctoral researchers have the opportunity to join this award-winning program to enhance their career and build community </a:t>
            </a:r>
            <a:endParaRPr/>
          </a:p>
          <a:p>
            <a:pPr marL="914400" lvl="1" indent="-298450" algn="l" rtl="0">
              <a:spcBef>
                <a:spcPts val="0"/>
              </a:spcBef>
              <a:spcAft>
                <a:spcPts val="0"/>
              </a:spcAft>
              <a:buSzPts val="1100"/>
              <a:buChar char="○"/>
            </a:pPr>
            <a:r>
              <a:rPr lang="en" u="sng">
                <a:solidFill>
                  <a:schemeClr val="hlink"/>
                </a:solidFill>
                <a:hlinkClick r:id="rId5"/>
              </a:rPr>
              <a:t>https://www.sfn.org/initiatives/diversity-initiatives/neuroscience-scholars-program</a:t>
            </a:r>
            <a:r>
              <a:rPr lang="en"/>
              <a:t> </a:t>
            </a:r>
            <a:endParaRPr/>
          </a:p>
          <a:p>
            <a:pPr marL="0" lvl="0" indent="0" algn="l" rtl="0">
              <a:spcBef>
                <a:spcPts val="0"/>
              </a:spcBef>
              <a:spcAft>
                <a:spcPts val="0"/>
              </a:spcAft>
              <a:buNone/>
            </a:pPr>
            <a:r>
              <a:rPr lang="en"/>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5"/>
          <p:cNvSpPr txBox="1">
            <a:spLocks noGrp="1"/>
          </p:cNvSpPr>
          <p:nvPr>
            <p:ph type="title"/>
          </p:nvPr>
        </p:nvSpPr>
        <p:spPr>
          <a:xfrm>
            <a:off x="819150" y="4527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solidFill>
                  <a:schemeClr val="hlink"/>
                </a:solidFill>
                <a:hlinkClick r:id="rId3"/>
              </a:rPr>
              <a:t>https://www.apa.org/about/awards</a:t>
            </a:r>
            <a:r>
              <a:rPr lang="en"/>
              <a:t> </a:t>
            </a:r>
            <a:endParaRPr/>
          </a:p>
        </p:txBody>
      </p:sp>
      <p:sp>
        <p:nvSpPr>
          <p:cNvPr id="260" name="Google Shape;260;p35"/>
          <p:cNvSpPr txBox="1">
            <a:spLocks noGrp="1"/>
          </p:cNvSpPr>
          <p:nvPr>
            <p:ph type="body" idx="1"/>
          </p:nvPr>
        </p:nvSpPr>
        <p:spPr>
          <a:xfrm>
            <a:off x="819150" y="1407350"/>
            <a:ext cx="7505700" cy="298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Not an exhaustive list:</a:t>
            </a:r>
            <a:endParaRPr/>
          </a:p>
          <a:p>
            <a:pPr marL="457200" lvl="0" indent="-311150" algn="l" rtl="0">
              <a:spcBef>
                <a:spcPts val="1200"/>
              </a:spcBef>
              <a:spcAft>
                <a:spcPts val="0"/>
              </a:spcAft>
              <a:buSzPts val="1300"/>
              <a:buChar char="●"/>
            </a:pPr>
            <a:r>
              <a:rPr lang="en"/>
              <a:t>Routh Research and Dissertation Grant (clinical child and adolescent psychology)</a:t>
            </a:r>
            <a:endParaRPr/>
          </a:p>
          <a:p>
            <a:pPr marL="457200" lvl="0" indent="-311150" algn="l" rtl="0">
              <a:spcBef>
                <a:spcPts val="0"/>
              </a:spcBef>
              <a:spcAft>
                <a:spcPts val="0"/>
              </a:spcAft>
              <a:buSzPts val="1300"/>
              <a:buChar char="●"/>
            </a:pPr>
            <a:r>
              <a:rPr lang="en"/>
              <a:t>Henry P. David Grants for Research in Human Reproductive Behavior and Population Studies</a:t>
            </a:r>
            <a:endParaRPr/>
          </a:p>
          <a:p>
            <a:pPr marL="457200" lvl="0" indent="-311150" algn="l" rtl="0">
              <a:spcBef>
                <a:spcPts val="0"/>
              </a:spcBef>
              <a:spcAft>
                <a:spcPts val="0"/>
              </a:spcAft>
              <a:buSzPts val="1300"/>
              <a:buChar char="●"/>
            </a:pPr>
            <a:r>
              <a:rPr lang="en"/>
              <a:t>APF Dr. Christine Blasey-Ford Grant (sexual trauma/assault research)</a:t>
            </a:r>
            <a:endParaRPr/>
          </a:p>
          <a:p>
            <a:pPr marL="457200" lvl="0" indent="-311150" algn="l" rtl="0">
              <a:spcBef>
                <a:spcPts val="0"/>
              </a:spcBef>
              <a:spcAft>
                <a:spcPts val="0"/>
              </a:spcAft>
              <a:buSzPts val="1300"/>
              <a:buChar char="●"/>
            </a:pPr>
            <a:r>
              <a:rPr lang="en"/>
              <a:t>APF Wayne F. Placek Grants (LGBTQ+ research)</a:t>
            </a:r>
            <a:endParaRPr/>
          </a:p>
          <a:p>
            <a:pPr marL="457200" lvl="0" indent="-311150" algn="l" rtl="0">
              <a:spcBef>
                <a:spcPts val="0"/>
              </a:spcBef>
              <a:spcAft>
                <a:spcPts val="0"/>
              </a:spcAft>
              <a:buSzPts val="1300"/>
              <a:buChar char="●"/>
            </a:pPr>
            <a:r>
              <a:rPr lang="en"/>
              <a:t>Lorraine D. Eyde Fund Grants (ethical and professional use of psychological tests)</a:t>
            </a:r>
            <a:endParaRPr/>
          </a:p>
          <a:p>
            <a:pPr marL="457200" lvl="0" indent="-311150" algn="l" rtl="0">
              <a:spcBef>
                <a:spcPts val="0"/>
              </a:spcBef>
              <a:spcAft>
                <a:spcPts val="0"/>
              </a:spcAft>
              <a:buSzPts val="1300"/>
              <a:buChar char="●"/>
            </a:pPr>
            <a:r>
              <a:rPr lang="en"/>
              <a:t>Student Research Grant (Division 50) (substance use research)</a:t>
            </a:r>
            <a:endParaRPr/>
          </a:p>
          <a:p>
            <a:pPr marL="457200" lvl="0" indent="-311150" algn="l" rtl="0">
              <a:spcBef>
                <a:spcPts val="0"/>
              </a:spcBef>
              <a:spcAft>
                <a:spcPts val="0"/>
              </a:spcAft>
              <a:buSzPts val="1300"/>
              <a:buChar char="●"/>
            </a:pPr>
            <a:r>
              <a:rPr lang="en"/>
              <a:t>Clara Mayo Grants (sexism, racism, and prejudice)</a:t>
            </a:r>
            <a:endParaRPr/>
          </a:p>
          <a:p>
            <a:pPr marL="457200" lvl="0" indent="-311150" algn="l" rtl="0">
              <a:spcBef>
                <a:spcPts val="0"/>
              </a:spcBef>
              <a:spcAft>
                <a:spcPts val="0"/>
              </a:spcAft>
              <a:buSzPts val="1300"/>
              <a:buChar char="●"/>
            </a:pPr>
            <a:r>
              <a:rPr lang="en"/>
              <a:t>APF F. J. McGuigan Dissertation Award (mental health and function)</a:t>
            </a:r>
            <a:endParaRPr/>
          </a:p>
          <a:p>
            <a:pPr marL="457200" lvl="0" indent="-311150" algn="l" rtl="0">
              <a:spcBef>
                <a:spcPts val="0"/>
              </a:spcBef>
              <a:spcAft>
                <a:spcPts val="0"/>
              </a:spcAft>
              <a:buSzPts val="1300"/>
              <a:buChar char="●"/>
            </a:pPr>
            <a:r>
              <a:rPr lang="en"/>
              <a:t>Doctoral Dissertation Award in the Psychology of Aging</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819150" y="4527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Travel Awards</a:t>
            </a:r>
            <a:endParaRPr/>
          </a:p>
        </p:txBody>
      </p:sp>
      <p:sp>
        <p:nvSpPr>
          <p:cNvPr id="266" name="Google Shape;266;p36"/>
          <p:cNvSpPr txBox="1">
            <a:spLocks noGrp="1"/>
          </p:cNvSpPr>
          <p:nvPr>
            <p:ph type="body" idx="1"/>
          </p:nvPr>
        </p:nvSpPr>
        <p:spPr>
          <a:xfrm>
            <a:off x="819150" y="1407350"/>
            <a:ext cx="7505700" cy="33525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For any conference you attend, look to see if there are any society-sponsored travel awards</a:t>
            </a:r>
            <a:endParaRPr/>
          </a:p>
          <a:p>
            <a:pPr marL="0" lvl="0" indent="0" algn="l" rtl="0">
              <a:lnSpc>
                <a:spcPct val="100000"/>
              </a:lnSpc>
              <a:spcBef>
                <a:spcPts val="0"/>
              </a:spcBef>
              <a:spcAft>
                <a:spcPts val="0"/>
              </a:spcAft>
              <a:buNone/>
            </a:pPr>
            <a:endParaRPr/>
          </a:p>
          <a:p>
            <a:pPr marL="457200" lvl="0" indent="-311150" algn="l" rtl="0">
              <a:lnSpc>
                <a:spcPct val="100000"/>
              </a:lnSpc>
              <a:spcBef>
                <a:spcPts val="0"/>
              </a:spcBef>
              <a:spcAft>
                <a:spcPts val="0"/>
              </a:spcAft>
              <a:buSzPts val="1300"/>
              <a:buChar char="●"/>
            </a:pPr>
            <a:r>
              <a:rPr lang="en"/>
              <a:t>Society for Neuroscience </a:t>
            </a:r>
            <a:endParaRPr/>
          </a:p>
          <a:p>
            <a:pPr marL="914400" lvl="1" indent="-298450" algn="l" rtl="0">
              <a:lnSpc>
                <a:spcPct val="100000"/>
              </a:lnSpc>
              <a:spcBef>
                <a:spcPts val="0"/>
              </a:spcBef>
              <a:spcAft>
                <a:spcPts val="0"/>
              </a:spcAft>
              <a:buSzPts val="1100"/>
              <a:buChar char="○"/>
            </a:pPr>
            <a:r>
              <a:rPr lang="en"/>
              <a:t>Trainee Professional Development Award (Hayley Fisher)</a:t>
            </a:r>
            <a:endParaRPr/>
          </a:p>
          <a:p>
            <a:pPr marL="457200" lvl="0" indent="-311150" algn="l" rtl="0">
              <a:lnSpc>
                <a:spcPct val="100000"/>
              </a:lnSpc>
              <a:spcBef>
                <a:spcPts val="0"/>
              </a:spcBef>
              <a:spcAft>
                <a:spcPts val="0"/>
              </a:spcAft>
              <a:buSzPts val="1300"/>
              <a:buChar char="●"/>
            </a:pPr>
            <a:r>
              <a:rPr lang="en"/>
              <a:t>International Behavioral Neuroscience Society (Hayley Fisher)</a:t>
            </a:r>
            <a:endParaRPr/>
          </a:p>
          <a:p>
            <a:pPr marL="457200" lvl="0" indent="-311150" algn="l" rtl="0">
              <a:lnSpc>
                <a:spcPct val="100000"/>
              </a:lnSpc>
              <a:spcBef>
                <a:spcPts val="0"/>
              </a:spcBef>
              <a:spcAft>
                <a:spcPts val="0"/>
              </a:spcAft>
              <a:buSzPts val="1300"/>
              <a:buChar char="●"/>
            </a:pPr>
            <a:r>
              <a:rPr lang="en"/>
              <a:t>Experimental Biology (Hayley Fisher)</a:t>
            </a:r>
            <a:endParaRPr/>
          </a:p>
          <a:p>
            <a:pPr marL="457200" lvl="0" indent="-311150" algn="l" rtl="0">
              <a:lnSpc>
                <a:spcPct val="100000"/>
              </a:lnSpc>
              <a:spcBef>
                <a:spcPts val="0"/>
              </a:spcBef>
              <a:spcAft>
                <a:spcPts val="0"/>
              </a:spcAft>
              <a:buSzPts val="1300"/>
              <a:buChar char="●"/>
            </a:pPr>
            <a:r>
              <a:rPr lang="en"/>
              <a:t>Society for Industrial &amp; Organizational Psychology</a:t>
            </a:r>
            <a:endParaRPr/>
          </a:p>
          <a:p>
            <a:pPr marL="457200" lvl="0" indent="-311150" algn="l" rtl="0">
              <a:lnSpc>
                <a:spcPct val="100000"/>
              </a:lnSpc>
              <a:spcBef>
                <a:spcPts val="0"/>
              </a:spcBef>
              <a:spcAft>
                <a:spcPts val="0"/>
              </a:spcAft>
              <a:buSzPts val="1300"/>
              <a:buChar char="●"/>
            </a:pPr>
            <a:r>
              <a:rPr lang="en"/>
              <a:t>Society for Personality and Social Personality </a:t>
            </a:r>
            <a:endParaRPr/>
          </a:p>
          <a:p>
            <a:pPr marL="914400" lvl="1" indent="-298450" algn="l" rtl="0">
              <a:lnSpc>
                <a:spcPct val="100000"/>
              </a:lnSpc>
              <a:spcBef>
                <a:spcPts val="0"/>
              </a:spcBef>
              <a:spcAft>
                <a:spcPts val="0"/>
              </a:spcAft>
              <a:buSzPts val="1100"/>
              <a:buChar char="○"/>
            </a:pPr>
            <a:r>
              <a:rPr lang="en"/>
              <a:t>Graduate, Diversity Graduate, Diversity Undergraduate </a:t>
            </a:r>
            <a:endParaRPr/>
          </a:p>
          <a:p>
            <a:pPr marL="457200" lvl="0" indent="-311150" algn="l" rtl="0">
              <a:lnSpc>
                <a:spcPct val="100000"/>
              </a:lnSpc>
              <a:spcBef>
                <a:spcPts val="0"/>
              </a:spcBef>
              <a:spcAft>
                <a:spcPts val="0"/>
              </a:spcAft>
              <a:buSzPts val="1300"/>
              <a:buChar char="●"/>
            </a:pPr>
            <a:r>
              <a:rPr lang="en"/>
              <a:t>Psychonomic Society</a:t>
            </a:r>
            <a:endParaRPr/>
          </a:p>
          <a:p>
            <a:pPr marL="914400" lvl="1" indent="-298450" algn="l" rtl="0">
              <a:lnSpc>
                <a:spcPct val="100000"/>
              </a:lnSpc>
              <a:spcBef>
                <a:spcPts val="0"/>
              </a:spcBef>
              <a:spcAft>
                <a:spcPts val="0"/>
              </a:spcAft>
              <a:buSzPts val="1100"/>
              <a:buChar char="○"/>
            </a:pPr>
            <a:r>
              <a:rPr lang="en"/>
              <a:t>Graduate conference award</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Also look for best poster awards, data blitz sessions, and other opportunities.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K-State Opportunities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819150" y="4527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Undergraduate Opportunities</a:t>
            </a:r>
            <a:endParaRPr/>
          </a:p>
        </p:txBody>
      </p:sp>
      <p:sp>
        <p:nvSpPr>
          <p:cNvPr id="277" name="Google Shape;277;p38"/>
          <p:cNvSpPr txBox="1">
            <a:spLocks noGrp="1"/>
          </p:cNvSpPr>
          <p:nvPr>
            <p:ph type="body" idx="1"/>
          </p:nvPr>
        </p:nvSpPr>
        <p:spPr>
          <a:xfrm>
            <a:off x="819150" y="1407350"/>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Developing Scholars Program</a:t>
            </a:r>
            <a:endParaRPr/>
          </a:p>
          <a:p>
            <a:pPr marL="914400" lvl="1" indent="-298450" algn="l" rtl="0">
              <a:spcBef>
                <a:spcPts val="0"/>
              </a:spcBef>
              <a:spcAft>
                <a:spcPts val="0"/>
              </a:spcAft>
              <a:buSzPts val="1100"/>
              <a:buChar char="○"/>
            </a:pPr>
            <a:r>
              <a:rPr lang="en"/>
              <a:t>For first generation and historically excluded groups</a:t>
            </a:r>
            <a:endParaRPr/>
          </a:p>
          <a:p>
            <a:pPr marL="914400" lvl="1" indent="-298450" algn="l" rtl="0">
              <a:spcBef>
                <a:spcPts val="0"/>
              </a:spcBef>
              <a:spcAft>
                <a:spcPts val="0"/>
              </a:spcAft>
              <a:buSzPts val="1100"/>
              <a:buChar char="○"/>
            </a:pPr>
            <a:r>
              <a:rPr lang="en" u="sng">
                <a:solidFill>
                  <a:schemeClr val="hlink"/>
                </a:solidFill>
                <a:hlinkClick r:id="rId3"/>
              </a:rPr>
              <a:t>https://www.k-state.edu/scholars/about/</a:t>
            </a:r>
            <a:r>
              <a:rPr lang="en"/>
              <a:t> </a:t>
            </a:r>
            <a:endParaRPr/>
          </a:p>
          <a:p>
            <a:pPr marL="457200" lvl="0" indent="-311150" algn="l" rtl="0">
              <a:spcBef>
                <a:spcPts val="0"/>
              </a:spcBef>
              <a:spcAft>
                <a:spcPts val="0"/>
              </a:spcAft>
              <a:buSzPts val="1300"/>
              <a:buChar char="●"/>
            </a:pPr>
            <a:r>
              <a:rPr lang="en"/>
              <a:t>Pathways to STEM: Kansas Louis Stokes Alliance for Minority Participation (KS-LSAMP)</a:t>
            </a:r>
            <a:endParaRPr/>
          </a:p>
          <a:p>
            <a:pPr marL="914400" lvl="1" indent="-298450" algn="l" rtl="0">
              <a:spcBef>
                <a:spcPts val="0"/>
              </a:spcBef>
              <a:spcAft>
                <a:spcPts val="0"/>
              </a:spcAft>
              <a:buSzPts val="1100"/>
              <a:buChar char="○"/>
            </a:pPr>
            <a:r>
              <a:rPr lang="en"/>
              <a:t>Has to be from an approved major -- Psychology is not one but Biology is</a:t>
            </a:r>
            <a:endParaRPr/>
          </a:p>
          <a:p>
            <a:pPr marL="914400" lvl="1" indent="-298450" algn="l" rtl="0">
              <a:spcBef>
                <a:spcPts val="0"/>
              </a:spcBef>
              <a:spcAft>
                <a:spcPts val="0"/>
              </a:spcAft>
              <a:buSzPts val="1100"/>
              <a:buChar char="○"/>
            </a:pPr>
            <a:r>
              <a:rPr lang="en" u="sng">
                <a:solidFill>
                  <a:schemeClr val="hlink"/>
                </a:solidFill>
                <a:hlinkClick r:id="rId4"/>
              </a:rPr>
              <a:t>https://www.k-state.edu/lsamp/programs/index.html</a:t>
            </a:r>
            <a:r>
              <a:rPr lang="en"/>
              <a:t> </a:t>
            </a:r>
            <a:endParaRPr/>
          </a:p>
          <a:p>
            <a:pPr marL="457200" lvl="0" indent="-311150" algn="l" rtl="0">
              <a:spcBef>
                <a:spcPts val="0"/>
              </a:spcBef>
              <a:spcAft>
                <a:spcPts val="0"/>
              </a:spcAft>
              <a:buSzPts val="1300"/>
              <a:buChar char="●"/>
            </a:pPr>
            <a:r>
              <a:rPr lang="en"/>
              <a:t>McNair Scholars Program</a:t>
            </a:r>
            <a:endParaRPr/>
          </a:p>
          <a:p>
            <a:pPr marL="914400" lvl="1" indent="-298450" algn="l" rtl="0">
              <a:spcBef>
                <a:spcPts val="0"/>
              </a:spcBef>
              <a:spcAft>
                <a:spcPts val="0"/>
              </a:spcAft>
              <a:buSzPts val="1100"/>
              <a:buChar char="○"/>
            </a:pPr>
            <a:r>
              <a:rPr lang="en"/>
              <a:t>For first generation and historically excluded groups</a:t>
            </a:r>
            <a:endParaRPr b="1"/>
          </a:p>
          <a:p>
            <a:pPr marL="914400" lvl="1" indent="-298450" algn="l" rtl="0">
              <a:spcBef>
                <a:spcPts val="0"/>
              </a:spcBef>
              <a:spcAft>
                <a:spcPts val="0"/>
              </a:spcAft>
              <a:buSzPts val="1100"/>
              <a:buChar char="○"/>
            </a:pPr>
            <a:r>
              <a:rPr lang="en" u="sng">
                <a:solidFill>
                  <a:schemeClr val="hlink"/>
                </a:solidFill>
                <a:hlinkClick r:id="rId5"/>
              </a:rPr>
              <a:t>https://www.k-state.edu/mcnair/</a:t>
            </a:r>
            <a:r>
              <a:rPr lang="en"/>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9"/>
          <p:cNvSpPr txBox="1">
            <a:spLocks noGrp="1"/>
          </p:cNvSpPr>
          <p:nvPr>
            <p:ph type="title"/>
          </p:nvPr>
        </p:nvSpPr>
        <p:spPr>
          <a:xfrm>
            <a:off x="819150" y="45272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Undergraduate Opportunities</a:t>
            </a:r>
            <a:endParaRPr/>
          </a:p>
        </p:txBody>
      </p:sp>
      <p:sp>
        <p:nvSpPr>
          <p:cNvPr id="283" name="Google Shape;283;p39"/>
          <p:cNvSpPr txBox="1">
            <a:spLocks noGrp="1"/>
          </p:cNvSpPr>
          <p:nvPr>
            <p:ph type="body" idx="1"/>
          </p:nvPr>
        </p:nvSpPr>
        <p:spPr>
          <a:xfrm>
            <a:off x="819150" y="1407325"/>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Office of Undergraduate Research and Creative Inquiry</a:t>
            </a:r>
            <a:endParaRPr/>
          </a:p>
          <a:p>
            <a:pPr marL="914400" lvl="1" indent="-298450" algn="l" rtl="0">
              <a:spcBef>
                <a:spcPts val="0"/>
              </a:spcBef>
              <a:spcAft>
                <a:spcPts val="0"/>
              </a:spcAft>
              <a:buSzPts val="1100"/>
              <a:buChar char="○"/>
            </a:pPr>
            <a:r>
              <a:rPr lang="en"/>
              <a:t>Research and conference grants available</a:t>
            </a:r>
            <a:endParaRPr/>
          </a:p>
          <a:p>
            <a:pPr marL="914400" lvl="1" indent="-298450" algn="l" rtl="0">
              <a:spcBef>
                <a:spcPts val="0"/>
              </a:spcBef>
              <a:spcAft>
                <a:spcPts val="0"/>
              </a:spcAft>
              <a:buSzPts val="1100"/>
              <a:buChar char="○"/>
            </a:pPr>
            <a:r>
              <a:rPr lang="en" u="sng">
                <a:solidFill>
                  <a:schemeClr val="hlink"/>
                </a:solidFill>
                <a:hlinkClick r:id="rId3"/>
              </a:rPr>
              <a:t>https://www.k-state.edu/undergradresearch/opportunities/Grant%20Awards.html</a:t>
            </a:r>
            <a:r>
              <a:rPr lang="en"/>
              <a:t> </a:t>
            </a:r>
            <a:endParaRPr/>
          </a:p>
          <a:p>
            <a:pPr marL="457200" lvl="0" indent="-311150" algn="l" rtl="0">
              <a:spcBef>
                <a:spcPts val="0"/>
              </a:spcBef>
              <a:spcAft>
                <a:spcPts val="0"/>
              </a:spcAft>
              <a:buSzPts val="1300"/>
              <a:buChar char="●"/>
            </a:pPr>
            <a:r>
              <a:rPr lang="en"/>
              <a:t>College of Arts and Sciences Research Awards</a:t>
            </a:r>
            <a:endParaRPr/>
          </a:p>
          <a:p>
            <a:pPr marL="914400" lvl="1" indent="-298450" algn="l" rtl="0">
              <a:spcBef>
                <a:spcPts val="0"/>
              </a:spcBef>
              <a:spcAft>
                <a:spcPts val="0"/>
              </a:spcAft>
              <a:buSzPts val="1100"/>
              <a:buChar char="○"/>
            </a:pPr>
            <a:r>
              <a:rPr lang="en" u="sng">
                <a:solidFill>
                  <a:schemeClr val="hlink"/>
                </a:solidFill>
                <a:hlinkClick r:id="rId4"/>
              </a:rPr>
              <a:t>https://artsci.k-state.edu/research/undergraduate/</a:t>
            </a:r>
            <a:r>
              <a:rPr lang="en"/>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0"/>
          <p:cNvSpPr txBox="1">
            <a:spLocks noGrp="1"/>
          </p:cNvSpPr>
          <p:nvPr>
            <p:ph type="title"/>
          </p:nvPr>
        </p:nvSpPr>
        <p:spPr>
          <a:xfrm>
            <a:off x="819150" y="4527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Graduate Students</a:t>
            </a:r>
            <a:endParaRPr/>
          </a:p>
        </p:txBody>
      </p:sp>
      <p:sp>
        <p:nvSpPr>
          <p:cNvPr id="289" name="Google Shape;289;p40"/>
          <p:cNvSpPr txBox="1">
            <a:spLocks noGrp="1"/>
          </p:cNvSpPr>
          <p:nvPr>
            <p:ph type="body" idx="1"/>
          </p:nvPr>
        </p:nvSpPr>
        <p:spPr>
          <a:xfrm>
            <a:off x="433200" y="1407350"/>
            <a:ext cx="8277600" cy="3156000"/>
          </a:xfrm>
          <a:prstGeom prst="rect">
            <a:avLst/>
          </a:prstGeom>
        </p:spPr>
        <p:txBody>
          <a:bodyPr spcFirstLastPara="1" wrap="square" lIns="91425" tIns="91425" rIns="91425" bIns="91425" anchor="t" anchorCtr="0">
            <a:normAutofit fontScale="92500" lnSpcReduction="10000"/>
          </a:bodyPr>
          <a:lstStyle/>
          <a:p>
            <a:pPr marL="457200" lvl="0" indent="-311150" algn="l" rtl="0">
              <a:spcBef>
                <a:spcPts val="0"/>
              </a:spcBef>
              <a:spcAft>
                <a:spcPts val="0"/>
              </a:spcAft>
              <a:buSzPts val="1300"/>
              <a:buChar char="●"/>
            </a:pPr>
            <a:r>
              <a:rPr lang="en"/>
              <a:t>University Distinguished Professors Graduate Student Award (Andrew Marshall, Catherine Steele, Hayley Fisher)</a:t>
            </a:r>
            <a:endParaRPr/>
          </a:p>
          <a:p>
            <a:pPr marL="914400" lvl="1" indent="-298450" algn="l" rtl="0">
              <a:spcBef>
                <a:spcPts val="0"/>
              </a:spcBef>
              <a:spcAft>
                <a:spcPts val="0"/>
              </a:spcAft>
              <a:buSzPts val="1100"/>
              <a:buChar char="○"/>
            </a:pPr>
            <a:r>
              <a:rPr lang="en" u="sng">
                <a:solidFill>
                  <a:schemeClr val="hlink"/>
                </a:solidFill>
                <a:hlinkClick r:id="rId3"/>
              </a:rPr>
              <a:t>https://www.k-state.edu/grad/student-success/awards/udp/</a:t>
            </a:r>
            <a:r>
              <a:rPr lang="en"/>
              <a:t> </a:t>
            </a:r>
            <a:endParaRPr/>
          </a:p>
          <a:p>
            <a:pPr marL="457200" lvl="0" indent="-311150" algn="l" rtl="0">
              <a:spcBef>
                <a:spcPts val="0"/>
              </a:spcBef>
              <a:spcAft>
                <a:spcPts val="0"/>
              </a:spcAft>
              <a:buSzPts val="1300"/>
              <a:buChar char="●"/>
            </a:pPr>
            <a:r>
              <a:rPr lang="en"/>
              <a:t>Sarachek Award </a:t>
            </a:r>
            <a:endParaRPr/>
          </a:p>
          <a:p>
            <a:pPr marL="914400" lvl="1" indent="-298450" algn="l" rtl="0">
              <a:spcBef>
                <a:spcPts val="0"/>
              </a:spcBef>
              <a:spcAft>
                <a:spcPts val="0"/>
              </a:spcAft>
              <a:buSzPts val="1100"/>
              <a:buChar char="○"/>
            </a:pPr>
            <a:r>
              <a:rPr lang="en"/>
              <a:t>Specifically for molecular biology </a:t>
            </a:r>
            <a:endParaRPr/>
          </a:p>
          <a:p>
            <a:pPr marL="914400" lvl="1" indent="-298450" algn="l" rtl="0">
              <a:spcBef>
                <a:spcPts val="0"/>
              </a:spcBef>
              <a:spcAft>
                <a:spcPts val="0"/>
              </a:spcAft>
              <a:buSzPts val="1100"/>
              <a:buChar char="○"/>
            </a:pPr>
            <a:r>
              <a:rPr lang="en" u="sng">
                <a:solidFill>
                  <a:schemeClr val="hlink"/>
                </a:solidFill>
                <a:hlinkClick r:id="rId4"/>
              </a:rPr>
              <a:t>https://www.k-state.edu/grad/financial-support/scholarships-fellowships-grants/sarachek/</a:t>
            </a:r>
            <a:r>
              <a:rPr lang="en"/>
              <a:t> </a:t>
            </a:r>
            <a:endParaRPr/>
          </a:p>
          <a:p>
            <a:pPr marL="457200" lvl="0" indent="-311150" algn="l" rtl="0">
              <a:spcBef>
                <a:spcPts val="0"/>
              </a:spcBef>
              <a:spcAft>
                <a:spcPts val="0"/>
              </a:spcAft>
              <a:buSzPts val="1300"/>
              <a:buChar char="●"/>
            </a:pPr>
            <a:r>
              <a:rPr lang="en"/>
              <a:t>Arts, Humanities, and Social Sciences Small Grant Program for K-State Graduate Students (Hayley Fisher, Aaron Entringer) </a:t>
            </a:r>
            <a:endParaRPr/>
          </a:p>
          <a:p>
            <a:pPr marL="914400" lvl="1" indent="-298450" algn="l" rtl="0">
              <a:spcBef>
                <a:spcPts val="0"/>
              </a:spcBef>
              <a:spcAft>
                <a:spcPts val="0"/>
              </a:spcAft>
              <a:buSzPts val="1100"/>
              <a:buChar char="○"/>
            </a:pPr>
            <a:r>
              <a:rPr lang="en"/>
              <a:t>Up to $1,000 research award for your final year of study</a:t>
            </a:r>
            <a:endParaRPr/>
          </a:p>
          <a:p>
            <a:pPr marL="914400" lvl="1" indent="-298450" algn="l" rtl="0">
              <a:spcBef>
                <a:spcPts val="0"/>
              </a:spcBef>
              <a:spcAft>
                <a:spcPts val="0"/>
              </a:spcAft>
              <a:buSzPts val="1100"/>
              <a:buChar char="○"/>
            </a:pPr>
            <a:r>
              <a:rPr lang="en" u="sng">
                <a:solidFill>
                  <a:schemeClr val="hlink"/>
                </a:solidFill>
                <a:hlinkClick r:id="rId5"/>
              </a:rPr>
              <a:t>https://www.k-state.edu/grad/financial-support/scholarships-fellowships-grants/ahss/</a:t>
            </a:r>
            <a:r>
              <a:rPr lang="en"/>
              <a:t> </a:t>
            </a:r>
            <a:endParaRPr/>
          </a:p>
          <a:p>
            <a:pPr marL="457200" lvl="0" indent="-304800" algn="l" rtl="0">
              <a:spcBef>
                <a:spcPts val="0"/>
              </a:spcBef>
              <a:spcAft>
                <a:spcPts val="0"/>
              </a:spcAft>
              <a:buClr>
                <a:srgbClr val="36342B"/>
              </a:buClr>
              <a:buSzPts val="1200"/>
              <a:buChar char="●"/>
            </a:pPr>
            <a:r>
              <a:rPr lang="en" sz="1200">
                <a:solidFill>
                  <a:srgbClr val="36342B"/>
                </a:solidFill>
                <a:highlight>
                  <a:srgbClr val="FFFFFF"/>
                </a:highlight>
              </a:rPr>
              <a:t>Graduate Award for Outstanding Leadership and Service</a:t>
            </a:r>
            <a:endParaRPr sz="1200">
              <a:solidFill>
                <a:srgbClr val="36342B"/>
              </a:solidFill>
              <a:highlight>
                <a:srgbClr val="FFFFFF"/>
              </a:highlight>
            </a:endParaRPr>
          </a:p>
          <a:p>
            <a:pPr marL="914400" lvl="1" indent="-304800" algn="l" rtl="0">
              <a:spcBef>
                <a:spcPts val="0"/>
              </a:spcBef>
              <a:spcAft>
                <a:spcPts val="0"/>
              </a:spcAft>
              <a:buClr>
                <a:srgbClr val="36342B"/>
              </a:buClr>
              <a:buSzPts val="1200"/>
              <a:buChar char="○"/>
            </a:pPr>
            <a:r>
              <a:rPr lang="en" sz="1200" u="sng">
                <a:solidFill>
                  <a:schemeClr val="hlink"/>
                </a:solidFill>
                <a:highlight>
                  <a:srgbClr val="FFFFFF"/>
                </a:highlight>
                <a:hlinkClick r:id="rId6"/>
              </a:rPr>
              <a:t>https://www.k-state.com/participate/alumniandfriends/awards/graduatestudent.php</a:t>
            </a:r>
            <a:r>
              <a:rPr lang="en" sz="1200">
                <a:solidFill>
                  <a:srgbClr val="36342B"/>
                </a:solidFill>
                <a:highlight>
                  <a:srgbClr val="FFFFFF"/>
                </a:highlight>
              </a:rPr>
              <a:t> </a:t>
            </a:r>
            <a:endParaRPr sz="1200">
              <a:solidFill>
                <a:srgbClr val="36342B"/>
              </a:solidFill>
              <a:highlight>
                <a:srgbClr val="FFFFFF"/>
              </a:highlight>
            </a:endParaRPr>
          </a:p>
          <a:p>
            <a:pPr marL="457200" lvl="0" indent="-304800" algn="l" rtl="0">
              <a:spcBef>
                <a:spcPts val="0"/>
              </a:spcBef>
              <a:spcAft>
                <a:spcPts val="0"/>
              </a:spcAft>
              <a:buClr>
                <a:srgbClr val="36342B"/>
              </a:buClr>
              <a:buSzPts val="1200"/>
              <a:buChar char="●"/>
            </a:pPr>
            <a:r>
              <a:rPr lang="en" sz="1200">
                <a:solidFill>
                  <a:srgbClr val="36342B"/>
                </a:solidFill>
                <a:highlight>
                  <a:srgbClr val="FFFFFF"/>
                </a:highlight>
              </a:rPr>
              <a:t>Graduate Award for Outstanding Academics (Amanda Martens)</a:t>
            </a:r>
            <a:endParaRPr sz="1200">
              <a:solidFill>
                <a:srgbClr val="36342B"/>
              </a:solidFill>
              <a:highlight>
                <a:srgbClr val="FFFFFF"/>
              </a:highlight>
            </a:endParaRPr>
          </a:p>
          <a:p>
            <a:pPr marL="914400" lvl="1" indent="-304800" algn="l" rtl="0">
              <a:spcBef>
                <a:spcPts val="0"/>
              </a:spcBef>
              <a:spcAft>
                <a:spcPts val="0"/>
              </a:spcAft>
              <a:buClr>
                <a:srgbClr val="36342B"/>
              </a:buClr>
              <a:buSzPts val="1200"/>
              <a:buChar char="○"/>
            </a:pPr>
            <a:r>
              <a:rPr lang="en" sz="1200" u="sng">
                <a:solidFill>
                  <a:schemeClr val="hlink"/>
                </a:solidFill>
                <a:highlight>
                  <a:srgbClr val="FFFFFF"/>
                </a:highlight>
                <a:hlinkClick r:id="rId6"/>
              </a:rPr>
              <a:t>https://www.k-state.com/participate/alumniandfriends/awards/graduatestudent.php</a:t>
            </a:r>
            <a:r>
              <a:rPr lang="en" sz="1200">
                <a:solidFill>
                  <a:srgbClr val="36342B"/>
                </a:solidFill>
                <a:highlight>
                  <a:srgbClr val="FFFFFF"/>
                </a:highlight>
              </a:rPr>
              <a:t> </a:t>
            </a:r>
            <a:endParaRPr sz="1200">
              <a:solidFill>
                <a:srgbClr val="36342B"/>
              </a:solidFill>
              <a:highlight>
                <a:srgbClr val="FFFFFF"/>
              </a:highlight>
            </a:endParaRPr>
          </a:p>
          <a:p>
            <a:pPr marL="457200" lvl="0" indent="-304800" algn="l" rtl="0">
              <a:spcBef>
                <a:spcPts val="0"/>
              </a:spcBef>
              <a:spcAft>
                <a:spcPts val="0"/>
              </a:spcAft>
              <a:buClr>
                <a:srgbClr val="36342B"/>
              </a:buClr>
              <a:buSzPts val="1200"/>
              <a:buChar char="●"/>
            </a:pPr>
            <a:r>
              <a:rPr lang="en" sz="1200">
                <a:solidFill>
                  <a:srgbClr val="36342B"/>
                </a:solidFill>
                <a:highlight>
                  <a:srgbClr val="FFFFFF"/>
                </a:highlight>
              </a:rPr>
              <a:t>MAGS/ProQuest Distinguished Thesis Award (Catherine Steele, Conor O’Dea)</a:t>
            </a:r>
            <a:endParaRPr sz="1200">
              <a:solidFill>
                <a:srgbClr val="36342B"/>
              </a:solidFill>
              <a:highlight>
                <a:srgbClr val="FFFFFF"/>
              </a:highlight>
            </a:endParaRPr>
          </a:p>
          <a:p>
            <a:pPr marL="914400" lvl="1" indent="-304800" algn="l" rtl="0">
              <a:spcBef>
                <a:spcPts val="0"/>
              </a:spcBef>
              <a:spcAft>
                <a:spcPts val="0"/>
              </a:spcAft>
              <a:buClr>
                <a:srgbClr val="36342B"/>
              </a:buClr>
              <a:buSzPts val="1200"/>
              <a:buChar char="○"/>
            </a:pPr>
            <a:r>
              <a:rPr lang="en" sz="1200" u="sng">
                <a:solidFill>
                  <a:schemeClr val="hlink"/>
                </a:solidFill>
                <a:highlight>
                  <a:srgbClr val="FFFFFF"/>
                </a:highlight>
                <a:hlinkClick r:id="rId7"/>
              </a:rPr>
              <a:t>https://www.k-state.edu/grad/student-success/awards/mags-thesis.html</a:t>
            </a:r>
            <a:r>
              <a:rPr lang="en" sz="1200">
                <a:solidFill>
                  <a:srgbClr val="36342B"/>
                </a:solidFill>
                <a:highlight>
                  <a:srgbClr val="FFFFFF"/>
                </a:highlight>
              </a:rPr>
              <a:t> </a:t>
            </a:r>
            <a:endParaRPr sz="1200">
              <a:solidFill>
                <a:srgbClr val="36342B"/>
              </a:solidFill>
              <a:highlight>
                <a:srgbClr val="FFFFFF"/>
              </a:highlight>
            </a:endParaRPr>
          </a:p>
          <a:p>
            <a:pPr marL="457200" lvl="0" indent="-304800" algn="l" rtl="0">
              <a:spcBef>
                <a:spcPts val="0"/>
              </a:spcBef>
              <a:spcAft>
                <a:spcPts val="0"/>
              </a:spcAft>
              <a:buClr>
                <a:srgbClr val="36342B"/>
              </a:buClr>
              <a:buSzPts val="1200"/>
              <a:buChar char="●"/>
            </a:pPr>
            <a:r>
              <a:rPr lang="en" sz="1200">
                <a:solidFill>
                  <a:srgbClr val="36342B"/>
                </a:solidFill>
                <a:highlight>
                  <a:srgbClr val="FFFFFF"/>
                </a:highlight>
              </a:rPr>
              <a:t>CGS/ProQuest Distinguished Dissertation Award (Andrew Marshall)</a:t>
            </a:r>
            <a:endParaRPr sz="1200">
              <a:solidFill>
                <a:srgbClr val="36342B"/>
              </a:solidFill>
              <a:highlight>
                <a:srgbClr val="FFFFFF"/>
              </a:highlight>
            </a:endParaRPr>
          </a:p>
          <a:p>
            <a:pPr marL="914400" lvl="1" indent="-304800" algn="l" rtl="0">
              <a:spcBef>
                <a:spcPts val="0"/>
              </a:spcBef>
              <a:spcAft>
                <a:spcPts val="0"/>
              </a:spcAft>
              <a:buClr>
                <a:srgbClr val="36342B"/>
              </a:buClr>
              <a:buSzPts val="1200"/>
              <a:buChar char="○"/>
            </a:pPr>
            <a:r>
              <a:rPr lang="en" sz="1200" u="sng">
                <a:solidFill>
                  <a:schemeClr val="hlink"/>
                </a:solidFill>
                <a:highlight>
                  <a:srgbClr val="FFFFFF"/>
                </a:highlight>
                <a:hlinkClick r:id="rId8"/>
              </a:rPr>
              <a:t>https://www.k-state.edu/grad/student-success/awards/cgs-dissertation.html</a:t>
            </a:r>
            <a:r>
              <a:rPr lang="en" sz="1200">
                <a:solidFill>
                  <a:srgbClr val="36342B"/>
                </a:solidFill>
                <a:highlight>
                  <a:srgbClr val="FFFFFF"/>
                </a:highlight>
              </a:rPr>
              <a:t> </a:t>
            </a:r>
            <a:endParaRPr sz="1200">
              <a:solidFill>
                <a:srgbClr val="36342B"/>
              </a:solidFill>
              <a:highlight>
                <a:srgbClr val="FFFFFF"/>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1"/>
          <p:cNvSpPr txBox="1">
            <a:spLocks noGrp="1"/>
          </p:cNvSpPr>
          <p:nvPr>
            <p:ph type="title"/>
          </p:nvPr>
        </p:nvSpPr>
        <p:spPr>
          <a:xfrm>
            <a:off x="819150" y="4600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Final Resources</a:t>
            </a:r>
            <a:endParaRPr/>
          </a:p>
        </p:txBody>
      </p:sp>
      <p:sp>
        <p:nvSpPr>
          <p:cNvPr id="295" name="Google Shape;295;p41"/>
          <p:cNvSpPr txBox="1">
            <a:spLocks noGrp="1"/>
          </p:cNvSpPr>
          <p:nvPr>
            <p:ph type="body" idx="1"/>
          </p:nvPr>
        </p:nvSpPr>
        <p:spPr>
          <a:xfrm>
            <a:off x="819150" y="1414600"/>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u="sng">
                <a:solidFill>
                  <a:schemeClr val="hlink"/>
                </a:solidFill>
                <a:hlinkClick r:id="rId3"/>
              </a:rPr>
              <a:t>https://www.pathwaystoscience.org/index.aspx</a:t>
            </a:r>
            <a:r>
              <a:rPr lang="en"/>
              <a:t> </a:t>
            </a:r>
            <a:endParaRPr/>
          </a:p>
          <a:p>
            <a:pPr marL="457200" lvl="0" indent="-311150" algn="l" rtl="0">
              <a:spcBef>
                <a:spcPts val="0"/>
              </a:spcBef>
              <a:spcAft>
                <a:spcPts val="0"/>
              </a:spcAft>
              <a:buSzPts val="1300"/>
              <a:buChar char="●"/>
            </a:pPr>
            <a:r>
              <a:rPr lang="en" u="sng">
                <a:solidFill>
                  <a:schemeClr val="hlink"/>
                </a:solidFill>
                <a:hlinkClick r:id="rId4"/>
              </a:rPr>
              <a:t>https://www.cientificolatino.com/fellowships</a:t>
            </a:r>
            <a:r>
              <a:rPr lang="en"/>
              <a:t> </a:t>
            </a:r>
            <a:endParaRPr/>
          </a:p>
          <a:p>
            <a:pPr marL="457200" lvl="0" indent="-311150" algn="l" rtl="0">
              <a:spcBef>
                <a:spcPts val="0"/>
              </a:spcBef>
              <a:spcAft>
                <a:spcPts val="0"/>
              </a:spcAft>
              <a:buSzPts val="1300"/>
              <a:buChar char="●"/>
            </a:pPr>
            <a:r>
              <a:rPr lang="en" u="sng">
                <a:solidFill>
                  <a:schemeClr val="hlink"/>
                </a:solidFill>
                <a:hlinkClick r:id="rId5"/>
              </a:rPr>
              <a:t>https://immigrantsrising.org/2021scholarships/</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Undergraduate Opportunities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819150" y="474075"/>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Postbaccalaureate Research Education Program</a:t>
            </a:r>
            <a:endParaRPr/>
          </a:p>
        </p:txBody>
      </p:sp>
      <p:sp>
        <p:nvSpPr>
          <p:cNvPr id="146" name="Google Shape;146;p16"/>
          <p:cNvSpPr txBox="1">
            <a:spLocks noGrp="1"/>
          </p:cNvSpPr>
          <p:nvPr>
            <p:ph type="body" idx="1"/>
          </p:nvPr>
        </p:nvSpPr>
        <p:spPr>
          <a:xfrm>
            <a:off x="819150" y="1428675"/>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PREP goal: “</a:t>
            </a:r>
            <a:r>
              <a:rPr lang="en">
                <a:solidFill>
                  <a:srgbClr val="414141"/>
                </a:solidFill>
                <a:highlight>
                  <a:srgbClr val="FFFFFF"/>
                </a:highlight>
              </a:rPr>
              <a:t>support educational activities that enhance the diversity of the biomedical research workforce”</a:t>
            </a:r>
            <a:endParaRPr>
              <a:solidFill>
                <a:srgbClr val="414141"/>
              </a:solidFill>
              <a:highlight>
                <a:srgbClr val="FFFFFF"/>
              </a:highlight>
            </a:endParaRPr>
          </a:p>
          <a:p>
            <a:pPr marL="914400" lvl="1" indent="-298450" algn="l" rtl="0">
              <a:spcBef>
                <a:spcPts val="0"/>
              </a:spcBef>
              <a:spcAft>
                <a:spcPts val="0"/>
              </a:spcAft>
              <a:buSzPts val="1100"/>
              <a:buChar char="○"/>
            </a:pPr>
            <a:r>
              <a:rPr lang="en">
                <a:highlight>
                  <a:srgbClr val="FFFFFF"/>
                </a:highlight>
              </a:rPr>
              <a:t>Include, but are not limited to, African Americans, Hispanic Americans, American Indians, Alaska Natives/Native Hawaiians, and citizens of the U.S. Pacific Islands</a:t>
            </a:r>
            <a:endParaRPr>
              <a:highlight>
                <a:srgbClr val="FFFFFF"/>
              </a:highlight>
            </a:endParaRPr>
          </a:p>
          <a:p>
            <a:pPr marL="457200" lvl="0" indent="-311150" algn="l" rtl="0">
              <a:spcBef>
                <a:spcPts val="0"/>
              </a:spcBef>
              <a:spcAft>
                <a:spcPts val="0"/>
              </a:spcAft>
              <a:buSzPts val="1300"/>
              <a:buChar char="●"/>
            </a:pPr>
            <a:r>
              <a:rPr lang="en"/>
              <a:t>Intended for students who are interested in pursuing a research-focused doctoral degree in the biomedical sciences</a:t>
            </a:r>
            <a:endParaRPr/>
          </a:p>
          <a:p>
            <a:pPr marL="457200" lvl="0" indent="-311150" algn="l" rtl="0">
              <a:spcBef>
                <a:spcPts val="0"/>
              </a:spcBef>
              <a:spcAft>
                <a:spcPts val="0"/>
              </a:spcAft>
              <a:buSzPts val="1300"/>
              <a:buChar char="●"/>
            </a:pPr>
            <a:r>
              <a:rPr lang="en"/>
              <a:t>Students complete methods courses, laboratory rotations, and an independent research project</a:t>
            </a:r>
            <a:endParaRPr/>
          </a:p>
          <a:p>
            <a:pPr marL="457200" lvl="0" indent="-311150" algn="l" rtl="0">
              <a:spcBef>
                <a:spcPts val="0"/>
              </a:spcBef>
              <a:spcAft>
                <a:spcPts val="0"/>
              </a:spcAft>
              <a:buSzPts val="1300"/>
              <a:buChar char="●"/>
            </a:pPr>
            <a:r>
              <a:rPr lang="en"/>
              <a:t>They receive intensive mentoring to prepare them for graduate school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7"/>
          <p:cNvSpPr txBox="1">
            <a:spLocks noGrp="1"/>
          </p:cNvSpPr>
          <p:nvPr>
            <p:ph type="title"/>
          </p:nvPr>
        </p:nvSpPr>
        <p:spPr>
          <a:xfrm>
            <a:off x="819150" y="45755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Postbaccalaureate Research Education Program</a:t>
            </a:r>
            <a:endParaRPr/>
          </a:p>
        </p:txBody>
      </p:sp>
      <p:sp>
        <p:nvSpPr>
          <p:cNvPr id="152" name="Google Shape;152;p17"/>
          <p:cNvSpPr txBox="1">
            <a:spLocks noGrp="1"/>
          </p:cNvSpPr>
          <p:nvPr>
            <p:ph type="body" idx="1"/>
          </p:nvPr>
        </p:nvSpPr>
        <p:spPr>
          <a:xfrm>
            <a:off x="819150" y="1412150"/>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Typically starts summer after senior year of college and lasts for 1-2 years</a:t>
            </a:r>
            <a:endParaRPr/>
          </a:p>
          <a:p>
            <a:pPr marL="457200" lvl="0" indent="-311150" algn="l" rtl="0">
              <a:spcBef>
                <a:spcPts val="0"/>
              </a:spcBef>
              <a:spcAft>
                <a:spcPts val="0"/>
              </a:spcAft>
              <a:buSzPts val="1300"/>
              <a:buChar char="●"/>
            </a:pPr>
            <a:r>
              <a:rPr lang="en"/>
              <a:t>Students receive a stipend ($27,200) comparable if not more than a GTA/GRA salary plus health insurance and tuition for up to 11 credit hours</a:t>
            </a:r>
            <a:endParaRPr/>
          </a:p>
          <a:p>
            <a:pPr marL="457200" lvl="0" indent="-311150" algn="l" rtl="0">
              <a:spcBef>
                <a:spcPts val="0"/>
              </a:spcBef>
              <a:spcAft>
                <a:spcPts val="0"/>
              </a:spcAft>
              <a:buSzPts val="1300"/>
              <a:buChar char="●"/>
            </a:pPr>
            <a:r>
              <a:rPr lang="en"/>
              <a:t>Application deadlines range but typically open in December and close in March</a:t>
            </a:r>
            <a:endParaRPr/>
          </a:p>
          <a:p>
            <a:pPr marL="457200" lvl="0" indent="-311150" algn="l" rtl="0">
              <a:spcBef>
                <a:spcPts val="0"/>
              </a:spcBef>
              <a:spcAft>
                <a:spcPts val="0"/>
              </a:spcAft>
              <a:buSzPts val="1300"/>
              <a:buChar char="●"/>
            </a:pPr>
            <a:r>
              <a:rPr lang="en"/>
              <a:t>Same application materials as graduate school</a:t>
            </a:r>
            <a:endParaRPr/>
          </a:p>
          <a:p>
            <a:pPr marL="914400" lvl="1" indent="-298450" algn="l" rtl="0">
              <a:spcBef>
                <a:spcPts val="0"/>
              </a:spcBef>
              <a:spcAft>
                <a:spcPts val="0"/>
              </a:spcAft>
              <a:buSzPts val="1100"/>
              <a:buChar char="○"/>
            </a:pPr>
            <a:r>
              <a:rPr lang="en"/>
              <a:t>transcripts, personal statement, CV, and letters of reference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a:spLocks noGrp="1"/>
          </p:cNvSpPr>
          <p:nvPr>
            <p:ph type="title"/>
          </p:nvPr>
        </p:nvSpPr>
        <p:spPr>
          <a:xfrm>
            <a:off x="819150" y="454875"/>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Postbaccalaureate Research Education Program</a:t>
            </a:r>
            <a:endParaRPr/>
          </a:p>
        </p:txBody>
      </p:sp>
      <p:sp>
        <p:nvSpPr>
          <p:cNvPr id="158" name="Google Shape;158;p18"/>
          <p:cNvSpPr txBox="1">
            <a:spLocks noGrp="1"/>
          </p:cNvSpPr>
          <p:nvPr>
            <p:ph type="body" idx="1"/>
          </p:nvPr>
        </p:nvSpPr>
        <p:spPr>
          <a:xfrm>
            <a:off x="311700" y="1409475"/>
            <a:ext cx="3874800" cy="3657900"/>
          </a:xfrm>
          <a:prstGeom prst="rect">
            <a:avLst/>
          </a:prstGeom>
        </p:spPr>
        <p:txBody>
          <a:bodyPr spcFirstLastPara="1" wrap="square" lIns="91425" tIns="91425" rIns="91425" bIns="91425" anchor="t" anchorCtr="0">
            <a:normAutofit fontScale="92500" lnSpcReduction="10000"/>
          </a:bodyPr>
          <a:lstStyle/>
          <a:p>
            <a:pPr marL="457200" lvl="0" indent="-311150" algn="l" rtl="0">
              <a:spcBef>
                <a:spcPts val="0"/>
              </a:spcBef>
              <a:spcAft>
                <a:spcPts val="0"/>
              </a:spcAft>
              <a:buSzPts val="1300"/>
              <a:buChar char="●"/>
            </a:pPr>
            <a:r>
              <a:rPr lang="en"/>
              <a:t>Locations:</a:t>
            </a:r>
            <a:endParaRPr/>
          </a:p>
          <a:p>
            <a:pPr marL="914400" lvl="1" indent="-292100" algn="l" rtl="0">
              <a:spcBef>
                <a:spcPts val="0"/>
              </a:spcBef>
              <a:spcAft>
                <a:spcPts val="0"/>
              </a:spcAft>
              <a:buSzPts val="1000"/>
              <a:buChar char="○"/>
            </a:pPr>
            <a:r>
              <a:rPr lang="en" sz="1000"/>
              <a:t>University of Alabama at Birmingham</a:t>
            </a:r>
            <a:endParaRPr sz="1000"/>
          </a:p>
          <a:p>
            <a:pPr marL="914400" lvl="1" indent="-292100" algn="l" rtl="0">
              <a:spcBef>
                <a:spcPts val="0"/>
              </a:spcBef>
              <a:spcAft>
                <a:spcPts val="0"/>
              </a:spcAft>
              <a:buSzPts val="1000"/>
              <a:buChar char="○"/>
            </a:pPr>
            <a:r>
              <a:rPr lang="en" sz="1000"/>
              <a:t>University of Arizona</a:t>
            </a:r>
            <a:endParaRPr sz="1000"/>
          </a:p>
          <a:p>
            <a:pPr marL="914400" lvl="1" indent="-292100" algn="l" rtl="0">
              <a:spcBef>
                <a:spcPts val="0"/>
              </a:spcBef>
              <a:spcAft>
                <a:spcPts val="0"/>
              </a:spcAft>
              <a:buSzPts val="1000"/>
              <a:buChar char="○"/>
            </a:pPr>
            <a:r>
              <a:rPr lang="en" sz="1000"/>
              <a:t>University of California, Davis</a:t>
            </a:r>
            <a:endParaRPr sz="1000"/>
          </a:p>
          <a:p>
            <a:pPr marL="914400" lvl="1" indent="-292100" algn="l" rtl="0">
              <a:spcBef>
                <a:spcPts val="0"/>
              </a:spcBef>
              <a:spcAft>
                <a:spcPts val="0"/>
              </a:spcAft>
              <a:buSzPts val="1000"/>
              <a:buChar char="○"/>
            </a:pPr>
            <a:r>
              <a:rPr lang="en" sz="1000"/>
              <a:t>University of California, Santa Cruz</a:t>
            </a:r>
            <a:endParaRPr sz="1000"/>
          </a:p>
          <a:p>
            <a:pPr marL="914400" lvl="1" indent="-292100" algn="l" rtl="0">
              <a:spcBef>
                <a:spcPts val="0"/>
              </a:spcBef>
              <a:spcAft>
                <a:spcPts val="0"/>
              </a:spcAft>
              <a:buSzPts val="1000"/>
              <a:buChar char="○"/>
            </a:pPr>
            <a:r>
              <a:rPr lang="en" sz="1000"/>
              <a:t>University of Georgia</a:t>
            </a:r>
            <a:endParaRPr sz="1000"/>
          </a:p>
          <a:p>
            <a:pPr marL="914400" lvl="1" indent="-292100" algn="l" rtl="0">
              <a:spcBef>
                <a:spcPts val="0"/>
              </a:spcBef>
              <a:spcAft>
                <a:spcPts val="0"/>
              </a:spcAft>
              <a:buSzPts val="1000"/>
              <a:buChar char="○"/>
            </a:pPr>
            <a:r>
              <a:rPr lang="en" sz="1000"/>
              <a:t>University of Iowa</a:t>
            </a:r>
            <a:endParaRPr sz="1000"/>
          </a:p>
          <a:p>
            <a:pPr marL="914400" lvl="1" indent="-292100" algn="l" rtl="0">
              <a:spcBef>
                <a:spcPts val="0"/>
              </a:spcBef>
              <a:spcAft>
                <a:spcPts val="0"/>
              </a:spcAft>
              <a:buSzPts val="1000"/>
              <a:buChar char="○"/>
            </a:pPr>
            <a:r>
              <a:rPr lang="en" sz="1000"/>
              <a:t>Northwestern University</a:t>
            </a:r>
            <a:endParaRPr sz="1000"/>
          </a:p>
          <a:p>
            <a:pPr marL="914400" lvl="1" indent="-292100" algn="l" rtl="0">
              <a:spcBef>
                <a:spcPts val="0"/>
              </a:spcBef>
              <a:spcAft>
                <a:spcPts val="0"/>
              </a:spcAft>
              <a:buSzPts val="1000"/>
              <a:buChar char="○"/>
            </a:pPr>
            <a:r>
              <a:rPr lang="en" sz="1000"/>
              <a:t>University of Chicago</a:t>
            </a:r>
            <a:endParaRPr sz="1000"/>
          </a:p>
          <a:p>
            <a:pPr marL="914400" lvl="1" indent="-292100" algn="l" rtl="0">
              <a:spcBef>
                <a:spcPts val="0"/>
              </a:spcBef>
              <a:spcAft>
                <a:spcPts val="0"/>
              </a:spcAft>
              <a:buSzPts val="1000"/>
              <a:buChar char="○"/>
            </a:pPr>
            <a:r>
              <a:rPr lang="en" sz="1000"/>
              <a:t>University of Illinois at Chicago</a:t>
            </a:r>
            <a:endParaRPr sz="1000"/>
          </a:p>
          <a:p>
            <a:pPr marL="914400" lvl="1" indent="-292100" algn="l" rtl="0">
              <a:spcBef>
                <a:spcPts val="0"/>
              </a:spcBef>
              <a:spcAft>
                <a:spcPts val="0"/>
              </a:spcAft>
              <a:buSzPts val="1000"/>
              <a:buChar char="○"/>
            </a:pPr>
            <a:r>
              <a:rPr lang="en" sz="1000"/>
              <a:t>Indiana University School of Medicine</a:t>
            </a:r>
            <a:endParaRPr sz="1000"/>
          </a:p>
          <a:p>
            <a:pPr marL="914400" lvl="1" indent="-292100" algn="l" rtl="0">
              <a:spcBef>
                <a:spcPts val="0"/>
              </a:spcBef>
              <a:spcAft>
                <a:spcPts val="0"/>
              </a:spcAft>
              <a:buSzPts val="1000"/>
              <a:buChar char="○"/>
            </a:pPr>
            <a:r>
              <a:rPr lang="en" sz="1000"/>
              <a:t>Purdue University College of Veterinary Medicine</a:t>
            </a:r>
            <a:endParaRPr sz="1000"/>
          </a:p>
          <a:p>
            <a:pPr marL="914400" lvl="1" indent="-292100" algn="l" rtl="0">
              <a:spcBef>
                <a:spcPts val="0"/>
              </a:spcBef>
              <a:spcAft>
                <a:spcPts val="0"/>
              </a:spcAft>
              <a:buSzPts val="1000"/>
              <a:buChar char="○"/>
            </a:pPr>
            <a:r>
              <a:rPr lang="en" sz="1000"/>
              <a:t>University of Kansas</a:t>
            </a:r>
            <a:endParaRPr sz="1000"/>
          </a:p>
          <a:p>
            <a:pPr marL="914400" lvl="1" indent="-292100" algn="l" rtl="0">
              <a:spcBef>
                <a:spcPts val="0"/>
              </a:spcBef>
              <a:spcAft>
                <a:spcPts val="0"/>
              </a:spcAft>
              <a:buSzPts val="1000"/>
              <a:buChar char="○"/>
            </a:pPr>
            <a:r>
              <a:rPr lang="en" sz="1000"/>
              <a:t>Louisiana State University Health New Orleans</a:t>
            </a:r>
            <a:endParaRPr sz="1000"/>
          </a:p>
          <a:p>
            <a:pPr marL="914400" lvl="1" indent="-292100" algn="l" rtl="0">
              <a:spcBef>
                <a:spcPts val="0"/>
              </a:spcBef>
              <a:spcAft>
                <a:spcPts val="0"/>
              </a:spcAft>
              <a:buSzPts val="1000"/>
              <a:buChar char="○"/>
            </a:pPr>
            <a:r>
              <a:rPr lang="en" sz="1000"/>
              <a:t>John Hopkins University School of Medicine</a:t>
            </a:r>
            <a:endParaRPr sz="1000"/>
          </a:p>
          <a:p>
            <a:pPr marL="914400" lvl="1" indent="-292100" algn="l" rtl="0">
              <a:spcBef>
                <a:spcPts val="0"/>
              </a:spcBef>
              <a:spcAft>
                <a:spcPts val="0"/>
              </a:spcAft>
              <a:buSzPts val="1000"/>
              <a:buChar char="○"/>
            </a:pPr>
            <a:r>
              <a:rPr lang="en" sz="1000"/>
              <a:t>University of Maryland School of Medicine</a:t>
            </a:r>
            <a:endParaRPr sz="1000"/>
          </a:p>
          <a:p>
            <a:pPr marL="914400" lvl="1" indent="-292100" algn="l" rtl="0">
              <a:spcBef>
                <a:spcPts val="0"/>
              </a:spcBef>
              <a:spcAft>
                <a:spcPts val="0"/>
              </a:spcAft>
              <a:buSzPts val="1000"/>
              <a:buChar char="○"/>
            </a:pPr>
            <a:r>
              <a:rPr lang="en" sz="1000"/>
              <a:t>Harvard University</a:t>
            </a:r>
            <a:endParaRPr sz="1000"/>
          </a:p>
          <a:p>
            <a:pPr marL="914400" lvl="1" indent="-292100" algn="l" rtl="0">
              <a:spcBef>
                <a:spcPts val="0"/>
              </a:spcBef>
              <a:spcAft>
                <a:spcPts val="0"/>
              </a:spcAft>
              <a:buSzPts val="1000"/>
              <a:buChar char="○"/>
            </a:pPr>
            <a:r>
              <a:rPr lang="en" sz="1000"/>
              <a:t>Tufts University</a:t>
            </a:r>
            <a:endParaRPr sz="1000"/>
          </a:p>
          <a:p>
            <a:pPr marL="914400" lvl="1" indent="-292100" algn="l" rtl="0">
              <a:spcBef>
                <a:spcPts val="0"/>
              </a:spcBef>
              <a:spcAft>
                <a:spcPts val="0"/>
              </a:spcAft>
              <a:buSzPts val="1000"/>
              <a:buChar char="○"/>
            </a:pPr>
            <a:r>
              <a:rPr lang="en" sz="1000"/>
              <a:t>University of Massachusetts Amherst</a:t>
            </a:r>
            <a:endParaRPr sz="1000"/>
          </a:p>
          <a:p>
            <a:pPr marL="914400" lvl="1" indent="-292100" algn="l" rtl="0">
              <a:spcBef>
                <a:spcPts val="0"/>
              </a:spcBef>
              <a:spcAft>
                <a:spcPts val="0"/>
              </a:spcAft>
              <a:buSzPts val="1000"/>
              <a:buChar char="○"/>
            </a:pPr>
            <a:r>
              <a:rPr lang="en" sz="1000"/>
              <a:t>University of Massachusetts Medical School</a:t>
            </a:r>
            <a:endParaRPr sz="1000"/>
          </a:p>
          <a:p>
            <a:pPr marL="914400" lvl="1" indent="-292100" algn="l" rtl="0">
              <a:spcBef>
                <a:spcPts val="0"/>
              </a:spcBef>
              <a:spcAft>
                <a:spcPts val="0"/>
              </a:spcAft>
              <a:buSzPts val="1000"/>
              <a:buChar char="○"/>
            </a:pPr>
            <a:r>
              <a:rPr lang="en" sz="1000"/>
              <a:t>Boston University Medical Campus</a:t>
            </a:r>
            <a:endParaRPr sz="1000"/>
          </a:p>
          <a:p>
            <a:pPr marL="914400" lvl="1" indent="-292100" algn="l" rtl="0">
              <a:spcBef>
                <a:spcPts val="0"/>
              </a:spcBef>
              <a:spcAft>
                <a:spcPts val="0"/>
              </a:spcAft>
              <a:buSzPts val="1000"/>
              <a:buChar char="○"/>
            </a:pPr>
            <a:r>
              <a:rPr lang="en" sz="1000"/>
              <a:t>Michigan State University</a:t>
            </a:r>
            <a:endParaRPr sz="1000"/>
          </a:p>
          <a:p>
            <a:pPr marL="914400" lvl="1" indent="-292100" algn="l" rtl="0">
              <a:spcBef>
                <a:spcPts val="0"/>
              </a:spcBef>
              <a:spcAft>
                <a:spcPts val="0"/>
              </a:spcAft>
              <a:buSzPts val="1000"/>
              <a:buChar char="○"/>
            </a:pPr>
            <a:r>
              <a:rPr lang="en" sz="1000"/>
              <a:t>University of Michigan Medical School</a:t>
            </a:r>
            <a:endParaRPr sz="1000"/>
          </a:p>
        </p:txBody>
      </p:sp>
      <p:sp>
        <p:nvSpPr>
          <p:cNvPr id="159" name="Google Shape;159;p18"/>
          <p:cNvSpPr txBox="1">
            <a:spLocks noGrp="1"/>
          </p:cNvSpPr>
          <p:nvPr>
            <p:ph type="body" idx="1"/>
          </p:nvPr>
        </p:nvSpPr>
        <p:spPr>
          <a:xfrm>
            <a:off x="4186500" y="1409475"/>
            <a:ext cx="4820100" cy="3326700"/>
          </a:xfrm>
          <a:prstGeom prst="rect">
            <a:avLst/>
          </a:prstGeom>
        </p:spPr>
        <p:txBody>
          <a:bodyPr spcFirstLastPara="1" wrap="square" lIns="91425" tIns="91425" rIns="91425" bIns="91425" anchor="t" anchorCtr="0">
            <a:noAutofit/>
          </a:bodyPr>
          <a:lstStyle/>
          <a:p>
            <a:pPr marL="914400" lvl="1" indent="-292100" algn="l" rtl="0">
              <a:lnSpc>
                <a:spcPct val="105000"/>
              </a:lnSpc>
              <a:spcBef>
                <a:spcPts val="0"/>
              </a:spcBef>
              <a:spcAft>
                <a:spcPts val="0"/>
              </a:spcAft>
              <a:buSzPts val="1000"/>
              <a:buChar char="○"/>
            </a:pPr>
            <a:r>
              <a:rPr lang="en" sz="1000"/>
              <a:t>Mayo Clinic College of Medicine</a:t>
            </a:r>
            <a:endParaRPr sz="1000"/>
          </a:p>
          <a:p>
            <a:pPr marL="914400" lvl="1" indent="-292100" algn="l" rtl="0">
              <a:lnSpc>
                <a:spcPct val="105000"/>
              </a:lnSpc>
              <a:spcBef>
                <a:spcPts val="0"/>
              </a:spcBef>
              <a:spcAft>
                <a:spcPts val="0"/>
              </a:spcAft>
              <a:buSzPts val="1000"/>
              <a:buChar char="○"/>
            </a:pPr>
            <a:r>
              <a:rPr lang="en" sz="1000"/>
              <a:t>University of Missouri, Columbia</a:t>
            </a:r>
            <a:endParaRPr sz="1000"/>
          </a:p>
          <a:p>
            <a:pPr marL="914400" lvl="1" indent="-292100" algn="l" rtl="0">
              <a:lnSpc>
                <a:spcPct val="105000"/>
              </a:lnSpc>
              <a:spcBef>
                <a:spcPts val="0"/>
              </a:spcBef>
              <a:spcAft>
                <a:spcPts val="0"/>
              </a:spcAft>
              <a:buSzPts val="1000"/>
              <a:buChar char="○"/>
            </a:pPr>
            <a:r>
              <a:rPr lang="en" sz="1000"/>
              <a:t>University of New Mexico</a:t>
            </a:r>
            <a:endParaRPr sz="1000"/>
          </a:p>
          <a:p>
            <a:pPr marL="914400" lvl="1" indent="-292100" algn="l" rtl="0">
              <a:lnSpc>
                <a:spcPct val="105000"/>
              </a:lnSpc>
              <a:spcBef>
                <a:spcPts val="0"/>
              </a:spcBef>
              <a:spcAft>
                <a:spcPts val="0"/>
              </a:spcAft>
              <a:buSzPts val="1000"/>
              <a:buChar char="○"/>
            </a:pPr>
            <a:r>
              <a:rPr lang="en" sz="1000"/>
              <a:t>Albert Einstein College of Medicine</a:t>
            </a:r>
            <a:endParaRPr sz="1000"/>
          </a:p>
          <a:p>
            <a:pPr marL="914400" lvl="1" indent="-292100" algn="l" rtl="0">
              <a:lnSpc>
                <a:spcPct val="105000"/>
              </a:lnSpc>
              <a:spcBef>
                <a:spcPts val="0"/>
              </a:spcBef>
              <a:spcAft>
                <a:spcPts val="0"/>
              </a:spcAft>
              <a:buSzPts val="1000"/>
              <a:buChar char="○"/>
            </a:pPr>
            <a:r>
              <a:rPr lang="en" sz="1000"/>
              <a:t>Icahn School of Medicine at Mount Sinai</a:t>
            </a:r>
            <a:endParaRPr sz="1000"/>
          </a:p>
          <a:p>
            <a:pPr marL="914400" lvl="1" indent="-292100" algn="l" rtl="0">
              <a:lnSpc>
                <a:spcPct val="105000"/>
              </a:lnSpc>
              <a:spcBef>
                <a:spcPts val="0"/>
              </a:spcBef>
              <a:spcAft>
                <a:spcPts val="0"/>
              </a:spcAft>
              <a:buSzPts val="1000"/>
              <a:buChar char="○"/>
            </a:pPr>
            <a:r>
              <a:rPr lang="en" sz="1000"/>
              <a:t>University of Rochester, Medical Center</a:t>
            </a:r>
            <a:endParaRPr sz="1000"/>
          </a:p>
          <a:p>
            <a:pPr marL="914400" lvl="1" indent="-292100" algn="l" rtl="0">
              <a:lnSpc>
                <a:spcPct val="105000"/>
              </a:lnSpc>
              <a:spcBef>
                <a:spcPts val="0"/>
              </a:spcBef>
              <a:spcAft>
                <a:spcPts val="0"/>
              </a:spcAft>
              <a:buSzPts val="1000"/>
              <a:buChar char="○"/>
            </a:pPr>
            <a:r>
              <a:rPr lang="en" sz="1000"/>
              <a:t>University of North Carolina at Chapel Hill</a:t>
            </a:r>
            <a:endParaRPr sz="1000"/>
          </a:p>
          <a:p>
            <a:pPr marL="914400" lvl="1" indent="-292100" algn="l" rtl="0">
              <a:lnSpc>
                <a:spcPct val="105000"/>
              </a:lnSpc>
              <a:spcBef>
                <a:spcPts val="0"/>
              </a:spcBef>
              <a:spcAft>
                <a:spcPts val="0"/>
              </a:spcAft>
              <a:buSzPts val="1000"/>
              <a:buChar char="○"/>
            </a:pPr>
            <a:r>
              <a:rPr lang="en" sz="1000"/>
              <a:t>Case Western Reserve University School of Medicine</a:t>
            </a:r>
            <a:endParaRPr sz="1000"/>
          </a:p>
          <a:p>
            <a:pPr marL="914400" lvl="1" indent="-292100" algn="l" rtl="0">
              <a:lnSpc>
                <a:spcPct val="105000"/>
              </a:lnSpc>
              <a:spcBef>
                <a:spcPts val="0"/>
              </a:spcBef>
              <a:spcAft>
                <a:spcPts val="0"/>
              </a:spcAft>
              <a:buSzPts val="1000"/>
              <a:buChar char="○"/>
            </a:pPr>
            <a:r>
              <a:rPr lang="en" sz="1000"/>
              <a:t>Ohio State University</a:t>
            </a:r>
            <a:endParaRPr sz="1000"/>
          </a:p>
          <a:p>
            <a:pPr marL="914400" lvl="1" indent="-292100" algn="l" rtl="0">
              <a:lnSpc>
                <a:spcPct val="105000"/>
              </a:lnSpc>
              <a:spcBef>
                <a:spcPts val="0"/>
              </a:spcBef>
              <a:spcAft>
                <a:spcPts val="0"/>
              </a:spcAft>
              <a:buSzPts val="1000"/>
              <a:buChar char="○"/>
            </a:pPr>
            <a:r>
              <a:rPr lang="en" sz="1000"/>
              <a:t>University of Cincinnati</a:t>
            </a:r>
            <a:endParaRPr sz="1000"/>
          </a:p>
          <a:p>
            <a:pPr marL="914400" lvl="1" indent="-292100" algn="l" rtl="0">
              <a:lnSpc>
                <a:spcPct val="105000"/>
              </a:lnSpc>
              <a:spcBef>
                <a:spcPts val="0"/>
              </a:spcBef>
              <a:spcAft>
                <a:spcPts val="0"/>
              </a:spcAft>
              <a:buSzPts val="1000"/>
              <a:buChar char="○"/>
            </a:pPr>
            <a:r>
              <a:rPr lang="en" sz="1000"/>
              <a:t>University of Pennsylvania Perelman School of Medicine</a:t>
            </a:r>
            <a:endParaRPr sz="1000"/>
          </a:p>
          <a:p>
            <a:pPr marL="914400" lvl="1" indent="-292100" algn="l" rtl="0">
              <a:lnSpc>
                <a:spcPct val="105000"/>
              </a:lnSpc>
              <a:spcBef>
                <a:spcPts val="0"/>
              </a:spcBef>
              <a:spcAft>
                <a:spcPts val="0"/>
              </a:spcAft>
              <a:buSzPts val="1000"/>
              <a:buChar char="○"/>
            </a:pPr>
            <a:r>
              <a:rPr lang="en" sz="1000"/>
              <a:t>Brown University</a:t>
            </a:r>
            <a:endParaRPr sz="1000"/>
          </a:p>
          <a:p>
            <a:pPr marL="914400" lvl="1" indent="-292100" algn="l" rtl="0">
              <a:lnSpc>
                <a:spcPct val="105000"/>
              </a:lnSpc>
              <a:spcBef>
                <a:spcPts val="0"/>
              </a:spcBef>
              <a:spcAft>
                <a:spcPts val="0"/>
              </a:spcAft>
              <a:buSzPts val="1000"/>
              <a:buChar char="○"/>
            </a:pPr>
            <a:r>
              <a:rPr lang="en" sz="1000"/>
              <a:t>University of South Carolina</a:t>
            </a:r>
            <a:endParaRPr sz="1000"/>
          </a:p>
          <a:p>
            <a:pPr marL="914400" lvl="1" indent="-292100" algn="l" rtl="0">
              <a:lnSpc>
                <a:spcPct val="105000"/>
              </a:lnSpc>
              <a:spcBef>
                <a:spcPts val="0"/>
              </a:spcBef>
              <a:spcAft>
                <a:spcPts val="0"/>
              </a:spcAft>
              <a:buSzPts val="1000"/>
              <a:buChar char="○"/>
            </a:pPr>
            <a:r>
              <a:rPr lang="en" sz="1000"/>
              <a:t>Medical University of South Carolina</a:t>
            </a:r>
            <a:endParaRPr sz="1000"/>
          </a:p>
          <a:p>
            <a:pPr marL="914400" lvl="1" indent="-292100" algn="l" rtl="0">
              <a:lnSpc>
                <a:spcPct val="105000"/>
              </a:lnSpc>
              <a:spcBef>
                <a:spcPts val="0"/>
              </a:spcBef>
              <a:spcAft>
                <a:spcPts val="0"/>
              </a:spcAft>
              <a:buSzPts val="1000"/>
              <a:buChar char="○"/>
            </a:pPr>
            <a:r>
              <a:rPr lang="en" sz="1000"/>
              <a:t>Vanderbilt University School of Medicine</a:t>
            </a:r>
            <a:endParaRPr sz="1000"/>
          </a:p>
          <a:p>
            <a:pPr marL="914400" lvl="1" indent="-292100" algn="l" rtl="0">
              <a:lnSpc>
                <a:spcPct val="105000"/>
              </a:lnSpc>
              <a:spcBef>
                <a:spcPts val="0"/>
              </a:spcBef>
              <a:spcAft>
                <a:spcPts val="0"/>
              </a:spcAft>
              <a:buSzPts val="1000"/>
              <a:buChar char="○"/>
            </a:pPr>
            <a:r>
              <a:rPr lang="en" sz="1000"/>
              <a:t>Baylor College of Medicine</a:t>
            </a:r>
            <a:endParaRPr sz="1000"/>
          </a:p>
          <a:p>
            <a:pPr marL="914400" lvl="1" indent="-292100" algn="l" rtl="0">
              <a:lnSpc>
                <a:spcPct val="105000"/>
              </a:lnSpc>
              <a:spcBef>
                <a:spcPts val="0"/>
              </a:spcBef>
              <a:spcAft>
                <a:spcPts val="0"/>
              </a:spcAft>
              <a:buSzPts val="1000"/>
              <a:buChar char="○"/>
            </a:pPr>
            <a:r>
              <a:rPr lang="en" sz="1000"/>
              <a:t>University of Texas Health Sciences Center - San Antonio</a:t>
            </a:r>
            <a:endParaRPr sz="1000"/>
          </a:p>
          <a:p>
            <a:pPr marL="914400" lvl="1" indent="-292100" algn="l" rtl="0">
              <a:lnSpc>
                <a:spcPct val="105000"/>
              </a:lnSpc>
              <a:spcBef>
                <a:spcPts val="0"/>
              </a:spcBef>
              <a:spcAft>
                <a:spcPts val="0"/>
              </a:spcAft>
              <a:buSzPts val="1000"/>
              <a:buChar char="○"/>
            </a:pPr>
            <a:r>
              <a:rPr lang="en" sz="1000"/>
              <a:t>University of Texas Medical Branch - Galveston</a:t>
            </a:r>
            <a:endParaRPr sz="1000"/>
          </a:p>
          <a:p>
            <a:pPr marL="914400" lvl="1" indent="-292100" algn="l" rtl="0">
              <a:lnSpc>
                <a:spcPct val="105000"/>
              </a:lnSpc>
              <a:spcBef>
                <a:spcPts val="0"/>
              </a:spcBef>
              <a:spcAft>
                <a:spcPts val="0"/>
              </a:spcAft>
              <a:buSzPts val="1000"/>
              <a:buChar char="○"/>
            </a:pPr>
            <a:r>
              <a:rPr lang="en" sz="1000"/>
              <a:t>Virginia Commonwealth University</a:t>
            </a:r>
            <a:endParaRPr sz="1000"/>
          </a:p>
          <a:p>
            <a:pPr marL="914400" lvl="1" indent="-292100" algn="l" rtl="0">
              <a:lnSpc>
                <a:spcPct val="105000"/>
              </a:lnSpc>
              <a:spcBef>
                <a:spcPts val="0"/>
              </a:spcBef>
              <a:spcAft>
                <a:spcPts val="0"/>
              </a:spcAft>
              <a:buSzPts val="1000"/>
              <a:buChar char="○"/>
            </a:pPr>
            <a:r>
              <a:rPr lang="en" sz="1000"/>
              <a:t>Virginia Polytechnic Institute and State University</a:t>
            </a:r>
            <a:endParaRPr sz="1000"/>
          </a:p>
          <a:p>
            <a:pPr marL="914400" lvl="1" indent="-292100" algn="l" rtl="0">
              <a:lnSpc>
                <a:spcPct val="105000"/>
              </a:lnSpc>
              <a:spcBef>
                <a:spcPts val="0"/>
              </a:spcBef>
              <a:spcAft>
                <a:spcPts val="0"/>
              </a:spcAft>
              <a:buSzPts val="1000"/>
              <a:buChar char="○"/>
            </a:pPr>
            <a:r>
              <a:rPr lang="en" sz="1000"/>
              <a:t>University of Washington</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819150" y="452725"/>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Postbaccalaureate Research Education Program</a:t>
            </a:r>
            <a:endParaRPr/>
          </a:p>
        </p:txBody>
      </p:sp>
      <p:sp>
        <p:nvSpPr>
          <p:cNvPr id="165" name="Google Shape;165;p19"/>
          <p:cNvSpPr txBox="1">
            <a:spLocks noGrp="1"/>
          </p:cNvSpPr>
          <p:nvPr>
            <p:ph type="body" idx="1"/>
          </p:nvPr>
        </p:nvSpPr>
        <p:spPr>
          <a:xfrm>
            <a:off x="819150" y="1407325"/>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u="sng" dirty="0">
                <a:solidFill>
                  <a:schemeClr val="hlink"/>
                </a:solidFill>
                <a:hlinkClick r:id="rId3"/>
              </a:rPr>
              <a:t>https://www.nigms.nih.gov/training/PREP/Pages/prep-grads.aspx</a:t>
            </a:r>
            <a:r>
              <a:rPr lang="en" dirty="0"/>
              <a:t> </a:t>
            </a:r>
            <a:endParaRPr dirty="0"/>
          </a:p>
          <a:p>
            <a:pPr marL="457200" lvl="0" indent="-311150" algn="l" rtl="0">
              <a:spcBef>
                <a:spcPts val="0"/>
              </a:spcBef>
              <a:spcAft>
                <a:spcPts val="0"/>
              </a:spcAft>
              <a:buSzPts val="1300"/>
              <a:buChar char="●"/>
            </a:pPr>
            <a:r>
              <a:rPr lang="en" u="sng" dirty="0">
                <a:solidFill>
                  <a:schemeClr val="hlink"/>
                </a:solidFill>
                <a:hlinkClick r:id="rId4"/>
              </a:rPr>
              <a:t>https://www.nigms.nih.gov/training/PREP/Pages/PartInstPREP.aspx</a:t>
            </a:r>
            <a:endParaRPr lang="en" u="sng" dirty="0">
              <a:solidFill>
                <a:schemeClr val="hlink"/>
              </a:solidFill>
            </a:endParaRPr>
          </a:p>
          <a:p>
            <a:pPr marL="457200" lvl="0" indent="-311150" algn="l" rtl="0">
              <a:spcBef>
                <a:spcPts val="0"/>
              </a:spcBef>
              <a:spcAft>
                <a:spcPts val="0"/>
              </a:spcAft>
              <a:buSzPts val="1300"/>
              <a:buChar char="●"/>
            </a:pPr>
            <a:endParaRPr lang="en" dirty="0"/>
          </a:p>
          <a:p>
            <a:pPr marL="457200" lvl="0" indent="-311150" algn="l" rtl="0">
              <a:spcBef>
                <a:spcPts val="0"/>
              </a:spcBef>
              <a:spcAft>
                <a:spcPts val="0"/>
              </a:spcAft>
              <a:buSzPts val="1300"/>
              <a:buChar char="●"/>
            </a:pPr>
            <a:r>
              <a:rPr lang="en" dirty="0"/>
              <a:t>Also, Dr. Maria Diehl participated in this program at Virginia Tech and is happy to talk about it with anyone who is interested!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819150" y="45252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Summer Research Opportunities</a:t>
            </a:r>
            <a:endParaRPr/>
          </a:p>
        </p:txBody>
      </p:sp>
      <p:sp>
        <p:nvSpPr>
          <p:cNvPr id="171" name="Google Shape;171;p20"/>
          <p:cNvSpPr txBox="1">
            <a:spLocks noGrp="1"/>
          </p:cNvSpPr>
          <p:nvPr>
            <p:ph type="body" idx="1"/>
          </p:nvPr>
        </p:nvSpPr>
        <p:spPr>
          <a:xfrm>
            <a:off x="290100" y="1407125"/>
            <a:ext cx="8563800" cy="3518100"/>
          </a:xfrm>
          <a:prstGeom prst="rect">
            <a:avLst/>
          </a:prstGeom>
        </p:spPr>
        <p:txBody>
          <a:bodyPr spcFirstLastPara="1" wrap="square" lIns="91425" tIns="91425" rIns="91425" bIns="91425" anchor="t" anchorCtr="0">
            <a:normAutofit fontScale="70000" lnSpcReduction="20000"/>
          </a:bodyPr>
          <a:lstStyle/>
          <a:p>
            <a:pPr marL="457200" lvl="0" indent="-302418" algn="l" rtl="0">
              <a:spcBef>
                <a:spcPts val="0"/>
              </a:spcBef>
              <a:spcAft>
                <a:spcPts val="0"/>
              </a:spcAft>
              <a:buSzPct val="100000"/>
              <a:buChar char="●"/>
            </a:pPr>
            <a:r>
              <a:rPr lang="en" sz="1500"/>
              <a:t>NYU QUEST Program</a:t>
            </a:r>
            <a:endParaRPr sz="1500"/>
          </a:p>
          <a:p>
            <a:pPr marL="914400" lvl="1" indent="-287655" algn="l" rtl="0">
              <a:spcBef>
                <a:spcPts val="0"/>
              </a:spcBef>
              <a:spcAft>
                <a:spcPts val="0"/>
              </a:spcAft>
              <a:buClr>
                <a:srgbClr val="4C4C4C"/>
              </a:buClr>
              <a:buSzPct val="100000"/>
              <a:buChar char="○"/>
            </a:pPr>
            <a:r>
              <a:rPr lang="en" sz="1200" u="sng">
                <a:solidFill>
                  <a:schemeClr val="hlink"/>
                </a:solidFill>
                <a:highlight>
                  <a:srgbClr val="FFFFFF"/>
                </a:highlight>
                <a:hlinkClick r:id="rId3"/>
              </a:rPr>
              <a:t>https://wp.nyu.edu/steinhardt-quest/</a:t>
            </a:r>
            <a:r>
              <a:rPr lang="en" sz="1200">
                <a:solidFill>
                  <a:srgbClr val="4C4C4C"/>
                </a:solidFill>
                <a:highlight>
                  <a:srgbClr val="FFFFFF"/>
                </a:highlight>
              </a:rPr>
              <a:t> </a:t>
            </a:r>
            <a:endParaRPr sz="1200">
              <a:solidFill>
                <a:srgbClr val="4C4C4C"/>
              </a:solidFill>
              <a:highlight>
                <a:srgbClr val="FFFFFF"/>
              </a:highlight>
            </a:endParaRPr>
          </a:p>
          <a:p>
            <a:pPr marL="457200" lvl="0" indent="-302418" algn="l" rtl="0">
              <a:spcBef>
                <a:spcPts val="0"/>
              </a:spcBef>
              <a:spcAft>
                <a:spcPts val="0"/>
              </a:spcAft>
              <a:buClr>
                <a:srgbClr val="4C4C4C"/>
              </a:buClr>
              <a:buSzPct val="100000"/>
              <a:buChar char="●"/>
            </a:pPr>
            <a:r>
              <a:rPr lang="en" sz="1500">
                <a:solidFill>
                  <a:srgbClr val="4C4C4C"/>
                </a:solidFill>
                <a:highlight>
                  <a:srgbClr val="FFFFFF"/>
                </a:highlight>
              </a:rPr>
              <a:t>Summer Research Institute at University of Arizona</a:t>
            </a:r>
            <a:endParaRPr sz="1500">
              <a:solidFill>
                <a:srgbClr val="4C4C4C"/>
              </a:solidFill>
              <a:highlight>
                <a:srgbClr val="FFFFFF"/>
              </a:highlight>
            </a:endParaRPr>
          </a:p>
          <a:p>
            <a:pPr marL="914400" lvl="1" indent="-302418" algn="l" rtl="0">
              <a:spcBef>
                <a:spcPts val="0"/>
              </a:spcBef>
              <a:spcAft>
                <a:spcPts val="0"/>
              </a:spcAft>
              <a:buClr>
                <a:srgbClr val="4C4C4C"/>
              </a:buClr>
              <a:buSzPct val="100000"/>
              <a:buChar char="○"/>
            </a:pPr>
            <a:r>
              <a:rPr lang="en" sz="1500" u="sng">
                <a:solidFill>
                  <a:schemeClr val="hlink"/>
                </a:solidFill>
                <a:highlight>
                  <a:srgbClr val="FFFFFF"/>
                </a:highlight>
                <a:hlinkClick r:id="rId4"/>
              </a:rPr>
              <a:t>https://grad.arizona.edu/uroc/sri</a:t>
            </a:r>
            <a:r>
              <a:rPr lang="en" sz="1500">
                <a:solidFill>
                  <a:srgbClr val="4C4C4C"/>
                </a:solidFill>
                <a:highlight>
                  <a:srgbClr val="FFFFFF"/>
                </a:highlight>
              </a:rPr>
              <a:t> </a:t>
            </a:r>
            <a:endParaRPr sz="1500">
              <a:solidFill>
                <a:srgbClr val="4C4C4C"/>
              </a:solidFill>
              <a:highlight>
                <a:srgbClr val="FFFFFF"/>
              </a:highlight>
            </a:endParaRPr>
          </a:p>
          <a:p>
            <a:pPr marL="457200" lvl="0" indent="-302418" algn="l" rtl="0">
              <a:spcBef>
                <a:spcPts val="0"/>
              </a:spcBef>
              <a:spcAft>
                <a:spcPts val="0"/>
              </a:spcAft>
              <a:buClr>
                <a:srgbClr val="4C4C4C"/>
              </a:buClr>
              <a:buSzPct val="100000"/>
              <a:buChar char="●"/>
            </a:pPr>
            <a:r>
              <a:rPr lang="en" sz="1500">
                <a:solidFill>
                  <a:srgbClr val="4C4C4C"/>
                </a:solidFill>
                <a:highlight>
                  <a:srgbClr val="FFFFFF"/>
                </a:highlight>
              </a:rPr>
              <a:t>Boston University Summer Undergraduate Research Fellowship</a:t>
            </a:r>
            <a:endParaRPr sz="1500">
              <a:solidFill>
                <a:srgbClr val="4C4C4C"/>
              </a:solidFill>
              <a:highlight>
                <a:srgbClr val="FFFFFF"/>
              </a:highlight>
            </a:endParaRPr>
          </a:p>
          <a:p>
            <a:pPr marL="914400" lvl="1" indent="-302418" algn="l" rtl="0">
              <a:spcBef>
                <a:spcPts val="0"/>
              </a:spcBef>
              <a:spcAft>
                <a:spcPts val="0"/>
              </a:spcAft>
              <a:buClr>
                <a:srgbClr val="4C4C4C"/>
              </a:buClr>
              <a:buSzPct val="100000"/>
              <a:buChar char="○"/>
            </a:pPr>
            <a:r>
              <a:rPr lang="en" sz="1500" u="sng">
                <a:solidFill>
                  <a:schemeClr val="hlink"/>
                </a:solidFill>
                <a:highlight>
                  <a:srgbClr val="FFFFFF"/>
                </a:highlight>
                <a:hlinkClick r:id="rId5"/>
              </a:rPr>
              <a:t>https://www.bu.edu/surf/</a:t>
            </a:r>
            <a:r>
              <a:rPr lang="en" sz="1500">
                <a:solidFill>
                  <a:srgbClr val="4C4C4C"/>
                </a:solidFill>
                <a:highlight>
                  <a:srgbClr val="FFFFFF"/>
                </a:highlight>
              </a:rPr>
              <a:t> </a:t>
            </a:r>
            <a:endParaRPr sz="1500">
              <a:solidFill>
                <a:srgbClr val="4C4C4C"/>
              </a:solidFill>
              <a:highlight>
                <a:srgbClr val="FFFFFF"/>
              </a:highlight>
            </a:endParaRPr>
          </a:p>
          <a:p>
            <a:pPr marL="457200" lvl="0" indent="-302418" algn="l" rtl="0">
              <a:spcBef>
                <a:spcPts val="0"/>
              </a:spcBef>
              <a:spcAft>
                <a:spcPts val="0"/>
              </a:spcAft>
              <a:buClr>
                <a:srgbClr val="4C4C4C"/>
              </a:buClr>
              <a:buSzPct val="100000"/>
              <a:buChar char="●"/>
            </a:pPr>
            <a:r>
              <a:rPr lang="en" sz="1500">
                <a:solidFill>
                  <a:srgbClr val="4C4C4C"/>
                </a:solidFill>
                <a:highlight>
                  <a:srgbClr val="FFFFFF"/>
                </a:highlight>
              </a:rPr>
              <a:t>University of Maryland Summer Research Initiative</a:t>
            </a:r>
            <a:endParaRPr sz="1500">
              <a:solidFill>
                <a:srgbClr val="4C4C4C"/>
              </a:solidFill>
              <a:highlight>
                <a:srgbClr val="FFFFFF"/>
              </a:highlight>
            </a:endParaRPr>
          </a:p>
          <a:p>
            <a:pPr marL="914400" lvl="1" indent="-302418" algn="l" rtl="0">
              <a:spcBef>
                <a:spcPts val="0"/>
              </a:spcBef>
              <a:spcAft>
                <a:spcPts val="0"/>
              </a:spcAft>
              <a:buClr>
                <a:srgbClr val="4C4C4C"/>
              </a:buClr>
              <a:buSzPct val="100000"/>
              <a:buChar char="○"/>
            </a:pPr>
            <a:r>
              <a:rPr lang="en" sz="1500" u="sng">
                <a:solidFill>
                  <a:schemeClr val="hlink"/>
                </a:solidFill>
                <a:highlight>
                  <a:srgbClr val="FFFFFF"/>
                </a:highlight>
                <a:hlinkClick r:id="rId6"/>
              </a:rPr>
              <a:t>https://bsos.umd.edu/diversity/summer-research-initiative</a:t>
            </a:r>
            <a:r>
              <a:rPr lang="en" sz="1500">
                <a:solidFill>
                  <a:srgbClr val="4C4C4C"/>
                </a:solidFill>
                <a:highlight>
                  <a:srgbClr val="FFFFFF"/>
                </a:highlight>
              </a:rPr>
              <a:t> </a:t>
            </a:r>
            <a:endParaRPr sz="1500">
              <a:solidFill>
                <a:srgbClr val="4C4C4C"/>
              </a:solidFill>
              <a:highlight>
                <a:srgbClr val="FFFFFF"/>
              </a:highlight>
            </a:endParaRPr>
          </a:p>
          <a:p>
            <a:pPr marL="457200" lvl="0" indent="-302418" algn="l" rtl="0">
              <a:spcBef>
                <a:spcPts val="0"/>
              </a:spcBef>
              <a:spcAft>
                <a:spcPts val="0"/>
              </a:spcAft>
              <a:buClr>
                <a:srgbClr val="4C4C4C"/>
              </a:buClr>
              <a:buSzPct val="100000"/>
              <a:buChar char="●"/>
            </a:pPr>
            <a:r>
              <a:rPr lang="en" sz="1500">
                <a:solidFill>
                  <a:srgbClr val="4C4C4C"/>
                </a:solidFill>
                <a:highlight>
                  <a:srgbClr val="FFFFFF"/>
                </a:highlight>
              </a:rPr>
              <a:t>University of Michigan Summer Research Opportunity Program</a:t>
            </a:r>
            <a:endParaRPr sz="1500">
              <a:solidFill>
                <a:srgbClr val="4C4C4C"/>
              </a:solidFill>
              <a:highlight>
                <a:srgbClr val="FFFFFF"/>
              </a:highlight>
            </a:endParaRPr>
          </a:p>
          <a:p>
            <a:pPr marL="914400" lvl="1" indent="-302418" algn="l" rtl="0">
              <a:spcBef>
                <a:spcPts val="0"/>
              </a:spcBef>
              <a:spcAft>
                <a:spcPts val="0"/>
              </a:spcAft>
              <a:buClr>
                <a:srgbClr val="4C4C4C"/>
              </a:buClr>
              <a:buSzPct val="100000"/>
              <a:buChar char="○"/>
            </a:pPr>
            <a:r>
              <a:rPr lang="en" sz="1500" u="sng">
                <a:solidFill>
                  <a:schemeClr val="hlink"/>
                </a:solidFill>
                <a:highlight>
                  <a:srgbClr val="FFFFFF"/>
                </a:highlight>
                <a:hlinkClick r:id="rId7"/>
              </a:rPr>
              <a:t>https://rackham.umich.edu/rackham-life/diversity-equity-and-inclusion/srop/</a:t>
            </a:r>
            <a:r>
              <a:rPr lang="en" sz="1500">
                <a:solidFill>
                  <a:srgbClr val="4C4C4C"/>
                </a:solidFill>
                <a:highlight>
                  <a:srgbClr val="FFFFFF"/>
                </a:highlight>
              </a:rPr>
              <a:t> </a:t>
            </a:r>
            <a:endParaRPr sz="1500">
              <a:solidFill>
                <a:srgbClr val="4C4C4C"/>
              </a:solidFill>
              <a:highlight>
                <a:srgbClr val="FFFFFF"/>
              </a:highlight>
            </a:endParaRPr>
          </a:p>
          <a:p>
            <a:pPr marL="457200" lvl="0" indent="-302418" algn="l" rtl="0">
              <a:spcBef>
                <a:spcPts val="0"/>
              </a:spcBef>
              <a:spcAft>
                <a:spcPts val="0"/>
              </a:spcAft>
              <a:buSzPct val="100000"/>
              <a:buChar char="●"/>
            </a:pPr>
            <a:r>
              <a:rPr lang="en" sz="1500"/>
              <a:t>Moore Undergraduate Research Apprentice Program - University of North Carolina Chapel Hill</a:t>
            </a:r>
            <a:endParaRPr sz="1500"/>
          </a:p>
          <a:p>
            <a:pPr marL="914400" lvl="1" indent="-302418" algn="l" rtl="0">
              <a:spcBef>
                <a:spcPts val="0"/>
              </a:spcBef>
              <a:spcAft>
                <a:spcPts val="0"/>
              </a:spcAft>
              <a:buSzPct val="100000"/>
              <a:buChar char="○"/>
            </a:pPr>
            <a:r>
              <a:rPr lang="en" sz="1500" u="sng">
                <a:solidFill>
                  <a:schemeClr val="accent5"/>
                </a:solidFill>
                <a:hlinkClick r:id="rId8">
                  <a:extLst>
                    <a:ext uri="{A12FA001-AC4F-418D-AE19-62706E023703}">
                      <ahyp:hlinkClr xmlns:ahyp="http://schemas.microsoft.com/office/drawing/2018/hyperlinkcolor" xmlns="" val="tx"/>
                    </a:ext>
                  </a:extLst>
                </a:hlinkClick>
              </a:rPr>
              <a:t>http://murap.unc.edu</a:t>
            </a:r>
            <a:endParaRPr sz="1500"/>
          </a:p>
          <a:p>
            <a:pPr marL="457200" lvl="0" indent="-302418" algn="l" rtl="0">
              <a:spcBef>
                <a:spcPts val="0"/>
              </a:spcBef>
              <a:spcAft>
                <a:spcPts val="0"/>
              </a:spcAft>
              <a:buSzPct val="100000"/>
              <a:buChar char="●"/>
            </a:pPr>
            <a:r>
              <a:rPr lang="en" sz="1500"/>
              <a:t>University of Oregon Summer Program for Undergraduate Research</a:t>
            </a:r>
            <a:endParaRPr sz="1500"/>
          </a:p>
          <a:p>
            <a:pPr marL="914400" lvl="1" indent="-302418" algn="l" rtl="0">
              <a:spcBef>
                <a:spcPts val="0"/>
              </a:spcBef>
              <a:spcAft>
                <a:spcPts val="0"/>
              </a:spcAft>
              <a:buSzPct val="100000"/>
              <a:buChar char="○"/>
            </a:pPr>
            <a:r>
              <a:rPr lang="en" sz="1500" u="sng">
                <a:solidFill>
                  <a:schemeClr val="accent5"/>
                </a:solidFill>
                <a:hlinkClick r:id="rId9">
                  <a:extLst>
                    <a:ext uri="{A12FA001-AC4F-418D-AE19-62706E023703}">
                      <ahyp:hlinkClr xmlns:ahyp="http://schemas.microsoft.com/office/drawing/2018/hyperlinkcolor" xmlns="" val="tx"/>
                    </a:ext>
                  </a:extLst>
                </a:hlinkClick>
              </a:rPr>
              <a:t>https://spur.uoregon.edu</a:t>
            </a:r>
            <a:r>
              <a:rPr lang="en" sz="1500"/>
              <a:t> </a:t>
            </a:r>
            <a:endParaRPr sz="1500"/>
          </a:p>
          <a:p>
            <a:pPr marL="457200" lvl="0" indent="-302418" algn="l" rtl="0">
              <a:spcBef>
                <a:spcPts val="0"/>
              </a:spcBef>
              <a:spcAft>
                <a:spcPts val="0"/>
              </a:spcAft>
              <a:buSzPct val="100000"/>
              <a:buChar char="●"/>
            </a:pPr>
            <a:r>
              <a:rPr lang="en" sz="1500"/>
              <a:t>Yale University Summer Undergraduate Research Fellowship</a:t>
            </a:r>
            <a:endParaRPr sz="1500"/>
          </a:p>
          <a:p>
            <a:pPr marL="914400" lvl="1" indent="-302418" algn="l" rtl="0">
              <a:spcBef>
                <a:spcPts val="0"/>
              </a:spcBef>
              <a:spcAft>
                <a:spcPts val="0"/>
              </a:spcAft>
              <a:buSzPct val="100000"/>
              <a:buChar char="○"/>
            </a:pPr>
            <a:r>
              <a:rPr lang="en" sz="1500" u="sng">
                <a:solidFill>
                  <a:schemeClr val="accent5"/>
                </a:solidFill>
                <a:hlinkClick r:id="rId10">
                  <a:extLst>
                    <a:ext uri="{A12FA001-AC4F-418D-AE19-62706E023703}">
                      <ahyp:hlinkClr xmlns:ahyp="http://schemas.microsoft.com/office/drawing/2018/hyperlinkcolor" xmlns="" val="tx"/>
                    </a:ext>
                  </a:extLst>
                </a:hlinkClick>
              </a:rPr>
              <a:t>https://gsas.yale.edu/diversity/prospective-students/summer-undergraduate-research-fellowship-surf</a:t>
            </a:r>
            <a:r>
              <a:rPr lang="en" sz="1500"/>
              <a:t> </a:t>
            </a:r>
            <a:endParaRPr sz="1500"/>
          </a:p>
          <a:p>
            <a:pPr marL="457200" lvl="0" indent="-302418" algn="l" rtl="0">
              <a:spcBef>
                <a:spcPts val="0"/>
              </a:spcBef>
              <a:spcAft>
                <a:spcPts val="0"/>
              </a:spcAft>
              <a:buSzPct val="100000"/>
              <a:buChar char="●"/>
            </a:pPr>
            <a:r>
              <a:rPr lang="en" sz="1500"/>
              <a:t>University of Illinois</a:t>
            </a:r>
            <a:endParaRPr sz="1500"/>
          </a:p>
          <a:p>
            <a:pPr marL="914400" lvl="1" indent="-302418" algn="l" rtl="0">
              <a:spcBef>
                <a:spcPts val="0"/>
              </a:spcBef>
              <a:spcAft>
                <a:spcPts val="0"/>
              </a:spcAft>
              <a:buSzPct val="100000"/>
              <a:buChar char="○"/>
            </a:pPr>
            <a:r>
              <a:rPr lang="en" sz="1500" u="sng">
                <a:solidFill>
                  <a:schemeClr val="accent5"/>
                </a:solidFill>
                <a:hlinkClick r:id="rId11">
                  <a:extLst>
                    <a:ext uri="{A12FA001-AC4F-418D-AE19-62706E023703}">
                      <ahyp:hlinkClr xmlns:ahyp="http://schemas.microsoft.com/office/drawing/2018/hyperlinkcolor" xmlns="" val="tx"/>
                    </a:ext>
                  </a:extLst>
                </a:hlinkClick>
              </a:rPr>
              <a:t>https://grad.illinois.edu/diversity/srop</a:t>
            </a:r>
            <a:r>
              <a:rPr lang="en" sz="1500"/>
              <a:t> </a:t>
            </a:r>
            <a:endParaRPr sz="1500"/>
          </a:p>
          <a:p>
            <a:pPr marL="457200" lvl="0" indent="-302418" algn="l" rtl="0">
              <a:spcBef>
                <a:spcPts val="0"/>
              </a:spcBef>
              <a:spcAft>
                <a:spcPts val="0"/>
              </a:spcAft>
              <a:buSzPct val="100000"/>
              <a:buChar char="●"/>
            </a:pPr>
            <a:r>
              <a:rPr lang="en" sz="1500"/>
              <a:t>University of Iowa</a:t>
            </a:r>
            <a:endParaRPr sz="1500"/>
          </a:p>
          <a:p>
            <a:pPr marL="914400" lvl="1" indent="-302418" algn="l" rtl="0">
              <a:spcBef>
                <a:spcPts val="0"/>
              </a:spcBef>
              <a:spcAft>
                <a:spcPts val="0"/>
              </a:spcAft>
              <a:buSzPct val="100000"/>
              <a:buChar char="○"/>
            </a:pPr>
            <a:r>
              <a:rPr lang="en" sz="1500" u="sng">
                <a:solidFill>
                  <a:schemeClr val="accent5"/>
                </a:solidFill>
                <a:hlinkClick r:id="rId12">
                  <a:extLst>
                    <a:ext uri="{A12FA001-AC4F-418D-AE19-62706E023703}">
                      <ahyp:hlinkClr xmlns:ahyp="http://schemas.microsoft.com/office/drawing/2018/hyperlinkcolor" xmlns="" val="tx"/>
                    </a:ext>
                  </a:extLst>
                </a:hlinkClick>
              </a:rPr>
              <a:t>https://grad.uiowa.edu/dei/srop</a:t>
            </a:r>
            <a:r>
              <a:rPr lang="en" sz="1500"/>
              <a:t> </a:t>
            </a:r>
            <a:endParaRPr sz="1500">
              <a:solidFill>
                <a:srgbClr val="4C4C4C"/>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819150" y="4564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Summer Research Opportunities (cont.)</a:t>
            </a:r>
            <a:endParaRPr/>
          </a:p>
        </p:txBody>
      </p:sp>
      <p:sp>
        <p:nvSpPr>
          <p:cNvPr id="177" name="Google Shape;177;p21"/>
          <p:cNvSpPr txBox="1">
            <a:spLocks noGrp="1"/>
          </p:cNvSpPr>
          <p:nvPr>
            <p:ph type="body" idx="1"/>
          </p:nvPr>
        </p:nvSpPr>
        <p:spPr>
          <a:xfrm>
            <a:off x="311850" y="1411000"/>
            <a:ext cx="8520300" cy="3430500"/>
          </a:xfrm>
          <a:prstGeom prst="rect">
            <a:avLst/>
          </a:prstGeom>
        </p:spPr>
        <p:txBody>
          <a:bodyPr spcFirstLastPara="1" wrap="square" lIns="91425" tIns="91425" rIns="91425" bIns="91425" anchor="t" anchorCtr="0">
            <a:normAutofit fontScale="70000" lnSpcReduction="20000"/>
          </a:bodyPr>
          <a:lstStyle/>
          <a:p>
            <a:pPr marL="457200" lvl="0" indent="-302418" algn="l" rtl="0">
              <a:spcBef>
                <a:spcPts val="0"/>
              </a:spcBef>
              <a:spcAft>
                <a:spcPts val="0"/>
              </a:spcAft>
              <a:buSzPct val="100000"/>
              <a:buChar char="●"/>
            </a:pPr>
            <a:r>
              <a:rPr lang="en" sz="1500"/>
              <a:t>Michigan State University</a:t>
            </a:r>
            <a:endParaRPr sz="1500"/>
          </a:p>
          <a:p>
            <a:pPr marL="914400" lvl="1" indent="-302418" algn="l" rtl="0">
              <a:spcBef>
                <a:spcPts val="0"/>
              </a:spcBef>
              <a:spcAft>
                <a:spcPts val="0"/>
              </a:spcAft>
              <a:buSzPct val="100000"/>
              <a:buChar char="○"/>
            </a:pPr>
            <a:r>
              <a:rPr lang="en" sz="1500" u="sng">
                <a:solidFill>
                  <a:schemeClr val="hlink"/>
                </a:solidFill>
                <a:hlinkClick r:id="rId3"/>
              </a:rPr>
              <a:t>https://grad.msu.edu/SROP/</a:t>
            </a:r>
            <a:r>
              <a:rPr lang="en" sz="1500"/>
              <a:t> </a:t>
            </a:r>
            <a:endParaRPr sz="1500"/>
          </a:p>
          <a:p>
            <a:pPr marL="457200" lvl="0" indent="-302418" algn="l" rtl="0">
              <a:spcBef>
                <a:spcPts val="0"/>
              </a:spcBef>
              <a:spcAft>
                <a:spcPts val="0"/>
              </a:spcAft>
              <a:buSzPct val="100000"/>
              <a:buChar char="●"/>
            </a:pPr>
            <a:r>
              <a:rPr lang="en" sz="1500"/>
              <a:t>University of Minnesota</a:t>
            </a:r>
            <a:endParaRPr sz="1500"/>
          </a:p>
          <a:p>
            <a:pPr marL="914400" lvl="1" indent="-302418" algn="l" rtl="0">
              <a:spcBef>
                <a:spcPts val="0"/>
              </a:spcBef>
              <a:spcAft>
                <a:spcPts val="0"/>
              </a:spcAft>
              <a:buSzPct val="100000"/>
              <a:buChar char="○"/>
            </a:pPr>
            <a:r>
              <a:rPr lang="en" sz="1500" u="sng">
                <a:solidFill>
                  <a:schemeClr val="hlink"/>
                </a:solidFill>
                <a:hlinkClick r:id="rId4"/>
              </a:rPr>
              <a:t>https://ugresearch.umn.edu/opportunities/summer</a:t>
            </a:r>
            <a:r>
              <a:rPr lang="en" sz="1500"/>
              <a:t> </a:t>
            </a:r>
            <a:endParaRPr sz="1500"/>
          </a:p>
          <a:p>
            <a:pPr marL="457200" lvl="0" indent="-302418" algn="l" rtl="0">
              <a:spcBef>
                <a:spcPts val="0"/>
              </a:spcBef>
              <a:spcAft>
                <a:spcPts val="0"/>
              </a:spcAft>
              <a:buSzPct val="100000"/>
              <a:buChar char="●"/>
            </a:pPr>
            <a:r>
              <a:rPr lang="en" sz="1500"/>
              <a:t>University of Nebraska-Lincoln</a:t>
            </a:r>
            <a:endParaRPr sz="1500"/>
          </a:p>
          <a:p>
            <a:pPr marL="914400" lvl="1" indent="-302418" algn="l" rtl="0">
              <a:spcBef>
                <a:spcPts val="0"/>
              </a:spcBef>
              <a:spcAft>
                <a:spcPts val="0"/>
              </a:spcAft>
              <a:buSzPct val="100000"/>
              <a:buChar char="○"/>
            </a:pPr>
            <a:r>
              <a:rPr lang="en" sz="1500" u="sng">
                <a:solidFill>
                  <a:schemeClr val="hlink"/>
                </a:solidFill>
                <a:hlinkClick r:id="rId5"/>
              </a:rPr>
              <a:t>https://www.unl.edu/summerprogram/</a:t>
            </a:r>
            <a:r>
              <a:rPr lang="en" sz="1500"/>
              <a:t> </a:t>
            </a:r>
            <a:endParaRPr sz="1500"/>
          </a:p>
          <a:p>
            <a:pPr marL="457200" lvl="0" indent="-302418" algn="l" rtl="0">
              <a:spcBef>
                <a:spcPts val="0"/>
              </a:spcBef>
              <a:spcAft>
                <a:spcPts val="0"/>
              </a:spcAft>
              <a:buSzPct val="100000"/>
              <a:buChar char="●"/>
            </a:pPr>
            <a:r>
              <a:rPr lang="en" sz="1500"/>
              <a:t>Northwestern University</a:t>
            </a:r>
            <a:endParaRPr sz="1500"/>
          </a:p>
          <a:p>
            <a:pPr marL="914400" lvl="1" indent="-302418" algn="l" rtl="0">
              <a:spcBef>
                <a:spcPts val="0"/>
              </a:spcBef>
              <a:spcAft>
                <a:spcPts val="0"/>
              </a:spcAft>
              <a:buSzPct val="100000"/>
              <a:buChar char="○"/>
            </a:pPr>
            <a:r>
              <a:rPr lang="en" sz="1500" u="sng">
                <a:solidFill>
                  <a:schemeClr val="hlink"/>
                </a:solidFill>
                <a:hlinkClick r:id="rId6"/>
              </a:rPr>
              <a:t>https://www.tgs.northwestern.edu/diversity/diversity-recruitment/summer-research-opportunity-program/index.html</a:t>
            </a:r>
            <a:r>
              <a:rPr lang="en" sz="1500"/>
              <a:t> </a:t>
            </a:r>
            <a:endParaRPr sz="1500"/>
          </a:p>
          <a:p>
            <a:pPr marL="457200" lvl="0" indent="-302418" algn="l" rtl="0">
              <a:spcBef>
                <a:spcPts val="0"/>
              </a:spcBef>
              <a:spcAft>
                <a:spcPts val="0"/>
              </a:spcAft>
              <a:buSzPct val="100000"/>
              <a:buChar char="●"/>
            </a:pPr>
            <a:r>
              <a:rPr lang="en" sz="1500"/>
              <a:t>Ohio State University</a:t>
            </a:r>
            <a:endParaRPr sz="1500"/>
          </a:p>
          <a:p>
            <a:pPr marL="914400" lvl="1" indent="-302418" algn="l" rtl="0">
              <a:spcBef>
                <a:spcPts val="0"/>
              </a:spcBef>
              <a:spcAft>
                <a:spcPts val="0"/>
              </a:spcAft>
              <a:buSzPct val="100000"/>
              <a:buChar char="○"/>
            </a:pPr>
            <a:r>
              <a:rPr lang="en" sz="1500" u="sng">
                <a:solidFill>
                  <a:schemeClr val="hlink"/>
                </a:solidFill>
                <a:hlinkClick r:id="rId7"/>
              </a:rPr>
              <a:t>https://gradsch.osu.edu/summer-research-opportunities-program?searched=SROP&amp;advsearch=oneword&amp;highlight=ajaxSearch_highlight%20ajaxSearch_highlight1</a:t>
            </a:r>
            <a:r>
              <a:rPr lang="en" sz="1500"/>
              <a:t> </a:t>
            </a:r>
            <a:endParaRPr sz="1500"/>
          </a:p>
          <a:p>
            <a:pPr marL="457200" lvl="0" indent="-302418" algn="l" rtl="0">
              <a:spcBef>
                <a:spcPts val="0"/>
              </a:spcBef>
              <a:spcAft>
                <a:spcPts val="0"/>
              </a:spcAft>
              <a:buSzPct val="100000"/>
              <a:buChar char="●"/>
            </a:pPr>
            <a:r>
              <a:rPr lang="en" sz="1500"/>
              <a:t>Penn State University</a:t>
            </a:r>
            <a:endParaRPr sz="1500"/>
          </a:p>
          <a:p>
            <a:pPr marL="914400" lvl="1" indent="-302418" algn="l" rtl="0">
              <a:spcBef>
                <a:spcPts val="0"/>
              </a:spcBef>
              <a:spcAft>
                <a:spcPts val="0"/>
              </a:spcAft>
              <a:buSzPct val="100000"/>
              <a:buChar char="○"/>
            </a:pPr>
            <a:r>
              <a:rPr lang="en" sz="1500" u="sng">
                <a:solidFill>
                  <a:schemeClr val="hlink"/>
                </a:solidFill>
                <a:hlinkClick r:id="rId8"/>
              </a:rPr>
              <a:t>https://gradschool.psu.edu/index.cfm/diversity/srop/</a:t>
            </a:r>
            <a:r>
              <a:rPr lang="en" sz="1500"/>
              <a:t> </a:t>
            </a:r>
            <a:endParaRPr sz="1500"/>
          </a:p>
          <a:p>
            <a:pPr marL="457200" lvl="0" indent="-302418" algn="l" rtl="0">
              <a:spcBef>
                <a:spcPts val="0"/>
              </a:spcBef>
              <a:spcAft>
                <a:spcPts val="0"/>
              </a:spcAft>
              <a:buSzPct val="100000"/>
              <a:buChar char="●"/>
            </a:pPr>
            <a:r>
              <a:rPr lang="en" sz="1500"/>
              <a:t>Purdue University</a:t>
            </a:r>
            <a:endParaRPr sz="1500"/>
          </a:p>
          <a:p>
            <a:pPr marL="914400" lvl="1" indent="-302418" algn="l" rtl="0">
              <a:spcBef>
                <a:spcPts val="0"/>
              </a:spcBef>
              <a:spcAft>
                <a:spcPts val="0"/>
              </a:spcAft>
              <a:buSzPct val="100000"/>
              <a:buChar char="○"/>
            </a:pPr>
            <a:r>
              <a:rPr lang="en" sz="1500" u="sng">
                <a:solidFill>
                  <a:schemeClr val="hlink"/>
                </a:solidFill>
                <a:hlinkClick r:id="rId9"/>
              </a:rPr>
              <a:t>https://www.purdue.edu/gradschool/diversity/programs/summer-research-opportunities-program/</a:t>
            </a:r>
            <a:r>
              <a:rPr lang="en" sz="1500"/>
              <a:t> </a:t>
            </a:r>
            <a:endParaRPr sz="1500"/>
          </a:p>
          <a:p>
            <a:pPr marL="457200" lvl="0" indent="-302418" algn="l" rtl="0">
              <a:spcBef>
                <a:spcPts val="0"/>
              </a:spcBef>
              <a:spcAft>
                <a:spcPts val="0"/>
              </a:spcAft>
              <a:buSzPct val="100000"/>
              <a:buChar char="●"/>
            </a:pPr>
            <a:r>
              <a:rPr lang="en" sz="1500"/>
              <a:t>Rutgers University-New Brunswick</a:t>
            </a:r>
            <a:endParaRPr sz="1500"/>
          </a:p>
          <a:p>
            <a:pPr marL="914400" lvl="1" indent="-302418" algn="l" rtl="0">
              <a:spcBef>
                <a:spcPts val="0"/>
              </a:spcBef>
              <a:spcAft>
                <a:spcPts val="0"/>
              </a:spcAft>
              <a:buSzPct val="100000"/>
              <a:buChar char="○"/>
            </a:pPr>
            <a:r>
              <a:rPr lang="en" sz="1500" u="sng">
                <a:solidFill>
                  <a:schemeClr val="hlink"/>
                </a:solidFill>
                <a:hlinkClick r:id="rId10"/>
              </a:rPr>
              <a:t>https://www.rise.rutgers.edu</a:t>
            </a:r>
            <a:r>
              <a:rPr lang="en" sz="1500"/>
              <a:t> </a:t>
            </a:r>
            <a:endParaRPr sz="1500"/>
          </a:p>
          <a:p>
            <a:pPr marL="457200" lvl="0" indent="-302418" algn="l" rtl="0">
              <a:spcBef>
                <a:spcPts val="0"/>
              </a:spcBef>
              <a:spcAft>
                <a:spcPts val="0"/>
              </a:spcAft>
              <a:buSzPct val="100000"/>
              <a:buChar char="●"/>
            </a:pPr>
            <a:r>
              <a:rPr lang="en" sz="1500"/>
              <a:t>University of Wisconsin Madison</a:t>
            </a:r>
            <a:endParaRPr sz="1500"/>
          </a:p>
          <a:p>
            <a:pPr marL="914400" lvl="1" indent="-302418" algn="l" rtl="0">
              <a:spcBef>
                <a:spcPts val="0"/>
              </a:spcBef>
              <a:spcAft>
                <a:spcPts val="0"/>
              </a:spcAft>
              <a:buSzPct val="100000"/>
              <a:buChar char="○"/>
            </a:pPr>
            <a:r>
              <a:rPr lang="en" sz="1500" u="sng">
                <a:solidFill>
                  <a:schemeClr val="hlink"/>
                </a:solidFill>
                <a:hlinkClick r:id="rId11"/>
              </a:rPr>
              <a:t>https://grad.wisc.edu/diversity/summer-research-opportunity-program/</a:t>
            </a:r>
            <a:r>
              <a:rPr lang="en" sz="1500"/>
              <a:t> </a:t>
            </a:r>
            <a:endParaRPr sz="150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2260</Words>
  <Application>Microsoft Office PowerPoint</Application>
  <PresentationFormat>On-screen Show (16:9)</PresentationFormat>
  <Paragraphs>295</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Nunito</vt:lpstr>
      <vt:lpstr>Calibri</vt:lpstr>
      <vt:lpstr>Shift</vt:lpstr>
      <vt:lpstr>Funding Opportunities</vt:lpstr>
      <vt:lpstr>Overview</vt:lpstr>
      <vt:lpstr>Undergraduate Opportunities</vt:lpstr>
      <vt:lpstr>Postbaccalaureate Research Education Program</vt:lpstr>
      <vt:lpstr>Postbaccalaureate Research Education Program</vt:lpstr>
      <vt:lpstr>Postbaccalaureate Research Education Program</vt:lpstr>
      <vt:lpstr>Postbaccalaureate Research Education Program</vt:lpstr>
      <vt:lpstr>Summer Research Opportunities</vt:lpstr>
      <vt:lpstr>Summer Research Opportunities (cont.)</vt:lpstr>
      <vt:lpstr>Summer Research Opportunities (cont.)</vt:lpstr>
      <vt:lpstr>For Students Interested in Health Services - Graduate School Fellowships</vt:lpstr>
      <vt:lpstr> Conference Presentation and Travel Opportunities</vt:lpstr>
      <vt:lpstr>Behavioral Neuroscience UGs</vt:lpstr>
      <vt:lpstr>All Fields</vt:lpstr>
      <vt:lpstr>Graduate Opportunities</vt:lpstr>
      <vt:lpstr>Graduate School Fellowships</vt:lpstr>
      <vt:lpstr>Graduate School Fellowships</vt:lpstr>
      <vt:lpstr>Graduate Women in Science</vt:lpstr>
      <vt:lpstr>American Association of University Women </vt:lpstr>
      <vt:lpstr>All Fields</vt:lpstr>
      <vt:lpstr>All Fields (cont.)</vt:lpstr>
      <vt:lpstr>Behavioral Neuroscience</vt:lpstr>
      <vt:lpstr>https://www.apa.org/about/awards </vt:lpstr>
      <vt:lpstr>Travel Awards</vt:lpstr>
      <vt:lpstr>K-State Opportunities</vt:lpstr>
      <vt:lpstr>Undergraduate Opportunities</vt:lpstr>
      <vt:lpstr>Undergraduate Opportunities</vt:lpstr>
      <vt:lpstr>Graduate Students</vt:lpstr>
      <vt:lpstr>Final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Opportunities</dc:title>
  <dc:creator>Kimberly Kirkpatrick</dc:creator>
  <cp:lastModifiedBy>Kimberly Kirkpatrick</cp:lastModifiedBy>
  <cp:revision>5</cp:revision>
  <dcterms:modified xsi:type="dcterms:W3CDTF">2021-03-31T20:22:59Z</dcterms:modified>
</cp:coreProperties>
</file>