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32"/>
  </p:notesMasterIdLst>
  <p:sldIdLst>
    <p:sldId id="256" r:id="rId2"/>
    <p:sldId id="262" r:id="rId3"/>
    <p:sldId id="263" r:id="rId4"/>
    <p:sldId id="264" r:id="rId5"/>
    <p:sldId id="259" r:id="rId6"/>
    <p:sldId id="260" r:id="rId7"/>
    <p:sldId id="261" r:id="rId8"/>
    <p:sldId id="265" r:id="rId9"/>
    <p:sldId id="266" r:id="rId10"/>
    <p:sldId id="267" r:id="rId11"/>
    <p:sldId id="268" r:id="rId12"/>
    <p:sldId id="269" r:id="rId13"/>
    <p:sldId id="270" r:id="rId14"/>
    <p:sldId id="273" r:id="rId15"/>
    <p:sldId id="274" r:id="rId16"/>
    <p:sldId id="286" r:id="rId17"/>
    <p:sldId id="257" r:id="rId18"/>
    <p:sldId id="258" r:id="rId19"/>
    <p:sldId id="271" r:id="rId20"/>
    <p:sldId id="276" r:id="rId21"/>
    <p:sldId id="280" r:id="rId22"/>
    <p:sldId id="279" r:id="rId23"/>
    <p:sldId id="277" r:id="rId24"/>
    <p:sldId id="278" r:id="rId25"/>
    <p:sldId id="282" r:id="rId26"/>
    <p:sldId id="281" r:id="rId27"/>
    <p:sldId id="283" r:id="rId28"/>
    <p:sldId id="275"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82673" autoAdjust="0"/>
  </p:normalViewPr>
  <p:slideViewPr>
    <p:cSldViewPr snapToGrid="0" snapToObjects="1">
      <p:cViewPr varScale="1">
        <p:scale>
          <a:sx n="94" d="100"/>
          <a:sy n="94" d="100"/>
        </p:scale>
        <p:origin x="20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3C7ABE-D4FA-CE4E-ABAD-F652E53288AD}" type="datetimeFigureOut">
              <a:rPr lang="en-US" smtClean="0"/>
              <a:t>10/20/2017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5279F-B489-594B-AE94-E188D22852A2}" type="slidenum">
              <a:rPr lang="en-US" smtClean="0"/>
              <a:t>‹#›</a:t>
            </a:fld>
            <a:endParaRPr lang="en-US"/>
          </a:p>
        </p:txBody>
      </p:sp>
    </p:spTree>
    <p:extLst>
      <p:ext uri="{BB962C8B-B14F-4D97-AF65-F5344CB8AC3E}">
        <p14:creationId xmlns:p14="http://schemas.microsoft.com/office/powerpoint/2010/main" val="3186770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a:t>
            </a:fld>
            <a:endParaRPr lang="en-US"/>
          </a:p>
        </p:txBody>
      </p:sp>
    </p:spTree>
    <p:extLst>
      <p:ext uri="{BB962C8B-B14F-4D97-AF65-F5344CB8AC3E}">
        <p14:creationId xmlns:p14="http://schemas.microsoft.com/office/powerpoint/2010/main" val="418347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10</a:t>
            </a:fld>
            <a:endParaRPr lang="en-US"/>
          </a:p>
        </p:txBody>
      </p:sp>
    </p:spTree>
    <p:extLst>
      <p:ext uri="{BB962C8B-B14F-4D97-AF65-F5344CB8AC3E}">
        <p14:creationId xmlns:p14="http://schemas.microsoft.com/office/powerpoint/2010/main" val="128553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11</a:t>
            </a:fld>
            <a:endParaRPr lang="en-US"/>
          </a:p>
        </p:txBody>
      </p:sp>
    </p:spTree>
    <p:extLst>
      <p:ext uri="{BB962C8B-B14F-4D97-AF65-F5344CB8AC3E}">
        <p14:creationId xmlns:p14="http://schemas.microsoft.com/office/powerpoint/2010/main" val="100671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12</a:t>
            </a:fld>
            <a:endParaRPr lang="en-US"/>
          </a:p>
        </p:txBody>
      </p:sp>
    </p:spTree>
    <p:extLst>
      <p:ext uri="{BB962C8B-B14F-4D97-AF65-F5344CB8AC3E}">
        <p14:creationId xmlns:p14="http://schemas.microsoft.com/office/powerpoint/2010/main" val="1331774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13</a:t>
            </a:fld>
            <a:endParaRPr lang="en-US"/>
          </a:p>
        </p:txBody>
      </p:sp>
    </p:spTree>
    <p:extLst>
      <p:ext uri="{BB962C8B-B14F-4D97-AF65-F5344CB8AC3E}">
        <p14:creationId xmlns:p14="http://schemas.microsoft.com/office/powerpoint/2010/main" val="392873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14</a:t>
            </a:fld>
            <a:endParaRPr lang="en-US"/>
          </a:p>
        </p:txBody>
      </p:sp>
    </p:spTree>
    <p:extLst>
      <p:ext uri="{BB962C8B-B14F-4D97-AF65-F5344CB8AC3E}">
        <p14:creationId xmlns:p14="http://schemas.microsoft.com/office/powerpoint/2010/main" val="48277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15</a:t>
            </a:fld>
            <a:endParaRPr lang="en-US"/>
          </a:p>
        </p:txBody>
      </p:sp>
    </p:spTree>
    <p:extLst>
      <p:ext uri="{BB962C8B-B14F-4D97-AF65-F5344CB8AC3E}">
        <p14:creationId xmlns:p14="http://schemas.microsoft.com/office/powerpoint/2010/main" val="288831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16</a:t>
            </a:fld>
            <a:endParaRPr lang="en-US"/>
          </a:p>
        </p:txBody>
      </p:sp>
    </p:spTree>
    <p:extLst>
      <p:ext uri="{BB962C8B-B14F-4D97-AF65-F5344CB8AC3E}">
        <p14:creationId xmlns:p14="http://schemas.microsoft.com/office/powerpoint/2010/main" val="940690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t>
            </a:r>
            <a:r>
              <a:rPr lang="en-US" dirty="0"/>
              <a:t>narrowest</a:t>
            </a:r>
            <a:r>
              <a:rPr lang="en-US" baseline="0" dirty="0"/>
              <a:t> priors, must have based on lots of data!</a:t>
            </a:r>
            <a:endParaRPr lang="en-US" dirty="0"/>
          </a:p>
        </p:txBody>
      </p:sp>
      <p:sp>
        <p:nvSpPr>
          <p:cNvPr id="4" name="Slide Number Placeholder 3"/>
          <p:cNvSpPr>
            <a:spLocks noGrp="1"/>
          </p:cNvSpPr>
          <p:nvPr>
            <p:ph type="sldNum" sz="quarter" idx="10"/>
          </p:nvPr>
        </p:nvSpPr>
        <p:spPr/>
        <p:txBody>
          <a:bodyPr/>
          <a:lstStyle/>
          <a:p>
            <a:fld id="{E7B5279F-B489-594B-AE94-E188D22852A2}" type="slidenum">
              <a:rPr lang="en-US" smtClean="0"/>
              <a:t>17</a:t>
            </a:fld>
            <a:endParaRPr lang="en-US"/>
          </a:p>
        </p:txBody>
      </p:sp>
    </p:spTree>
    <p:extLst>
      <p:ext uri="{BB962C8B-B14F-4D97-AF65-F5344CB8AC3E}">
        <p14:creationId xmlns:p14="http://schemas.microsoft.com/office/powerpoint/2010/main" val="355304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18</a:t>
            </a:fld>
            <a:endParaRPr lang="en-US"/>
          </a:p>
        </p:txBody>
      </p:sp>
    </p:spTree>
    <p:extLst>
      <p:ext uri="{BB962C8B-B14F-4D97-AF65-F5344CB8AC3E}">
        <p14:creationId xmlns:p14="http://schemas.microsoft.com/office/powerpoint/2010/main" val="2789469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19</a:t>
            </a:fld>
            <a:endParaRPr lang="en-US"/>
          </a:p>
        </p:txBody>
      </p:sp>
    </p:spTree>
    <p:extLst>
      <p:ext uri="{BB962C8B-B14F-4D97-AF65-F5344CB8AC3E}">
        <p14:creationId xmlns:p14="http://schemas.microsoft.com/office/powerpoint/2010/main" val="799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a:t>
            </a:fld>
            <a:endParaRPr lang="en-US"/>
          </a:p>
        </p:txBody>
      </p:sp>
    </p:spTree>
    <p:extLst>
      <p:ext uri="{BB962C8B-B14F-4D97-AF65-F5344CB8AC3E}">
        <p14:creationId xmlns:p14="http://schemas.microsoft.com/office/powerpoint/2010/main" val="151333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20</a:t>
            </a:fld>
            <a:endParaRPr lang="en-US"/>
          </a:p>
        </p:txBody>
      </p:sp>
    </p:spTree>
    <p:extLst>
      <p:ext uri="{BB962C8B-B14F-4D97-AF65-F5344CB8AC3E}">
        <p14:creationId xmlns:p14="http://schemas.microsoft.com/office/powerpoint/2010/main" val="86192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21</a:t>
            </a:fld>
            <a:endParaRPr lang="en-US"/>
          </a:p>
        </p:txBody>
      </p:sp>
    </p:spTree>
    <p:extLst>
      <p:ext uri="{BB962C8B-B14F-4D97-AF65-F5344CB8AC3E}">
        <p14:creationId xmlns:p14="http://schemas.microsoft.com/office/powerpoint/2010/main" val="914794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22</a:t>
            </a:fld>
            <a:endParaRPr lang="en-US"/>
          </a:p>
        </p:txBody>
      </p:sp>
    </p:spTree>
    <p:extLst>
      <p:ext uri="{BB962C8B-B14F-4D97-AF65-F5344CB8AC3E}">
        <p14:creationId xmlns:p14="http://schemas.microsoft.com/office/powerpoint/2010/main" val="157846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23</a:t>
            </a:fld>
            <a:endParaRPr lang="en-US"/>
          </a:p>
        </p:txBody>
      </p:sp>
    </p:spTree>
    <p:extLst>
      <p:ext uri="{BB962C8B-B14F-4D97-AF65-F5344CB8AC3E}">
        <p14:creationId xmlns:p14="http://schemas.microsoft.com/office/powerpoint/2010/main" val="1033477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24</a:t>
            </a:fld>
            <a:endParaRPr lang="en-US"/>
          </a:p>
        </p:txBody>
      </p:sp>
    </p:spTree>
    <p:extLst>
      <p:ext uri="{BB962C8B-B14F-4D97-AF65-F5344CB8AC3E}">
        <p14:creationId xmlns:p14="http://schemas.microsoft.com/office/powerpoint/2010/main" val="2492034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25</a:t>
            </a:fld>
            <a:endParaRPr lang="en-US"/>
          </a:p>
        </p:txBody>
      </p:sp>
    </p:spTree>
    <p:extLst>
      <p:ext uri="{BB962C8B-B14F-4D97-AF65-F5344CB8AC3E}">
        <p14:creationId xmlns:p14="http://schemas.microsoft.com/office/powerpoint/2010/main" val="3983391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26</a:t>
            </a:fld>
            <a:endParaRPr lang="en-US"/>
          </a:p>
        </p:txBody>
      </p:sp>
    </p:spTree>
    <p:extLst>
      <p:ext uri="{BB962C8B-B14F-4D97-AF65-F5344CB8AC3E}">
        <p14:creationId xmlns:p14="http://schemas.microsoft.com/office/powerpoint/2010/main" val="2743886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27</a:t>
            </a:fld>
            <a:endParaRPr lang="en-US"/>
          </a:p>
        </p:txBody>
      </p:sp>
    </p:spTree>
    <p:extLst>
      <p:ext uri="{BB962C8B-B14F-4D97-AF65-F5344CB8AC3E}">
        <p14:creationId xmlns:p14="http://schemas.microsoft.com/office/powerpoint/2010/main" val="391823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choosing the number of iterations, </a:t>
            </a:r>
            <a:r>
              <a:rPr lang="en-US" sz="1200" kern="1200" dirty="0" err="1">
                <a:solidFill>
                  <a:schemeClr val="tx1"/>
                </a:solidFill>
                <a:effectLst/>
                <a:latin typeface="+mn-lt"/>
                <a:ea typeface="+mn-ea"/>
                <a:cs typeface="+mn-cs"/>
              </a:rPr>
              <a:t>warmup</a:t>
            </a:r>
            <a:r>
              <a:rPr lang="en-US" sz="1200" kern="1200" dirty="0">
                <a:solidFill>
                  <a:schemeClr val="tx1"/>
                </a:solidFill>
                <a:effectLst/>
                <a:latin typeface="+mn-lt"/>
                <a:ea typeface="+mn-ea"/>
                <a:cs typeface="+mn-cs"/>
              </a:rPr>
              <a:t> samples, and chains, users can control the behavior of the NUTS sampler, by using the control argument. The most important reason to use control is to decrease (or eliminate at best) the number of divergent transitions that cause a bias in the obtained posterior samples. Whenever you see the warning "There were x divergent transitions after </a:t>
            </a:r>
            <a:r>
              <a:rPr lang="en-US" sz="1200" kern="1200" dirty="0" err="1">
                <a:solidFill>
                  <a:schemeClr val="tx1"/>
                </a:solidFill>
                <a:effectLst/>
                <a:latin typeface="+mn-lt"/>
                <a:ea typeface="+mn-ea"/>
                <a:cs typeface="+mn-cs"/>
              </a:rPr>
              <a:t>warmup</a:t>
            </a:r>
            <a:r>
              <a:rPr lang="en-US" sz="1200" kern="1200" dirty="0">
                <a:solidFill>
                  <a:schemeClr val="tx1"/>
                </a:solidFill>
                <a:effectLst/>
                <a:latin typeface="+mn-lt"/>
                <a:ea typeface="+mn-ea"/>
                <a:cs typeface="+mn-cs"/>
              </a:rPr>
              <a:t>." you should really think about increasing </a:t>
            </a:r>
            <a:r>
              <a:rPr lang="en-US" sz="1200" kern="1200" dirty="0" err="1">
                <a:solidFill>
                  <a:schemeClr val="tx1"/>
                </a:solidFill>
                <a:effectLst/>
                <a:latin typeface="+mn-lt"/>
                <a:ea typeface="+mn-ea"/>
                <a:cs typeface="+mn-cs"/>
              </a:rPr>
              <a:t>adapt_delta</a:t>
            </a:r>
            <a:r>
              <a:rPr lang="en-US" sz="1200" kern="1200" dirty="0">
                <a:solidFill>
                  <a:schemeClr val="tx1"/>
                </a:solidFill>
                <a:effectLst/>
                <a:latin typeface="+mn-lt"/>
                <a:ea typeface="+mn-ea"/>
                <a:cs typeface="+mn-cs"/>
              </a:rPr>
              <a:t>. To do this, write control = list(</a:t>
            </a:r>
            <a:r>
              <a:rPr lang="en-US" sz="1200" kern="1200" dirty="0" err="1">
                <a:solidFill>
                  <a:schemeClr val="tx1"/>
                </a:solidFill>
                <a:effectLst/>
                <a:latin typeface="+mn-lt"/>
                <a:ea typeface="+mn-ea"/>
                <a:cs typeface="+mn-cs"/>
              </a:rPr>
              <a:t>adapt_delta</a:t>
            </a:r>
            <a:r>
              <a:rPr lang="en-US" sz="1200" kern="1200" dirty="0">
                <a:solidFill>
                  <a:schemeClr val="tx1"/>
                </a:solidFill>
                <a:effectLst/>
                <a:latin typeface="+mn-lt"/>
                <a:ea typeface="+mn-ea"/>
                <a:cs typeface="+mn-cs"/>
              </a:rPr>
              <a:t> = &lt;x&gt;), where &lt;x&gt; should usually be value between 0.8 (current default) and 1. Increasing </a:t>
            </a:r>
            <a:r>
              <a:rPr lang="en-US" sz="1200" kern="1200" dirty="0" err="1">
                <a:solidFill>
                  <a:schemeClr val="tx1"/>
                </a:solidFill>
                <a:effectLst/>
                <a:latin typeface="+mn-lt"/>
                <a:ea typeface="+mn-ea"/>
                <a:cs typeface="+mn-cs"/>
              </a:rPr>
              <a:t>adapt_delta</a:t>
            </a:r>
            <a:r>
              <a:rPr lang="en-US" sz="1200" kern="1200" dirty="0">
                <a:solidFill>
                  <a:schemeClr val="tx1"/>
                </a:solidFill>
                <a:effectLst/>
                <a:latin typeface="+mn-lt"/>
                <a:ea typeface="+mn-ea"/>
                <a:cs typeface="+mn-cs"/>
              </a:rPr>
              <a:t> will slow down the sampler but will decrease the number of divergent transitions threatening the validity of your posterior samples. </a:t>
            </a:r>
            <a:endParaRPr lang="en-US" dirty="0"/>
          </a:p>
          <a:p>
            <a:endParaRPr lang="en-US" dirty="0"/>
          </a:p>
        </p:txBody>
      </p:sp>
      <p:sp>
        <p:nvSpPr>
          <p:cNvPr id="4" name="Slide Number Placeholder 3"/>
          <p:cNvSpPr>
            <a:spLocks noGrp="1"/>
          </p:cNvSpPr>
          <p:nvPr>
            <p:ph type="sldNum" sz="quarter" idx="10"/>
          </p:nvPr>
        </p:nvSpPr>
        <p:spPr/>
        <p:txBody>
          <a:bodyPr/>
          <a:lstStyle/>
          <a:p>
            <a:fld id="{E7B5279F-B489-594B-AE94-E188D22852A2}" type="slidenum">
              <a:rPr lang="en-US" smtClean="0"/>
              <a:t>28</a:t>
            </a:fld>
            <a:endParaRPr lang="en-US"/>
          </a:p>
        </p:txBody>
      </p:sp>
    </p:spTree>
    <p:extLst>
      <p:ext uri="{BB962C8B-B14F-4D97-AF65-F5344CB8AC3E}">
        <p14:creationId xmlns:p14="http://schemas.microsoft.com/office/powerpoint/2010/main" val="355906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29</a:t>
            </a:fld>
            <a:endParaRPr lang="en-US"/>
          </a:p>
        </p:txBody>
      </p:sp>
    </p:spTree>
    <p:extLst>
      <p:ext uri="{BB962C8B-B14F-4D97-AF65-F5344CB8AC3E}">
        <p14:creationId xmlns:p14="http://schemas.microsoft.com/office/powerpoint/2010/main" val="403464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3</a:t>
            </a:fld>
            <a:endParaRPr lang="en-US"/>
          </a:p>
        </p:txBody>
      </p:sp>
    </p:spTree>
    <p:extLst>
      <p:ext uri="{BB962C8B-B14F-4D97-AF65-F5344CB8AC3E}">
        <p14:creationId xmlns:p14="http://schemas.microsoft.com/office/powerpoint/2010/main" val="23191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30</a:t>
            </a:fld>
            <a:endParaRPr lang="en-US"/>
          </a:p>
        </p:txBody>
      </p:sp>
    </p:spTree>
    <p:extLst>
      <p:ext uri="{BB962C8B-B14F-4D97-AF65-F5344CB8AC3E}">
        <p14:creationId xmlns:p14="http://schemas.microsoft.com/office/powerpoint/2010/main" val="1155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4</a:t>
            </a:fld>
            <a:endParaRPr lang="en-US"/>
          </a:p>
        </p:txBody>
      </p:sp>
    </p:spTree>
    <p:extLst>
      <p:ext uri="{BB962C8B-B14F-4D97-AF65-F5344CB8AC3E}">
        <p14:creationId xmlns:p14="http://schemas.microsoft.com/office/powerpoint/2010/main" val="230556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5</a:t>
            </a:fld>
            <a:endParaRPr lang="en-US"/>
          </a:p>
        </p:txBody>
      </p:sp>
    </p:spTree>
    <p:extLst>
      <p:ext uri="{BB962C8B-B14F-4D97-AF65-F5344CB8AC3E}">
        <p14:creationId xmlns:p14="http://schemas.microsoft.com/office/powerpoint/2010/main" val="88565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6</a:t>
            </a:fld>
            <a:endParaRPr lang="en-US"/>
          </a:p>
        </p:txBody>
      </p:sp>
    </p:spTree>
    <p:extLst>
      <p:ext uri="{BB962C8B-B14F-4D97-AF65-F5344CB8AC3E}">
        <p14:creationId xmlns:p14="http://schemas.microsoft.com/office/powerpoint/2010/main" val="284461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7</a:t>
            </a:fld>
            <a:endParaRPr lang="en-US"/>
          </a:p>
        </p:txBody>
      </p:sp>
    </p:spTree>
    <p:extLst>
      <p:ext uri="{BB962C8B-B14F-4D97-AF65-F5344CB8AC3E}">
        <p14:creationId xmlns:p14="http://schemas.microsoft.com/office/powerpoint/2010/main" val="275060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8</a:t>
            </a:fld>
            <a:endParaRPr lang="en-US"/>
          </a:p>
        </p:txBody>
      </p:sp>
    </p:spTree>
    <p:extLst>
      <p:ext uri="{BB962C8B-B14F-4D97-AF65-F5344CB8AC3E}">
        <p14:creationId xmlns:p14="http://schemas.microsoft.com/office/powerpoint/2010/main" val="76027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5279F-B489-594B-AE94-E188D22852A2}" type="slidenum">
              <a:rPr lang="en-US" smtClean="0"/>
              <a:t>9</a:t>
            </a:fld>
            <a:endParaRPr lang="en-US"/>
          </a:p>
        </p:txBody>
      </p:sp>
    </p:spTree>
    <p:extLst>
      <p:ext uri="{BB962C8B-B14F-4D97-AF65-F5344CB8AC3E}">
        <p14:creationId xmlns:p14="http://schemas.microsoft.com/office/powerpoint/2010/main" val="114744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5CD8B9-4A79-5D4E-AF95-0ED0CEA66C2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35566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CD8B9-4A79-5D4E-AF95-0ED0CEA66C2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147438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CD8B9-4A79-5D4E-AF95-0ED0CEA66C2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415523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CD8B9-4A79-5D4E-AF95-0ED0CEA66C2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334764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CD8B9-4A79-5D4E-AF95-0ED0CEA66C2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374969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CD8B9-4A79-5D4E-AF95-0ED0CEA66C2B}"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420466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CD8B9-4A79-5D4E-AF95-0ED0CEA66C2B}"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267131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CD8B9-4A79-5D4E-AF95-0ED0CEA66C2B}"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77800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CD8B9-4A79-5D4E-AF95-0ED0CEA66C2B}"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21258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CD8B9-4A79-5D4E-AF95-0ED0CEA66C2B}"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979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CD8B9-4A79-5D4E-AF95-0ED0CEA66C2B}"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49D2B-8973-634E-A86A-75F530D4A0BD}" type="slidenum">
              <a:rPr lang="en-US" smtClean="0"/>
              <a:t>‹#›</a:t>
            </a:fld>
            <a:endParaRPr lang="en-US"/>
          </a:p>
        </p:txBody>
      </p:sp>
    </p:spTree>
    <p:extLst>
      <p:ext uri="{BB962C8B-B14F-4D97-AF65-F5344CB8AC3E}">
        <p14:creationId xmlns:p14="http://schemas.microsoft.com/office/powerpoint/2010/main" val="247741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CD8B9-4A79-5D4E-AF95-0ED0CEA66C2B}" type="datetimeFigureOut">
              <a:rPr lang="en-US" smtClean="0"/>
              <a:t>10/20/2017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49D2B-8973-634E-A86A-75F530D4A0BD}" type="slidenum">
              <a:rPr lang="en-US" smtClean="0"/>
              <a:t>‹#›</a:t>
            </a:fld>
            <a:endParaRPr lang="en-US"/>
          </a:p>
        </p:txBody>
      </p:sp>
      <p:pic>
        <p:nvPicPr>
          <p:cNvPr id="7" name="Picture 6"/>
          <p:cNvPicPr>
            <a:picLocks noChangeAspect="1"/>
          </p:cNvPicPr>
          <p:nvPr userDrawn="1"/>
        </p:nvPicPr>
        <p:blipFill>
          <a:blip r:embed="rId13"/>
          <a:stretch>
            <a:fillRect/>
          </a:stretch>
        </p:blipFill>
        <p:spPr>
          <a:xfrm>
            <a:off x="7949122" y="97135"/>
            <a:ext cx="1194878" cy="995732"/>
          </a:xfrm>
          <a:prstGeom prst="rect">
            <a:avLst/>
          </a:prstGeom>
        </p:spPr>
      </p:pic>
    </p:spTree>
    <p:extLst>
      <p:ext uri="{BB962C8B-B14F-4D97-AF65-F5344CB8AC3E}">
        <p14:creationId xmlns:p14="http://schemas.microsoft.com/office/powerpoint/2010/main" val="148881836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05768" y="0"/>
            <a:ext cx="1813812" cy="1596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95256"/>
            <a:ext cx="7772400" cy="1470025"/>
          </a:xfrm>
        </p:spPr>
        <p:txBody>
          <a:bodyPr>
            <a:normAutofit/>
          </a:bodyPr>
          <a:lstStyle/>
          <a:p>
            <a:r>
              <a:rPr lang="en-US" dirty="0"/>
              <a:t>Bayesian data analysis: What is it and when should you care?</a:t>
            </a:r>
          </a:p>
        </p:txBody>
      </p:sp>
      <p:pic>
        <p:nvPicPr>
          <p:cNvPr id="5" name="Picture 4"/>
          <p:cNvPicPr>
            <a:picLocks noChangeAspect="1"/>
          </p:cNvPicPr>
          <p:nvPr/>
        </p:nvPicPr>
        <p:blipFill>
          <a:blip r:embed="rId3"/>
          <a:stretch>
            <a:fillRect/>
          </a:stretch>
        </p:blipFill>
        <p:spPr>
          <a:xfrm>
            <a:off x="4776964" y="3218803"/>
            <a:ext cx="4367036" cy="3639197"/>
          </a:xfrm>
          <a:prstGeom prst="rect">
            <a:avLst/>
          </a:prstGeom>
        </p:spPr>
      </p:pic>
      <p:pic>
        <p:nvPicPr>
          <p:cNvPr id="7" name="Picture 6"/>
          <p:cNvPicPr>
            <a:picLocks noChangeAspect="1"/>
          </p:cNvPicPr>
          <p:nvPr/>
        </p:nvPicPr>
        <p:blipFill>
          <a:blip r:embed="rId4"/>
          <a:stretch>
            <a:fillRect/>
          </a:stretch>
        </p:blipFill>
        <p:spPr>
          <a:xfrm>
            <a:off x="1052756" y="2283776"/>
            <a:ext cx="3472549" cy="4405472"/>
          </a:xfrm>
          <a:prstGeom prst="rect">
            <a:avLst/>
          </a:prstGeom>
        </p:spPr>
      </p:pic>
    </p:spTree>
    <p:extLst>
      <p:ext uri="{BB962C8B-B14F-4D97-AF65-F5344CB8AC3E}">
        <p14:creationId xmlns:p14="http://schemas.microsoft.com/office/powerpoint/2010/main" val="42910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is more likely?  </a:t>
            </a:r>
            <a:br>
              <a:rPr lang="en-US" dirty="0"/>
            </a:br>
            <a:r>
              <a:rPr lang="en-US" dirty="0"/>
              <a:t>Intercept = 0 or -4? How much more?</a:t>
            </a:r>
          </a:p>
        </p:txBody>
      </p:sp>
      <p:pic>
        <p:nvPicPr>
          <p:cNvPr id="4" name="Picture 3"/>
          <p:cNvPicPr>
            <a:picLocks noChangeAspect="1"/>
          </p:cNvPicPr>
          <p:nvPr/>
        </p:nvPicPr>
        <p:blipFill>
          <a:blip r:embed="rId3"/>
          <a:stretch>
            <a:fillRect/>
          </a:stretch>
        </p:blipFill>
        <p:spPr>
          <a:xfrm>
            <a:off x="695653" y="2168456"/>
            <a:ext cx="7620000" cy="3810000"/>
          </a:xfrm>
          <a:prstGeom prst="rect">
            <a:avLst/>
          </a:prstGeom>
        </p:spPr>
      </p:pic>
      <p:cxnSp>
        <p:nvCxnSpPr>
          <p:cNvPr id="6" name="Straight Connector 5"/>
          <p:cNvCxnSpPr/>
          <p:nvPr/>
        </p:nvCxnSpPr>
        <p:spPr>
          <a:xfrm flipV="1">
            <a:off x="2597000" y="2483049"/>
            <a:ext cx="0" cy="29095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640342" y="5146165"/>
            <a:ext cx="0" cy="246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1650" y="6051387"/>
            <a:ext cx="7717602" cy="369332"/>
          </a:xfrm>
          <a:prstGeom prst="rect">
            <a:avLst/>
          </a:prstGeom>
          <a:noFill/>
        </p:spPr>
        <p:txBody>
          <a:bodyPr wrap="none" rtlCol="0">
            <a:spAutoFit/>
          </a:bodyPr>
          <a:lstStyle/>
          <a:p>
            <a:r>
              <a:rPr lang="en-US" dirty="0"/>
              <a:t>Relative lengths of lines: 5.6 to 0.5 = 11.2 times more likely intercept is -4 than 0.</a:t>
            </a:r>
          </a:p>
        </p:txBody>
      </p:sp>
      <p:sp>
        <p:nvSpPr>
          <p:cNvPr id="11" name="TextBox 10"/>
          <p:cNvSpPr txBox="1"/>
          <p:nvPr/>
        </p:nvSpPr>
        <p:spPr>
          <a:xfrm>
            <a:off x="151650" y="6420719"/>
            <a:ext cx="7492856" cy="369332"/>
          </a:xfrm>
          <a:prstGeom prst="rect">
            <a:avLst/>
          </a:prstGeom>
          <a:noFill/>
        </p:spPr>
        <p:txBody>
          <a:bodyPr wrap="none" rtlCol="0">
            <a:spAutoFit/>
          </a:bodyPr>
          <a:lstStyle/>
          <a:p>
            <a:r>
              <a:rPr lang="en-US" dirty="0"/>
              <a:t>The P(intercept = 0) is vanishingly small (as is P(-4)).  But, we can assess P(&gt; 0). </a:t>
            </a:r>
          </a:p>
        </p:txBody>
      </p:sp>
    </p:spTree>
    <p:extLst>
      <p:ext uri="{BB962C8B-B14F-4D97-AF65-F5344CB8AC3E}">
        <p14:creationId xmlns:p14="http://schemas.microsoft.com/office/powerpoint/2010/main" val="413807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Priors</a:t>
            </a:r>
          </a:p>
        </p:txBody>
      </p:sp>
      <p:sp>
        <p:nvSpPr>
          <p:cNvPr id="3" name="Content Placeholder 2"/>
          <p:cNvSpPr>
            <a:spLocks noGrp="1"/>
          </p:cNvSpPr>
          <p:nvPr>
            <p:ph idx="1"/>
          </p:nvPr>
        </p:nvSpPr>
        <p:spPr>
          <a:xfrm>
            <a:off x="457200" y="1600200"/>
            <a:ext cx="8229600" cy="4958081"/>
          </a:xfrm>
        </p:spPr>
        <p:txBody>
          <a:bodyPr>
            <a:normAutofit fontScale="92500" lnSpcReduction="20000"/>
          </a:bodyPr>
          <a:lstStyle/>
          <a:p>
            <a:r>
              <a:rPr lang="en-US" dirty="0"/>
              <a:t>Most Bayesian analysts assume “uninformative priors”</a:t>
            </a:r>
          </a:p>
          <a:p>
            <a:pPr lvl="1"/>
            <a:r>
              <a:rPr lang="en-US" dirty="0"/>
              <a:t>no strong assumptions about the parameter estimates other than the shape of their distributions</a:t>
            </a:r>
          </a:p>
          <a:p>
            <a:r>
              <a:rPr lang="en-US" dirty="0"/>
              <a:t>In my experience, when you use uninformative priors and analyze the data using both a traditional approach and a Bayesian approach, the resulting parameter estimates are the same (for all practical purposes) = </a:t>
            </a:r>
            <a:r>
              <a:rPr lang="en-US" i="1" dirty="0"/>
              <a:t>no strong rationale for Bayesian</a:t>
            </a:r>
          </a:p>
          <a:p>
            <a:pPr lvl="1"/>
            <a:r>
              <a:rPr lang="en-US" dirty="0"/>
              <a:t>Uninformative priors means the results are strongly determined by the current experiment’s data</a:t>
            </a:r>
          </a:p>
        </p:txBody>
      </p:sp>
    </p:spTree>
    <p:extLst>
      <p:ext uri="{BB962C8B-B14F-4D97-AF65-F5344CB8AC3E}">
        <p14:creationId xmlns:p14="http://schemas.microsoft.com/office/powerpoint/2010/main" val="15154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should I consider Bayesian analysis?</a:t>
            </a:r>
          </a:p>
        </p:txBody>
      </p:sp>
      <p:sp>
        <p:nvSpPr>
          <p:cNvPr id="3" name="Content Placeholder 2"/>
          <p:cNvSpPr>
            <a:spLocks noGrp="1"/>
          </p:cNvSpPr>
          <p:nvPr>
            <p:ph idx="1"/>
          </p:nvPr>
        </p:nvSpPr>
        <p:spPr/>
        <p:txBody>
          <a:bodyPr/>
          <a:lstStyle/>
          <a:p>
            <a:r>
              <a:rPr lang="en-US" dirty="0"/>
              <a:t>When you are willing to specify informative priors</a:t>
            </a:r>
          </a:p>
          <a:p>
            <a:r>
              <a:rPr lang="en-US" dirty="0"/>
              <a:t>When there is no existing analysis for your design</a:t>
            </a:r>
          </a:p>
        </p:txBody>
      </p:sp>
    </p:spTree>
    <p:extLst>
      <p:ext uri="{BB962C8B-B14F-4D97-AF65-F5344CB8AC3E}">
        <p14:creationId xmlns:p14="http://schemas.microsoft.com/office/powerpoint/2010/main" val="4091492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Informative priors</a:t>
            </a:r>
          </a:p>
        </p:txBody>
      </p:sp>
      <p:sp>
        <p:nvSpPr>
          <p:cNvPr id="3" name="Content Placeholder 2"/>
          <p:cNvSpPr>
            <a:spLocks noGrp="1"/>
          </p:cNvSpPr>
          <p:nvPr>
            <p:ph idx="1"/>
          </p:nvPr>
        </p:nvSpPr>
        <p:spPr/>
        <p:txBody>
          <a:bodyPr>
            <a:normAutofit fontScale="92500" lnSpcReduction="20000"/>
          </a:bodyPr>
          <a:lstStyle/>
          <a:p>
            <a:r>
              <a:rPr lang="en-US" dirty="0"/>
              <a:t>One non-controversial way to specify priors is to indicate their shape and/or limits</a:t>
            </a:r>
          </a:p>
          <a:p>
            <a:pPr lvl="1"/>
            <a:r>
              <a:rPr lang="en-US" dirty="0"/>
              <a:t>For example, if </a:t>
            </a:r>
            <a:r>
              <a:rPr lang="en-US" i="1" dirty="0"/>
              <a:t>k</a:t>
            </a:r>
            <a:r>
              <a:rPr lang="en-US" dirty="0"/>
              <a:t> is typically skewed with a minimum of zero, then you can specify an appropriate distribution class for </a:t>
            </a:r>
            <a:r>
              <a:rPr lang="en-US" i="1" dirty="0"/>
              <a:t>k</a:t>
            </a:r>
            <a:r>
              <a:rPr lang="en-US" dirty="0"/>
              <a:t> (like the Gamma)</a:t>
            </a:r>
          </a:p>
          <a:p>
            <a:r>
              <a:rPr lang="en-US" dirty="0"/>
              <a:t>A more controversial way to specify a prior is to suggest a narrower range around a particular value</a:t>
            </a:r>
          </a:p>
          <a:p>
            <a:pPr lvl="1"/>
            <a:r>
              <a:rPr lang="en-US" dirty="0"/>
              <a:t>If current data set is small or highly variable, resulting estimates will be strongly determined by the priors with a minor update</a:t>
            </a:r>
          </a:p>
          <a:p>
            <a:endParaRPr lang="en-US" dirty="0"/>
          </a:p>
        </p:txBody>
      </p:sp>
    </p:spTree>
    <p:extLst>
      <p:ext uri="{BB962C8B-B14F-4D97-AF65-F5344CB8AC3E}">
        <p14:creationId xmlns:p14="http://schemas.microsoft.com/office/powerpoint/2010/main" val="173584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85"/>
            <a:ext cx="8229600" cy="1143000"/>
          </a:xfrm>
        </p:spPr>
        <p:txBody>
          <a:bodyPr>
            <a:normAutofit/>
          </a:bodyPr>
          <a:lstStyle/>
          <a:p>
            <a:r>
              <a:rPr lang="en-US" sz="3600" dirty="0"/>
              <a:t>How to ethically specify narrower priors</a:t>
            </a:r>
          </a:p>
        </p:txBody>
      </p:sp>
      <p:sp>
        <p:nvSpPr>
          <p:cNvPr id="3" name="Content Placeholder 2"/>
          <p:cNvSpPr>
            <a:spLocks noGrp="1"/>
          </p:cNvSpPr>
          <p:nvPr>
            <p:ph idx="1"/>
          </p:nvPr>
        </p:nvSpPr>
        <p:spPr>
          <a:xfrm>
            <a:off x="457200" y="1172185"/>
            <a:ext cx="8229600" cy="5583098"/>
          </a:xfrm>
        </p:spPr>
        <p:txBody>
          <a:bodyPr>
            <a:noAutofit/>
          </a:bodyPr>
          <a:lstStyle/>
          <a:p>
            <a:r>
              <a:rPr lang="en-US" sz="2000" dirty="0"/>
              <a:t>If you are conducting an experiment (or condition) that is a direct replication of an earlier study</a:t>
            </a:r>
          </a:p>
          <a:p>
            <a:pPr lvl="1"/>
            <a:r>
              <a:rPr lang="en-US" sz="2000" dirty="0"/>
              <a:t>Can use parameter estimate from earlier study along with its SE</a:t>
            </a:r>
          </a:p>
          <a:p>
            <a:pPr lvl="1"/>
            <a:r>
              <a:rPr lang="en-US" sz="2000" dirty="0"/>
              <a:t>“Today’s posterior is tomorrow’s prior”</a:t>
            </a:r>
          </a:p>
          <a:p>
            <a:pPr lvl="1"/>
            <a:r>
              <a:rPr lang="en-US" sz="2000" dirty="0"/>
              <a:t>NOTE: cannot just use part of your data to establish a prior and then analyze full data set based on this prior – prior = independent data</a:t>
            </a:r>
          </a:p>
          <a:p>
            <a:r>
              <a:rPr lang="en-US" sz="2000" dirty="0"/>
              <a:t>If you are conducting an experiment very similar to earlier studies, then choose an estimated value consistent with that observed before, but increase your SD to encompass all prior estimates</a:t>
            </a:r>
          </a:p>
          <a:p>
            <a:pPr lvl="1"/>
            <a:r>
              <a:rPr lang="en-US" sz="2000" dirty="0"/>
              <a:t>E.g., prior estimates are 4 ± 2, 3 ± 1, 5 ± 5, then use something like 4 ± 6 (where 2</a:t>
            </a:r>
            <a:r>
              <a:rPr lang="en-US" sz="2000" baseline="30000" dirty="0"/>
              <a:t>nd</a:t>
            </a:r>
            <a:r>
              <a:rPr lang="en-US" sz="2000" dirty="0"/>
              <a:t> number is SE)</a:t>
            </a:r>
          </a:p>
          <a:p>
            <a:r>
              <a:rPr lang="en-US" sz="2000" dirty="0"/>
              <a:t>Better yet, if there is a meta-analysis that’s been conducted, use the mean effect size and its 95% CI from the literature</a:t>
            </a:r>
          </a:p>
          <a:p>
            <a:r>
              <a:rPr lang="en-US" sz="2000" dirty="0"/>
              <a:t>Can also limit prior specification to parameters that do not involve the treatment effect (e.g., intercept or random effect </a:t>
            </a:r>
            <a:r>
              <a:rPr lang="en-US" sz="2000" dirty="0" err="1"/>
              <a:t>s.d.</a:t>
            </a:r>
            <a:r>
              <a:rPr lang="en-US" sz="2000" dirty="0"/>
              <a:t>)</a:t>
            </a:r>
          </a:p>
        </p:txBody>
      </p:sp>
    </p:spTree>
    <p:extLst>
      <p:ext uri="{BB962C8B-B14F-4D97-AF65-F5344CB8AC3E}">
        <p14:creationId xmlns:p14="http://schemas.microsoft.com/office/powerpoint/2010/main" val="74250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goal – incremental science!</a:t>
            </a:r>
          </a:p>
        </p:txBody>
      </p:sp>
      <p:sp>
        <p:nvSpPr>
          <p:cNvPr id="3" name="Content Placeholder 2"/>
          <p:cNvSpPr>
            <a:spLocks noGrp="1"/>
          </p:cNvSpPr>
          <p:nvPr>
            <p:ph idx="1"/>
          </p:nvPr>
        </p:nvSpPr>
        <p:spPr/>
        <p:txBody>
          <a:bodyPr/>
          <a:lstStyle/>
          <a:p>
            <a:r>
              <a:rPr lang="en-US" dirty="0"/>
              <a:t>This approach moves psychology from a bunch of individual studies that are occasionally combined using meta-analysis to one that approaches the best estimate for parameters by having earlier studies inform the current one</a:t>
            </a:r>
          </a:p>
        </p:txBody>
      </p:sp>
    </p:spTree>
    <p:extLst>
      <p:ext uri="{BB962C8B-B14F-4D97-AF65-F5344CB8AC3E}">
        <p14:creationId xmlns:p14="http://schemas.microsoft.com/office/powerpoint/2010/main" val="212714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priors…</a:t>
            </a:r>
          </a:p>
        </p:txBody>
      </p:sp>
      <p:sp>
        <p:nvSpPr>
          <p:cNvPr id="3" name="Content Placeholder 2"/>
          <p:cNvSpPr>
            <a:spLocks noGrp="1"/>
          </p:cNvSpPr>
          <p:nvPr>
            <p:ph idx="1"/>
          </p:nvPr>
        </p:nvSpPr>
        <p:spPr/>
        <p:txBody>
          <a:bodyPr/>
          <a:lstStyle/>
          <a:p>
            <a:r>
              <a:rPr lang="en-US" dirty="0"/>
              <a:t>Narrower priors will have a bigger effect on the posterior estimation</a:t>
            </a:r>
          </a:p>
          <a:p>
            <a:r>
              <a:rPr lang="en-US" dirty="0"/>
              <a:t>The effect will be larger if the new data is limited or highly variable</a:t>
            </a:r>
          </a:p>
          <a:p>
            <a:pPr lvl="1"/>
            <a:r>
              <a:rPr lang="en-US" dirty="0"/>
              <a:t>This situation indicates that the new data are equivocal and offer little new</a:t>
            </a:r>
          </a:p>
        </p:txBody>
      </p:sp>
    </p:spTree>
    <p:extLst>
      <p:ext uri="{BB962C8B-B14F-4D97-AF65-F5344CB8AC3E}">
        <p14:creationId xmlns:p14="http://schemas.microsoft.com/office/powerpoint/2010/main" val="427579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324116" y="511880"/>
            <a:ext cx="4957743" cy="6289674"/>
          </a:xfrm>
          <a:prstGeom prst="rect">
            <a:avLst/>
          </a:prstGeom>
        </p:spPr>
      </p:pic>
      <p:sp>
        <p:nvSpPr>
          <p:cNvPr id="27" name="Rectangle 26"/>
          <p:cNvSpPr/>
          <p:nvPr/>
        </p:nvSpPr>
        <p:spPr>
          <a:xfrm>
            <a:off x="7305768" y="0"/>
            <a:ext cx="1813812" cy="1596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053922" y="918268"/>
            <a:ext cx="2852063" cy="338554"/>
          </a:xfrm>
          <a:prstGeom prst="rect">
            <a:avLst/>
          </a:prstGeom>
          <a:noFill/>
        </p:spPr>
        <p:txBody>
          <a:bodyPr wrap="none" rtlCol="0">
            <a:spAutoFit/>
          </a:bodyPr>
          <a:lstStyle/>
          <a:p>
            <a:r>
              <a:rPr lang="en-US" sz="1600" dirty="0"/>
              <a:t>-4.07, error = .26, CI=-4.59,-3.57</a:t>
            </a:r>
          </a:p>
        </p:txBody>
      </p:sp>
      <p:sp>
        <p:nvSpPr>
          <p:cNvPr id="11" name="TextBox 10"/>
          <p:cNvSpPr txBox="1"/>
          <p:nvPr/>
        </p:nvSpPr>
        <p:spPr>
          <a:xfrm>
            <a:off x="6053922" y="2437758"/>
            <a:ext cx="2850460" cy="338554"/>
          </a:xfrm>
          <a:prstGeom prst="rect">
            <a:avLst/>
          </a:prstGeom>
          <a:noFill/>
        </p:spPr>
        <p:txBody>
          <a:bodyPr wrap="none" rtlCol="0">
            <a:spAutoFit/>
          </a:bodyPr>
          <a:lstStyle/>
          <a:p>
            <a:r>
              <a:rPr lang="en-US" sz="1600" dirty="0"/>
              <a:t>-4.05, error = .24, CI=-4.52,-3.59</a:t>
            </a:r>
          </a:p>
        </p:txBody>
      </p:sp>
      <p:sp>
        <p:nvSpPr>
          <p:cNvPr id="14" name="TextBox 13"/>
          <p:cNvSpPr txBox="1"/>
          <p:nvPr/>
        </p:nvSpPr>
        <p:spPr>
          <a:xfrm>
            <a:off x="6053922" y="4034184"/>
            <a:ext cx="2852063" cy="338554"/>
          </a:xfrm>
          <a:prstGeom prst="rect">
            <a:avLst/>
          </a:prstGeom>
          <a:noFill/>
        </p:spPr>
        <p:txBody>
          <a:bodyPr wrap="none" rtlCol="0">
            <a:spAutoFit/>
          </a:bodyPr>
          <a:lstStyle/>
          <a:p>
            <a:r>
              <a:rPr lang="en-US" sz="1600" dirty="0"/>
              <a:t>-4.03, error = .18, CI=-4.37,-3.67</a:t>
            </a:r>
          </a:p>
        </p:txBody>
      </p:sp>
      <p:sp>
        <p:nvSpPr>
          <p:cNvPr id="15" name="TextBox 14"/>
          <p:cNvSpPr txBox="1"/>
          <p:nvPr/>
        </p:nvSpPr>
        <p:spPr>
          <a:xfrm>
            <a:off x="6053922" y="5627402"/>
            <a:ext cx="2850460" cy="338554"/>
          </a:xfrm>
          <a:prstGeom prst="rect">
            <a:avLst/>
          </a:prstGeom>
          <a:noFill/>
        </p:spPr>
        <p:txBody>
          <a:bodyPr wrap="none" rtlCol="0">
            <a:spAutoFit/>
          </a:bodyPr>
          <a:lstStyle/>
          <a:p>
            <a:r>
              <a:rPr lang="en-US" sz="1600" dirty="0"/>
              <a:t>-2.86, error = .21, CI=-3.28,-2.45</a:t>
            </a:r>
          </a:p>
        </p:txBody>
      </p:sp>
      <p:sp>
        <p:nvSpPr>
          <p:cNvPr id="19" name="TextBox 18"/>
          <p:cNvSpPr txBox="1"/>
          <p:nvPr/>
        </p:nvSpPr>
        <p:spPr>
          <a:xfrm>
            <a:off x="3513426" y="769489"/>
            <a:ext cx="765241" cy="369332"/>
          </a:xfrm>
          <a:prstGeom prst="rect">
            <a:avLst/>
          </a:prstGeom>
          <a:noFill/>
        </p:spPr>
        <p:txBody>
          <a:bodyPr wrap="none" rtlCol="0">
            <a:spAutoFit/>
          </a:bodyPr>
          <a:lstStyle/>
          <a:p>
            <a:r>
              <a:rPr lang="en-US" dirty="0"/>
              <a:t>N(0,5)</a:t>
            </a:r>
          </a:p>
        </p:txBody>
      </p:sp>
      <p:sp>
        <p:nvSpPr>
          <p:cNvPr id="20" name="TextBox 19"/>
          <p:cNvSpPr txBox="1"/>
          <p:nvPr/>
        </p:nvSpPr>
        <p:spPr>
          <a:xfrm>
            <a:off x="3448955" y="2344429"/>
            <a:ext cx="894183" cy="369332"/>
          </a:xfrm>
          <a:prstGeom prst="rect">
            <a:avLst/>
          </a:prstGeom>
          <a:noFill/>
        </p:spPr>
        <p:txBody>
          <a:bodyPr wrap="none" rtlCol="0">
            <a:spAutoFit/>
          </a:bodyPr>
          <a:lstStyle/>
          <a:p>
            <a:r>
              <a:rPr lang="en-US" dirty="0"/>
              <a:t>N(-4,.5)</a:t>
            </a:r>
          </a:p>
        </p:txBody>
      </p:sp>
      <p:sp>
        <p:nvSpPr>
          <p:cNvPr id="21" name="TextBox 20"/>
          <p:cNvSpPr txBox="1"/>
          <p:nvPr/>
        </p:nvSpPr>
        <p:spPr>
          <a:xfrm>
            <a:off x="3390458" y="3924185"/>
            <a:ext cx="1011177" cy="369332"/>
          </a:xfrm>
          <a:prstGeom prst="rect">
            <a:avLst/>
          </a:prstGeom>
          <a:noFill/>
        </p:spPr>
        <p:txBody>
          <a:bodyPr wrap="none" rtlCol="0">
            <a:spAutoFit/>
          </a:bodyPr>
          <a:lstStyle/>
          <a:p>
            <a:r>
              <a:rPr lang="en-US" dirty="0"/>
              <a:t>N(-4,.25)</a:t>
            </a:r>
          </a:p>
        </p:txBody>
      </p:sp>
      <p:sp>
        <p:nvSpPr>
          <p:cNvPr id="22" name="TextBox 21"/>
          <p:cNvSpPr txBox="1"/>
          <p:nvPr/>
        </p:nvSpPr>
        <p:spPr>
          <a:xfrm>
            <a:off x="773040" y="5499674"/>
            <a:ext cx="1011177" cy="369332"/>
          </a:xfrm>
          <a:prstGeom prst="rect">
            <a:avLst/>
          </a:prstGeom>
          <a:noFill/>
        </p:spPr>
        <p:txBody>
          <a:bodyPr wrap="none" rtlCol="0">
            <a:spAutoFit/>
          </a:bodyPr>
          <a:lstStyle/>
          <a:p>
            <a:r>
              <a:rPr lang="en-US" dirty="0"/>
              <a:t>N(-2,.25)</a:t>
            </a:r>
          </a:p>
        </p:txBody>
      </p:sp>
      <p:sp>
        <p:nvSpPr>
          <p:cNvPr id="23" name="TextBox 22"/>
          <p:cNvSpPr txBox="1"/>
          <p:nvPr/>
        </p:nvSpPr>
        <p:spPr>
          <a:xfrm>
            <a:off x="6155240" y="142548"/>
            <a:ext cx="1608133" cy="369332"/>
          </a:xfrm>
          <a:prstGeom prst="rect">
            <a:avLst/>
          </a:prstGeom>
          <a:noFill/>
        </p:spPr>
        <p:txBody>
          <a:bodyPr wrap="none" rtlCol="0">
            <a:spAutoFit/>
          </a:bodyPr>
          <a:lstStyle/>
          <a:p>
            <a:r>
              <a:rPr lang="en-US" dirty="0"/>
              <a:t>N = 85 subjects</a:t>
            </a:r>
          </a:p>
        </p:txBody>
      </p:sp>
      <p:sp>
        <p:nvSpPr>
          <p:cNvPr id="24" name="TextBox 23"/>
          <p:cNvSpPr txBox="1"/>
          <p:nvPr/>
        </p:nvSpPr>
        <p:spPr>
          <a:xfrm>
            <a:off x="6507024" y="6009085"/>
            <a:ext cx="2523240" cy="738664"/>
          </a:xfrm>
          <a:prstGeom prst="rect">
            <a:avLst/>
          </a:prstGeom>
          <a:noFill/>
        </p:spPr>
        <p:txBody>
          <a:bodyPr wrap="square" rtlCol="0">
            <a:spAutoFit/>
          </a:bodyPr>
          <a:lstStyle/>
          <a:p>
            <a:r>
              <a:rPr lang="en-US" sz="1400" dirty="0">
                <a:solidFill>
                  <a:srgbClr val="FF0000"/>
                </a:solidFill>
              </a:rPr>
              <a:t>Note: uncertainty in prior and data are similar so estimate in middle</a:t>
            </a:r>
          </a:p>
        </p:txBody>
      </p:sp>
      <p:sp>
        <p:nvSpPr>
          <p:cNvPr id="25" name="TextBox 24"/>
          <p:cNvSpPr txBox="1"/>
          <p:nvPr/>
        </p:nvSpPr>
        <p:spPr>
          <a:xfrm>
            <a:off x="6507024" y="1215377"/>
            <a:ext cx="2523240" cy="738664"/>
          </a:xfrm>
          <a:prstGeom prst="rect">
            <a:avLst/>
          </a:prstGeom>
          <a:noFill/>
        </p:spPr>
        <p:txBody>
          <a:bodyPr wrap="square" rtlCol="0">
            <a:spAutoFit/>
          </a:bodyPr>
          <a:lstStyle/>
          <a:p>
            <a:r>
              <a:rPr lang="en-US" sz="1400" dirty="0">
                <a:solidFill>
                  <a:srgbClr val="FF0000"/>
                </a:solidFill>
              </a:rPr>
              <a:t>Note: this estimate primarily driven by current experiment’s data</a:t>
            </a:r>
          </a:p>
        </p:txBody>
      </p:sp>
      <p:sp>
        <p:nvSpPr>
          <p:cNvPr id="28" name="Rectangle 27"/>
          <p:cNvSpPr/>
          <p:nvPr/>
        </p:nvSpPr>
        <p:spPr>
          <a:xfrm>
            <a:off x="0" y="1987393"/>
            <a:ext cx="9144000" cy="48706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0" y="3553982"/>
            <a:ext cx="9144000" cy="3304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4285" y="5089875"/>
            <a:ext cx="9144000" cy="1719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72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emph" presetSubtype="0" repeatCount="5000" fill="hold" grpId="0" nodeType="clickEffect">
                                  <p:stCondLst>
                                    <p:cond delay="0"/>
                                  </p:stCondLst>
                                  <p:childTnLst>
                                    <p:anim calcmode="discrete" valueType="str">
                                      <p:cBhvr>
                                        <p:cTn id="18" dur="500" fill="hold"/>
                                        <p:tgtEl>
                                          <p:spTgt spid="2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 = 20 with same priors?</a:t>
            </a:r>
          </a:p>
        </p:txBody>
      </p:sp>
      <p:sp>
        <p:nvSpPr>
          <p:cNvPr id="3" name="Content Placeholder 2"/>
          <p:cNvSpPr>
            <a:spLocks noGrp="1"/>
          </p:cNvSpPr>
          <p:nvPr>
            <p:ph idx="1"/>
          </p:nvPr>
        </p:nvSpPr>
        <p:spPr>
          <a:xfrm>
            <a:off x="457200" y="1600200"/>
            <a:ext cx="8229600" cy="5138149"/>
          </a:xfrm>
        </p:spPr>
        <p:txBody>
          <a:bodyPr>
            <a:normAutofit lnSpcReduction="10000"/>
          </a:bodyPr>
          <a:lstStyle/>
          <a:p>
            <a:r>
              <a:rPr lang="en-US" dirty="0"/>
              <a:t>-3.62, </a:t>
            </a:r>
            <a:r>
              <a:rPr lang="en-US" b="1" dirty="0"/>
              <a:t>error = .73</a:t>
            </a:r>
            <a:r>
              <a:rPr lang="en-US" dirty="0"/>
              <a:t>, CI = -5.08,-2.09  - N(0, 5)</a:t>
            </a:r>
          </a:p>
          <a:p>
            <a:r>
              <a:rPr lang="en-US" dirty="0"/>
              <a:t>-3.88, error = .40, CI = -4.68,-3.10  - N(-4, .5)</a:t>
            </a:r>
          </a:p>
          <a:p>
            <a:r>
              <a:rPr lang="en-US" dirty="0"/>
              <a:t>-3.97, error = .23, CI = -4.42,-3.52  - N(-4, .25)</a:t>
            </a:r>
          </a:p>
          <a:p>
            <a:r>
              <a:rPr lang="en-US" dirty="0"/>
              <a:t>-2.17, error = .24, CI = -2.65,-1.70  - N(-2, .25)</a:t>
            </a:r>
          </a:p>
          <a:p>
            <a:endParaRPr lang="en-US" dirty="0"/>
          </a:p>
          <a:p>
            <a:r>
              <a:rPr lang="en-US" dirty="0"/>
              <a:t>With narrow priors and small sample, result is strongly driven by prior</a:t>
            </a:r>
          </a:p>
          <a:p>
            <a:pPr lvl="1"/>
            <a:r>
              <a:rPr lang="en-US" dirty="0"/>
              <a:t>Current experiment has broad CI (-5.08,-2.09) which encompasses the updated estimate in all four cases</a:t>
            </a:r>
          </a:p>
        </p:txBody>
      </p:sp>
    </p:spTree>
    <p:extLst>
      <p:ext uri="{BB962C8B-B14F-4D97-AF65-F5344CB8AC3E}">
        <p14:creationId xmlns:p14="http://schemas.microsoft.com/office/powerpoint/2010/main" val="19663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should you care?</a:t>
            </a:r>
            <a:br>
              <a:rPr lang="en-US" dirty="0"/>
            </a:br>
            <a:r>
              <a:rPr lang="en-US" dirty="0"/>
              <a:t>(i.e., when to consider Bayesian?)</a:t>
            </a:r>
          </a:p>
        </p:txBody>
      </p:sp>
      <p:sp>
        <p:nvSpPr>
          <p:cNvPr id="3" name="Content Placeholder 2"/>
          <p:cNvSpPr>
            <a:spLocks noGrp="1"/>
          </p:cNvSpPr>
          <p:nvPr>
            <p:ph idx="1"/>
          </p:nvPr>
        </p:nvSpPr>
        <p:spPr>
          <a:xfrm>
            <a:off x="457200" y="1600200"/>
            <a:ext cx="8229600" cy="5101724"/>
          </a:xfrm>
        </p:spPr>
        <p:txBody>
          <a:bodyPr>
            <a:normAutofit fontScale="92500" lnSpcReduction="20000"/>
          </a:bodyPr>
          <a:lstStyle/>
          <a:p>
            <a:r>
              <a:rPr lang="en-US" dirty="0"/>
              <a:t>When you have earlier evidence on which to base a prior</a:t>
            </a:r>
          </a:p>
          <a:p>
            <a:pPr lvl="1"/>
            <a:r>
              <a:rPr lang="en-US" dirty="0"/>
              <a:t>Creates a more powerful result and incremental science</a:t>
            </a:r>
          </a:p>
          <a:p>
            <a:r>
              <a:rPr lang="en-US" dirty="0"/>
              <a:t>When you want to limit the range of parameter estimates or their distributions to something “realistic”</a:t>
            </a:r>
          </a:p>
          <a:p>
            <a:r>
              <a:rPr lang="en-US" dirty="0"/>
              <a:t>When standard models aren’t available</a:t>
            </a:r>
          </a:p>
          <a:p>
            <a:pPr lvl="1"/>
            <a:r>
              <a:rPr lang="en-US" dirty="0"/>
              <a:t>Multilevel multinomial logistic regression</a:t>
            </a:r>
          </a:p>
          <a:p>
            <a:pPr lvl="1"/>
            <a:r>
              <a:rPr lang="en-US" dirty="0"/>
              <a:t>Multilevel models with non-standard distributions (e.g., due to censoring)</a:t>
            </a:r>
          </a:p>
          <a:p>
            <a:pPr lvl="1"/>
            <a:r>
              <a:rPr lang="en-US" dirty="0"/>
              <a:t>Nonlinear models with non-normal error distributions </a:t>
            </a:r>
          </a:p>
        </p:txBody>
      </p:sp>
    </p:spTree>
    <p:extLst>
      <p:ext uri="{BB962C8B-B14F-4D97-AF65-F5344CB8AC3E}">
        <p14:creationId xmlns:p14="http://schemas.microsoft.com/office/powerpoint/2010/main" val="256302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what/who is Bayes?</a:t>
            </a:r>
          </a:p>
        </p:txBody>
      </p:sp>
      <p:sp>
        <p:nvSpPr>
          <p:cNvPr id="3" name="Content Placeholder 2"/>
          <p:cNvSpPr>
            <a:spLocks noGrp="1"/>
          </p:cNvSpPr>
          <p:nvPr>
            <p:ph idx="1"/>
          </p:nvPr>
        </p:nvSpPr>
        <p:spPr/>
        <p:txBody>
          <a:bodyPr/>
          <a:lstStyle/>
          <a:p>
            <a:r>
              <a:rPr lang="en-US" dirty="0"/>
              <a:t>The Reverend Thomas Bayes was an English statistician, philosopher, and minister</a:t>
            </a:r>
          </a:p>
          <a:p>
            <a:r>
              <a:rPr lang="en-US" dirty="0"/>
              <a:t>He developed Bayes’ theorem to integrate prior probabilities with new evidence to calculate a posterior probabilities</a:t>
            </a:r>
          </a:p>
          <a:p>
            <a:pPr lvl="1"/>
            <a:r>
              <a:rPr lang="en-US" dirty="0"/>
              <a:t>P(guilty | evidence) is based on P(guilty) before evidence is collected and the P(evidence | guilty)</a:t>
            </a:r>
          </a:p>
        </p:txBody>
      </p:sp>
    </p:spTree>
    <p:extLst>
      <p:ext uri="{BB962C8B-B14F-4D97-AF65-F5344CB8AC3E}">
        <p14:creationId xmlns:p14="http://schemas.microsoft.com/office/powerpoint/2010/main" val="127693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Doing the previously impossible</a:t>
            </a:r>
          </a:p>
        </p:txBody>
      </p:sp>
      <p:sp>
        <p:nvSpPr>
          <p:cNvPr id="3" name="Content Placeholder 2"/>
          <p:cNvSpPr>
            <a:spLocks noGrp="1"/>
          </p:cNvSpPr>
          <p:nvPr>
            <p:ph idx="1"/>
          </p:nvPr>
        </p:nvSpPr>
        <p:spPr>
          <a:xfrm>
            <a:off x="457200" y="1600200"/>
            <a:ext cx="8229600" cy="5176427"/>
          </a:xfrm>
        </p:spPr>
        <p:txBody>
          <a:bodyPr>
            <a:normAutofit fontScale="85000" lnSpcReduction="10000"/>
          </a:bodyPr>
          <a:lstStyle/>
          <a:p>
            <a:r>
              <a:rPr lang="en-US" dirty="0"/>
              <a:t>Tony’s experiment involves measuring latencies to respond on the BART</a:t>
            </a:r>
          </a:p>
          <a:p>
            <a:r>
              <a:rPr lang="en-US" dirty="0"/>
              <a:t>On many trials, the trial ends before a response was made, so all we know is that the person waited longer than that time</a:t>
            </a:r>
          </a:p>
          <a:p>
            <a:r>
              <a:rPr lang="en-US" dirty="0"/>
              <a:t>How to handle this?</a:t>
            </a:r>
          </a:p>
          <a:p>
            <a:pPr lvl="1"/>
            <a:r>
              <a:rPr lang="en-US" dirty="0"/>
              <a:t>Conventional approaches – substitute latency as the max time for these trials; treat these latencies as missing values; perhaps supplement these analyses by independently analyzing the likelihood of not responding</a:t>
            </a:r>
          </a:p>
          <a:p>
            <a:pPr lvl="1"/>
            <a:r>
              <a:rPr lang="en-US" dirty="0"/>
              <a:t>Modern approach – these are ‘censored’ trials</a:t>
            </a:r>
          </a:p>
          <a:p>
            <a:pPr lvl="1"/>
            <a:r>
              <a:rPr lang="en-US" dirty="0"/>
              <a:t>Problem – not able to do repeated measures censored regression</a:t>
            </a:r>
          </a:p>
        </p:txBody>
      </p:sp>
    </p:spTree>
    <p:extLst>
      <p:ext uri="{BB962C8B-B14F-4D97-AF65-F5344CB8AC3E}">
        <p14:creationId xmlns:p14="http://schemas.microsoft.com/office/powerpoint/2010/main" val="13281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ctionTime_Fig2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268" y="1725993"/>
            <a:ext cx="3200400" cy="3200400"/>
          </a:xfrm>
          <a:prstGeom prst="rect">
            <a:avLst/>
          </a:prstGeom>
        </p:spPr>
      </p:pic>
      <p:pic>
        <p:nvPicPr>
          <p:cNvPr id="5" name="Picture 4" descr="ReactionTime_Fig2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725993"/>
            <a:ext cx="3200400" cy="3200400"/>
          </a:xfrm>
          <a:prstGeom prst="rect">
            <a:avLst/>
          </a:prstGeom>
        </p:spPr>
      </p:pic>
      <p:pic>
        <p:nvPicPr>
          <p:cNvPr id="7" name="Picture 6" descr="ReactionTime_Fig2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25993"/>
            <a:ext cx="3200400" cy="3200400"/>
          </a:xfrm>
          <a:prstGeom prst="rect">
            <a:avLst/>
          </a:prstGeom>
        </p:spPr>
      </p:pic>
      <p:sp>
        <p:nvSpPr>
          <p:cNvPr id="8" name="TextBox 7"/>
          <p:cNvSpPr txBox="1"/>
          <p:nvPr/>
        </p:nvSpPr>
        <p:spPr>
          <a:xfrm>
            <a:off x="565663" y="1612829"/>
            <a:ext cx="2324149" cy="369332"/>
          </a:xfrm>
          <a:prstGeom prst="rect">
            <a:avLst/>
          </a:prstGeom>
          <a:noFill/>
        </p:spPr>
        <p:txBody>
          <a:bodyPr wrap="none" rtlCol="0">
            <a:spAutoFit/>
          </a:bodyPr>
          <a:lstStyle/>
          <a:p>
            <a:pPr algn="ctr"/>
            <a:r>
              <a:rPr lang="en-US" dirty="0"/>
              <a:t>Theoretically complete</a:t>
            </a:r>
          </a:p>
        </p:txBody>
      </p:sp>
      <p:sp>
        <p:nvSpPr>
          <p:cNvPr id="9" name="TextBox 8"/>
          <p:cNvSpPr txBox="1"/>
          <p:nvPr/>
        </p:nvSpPr>
        <p:spPr>
          <a:xfrm>
            <a:off x="3864320" y="1612829"/>
            <a:ext cx="1666930" cy="369332"/>
          </a:xfrm>
          <a:prstGeom prst="rect">
            <a:avLst/>
          </a:prstGeom>
          <a:noFill/>
        </p:spPr>
        <p:txBody>
          <a:bodyPr wrap="none" rtlCol="0">
            <a:spAutoFit/>
          </a:bodyPr>
          <a:lstStyle/>
          <a:p>
            <a:pPr algn="ctr"/>
            <a:r>
              <a:rPr lang="en-US" dirty="0"/>
              <a:t>Treat as missing</a:t>
            </a:r>
          </a:p>
        </p:txBody>
      </p:sp>
      <p:sp>
        <p:nvSpPr>
          <p:cNvPr id="10" name="TextBox 9"/>
          <p:cNvSpPr txBox="1"/>
          <p:nvPr/>
        </p:nvSpPr>
        <p:spPr>
          <a:xfrm>
            <a:off x="7122429" y="1612829"/>
            <a:ext cx="1069448" cy="369332"/>
          </a:xfrm>
          <a:prstGeom prst="rect">
            <a:avLst/>
          </a:prstGeom>
          <a:noFill/>
        </p:spPr>
        <p:txBody>
          <a:bodyPr wrap="none" rtlCol="0">
            <a:spAutoFit/>
          </a:bodyPr>
          <a:lstStyle/>
          <a:p>
            <a:pPr algn="ctr"/>
            <a:r>
              <a:rPr lang="en-US" dirty="0"/>
              <a:t>Censored</a:t>
            </a:r>
          </a:p>
        </p:txBody>
      </p:sp>
      <p:sp>
        <p:nvSpPr>
          <p:cNvPr id="11" name="TextBox 10"/>
          <p:cNvSpPr txBox="1"/>
          <p:nvPr/>
        </p:nvSpPr>
        <p:spPr>
          <a:xfrm>
            <a:off x="4375886" y="4963298"/>
            <a:ext cx="4491687" cy="1754327"/>
          </a:xfrm>
          <a:prstGeom prst="rect">
            <a:avLst/>
          </a:prstGeom>
          <a:noFill/>
        </p:spPr>
        <p:txBody>
          <a:bodyPr wrap="square" rtlCol="0">
            <a:spAutoFit/>
          </a:bodyPr>
          <a:lstStyle/>
          <a:p>
            <a:r>
              <a:rPr lang="en-US" dirty="0">
                <a:solidFill>
                  <a:srgbClr val="FF0000"/>
                </a:solidFill>
              </a:rPr>
              <a:t>Both mean and </a:t>
            </a:r>
            <a:r>
              <a:rPr lang="en-US" dirty="0" err="1">
                <a:solidFill>
                  <a:srgbClr val="FF0000"/>
                </a:solidFill>
              </a:rPr>
              <a:t>sd</a:t>
            </a:r>
            <a:r>
              <a:rPr lang="en-US" dirty="0">
                <a:solidFill>
                  <a:srgbClr val="FF0000"/>
                </a:solidFill>
              </a:rPr>
              <a:t> are biased downward</a:t>
            </a:r>
          </a:p>
          <a:p>
            <a:r>
              <a:rPr lang="en-US" dirty="0">
                <a:solidFill>
                  <a:srgbClr val="FF0000"/>
                </a:solidFill>
              </a:rPr>
              <a:t>If analyzed in normal way.</a:t>
            </a:r>
          </a:p>
          <a:p>
            <a:endParaRPr lang="en-US" dirty="0">
              <a:solidFill>
                <a:srgbClr val="FF0000"/>
              </a:solidFill>
            </a:endParaRPr>
          </a:p>
          <a:p>
            <a:r>
              <a:rPr lang="en-US" dirty="0">
                <a:solidFill>
                  <a:srgbClr val="FF0000"/>
                </a:solidFill>
              </a:rPr>
              <a:t>Degree of bias bigger in conditions and for subjects that have longer wait times. </a:t>
            </a:r>
            <a:r>
              <a:rPr lang="en-US" i="1" dirty="0">
                <a:solidFill>
                  <a:srgbClr val="FF0000"/>
                </a:solidFill>
              </a:rPr>
              <a:t>Underpowered</a:t>
            </a:r>
            <a:r>
              <a:rPr lang="en-US" dirty="0">
                <a:solidFill>
                  <a:srgbClr val="FF0000"/>
                </a:solidFill>
              </a:rPr>
              <a:t>.</a:t>
            </a:r>
          </a:p>
        </p:txBody>
      </p:sp>
    </p:spTree>
    <p:extLst>
      <p:ext uri="{BB962C8B-B14F-4D97-AF65-F5344CB8AC3E}">
        <p14:creationId xmlns:p14="http://schemas.microsoft.com/office/powerpoint/2010/main" val="228224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Tony’s project</a:t>
            </a:r>
          </a:p>
        </p:txBody>
      </p:sp>
      <p:sp>
        <p:nvSpPr>
          <p:cNvPr id="3" name="Content Placeholder 2"/>
          <p:cNvSpPr>
            <a:spLocks noGrp="1"/>
          </p:cNvSpPr>
          <p:nvPr>
            <p:ph idx="1"/>
          </p:nvPr>
        </p:nvSpPr>
        <p:spPr/>
        <p:txBody>
          <a:bodyPr>
            <a:normAutofit lnSpcReduction="10000"/>
          </a:bodyPr>
          <a:lstStyle/>
          <a:p>
            <a:r>
              <a:rPr lang="en-US" dirty="0"/>
              <a:t>Tony tried a method to prevent censoring by letting them respond until end of trial and giving them feedback that the trial ended prematurely AFTER the trial ended</a:t>
            </a:r>
          </a:p>
          <a:p>
            <a:r>
              <a:rPr lang="en-US" dirty="0"/>
              <a:t>Two conditions: </a:t>
            </a:r>
          </a:p>
          <a:p>
            <a:pPr lvl="1"/>
            <a:r>
              <a:rPr lang="en-US" dirty="0"/>
              <a:t>Inflate to pop (standard) and Inflate to full (new)</a:t>
            </a:r>
          </a:p>
          <a:p>
            <a:pPr lvl="1"/>
            <a:r>
              <a:rPr lang="en-US" dirty="0"/>
              <a:t>Implications?  Did we introduce any fundamental change in behavior by delaying feedback?</a:t>
            </a:r>
          </a:p>
          <a:p>
            <a:pPr lvl="1"/>
            <a:r>
              <a:rPr lang="en-US" dirty="0"/>
              <a:t>Recent reanalysis using censored regression</a:t>
            </a:r>
          </a:p>
          <a:p>
            <a:pPr lvl="1"/>
            <a:endParaRPr lang="en-US" dirty="0"/>
          </a:p>
        </p:txBody>
      </p:sp>
    </p:spTree>
    <p:extLst>
      <p:ext uri="{BB962C8B-B14F-4D97-AF65-F5344CB8AC3E}">
        <p14:creationId xmlns:p14="http://schemas.microsoft.com/office/powerpoint/2010/main" val="3003300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 all da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36" y="661655"/>
            <a:ext cx="3200400" cy="2667000"/>
          </a:xfrm>
          <a:prstGeom prst="rect">
            <a:avLst/>
          </a:prstGeom>
        </p:spPr>
      </p:pic>
      <p:pic>
        <p:nvPicPr>
          <p:cNvPr id="6" name="Picture 5" descr="Fig dropping popped latencies from Fu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484" y="661655"/>
            <a:ext cx="3200400" cy="2667000"/>
          </a:xfrm>
          <a:prstGeom prst="rect">
            <a:avLst/>
          </a:prstGeom>
        </p:spPr>
      </p:pic>
      <p:pic>
        <p:nvPicPr>
          <p:cNvPr id="5" name="Picture 4" descr="Fig popp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803" y="661655"/>
            <a:ext cx="3200400" cy="2667000"/>
          </a:xfrm>
          <a:prstGeom prst="rect">
            <a:avLst/>
          </a:prstGeom>
        </p:spPr>
      </p:pic>
      <p:sp>
        <p:nvSpPr>
          <p:cNvPr id="7" name="TextBox 6"/>
          <p:cNvSpPr txBox="1"/>
          <p:nvPr/>
        </p:nvSpPr>
        <p:spPr>
          <a:xfrm>
            <a:off x="1451513" y="292323"/>
            <a:ext cx="891139" cy="369332"/>
          </a:xfrm>
          <a:prstGeom prst="rect">
            <a:avLst/>
          </a:prstGeom>
          <a:noFill/>
        </p:spPr>
        <p:txBody>
          <a:bodyPr wrap="none" rtlCol="0">
            <a:spAutoFit/>
          </a:bodyPr>
          <a:lstStyle/>
          <a:p>
            <a:r>
              <a:rPr lang="en-US" dirty="0"/>
              <a:t>All data</a:t>
            </a:r>
          </a:p>
        </p:txBody>
      </p:sp>
      <p:sp>
        <p:nvSpPr>
          <p:cNvPr id="8" name="TextBox 7"/>
          <p:cNvSpPr txBox="1"/>
          <p:nvPr/>
        </p:nvSpPr>
        <p:spPr>
          <a:xfrm>
            <a:off x="3215519" y="292323"/>
            <a:ext cx="2650560" cy="369332"/>
          </a:xfrm>
          <a:prstGeom prst="rect">
            <a:avLst/>
          </a:prstGeom>
          <a:noFill/>
        </p:spPr>
        <p:txBody>
          <a:bodyPr wrap="none" rtlCol="0">
            <a:spAutoFit/>
          </a:bodyPr>
          <a:lstStyle/>
          <a:p>
            <a:r>
              <a:rPr lang="en-US" dirty="0"/>
              <a:t>Only uncensored latencies</a:t>
            </a:r>
          </a:p>
        </p:txBody>
      </p:sp>
      <p:sp>
        <p:nvSpPr>
          <p:cNvPr id="9" name="TextBox 8"/>
          <p:cNvSpPr txBox="1"/>
          <p:nvPr/>
        </p:nvSpPr>
        <p:spPr>
          <a:xfrm>
            <a:off x="6365624" y="40851"/>
            <a:ext cx="1345140" cy="646331"/>
          </a:xfrm>
          <a:prstGeom prst="rect">
            <a:avLst/>
          </a:prstGeom>
          <a:noFill/>
        </p:spPr>
        <p:txBody>
          <a:bodyPr wrap="none" rtlCol="0">
            <a:spAutoFit/>
          </a:bodyPr>
          <a:lstStyle/>
          <a:p>
            <a:pPr algn="ctr"/>
            <a:r>
              <a:rPr lang="en-US" dirty="0"/>
              <a:t>Differential</a:t>
            </a:r>
          </a:p>
          <a:p>
            <a:r>
              <a:rPr lang="en-US" dirty="0"/>
              <a:t>Loss of trials</a:t>
            </a:r>
          </a:p>
        </p:txBody>
      </p:sp>
      <p:pic>
        <p:nvPicPr>
          <p:cNvPr id="10" name="Picture 9" descr="Fig censored regress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6484" y="4019039"/>
            <a:ext cx="3200400" cy="2667000"/>
          </a:xfrm>
          <a:prstGeom prst="rect">
            <a:avLst/>
          </a:prstGeom>
        </p:spPr>
      </p:pic>
      <p:sp>
        <p:nvSpPr>
          <p:cNvPr id="11" name="TextBox 10"/>
          <p:cNvSpPr txBox="1"/>
          <p:nvPr/>
        </p:nvSpPr>
        <p:spPr>
          <a:xfrm>
            <a:off x="3436206" y="3649707"/>
            <a:ext cx="2166579" cy="369332"/>
          </a:xfrm>
          <a:prstGeom prst="rect">
            <a:avLst/>
          </a:prstGeom>
          <a:noFill/>
        </p:spPr>
        <p:txBody>
          <a:bodyPr wrap="none" rtlCol="0">
            <a:spAutoFit/>
          </a:bodyPr>
          <a:lstStyle/>
          <a:p>
            <a:r>
              <a:rPr lang="en-US" dirty="0"/>
              <a:t>Censored regression!</a:t>
            </a:r>
          </a:p>
        </p:txBody>
      </p:sp>
      <p:cxnSp>
        <p:nvCxnSpPr>
          <p:cNvPr id="13" name="Straight Arrow Connector 12"/>
          <p:cNvCxnSpPr>
            <a:stCxn id="9" idx="1"/>
          </p:cNvCxnSpPr>
          <p:nvPr/>
        </p:nvCxnSpPr>
        <p:spPr>
          <a:xfrm flipH="1">
            <a:off x="4621362" y="364017"/>
            <a:ext cx="1744262" cy="14822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56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Censoring is common in certain </a:t>
            </a:r>
            <a:br>
              <a:rPr lang="en-US" dirty="0"/>
            </a:br>
            <a:r>
              <a:rPr lang="en-US" dirty="0"/>
              <a:t>animal experiments</a:t>
            </a:r>
          </a:p>
        </p:txBody>
      </p:sp>
      <p:sp>
        <p:nvSpPr>
          <p:cNvPr id="3" name="Content Placeholder 2"/>
          <p:cNvSpPr>
            <a:spLocks noGrp="1"/>
          </p:cNvSpPr>
          <p:nvPr>
            <p:ph idx="1"/>
          </p:nvPr>
        </p:nvSpPr>
        <p:spPr/>
        <p:txBody>
          <a:bodyPr>
            <a:normAutofit fontScale="92500" lnSpcReduction="10000"/>
          </a:bodyPr>
          <a:lstStyle/>
          <a:p>
            <a:r>
              <a:rPr lang="en-US" dirty="0"/>
              <a:t>Trial terminates before subject responds</a:t>
            </a:r>
          </a:p>
          <a:p>
            <a:pPr lvl="1"/>
            <a:r>
              <a:rPr lang="en-US" dirty="0"/>
              <a:t>For example, Morris water maze: rat removed from water if it doesn’t find platform within 90 s</a:t>
            </a:r>
          </a:p>
          <a:p>
            <a:r>
              <a:rPr lang="en-US" dirty="0"/>
              <a:t>If censored trials excluded, estimates are biased downward</a:t>
            </a:r>
          </a:p>
          <a:p>
            <a:r>
              <a:rPr lang="en-US" dirty="0"/>
              <a:t>If censored trials treated as maximum but analyzed normally…</a:t>
            </a:r>
          </a:p>
          <a:p>
            <a:pPr lvl="1"/>
            <a:r>
              <a:rPr lang="en-US" dirty="0"/>
              <a:t>estimates still biased downward but less strongly,</a:t>
            </a:r>
          </a:p>
          <a:p>
            <a:pPr lvl="1"/>
            <a:r>
              <a:rPr lang="en-US" dirty="0"/>
              <a:t>creates bimodal error distribution which violates normality assumption</a:t>
            </a:r>
          </a:p>
        </p:txBody>
      </p:sp>
    </p:spTree>
    <p:extLst>
      <p:ext uri="{BB962C8B-B14F-4D97-AF65-F5344CB8AC3E}">
        <p14:creationId xmlns:p14="http://schemas.microsoft.com/office/powerpoint/2010/main" val="4085685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specifying priors</a:t>
            </a:r>
          </a:p>
        </p:txBody>
      </p:sp>
      <p:sp>
        <p:nvSpPr>
          <p:cNvPr id="3" name="Content Placeholder 2"/>
          <p:cNvSpPr>
            <a:spLocks noGrp="1"/>
          </p:cNvSpPr>
          <p:nvPr>
            <p:ph idx="1"/>
          </p:nvPr>
        </p:nvSpPr>
        <p:spPr>
          <a:xfrm>
            <a:off x="457200" y="1600200"/>
            <a:ext cx="8229600" cy="5091052"/>
          </a:xfrm>
        </p:spPr>
        <p:txBody>
          <a:bodyPr>
            <a:normAutofit fontScale="92500"/>
          </a:bodyPr>
          <a:lstStyle/>
          <a:p>
            <a:r>
              <a:rPr lang="en-US" dirty="0"/>
              <a:t>Lisa ran two experiments for her Masters thesis</a:t>
            </a:r>
          </a:p>
          <a:p>
            <a:pPr lvl="1"/>
            <a:r>
              <a:rPr lang="en-US" dirty="0"/>
              <a:t>Experiment 1 involved the relative use of two risk mitigation strategies (shield vs. health pack)</a:t>
            </a:r>
          </a:p>
          <a:p>
            <a:pPr lvl="2"/>
            <a:r>
              <a:rPr lang="en-US" dirty="0"/>
              <a:t>The shield was available only for a short time after being activated</a:t>
            </a:r>
          </a:p>
          <a:p>
            <a:pPr lvl="1"/>
            <a:r>
              <a:rPr lang="en-US" dirty="0"/>
              <a:t>Experiment 2 had two conditions</a:t>
            </a:r>
          </a:p>
          <a:p>
            <a:pPr lvl="2"/>
            <a:r>
              <a:rPr lang="en-US" dirty="0"/>
              <a:t>Sporadic – same as Experiment 1</a:t>
            </a:r>
          </a:p>
          <a:p>
            <a:pPr lvl="2"/>
            <a:r>
              <a:rPr lang="en-US" dirty="0"/>
              <a:t>Steady – new condition in which shield available until used</a:t>
            </a:r>
          </a:p>
          <a:p>
            <a:pPr lvl="1"/>
            <a:r>
              <a:rPr lang="en-US" dirty="0"/>
              <a:t>The sporadic condition of Experiment 2 was a replication but had about half the subjects of Experiment 1</a:t>
            </a:r>
          </a:p>
        </p:txBody>
      </p:sp>
    </p:spTree>
    <p:extLst>
      <p:ext uri="{BB962C8B-B14F-4D97-AF65-F5344CB8AC3E}">
        <p14:creationId xmlns:p14="http://schemas.microsoft.com/office/powerpoint/2010/main" val="33287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305768" y="0"/>
            <a:ext cx="1813812" cy="1596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E3_RDOxDRLC_ribbons.p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2092" y="372937"/>
            <a:ext cx="4489853" cy="2241089"/>
          </a:xfrm>
          <a:prstGeom prst="rect">
            <a:avLst/>
          </a:prstGeom>
          <a:noFill/>
          <a:ln>
            <a:noFill/>
          </a:ln>
        </p:spPr>
      </p:pic>
      <p:pic>
        <p:nvPicPr>
          <p:cNvPr id="7" name="Picture 6" descr="E2_RDOxDRLC.pd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5" y="383086"/>
            <a:ext cx="4255717" cy="2124221"/>
          </a:xfrm>
          <a:prstGeom prst="rect">
            <a:avLst/>
          </a:prstGeom>
          <a:noFill/>
          <a:ln>
            <a:noFill/>
          </a:ln>
        </p:spPr>
      </p:pic>
      <p:sp>
        <p:nvSpPr>
          <p:cNvPr id="11" name="TextBox 10"/>
          <p:cNvSpPr txBox="1"/>
          <p:nvPr/>
        </p:nvSpPr>
        <p:spPr>
          <a:xfrm>
            <a:off x="6919013" y="3453501"/>
            <a:ext cx="2133918" cy="369332"/>
          </a:xfrm>
          <a:prstGeom prst="rect">
            <a:avLst/>
          </a:prstGeom>
          <a:noFill/>
        </p:spPr>
        <p:txBody>
          <a:bodyPr wrap="none" rtlCol="0">
            <a:spAutoFit/>
          </a:bodyPr>
          <a:lstStyle/>
          <a:p>
            <a:r>
              <a:rPr lang="en-US" dirty="0"/>
              <a:t>Uninformative priors</a:t>
            </a:r>
          </a:p>
        </p:txBody>
      </p:sp>
      <p:sp>
        <p:nvSpPr>
          <p:cNvPr id="12" name="TextBox 11"/>
          <p:cNvSpPr txBox="1"/>
          <p:nvPr/>
        </p:nvSpPr>
        <p:spPr>
          <a:xfrm>
            <a:off x="6932558" y="5125485"/>
            <a:ext cx="2126792" cy="1200329"/>
          </a:xfrm>
          <a:prstGeom prst="rect">
            <a:avLst/>
          </a:prstGeom>
          <a:noFill/>
        </p:spPr>
        <p:txBody>
          <a:bodyPr wrap="none" rtlCol="0">
            <a:spAutoFit/>
          </a:bodyPr>
          <a:lstStyle/>
          <a:p>
            <a:r>
              <a:rPr lang="en-US" dirty="0"/>
              <a:t>Using Experiment 1 </a:t>
            </a:r>
          </a:p>
          <a:p>
            <a:r>
              <a:rPr lang="en-US" dirty="0"/>
              <a:t>Priors for slope and </a:t>
            </a:r>
          </a:p>
          <a:p>
            <a:r>
              <a:rPr lang="en-US" dirty="0"/>
              <a:t>Intercept of sporadic</a:t>
            </a:r>
          </a:p>
          <a:p>
            <a:r>
              <a:rPr lang="en-US" dirty="0"/>
              <a:t>condition</a:t>
            </a:r>
          </a:p>
        </p:txBody>
      </p:sp>
      <p:sp>
        <p:nvSpPr>
          <p:cNvPr id="13" name="TextBox 12"/>
          <p:cNvSpPr txBox="1"/>
          <p:nvPr/>
        </p:nvSpPr>
        <p:spPr>
          <a:xfrm>
            <a:off x="566104" y="1888340"/>
            <a:ext cx="682624" cy="369332"/>
          </a:xfrm>
          <a:prstGeom prst="rect">
            <a:avLst/>
          </a:prstGeom>
          <a:noFill/>
        </p:spPr>
        <p:txBody>
          <a:bodyPr wrap="none" rtlCol="0">
            <a:spAutoFit/>
          </a:bodyPr>
          <a:lstStyle/>
          <a:p>
            <a:r>
              <a:rPr lang="en-US" dirty="0"/>
              <a:t>N=79</a:t>
            </a:r>
          </a:p>
        </p:txBody>
      </p:sp>
      <p:sp>
        <p:nvSpPr>
          <p:cNvPr id="14" name="TextBox 13"/>
          <p:cNvSpPr txBox="1"/>
          <p:nvPr/>
        </p:nvSpPr>
        <p:spPr>
          <a:xfrm>
            <a:off x="8157932" y="383086"/>
            <a:ext cx="1015860" cy="584776"/>
          </a:xfrm>
          <a:prstGeom prst="rect">
            <a:avLst/>
          </a:prstGeom>
          <a:noFill/>
        </p:spPr>
        <p:txBody>
          <a:bodyPr wrap="square" rtlCol="0">
            <a:spAutoFit/>
          </a:bodyPr>
          <a:lstStyle/>
          <a:p>
            <a:r>
              <a:rPr lang="en-US" sz="1600" dirty="0"/>
              <a:t>N=43 for condition</a:t>
            </a:r>
          </a:p>
        </p:txBody>
      </p:sp>
      <p:pic>
        <p:nvPicPr>
          <p:cNvPr id="15" name="Picture 14"/>
          <p:cNvPicPr>
            <a:picLocks noChangeAspect="1"/>
          </p:cNvPicPr>
          <p:nvPr/>
        </p:nvPicPr>
        <p:blipFill>
          <a:blip r:embed="rId5"/>
          <a:stretch>
            <a:fillRect/>
          </a:stretch>
        </p:blipFill>
        <p:spPr>
          <a:xfrm>
            <a:off x="1793698" y="2710075"/>
            <a:ext cx="5029200" cy="2011680"/>
          </a:xfrm>
          <a:prstGeom prst="rect">
            <a:avLst/>
          </a:prstGeom>
        </p:spPr>
      </p:pic>
      <p:pic>
        <p:nvPicPr>
          <p:cNvPr id="16" name="Picture 15"/>
          <p:cNvPicPr>
            <a:picLocks noChangeAspect="1"/>
          </p:cNvPicPr>
          <p:nvPr/>
        </p:nvPicPr>
        <p:blipFill>
          <a:blip r:embed="rId6"/>
          <a:stretch>
            <a:fillRect/>
          </a:stretch>
        </p:blipFill>
        <p:spPr>
          <a:xfrm>
            <a:off x="1793698" y="4705709"/>
            <a:ext cx="5029200" cy="2011680"/>
          </a:xfrm>
          <a:prstGeom prst="rect">
            <a:avLst/>
          </a:prstGeom>
        </p:spPr>
      </p:pic>
      <p:sp>
        <p:nvSpPr>
          <p:cNvPr id="17" name="TextBox 16"/>
          <p:cNvSpPr txBox="1"/>
          <p:nvPr/>
        </p:nvSpPr>
        <p:spPr>
          <a:xfrm>
            <a:off x="115933" y="48764"/>
            <a:ext cx="687808" cy="369332"/>
          </a:xfrm>
          <a:prstGeom prst="rect">
            <a:avLst/>
          </a:prstGeom>
          <a:noFill/>
        </p:spPr>
        <p:txBody>
          <a:bodyPr wrap="none" rtlCol="0">
            <a:spAutoFit/>
          </a:bodyPr>
          <a:lstStyle/>
          <a:p>
            <a:r>
              <a:rPr lang="en-US" dirty="0" err="1"/>
              <a:t>Exp</a:t>
            </a:r>
            <a:r>
              <a:rPr lang="en-US" dirty="0"/>
              <a:t> 1</a:t>
            </a:r>
          </a:p>
        </p:txBody>
      </p:sp>
      <p:sp>
        <p:nvSpPr>
          <p:cNvPr id="18" name="TextBox 17"/>
          <p:cNvSpPr txBox="1"/>
          <p:nvPr/>
        </p:nvSpPr>
        <p:spPr>
          <a:xfrm>
            <a:off x="4372092" y="50658"/>
            <a:ext cx="687808" cy="369332"/>
          </a:xfrm>
          <a:prstGeom prst="rect">
            <a:avLst/>
          </a:prstGeom>
          <a:noFill/>
        </p:spPr>
        <p:txBody>
          <a:bodyPr wrap="none" rtlCol="0">
            <a:spAutoFit/>
          </a:bodyPr>
          <a:lstStyle/>
          <a:p>
            <a:r>
              <a:rPr lang="en-US" dirty="0" err="1"/>
              <a:t>Exp</a:t>
            </a:r>
            <a:r>
              <a:rPr lang="en-US" dirty="0"/>
              <a:t> 2</a:t>
            </a:r>
          </a:p>
        </p:txBody>
      </p:sp>
      <p:cxnSp>
        <p:nvCxnSpPr>
          <p:cNvPr id="3" name="Straight Arrow Connector 2"/>
          <p:cNvCxnSpPr/>
          <p:nvPr/>
        </p:nvCxnSpPr>
        <p:spPr>
          <a:xfrm>
            <a:off x="1622280" y="1596076"/>
            <a:ext cx="1750354" cy="376119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770511" y="1471007"/>
            <a:ext cx="2003523" cy="419574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340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p>
        </p:txBody>
      </p:sp>
      <p:sp>
        <p:nvSpPr>
          <p:cNvPr id="3" name="Content Placeholder 2"/>
          <p:cNvSpPr>
            <a:spLocks noGrp="1"/>
          </p:cNvSpPr>
          <p:nvPr>
            <p:ph idx="1"/>
          </p:nvPr>
        </p:nvSpPr>
        <p:spPr>
          <a:xfrm>
            <a:off x="457200" y="1600200"/>
            <a:ext cx="8229600" cy="5005677"/>
          </a:xfrm>
        </p:spPr>
        <p:txBody>
          <a:bodyPr>
            <a:normAutofit fontScale="85000" lnSpcReduction="20000"/>
          </a:bodyPr>
          <a:lstStyle/>
          <a:p>
            <a:r>
              <a:rPr lang="en-US" dirty="0"/>
              <a:t>Bayesian analysis can allow you to do new things that better model the processes under study</a:t>
            </a:r>
          </a:p>
          <a:p>
            <a:pPr lvl="1"/>
            <a:r>
              <a:rPr lang="en-US" dirty="0"/>
              <a:t>Multilevel censored regression</a:t>
            </a:r>
          </a:p>
          <a:p>
            <a:pPr lvl="1"/>
            <a:r>
              <a:rPr lang="en-US" dirty="0"/>
              <a:t>Multilevel multinomial logistic regression (e.g., ordinal)</a:t>
            </a:r>
          </a:p>
          <a:p>
            <a:pPr lvl="1"/>
            <a:r>
              <a:rPr lang="en-US" dirty="0"/>
              <a:t>Nonlinear multilevel models with non-normal error distributions (e.g., hyperbolic functions!)</a:t>
            </a:r>
          </a:p>
          <a:p>
            <a:pPr lvl="1"/>
            <a:r>
              <a:rPr lang="en-US" dirty="0"/>
              <a:t>Robust linear models</a:t>
            </a:r>
          </a:p>
          <a:p>
            <a:pPr lvl="1"/>
            <a:r>
              <a:rPr lang="en-US" dirty="0"/>
              <a:t>Specification of </a:t>
            </a:r>
            <a:r>
              <a:rPr lang="en-US" dirty="0" err="1"/>
              <a:t>Weibull</a:t>
            </a:r>
            <a:r>
              <a:rPr lang="en-US" dirty="0"/>
              <a:t>, Ex-Gaussian, Beta, negative binomial… 29 different </a:t>
            </a:r>
            <a:r>
              <a:rPr lang="en-US" i="1" dirty="0"/>
              <a:t>y</a:t>
            </a:r>
            <a:r>
              <a:rPr lang="en-US" dirty="0"/>
              <a:t> distributions!</a:t>
            </a:r>
          </a:p>
          <a:p>
            <a:r>
              <a:rPr lang="en-US" dirty="0"/>
              <a:t>Bayesian analysis encourages incremental science in which we build on prior results</a:t>
            </a:r>
          </a:p>
          <a:p>
            <a:pPr lvl="1"/>
            <a:r>
              <a:rPr lang="en-US" dirty="0"/>
              <a:t>Rewards direct replications by making prior distribution specification straightforward</a:t>
            </a:r>
          </a:p>
        </p:txBody>
      </p:sp>
    </p:spTree>
    <p:extLst>
      <p:ext uri="{BB962C8B-B14F-4D97-AF65-F5344CB8AC3E}">
        <p14:creationId xmlns:p14="http://schemas.microsoft.com/office/powerpoint/2010/main" val="2685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Bayesian analysis?</a:t>
            </a:r>
          </a:p>
        </p:txBody>
      </p:sp>
      <p:sp>
        <p:nvSpPr>
          <p:cNvPr id="3" name="Content Placeholder 2"/>
          <p:cNvSpPr>
            <a:spLocks noGrp="1"/>
          </p:cNvSpPr>
          <p:nvPr>
            <p:ph idx="1"/>
          </p:nvPr>
        </p:nvSpPr>
        <p:spPr>
          <a:xfrm>
            <a:off x="0" y="1600200"/>
            <a:ext cx="9178686" cy="4525963"/>
          </a:xfrm>
        </p:spPr>
        <p:txBody>
          <a:bodyPr>
            <a:normAutofit fontScale="85000" lnSpcReduction="10000"/>
          </a:bodyPr>
          <a:lstStyle/>
          <a:p>
            <a:r>
              <a:rPr lang="en-US" dirty="0"/>
              <a:t>I strongly recommend the </a:t>
            </a:r>
            <a:r>
              <a:rPr lang="en-US" i="1" dirty="0" err="1"/>
              <a:t>brms</a:t>
            </a:r>
            <a:r>
              <a:rPr lang="en-US" dirty="0"/>
              <a:t> package for R</a:t>
            </a:r>
          </a:p>
          <a:p>
            <a:r>
              <a:rPr lang="en-US" dirty="0"/>
              <a:t>It uses a syntax similar to </a:t>
            </a:r>
            <a:r>
              <a:rPr lang="en-US" dirty="0" err="1"/>
              <a:t>lmer</a:t>
            </a:r>
            <a:r>
              <a:rPr lang="en-US" dirty="0"/>
              <a:t>/</a:t>
            </a:r>
            <a:r>
              <a:rPr lang="en-US" dirty="0" err="1"/>
              <a:t>glmer</a:t>
            </a:r>
            <a:endParaRPr lang="en-US" dirty="0"/>
          </a:p>
          <a:p>
            <a:pPr marL="457200" lvl="1" indent="0">
              <a:buNone/>
            </a:pPr>
            <a:r>
              <a:rPr lang="en-US" sz="1600" dirty="0"/>
              <a:t>fit1 &lt;- </a:t>
            </a:r>
            <a:r>
              <a:rPr lang="en-US" sz="1600" dirty="0" err="1"/>
              <a:t>brm</a:t>
            </a:r>
            <a:r>
              <a:rPr lang="en-US" sz="1600" dirty="0"/>
              <a:t>(formula =</a:t>
            </a:r>
          </a:p>
          <a:p>
            <a:pPr marL="457200" lvl="1" indent="0">
              <a:buNone/>
            </a:pPr>
            <a:r>
              <a:rPr lang="en-US" sz="1600" b="1" dirty="0" err="1"/>
              <a:t>newLatency</a:t>
            </a:r>
            <a:r>
              <a:rPr lang="en-US" sz="1600" b="1" dirty="0"/>
              <a:t> </a:t>
            </a:r>
            <a:r>
              <a:rPr lang="en-US" sz="1600" b="1" dirty="0">
                <a:solidFill>
                  <a:srgbClr val="FF0000"/>
                </a:solidFill>
              </a:rPr>
              <a:t>| </a:t>
            </a:r>
            <a:r>
              <a:rPr lang="en-US" sz="1600" b="1" dirty="0" err="1">
                <a:solidFill>
                  <a:srgbClr val="FF0000"/>
                </a:solidFill>
              </a:rPr>
              <a:t>cens</a:t>
            </a:r>
            <a:r>
              <a:rPr lang="en-US" sz="1600" b="1" dirty="0">
                <a:solidFill>
                  <a:srgbClr val="FF0000"/>
                </a:solidFill>
              </a:rPr>
              <a:t>(</a:t>
            </a:r>
            <a:r>
              <a:rPr lang="en-US" sz="1600" b="1" dirty="0" err="1">
                <a:solidFill>
                  <a:srgbClr val="FF0000"/>
                </a:solidFill>
              </a:rPr>
              <a:t>newPopped</a:t>
            </a:r>
            <a:r>
              <a:rPr lang="en-US" sz="1600" b="1" dirty="0">
                <a:solidFill>
                  <a:srgbClr val="FF0000"/>
                </a:solidFill>
              </a:rPr>
              <a:t>)</a:t>
            </a:r>
            <a:r>
              <a:rPr lang="en-US" sz="1600" b="1" dirty="0"/>
              <a:t>~</a:t>
            </a:r>
            <a:r>
              <a:rPr lang="en-US" sz="1600" b="1" dirty="0" err="1"/>
              <a:t>c.power</a:t>
            </a:r>
            <a:r>
              <a:rPr lang="en-US" sz="1600" b="1" dirty="0"/>
              <a:t>*Condition+(</a:t>
            </a:r>
            <a:r>
              <a:rPr lang="en-US" sz="1600" b="1" dirty="0" err="1"/>
              <a:t>c.power|participant</a:t>
            </a:r>
            <a:r>
              <a:rPr lang="en-US" sz="1600" b="1" dirty="0"/>
              <a:t>), data=</a:t>
            </a:r>
            <a:r>
              <a:rPr lang="en-US" sz="1600" b="1" dirty="0" err="1"/>
              <a:t>myd</a:t>
            </a:r>
            <a:r>
              <a:rPr lang="en-US" sz="1600" b="1" dirty="0"/>
              <a:t>, family=Gamma(link=log),</a:t>
            </a:r>
          </a:p>
          <a:p>
            <a:pPr marL="457200" lvl="1" indent="0">
              <a:buNone/>
            </a:pPr>
            <a:r>
              <a:rPr lang="en-US" sz="1600" dirty="0"/>
              <a:t>            prior = c(</a:t>
            </a:r>
            <a:r>
              <a:rPr lang="en-US" sz="1600" dirty="0" err="1"/>
              <a:t>set_prior</a:t>
            </a:r>
            <a:r>
              <a:rPr lang="en-US" sz="1600" dirty="0"/>
              <a:t>("normal(0,5)", class = "b"),</a:t>
            </a:r>
          </a:p>
          <a:p>
            <a:pPr marL="457200" lvl="1" indent="0">
              <a:buNone/>
            </a:pPr>
            <a:r>
              <a:rPr lang="en-US" sz="1600" dirty="0"/>
              <a:t>                      </a:t>
            </a:r>
            <a:r>
              <a:rPr lang="en-US" sz="1600" dirty="0" err="1"/>
              <a:t>set_prior</a:t>
            </a:r>
            <a:r>
              <a:rPr lang="en-US" sz="1600" dirty="0"/>
              <a:t>("</a:t>
            </a:r>
            <a:r>
              <a:rPr lang="en-US" sz="1600" dirty="0" err="1"/>
              <a:t>cauchy</a:t>
            </a:r>
            <a:r>
              <a:rPr lang="en-US" sz="1600" dirty="0"/>
              <a:t>(0,2)", class = "</a:t>
            </a:r>
            <a:r>
              <a:rPr lang="en-US" sz="1600" dirty="0" err="1"/>
              <a:t>sd</a:t>
            </a:r>
            <a:r>
              <a:rPr lang="en-US" sz="1600" dirty="0"/>
              <a:t>"),</a:t>
            </a:r>
          </a:p>
          <a:p>
            <a:pPr marL="457200" lvl="1" indent="0">
              <a:buNone/>
            </a:pPr>
            <a:r>
              <a:rPr lang="en-US" sz="1600" dirty="0"/>
              <a:t>                      </a:t>
            </a:r>
            <a:r>
              <a:rPr lang="en-US" sz="1600" dirty="0" err="1"/>
              <a:t>set_prior</a:t>
            </a:r>
            <a:r>
              <a:rPr lang="en-US" sz="1600" dirty="0"/>
              <a:t>("</a:t>
            </a:r>
            <a:r>
              <a:rPr lang="en-US" sz="1600" dirty="0" err="1"/>
              <a:t>lkj</a:t>
            </a:r>
            <a:r>
              <a:rPr lang="en-US" sz="1600" dirty="0"/>
              <a:t>(2)", class = "</a:t>
            </a:r>
            <a:r>
              <a:rPr lang="en-US" sz="1600" dirty="0" err="1"/>
              <a:t>cor</a:t>
            </a:r>
            <a:r>
              <a:rPr lang="en-US" sz="1600" dirty="0"/>
              <a:t>")), </a:t>
            </a:r>
            <a:r>
              <a:rPr lang="en-US" sz="1600" dirty="0" err="1"/>
              <a:t>warmup</a:t>
            </a:r>
            <a:r>
              <a:rPr lang="en-US" sz="1600" dirty="0"/>
              <a:t> = 250,</a:t>
            </a:r>
          </a:p>
          <a:p>
            <a:pPr marL="457200" lvl="1" indent="0">
              <a:buNone/>
            </a:pPr>
            <a:r>
              <a:rPr lang="en-US" sz="1600" dirty="0"/>
              <a:t>            </a:t>
            </a:r>
            <a:r>
              <a:rPr lang="en-US" sz="1600" dirty="0" err="1"/>
              <a:t>iter</a:t>
            </a:r>
            <a:r>
              <a:rPr lang="en-US" sz="1600" dirty="0"/>
              <a:t> = 750, chains = 3, cores=3, control = list(</a:t>
            </a:r>
            <a:r>
              <a:rPr lang="en-US" sz="1600" dirty="0" err="1"/>
              <a:t>adapt_delta</a:t>
            </a:r>
            <a:r>
              <a:rPr lang="en-US" sz="1600" dirty="0"/>
              <a:t> = 0.95))</a:t>
            </a:r>
          </a:p>
          <a:p>
            <a:pPr marL="457200" lvl="1" indent="0">
              <a:buNone/>
            </a:pPr>
            <a:endParaRPr lang="en-US" sz="1600" dirty="0"/>
          </a:p>
          <a:p>
            <a:pPr marL="457200" lvl="1" indent="0">
              <a:buNone/>
            </a:pPr>
            <a:r>
              <a:rPr lang="en-US" sz="1600" dirty="0"/>
              <a:t>fit2 &lt;- </a:t>
            </a:r>
            <a:r>
              <a:rPr lang="en-US" sz="1600" dirty="0" err="1"/>
              <a:t>brm</a:t>
            </a:r>
            <a:r>
              <a:rPr lang="en-US" sz="1600" dirty="0"/>
              <a:t>(formula =</a:t>
            </a:r>
          </a:p>
          <a:p>
            <a:pPr marL="457200" lvl="1" indent="0">
              <a:buNone/>
            </a:pPr>
            <a:r>
              <a:rPr lang="en-US" sz="1600" b="1" dirty="0" err="1"/>
              <a:t>RDO~c.DRLC</a:t>
            </a:r>
            <a:r>
              <a:rPr lang="en-US" sz="1600" b="1" dirty="0"/>
              <a:t>*</a:t>
            </a:r>
            <a:r>
              <a:rPr lang="en-US" sz="1600" b="1" dirty="0" err="1"/>
              <a:t>c.time</a:t>
            </a:r>
            <a:r>
              <a:rPr lang="en-US" sz="1600" b="1" dirty="0"/>
              <a:t>*</a:t>
            </a:r>
            <a:r>
              <a:rPr lang="en-US" sz="1600" b="1" dirty="0" err="1"/>
              <a:t>RDOtype+c.VGexp+DiffType</a:t>
            </a:r>
            <a:r>
              <a:rPr lang="en-US" sz="1600" b="1" dirty="0"/>
              <a:t>+(</a:t>
            </a:r>
            <a:r>
              <a:rPr lang="en-US" sz="1600" b="1" dirty="0" err="1"/>
              <a:t>c.DRLC+c.time|SSN</a:t>
            </a:r>
            <a:r>
              <a:rPr lang="en-US" sz="1600" b="1" dirty="0"/>
              <a:t>), data=RDOs, family=</a:t>
            </a:r>
            <a:r>
              <a:rPr lang="en-US" sz="1600" b="1" dirty="0" err="1"/>
              <a:t>bernoulli</a:t>
            </a:r>
            <a:r>
              <a:rPr lang="en-US" sz="1600" b="1" dirty="0"/>
              <a:t>,</a:t>
            </a:r>
          </a:p>
          <a:p>
            <a:pPr marL="457200" lvl="1" indent="0">
              <a:buNone/>
            </a:pPr>
            <a:r>
              <a:rPr lang="en-US" sz="1600" dirty="0"/>
              <a:t>            prior = c(</a:t>
            </a:r>
            <a:r>
              <a:rPr lang="en-US" sz="1600" dirty="0" err="1"/>
              <a:t>set_prior</a:t>
            </a:r>
            <a:r>
              <a:rPr lang="en-US" sz="1600" dirty="0"/>
              <a:t>("normal(0,5)", class = "b"),</a:t>
            </a:r>
          </a:p>
          <a:p>
            <a:pPr marL="457200" lvl="1" indent="0">
              <a:buNone/>
            </a:pPr>
            <a:r>
              <a:rPr lang="en-US" sz="1600" b="1" dirty="0">
                <a:solidFill>
                  <a:srgbClr val="FF0000"/>
                </a:solidFill>
              </a:rPr>
              <a:t>                      prior(normal(.77, .28), class=b, </a:t>
            </a:r>
            <a:r>
              <a:rPr lang="en-US" sz="1600" b="1" dirty="0" err="1">
                <a:solidFill>
                  <a:srgbClr val="FF0000"/>
                </a:solidFill>
              </a:rPr>
              <a:t>coef</a:t>
            </a:r>
            <a:r>
              <a:rPr lang="en-US" sz="1600" b="1" dirty="0">
                <a:solidFill>
                  <a:srgbClr val="FF0000"/>
                </a:solidFill>
              </a:rPr>
              <a:t>=Intercept),</a:t>
            </a:r>
          </a:p>
          <a:p>
            <a:pPr marL="457200" lvl="1" indent="0">
              <a:buNone/>
            </a:pPr>
            <a:r>
              <a:rPr lang="en-US" sz="1600" b="1" dirty="0">
                <a:solidFill>
                  <a:srgbClr val="FF0000"/>
                </a:solidFill>
              </a:rPr>
              <a:t>                      prior(normal(-.34,.16), class=b, </a:t>
            </a:r>
            <a:r>
              <a:rPr lang="en-US" sz="1600" b="1" dirty="0" err="1">
                <a:solidFill>
                  <a:srgbClr val="FF0000"/>
                </a:solidFill>
              </a:rPr>
              <a:t>coef</a:t>
            </a:r>
            <a:r>
              <a:rPr lang="en-US" sz="1600" b="1" dirty="0">
                <a:solidFill>
                  <a:srgbClr val="FF0000"/>
                </a:solidFill>
              </a:rPr>
              <a:t>=</a:t>
            </a:r>
            <a:r>
              <a:rPr lang="en-US" sz="1600" b="1" dirty="0" err="1">
                <a:solidFill>
                  <a:srgbClr val="FF0000"/>
                </a:solidFill>
              </a:rPr>
              <a:t>c.DRLC</a:t>
            </a:r>
            <a:r>
              <a:rPr lang="en-US" sz="1600" b="1" dirty="0">
                <a:solidFill>
                  <a:srgbClr val="FF0000"/>
                </a:solidFill>
              </a:rPr>
              <a:t>),</a:t>
            </a:r>
          </a:p>
          <a:p>
            <a:pPr marL="457200" lvl="1" indent="0">
              <a:buNone/>
            </a:pPr>
            <a:r>
              <a:rPr lang="en-US" sz="1600" dirty="0"/>
              <a:t>                      </a:t>
            </a:r>
            <a:r>
              <a:rPr lang="en-US" sz="1600" dirty="0" err="1"/>
              <a:t>set_prior</a:t>
            </a:r>
            <a:r>
              <a:rPr lang="en-US" sz="1600" dirty="0"/>
              <a:t>("</a:t>
            </a:r>
            <a:r>
              <a:rPr lang="en-US" sz="1600" dirty="0" err="1"/>
              <a:t>cauchy</a:t>
            </a:r>
            <a:r>
              <a:rPr lang="en-US" sz="1600" dirty="0"/>
              <a:t>(0,2)", class = "</a:t>
            </a:r>
            <a:r>
              <a:rPr lang="en-US" sz="1600" dirty="0" err="1"/>
              <a:t>sd</a:t>
            </a:r>
            <a:r>
              <a:rPr lang="en-US" sz="1600" dirty="0"/>
              <a:t>"),</a:t>
            </a:r>
          </a:p>
          <a:p>
            <a:pPr marL="457200" lvl="1" indent="0">
              <a:buNone/>
            </a:pPr>
            <a:r>
              <a:rPr lang="en-US" sz="1600" dirty="0"/>
              <a:t>                      </a:t>
            </a:r>
            <a:r>
              <a:rPr lang="en-US" sz="1600" dirty="0" err="1"/>
              <a:t>set_prior</a:t>
            </a:r>
            <a:r>
              <a:rPr lang="en-US" sz="1600" dirty="0"/>
              <a:t>("</a:t>
            </a:r>
            <a:r>
              <a:rPr lang="en-US" sz="1600" dirty="0" err="1"/>
              <a:t>lkj</a:t>
            </a:r>
            <a:r>
              <a:rPr lang="en-US" sz="1600" dirty="0"/>
              <a:t>(2)", class = "</a:t>
            </a:r>
            <a:r>
              <a:rPr lang="en-US" sz="1600" dirty="0" err="1"/>
              <a:t>cor</a:t>
            </a:r>
            <a:r>
              <a:rPr lang="en-US" sz="1600" dirty="0"/>
              <a:t>")), </a:t>
            </a:r>
            <a:r>
              <a:rPr lang="en-US" sz="1600" dirty="0" err="1"/>
              <a:t>warmup</a:t>
            </a:r>
            <a:r>
              <a:rPr lang="en-US" sz="1600" dirty="0"/>
              <a:t> = 250,</a:t>
            </a:r>
          </a:p>
          <a:p>
            <a:pPr marL="457200" lvl="1" indent="0">
              <a:buNone/>
            </a:pPr>
            <a:r>
              <a:rPr lang="en-US" sz="1600" dirty="0"/>
              <a:t>            </a:t>
            </a:r>
            <a:r>
              <a:rPr lang="en-US" sz="1600" dirty="0" err="1"/>
              <a:t>iter</a:t>
            </a:r>
            <a:r>
              <a:rPr lang="en-US" sz="1600" dirty="0"/>
              <a:t> = 750, chains = 3, cores=3, control = list(</a:t>
            </a:r>
            <a:r>
              <a:rPr lang="en-US" sz="1600" dirty="0" err="1"/>
              <a:t>adapt_delta</a:t>
            </a:r>
            <a:r>
              <a:rPr lang="en-US" sz="1600" dirty="0"/>
              <a:t> = 0.95))</a:t>
            </a:r>
          </a:p>
          <a:p>
            <a:pPr marL="457200" lvl="1" indent="0">
              <a:buNone/>
            </a:pPr>
            <a:endParaRPr lang="en-US" sz="1600" dirty="0"/>
          </a:p>
          <a:p>
            <a:pPr marL="457200" lvl="1" indent="0">
              <a:buNone/>
            </a:pPr>
            <a:endParaRPr lang="en-US" sz="1800" dirty="0"/>
          </a:p>
          <a:p>
            <a:pPr marL="457200" lvl="1" indent="0">
              <a:buNone/>
            </a:pPr>
            <a:endParaRPr lang="en-US" sz="1800" dirty="0"/>
          </a:p>
          <a:p>
            <a:pPr lvl="1"/>
            <a:endParaRPr lang="en-US" dirty="0"/>
          </a:p>
        </p:txBody>
      </p:sp>
    </p:spTree>
    <p:extLst>
      <p:ext uri="{BB962C8B-B14F-4D97-AF65-F5344CB8AC3E}">
        <p14:creationId xmlns:p14="http://schemas.microsoft.com/office/powerpoint/2010/main" val="3888958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from Lisa’s study</a:t>
            </a:r>
          </a:p>
        </p:txBody>
      </p:sp>
      <p:sp>
        <p:nvSpPr>
          <p:cNvPr id="4" name="Rectangle 3"/>
          <p:cNvSpPr/>
          <p:nvPr/>
        </p:nvSpPr>
        <p:spPr>
          <a:xfrm>
            <a:off x="146010" y="1721247"/>
            <a:ext cx="8983907" cy="4832092"/>
          </a:xfrm>
          <a:prstGeom prst="rect">
            <a:avLst/>
          </a:prstGeom>
        </p:spPr>
        <p:txBody>
          <a:bodyPr wrap="square">
            <a:spAutoFit/>
          </a:bodyPr>
          <a:lstStyle/>
          <a:p>
            <a:r>
              <a:rPr lang="en-US" sz="1400" dirty="0">
                <a:latin typeface="Courier"/>
                <a:cs typeface="Courier"/>
              </a:rPr>
              <a:t>Group-Level Effects: </a:t>
            </a:r>
          </a:p>
          <a:p>
            <a:r>
              <a:rPr lang="en-US" sz="1400" dirty="0">
                <a:latin typeface="Courier"/>
                <a:cs typeface="Courier"/>
              </a:rPr>
              <a:t>~SSN (Number of levels: 82) </a:t>
            </a:r>
          </a:p>
          <a:p>
            <a:r>
              <a:rPr lang="en-US" sz="1400" dirty="0">
                <a:latin typeface="Courier"/>
                <a:cs typeface="Courier"/>
              </a:rPr>
              <a:t>                      Estimate </a:t>
            </a:r>
            <a:r>
              <a:rPr lang="en-US" sz="1400" dirty="0" err="1">
                <a:latin typeface="Courier"/>
                <a:cs typeface="Courier"/>
              </a:rPr>
              <a:t>Est.Error</a:t>
            </a:r>
            <a:r>
              <a:rPr lang="en-US" sz="1400" dirty="0">
                <a:latin typeface="Courier"/>
                <a:cs typeface="Courier"/>
              </a:rPr>
              <a:t> l-95% CI u-95% CI </a:t>
            </a:r>
            <a:r>
              <a:rPr lang="en-US" sz="1400" dirty="0" err="1">
                <a:latin typeface="Courier"/>
                <a:cs typeface="Courier"/>
              </a:rPr>
              <a:t>Eff.Sample</a:t>
            </a:r>
            <a:r>
              <a:rPr lang="en-US" sz="1400" dirty="0">
                <a:latin typeface="Courier"/>
                <a:cs typeface="Courier"/>
              </a:rPr>
              <a:t> </a:t>
            </a:r>
            <a:r>
              <a:rPr lang="en-US" sz="1400" dirty="0" err="1">
                <a:latin typeface="Courier"/>
                <a:cs typeface="Courier"/>
              </a:rPr>
              <a:t>Rhat</a:t>
            </a:r>
            <a:endParaRPr lang="en-US" sz="1400" dirty="0">
              <a:latin typeface="Courier"/>
              <a:cs typeface="Courier"/>
            </a:endParaRPr>
          </a:p>
          <a:p>
            <a:r>
              <a:rPr lang="en-US" sz="1400" dirty="0" err="1">
                <a:latin typeface="Courier"/>
                <a:cs typeface="Courier"/>
              </a:rPr>
              <a:t>sd</a:t>
            </a:r>
            <a:r>
              <a:rPr lang="en-US" sz="1400" dirty="0">
                <a:latin typeface="Courier"/>
                <a:cs typeface="Courier"/>
              </a:rPr>
              <a:t>(Intercept)             3.40      0.54     2.47     4.57        287 1.01</a:t>
            </a:r>
          </a:p>
          <a:p>
            <a:r>
              <a:rPr lang="en-US" sz="1400" dirty="0" err="1">
                <a:latin typeface="Courier"/>
                <a:cs typeface="Courier"/>
              </a:rPr>
              <a:t>sd</a:t>
            </a:r>
            <a:r>
              <a:rPr lang="en-US" sz="1400" dirty="0">
                <a:latin typeface="Courier"/>
                <a:cs typeface="Courier"/>
              </a:rPr>
              <a:t>(</a:t>
            </a:r>
            <a:r>
              <a:rPr lang="en-US" sz="1400" dirty="0" err="1">
                <a:latin typeface="Courier"/>
                <a:cs typeface="Courier"/>
              </a:rPr>
              <a:t>c.DRLC</a:t>
            </a:r>
            <a:r>
              <a:rPr lang="en-US" sz="1400" dirty="0">
                <a:latin typeface="Courier"/>
                <a:cs typeface="Courier"/>
              </a:rPr>
              <a:t>)                1.35      0.38     0.67     2.16        266 1.00</a:t>
            </a:r>
          </a:p>
          <a:p>
            <a:r>
              <a:rPr lang="en-US" sz="1400" dirty="0" err="1">
                <a:latin typeface="Courier"/>
                <a:cs typeface="Courier"/>
              </a:rPr>
              <a:t>sd</a:t>
            </a:r>
            <a:r>
              <a:rPr lang="en-US" sz="1400" dirty="0">
                <a:latin typeface="Courier"/>
                <a:cs typeface="Courier"/>
              </a:rPr>
              <a:t>(</a:t>
            </a:r>
            <a:r>
              <a:rPr lang="en-US" sz="1400" dirty="0" err="1">
                <a:latin typeface="Courier"/>
                <a:cs typeface="Courier"/>
              </a:rPr>
              <a:t>c.time</a:t>
            </a:r>
            <a:r>
              <a:rPr lang="en-US" sz="1400" dirty="0">
                <a:latin typeface="Courier"/>
                <a:cs typeface="Courier"/>
              </a:rPr>
              <a:t>)                2.65      0.52     1.78     3.84        261 1.01</a:t>
            </a:r>
          </a:p>
          <a:p>
            <a:r>
              <a:rPr lang="en-US" sz="1400" dirty="0" err="1">
                <a:latin typeface="Courier"/>
                <a:cs typeface="Courier"/>
              </a:rPr>
              <a:t>cor</a:t>
            </a:r>
            <a:r>
              <a:rPr lang="en-US" sz="1400" dirty="0">
                <a:latin typeface="Courier"/>
                <a:cs typeface="Courier"/>
              </a:rPr>
              <a:t>(</a:t>
            </a:r>
            <a:r>
              <a:rPr lang="en-US" sz="1400" dirty="0" err="1">
                <a:latin typeface="Courier"/>
                <a:cs typeface="Courier"/>
              </a:rPr>
              <a:t>Intercept,c.DRLC</a:t>
            </a:r>
            <a:r>
              <a:rPr lang="en-US" sz="1400" dirty="0">
                <a:latin typeface="Courier"/>
                <a:cs typeface="Courier"/>
              </a:rPr>
              <a:t>)    -0.25      0.22    -0.65     0.18        567 1.00</a:t>
            </a:r>
          </a:p>
          <a:p>
            <a:r>
              <a:rPr lang="en-US" sz="1400" dirty="0" err="1">
                <a:latin typeface="Courier"/>
                <a:cs typeface="Courier"/>
              </a:rPr>
              <a:t>cor</a:t>
            </a:r>
            <a:r>
              <a:rPr lang="en-US" sz="1400" dirty="0">
                <a:latin typeface="Courier"/>
                <a:cs typeface="Courier"/>
              </a:rPr>
              <a:t>(</a:t>
            </a:r>
            <a:r>
              <a:rPr lang="en-US" sz="1400" dirty="0" err="1">
                <a:latin typeface="Courier"/>
                <a:cs typeface="Courier"/>
              </a:rPr>
              <a:t>Intercept,c.time</a:t>
            </a:r>
            <a:r>
              <a:rPr lang="en-US" sz="1400" dirty="0">
                <a:latin typeface="Courier"/>
                <a:cs typeface="Courier"/>
              </a:rPr>
              <a:t>)     0.82      0.09     0.61     0.94        385 1.02</a:t>
            </a:r>
          </a:p>
          <a:p>
            <a:r>
              <a:rPr lang="en-US" sz="1400" dirty="0" err="1">
                <a:latin typeface="Courier"/>
                <a:cs typeface="Courier"/>
              </a:rPr>
              <a:t>cor</a:t>
            </a:r>
            <a:r>
              <a:rPr lang="en-US" sz="1400" dirty="0">
                <a:latin typeface="Courier"/>
                <a:cs typeface="Courier"/>
              </a:rPr>
              <a:t>(</a:t>
            </a:r>
            <a:r>
              <a:rPr lang="en-US" sz="1400" dirty="0" err="1">
                <a:latin typeface="Courier"/>
                <a:cs typeface="Courier"/>
              </a:rPr>
              <a:t>c.DRLC,c.time</a:t>
            </a:r>
            <a:r>
              <a:rPr lang="en-US" sz="1400" dirty="0">
                <a:latin typeface="Courier"/>
                <a:cs typeface="Courier"/>
              </a:rPr>
              <a:t>)       -0.24      0.22    -0.64     0.22        491 1.00</a:t>
            </a:r>
          </a:p>
          <a:p>
            <a:endParaRPr lang="en-US" sz="1400" dirty="0">
              <a:latin typeface="Courier"/>
              <a:cs typeface="Courier"/>
            </a:endParaRPr>
          </a:p>
          <a:p>
            <a:r>
              <a:rPr lang="en-US" sz="1400" dirty="0">
                <a:latin typeface="Courier"/>
                <a:cs typeface="Courier"/>
              </a:rPr>
              <a:t>Population-Level Effects: </a:t>
            </a:r>
          </a:p>
          <a:p>
            <a:r>
              <a:rPr lang="en-US" sz="1400" dirty="0">
                <a:latin typeface="Courier"/>
                <a:cs typeface="Courier"/>
              </a:rPr>
              <a:t>                       Estimate </a:t>
            </a:r>
            <a:r>
              <a:rPr lang="en-US" sz="1400" dirty="0" err="1">
                <a:latin typeface="Courier"/>
                <a:cs typeface="Courier"/>
              </a:rPr>
              <a:t>Est.Error</a:t>
            </a:r>
            <a:r>
              <a:rPr lang="en-US" sz="1400" dirty="0">
                <a:latin typeface="Courier"/>
                <a:cs typeface="Courier"/>
              </a:rPr>
              <a:t> l-95% CI u-95% CI </a:t>
            </a:r>
            <a:r>
              <a:rPr lang="en-US" sz="1400" dirty="0" err="1">
                <a:latin typeface="Courier"/>
                <a:cs typeface="Courier"/>
              </a:rPr>
              <a:t>Eff.Sample</a:t>
            </a:r>
            <a:r>
              <a:rPr lang="en-US" sz="1400" dirty="0">
                <a:latin typeface="Courier"/>
                <a:cs typeface="Courier"/>
              </a:rPr>
              <a:t> </a:t>
            </a:r>
            <a:r>
              <a:rPr lang="en-US" sz="1400" dirty="0" err="1">
                <a:latin typeface="Courier"/>
                <a:cs typeface="Courier"/>
              </a:rPr>
              <a:t>Rhat</a:t>
            </a:r>
            <a:endParaRPr lang="en-US" sz="1400" dirty="0">
              <a:latin typeface="Courier"/>
              <a:cs typeface="Courier"/>
            </a:endParaRPr>
          </a:p>
          <a:p>
            <a:r>
              <a:rPr lang="en-US" sz="1400" dirty="0">
                <a:latin typeface="Courier"/>
                <a:cs typeface="Courier"/>
              </a:rPr>
              <a:t>Intercept                  1.78      0.52     </a:t>
            </a:r>
            <a:r>
              <a:rPr lang="en-US" sz="1400" b="1" dirty="0">
                <a:latin typeface="Courier"/>
                <a:cs typeface="Courier"/>
              </a:rPr>
              <a:t>0.82     2.89</a:t>
            </a:r>
            <a:r>
              <a:rPr lang="en-US" sz="1400" dirty="0">
                <a:latin typeface="Courier"/>
                <a:cs typeface="Courier"/>
              </a:rPr>
              <a:t>        237 1.01</a:t>
            </a:r>
          </a:p>
          <a:p>
            <a:r>
              <a:rPr lang="en-US" sz="1400" dirty="0" err="1">
                <a:latin typeface="Courier"/>
                <a:cs typeface="Courier"/>
              </a:rPr>
              <a:t>c.DRLC</a:t>
            </a:r>
            <a:r>
              <a:rPr lang="en-US" sz="1400" dirty="0">
                <a:latin typeface="Courier"/>
                <a:cs typeface="Courier"/>
              </a:rPr>
              <a:t>                    -0.30      0.15    </a:t>
            </a:r>
            <a:r>
              <a:rPr lang="en-US" sz="1400" b="1" dirty="0">
                <a:latin typeface="Courier"/>
                <a:cs typeface="Courier"/>
              </a:rPr>
              <a:t>-0.60    -0.02</a:t>
            </a:r>
            <a:r>
              <a:rPr lang="en-US" sz="1400" dirty="0">
                <a:latin typeface="Courier"/>
                <a:cs typeface="Courier"/>
              </a:rPr>
              <a:t>       1500 1.00</a:t>
            </a:r>
          </a:p>
          <a:p>
            <a:r>
              <a:rPr lang="en-US" sz="1400" dirty="0" err="1">
                <a:latin typeface="Courier"/>
                <a:cs typeface="Courier"/>
              </a:rPr>
              <a:t>c.time</a:t>
            </a:r>
            <a:r>
              <a:rPr lang="en-US" sz="1400" dirty="0">
                <a:latin typeface="Courier"/>
                <a:cs typeface="Courier"/>
              </a:rPr>
              <a:t>                     1.19      0.51    </a:t>
            </a:r>
            <a:r>
              <a:rPr lang="en-US" sz="1400" b="1" dirty="0">
                <a:latin typeface="Courier"/>
                <a:cs typeface="Courier"/>
              </a:rPr>
              <a:t> 0.28     2.28</a:t>
            </a:r>
            <a:r>
              <a:rPr lang="en-US" sz="1400" dirty="0">
                <a:latin typeface="Courier"/>
                <a:cs typeface="Courier"/>
              </a:rPr>
              <a:t>        332 1.00</a:t>
            </a:r>
          </a:p>
          <a:p>
            <a:r>
              <a:rPr lang="en-US" sz="1400" dirty="0">
                <a:latin typeface="Courier"/>
                <a:cs typeface="Courier"/>
              </a:rPr>
              <a:t>RDOtype2                  -3.02      0.95    </a:t>
            </a:r>
            <a:r>
              <a:rPr lang="en-US" sz="1400" b="1" dirty="0">
                <a:latin typeface="Courier"/>
                <a:cs typeface="Courier"/>
              </a:rPr>
              <a:t>-4.95    -1.17</a:t>
            </a:r>
            <a:r>
              <a:rPr lang="en-US" sz="1400" dirty="0">
                <a:latin typeface="Courier"/>
                <a:cs typeface="Courier"/>
              </a:rPr>
              <a:t>        215 1.01</a:t>
            </a:r>
          </a:p>
          <a:p>
            <a:r>
              <a:rPr lang="en-US" sz="1400" dirty="0" err="1">
                <a:latin typeface="Courier"/>
                <a:cs typeface="Courier"/>
              </a:rPr>
              <a:t>c.VGexp</a:t>
            </a:r>
            <a:r>
              <a:rPr lang="en-US" sz="1400" dirty="0">
                <a:latin typeface="Courier"/>
                <a:cs typeface="Courier"/>
              </a:rPr>
              <a:t>                    0.04      0.04    -0.04     0.14        638 1.00</a:t>
            </a:r>
          </a:p>
          <a:p>
            <a:r>
              <a:rPr lang="en-US" sz="1400" dirty="0">
                <a:latin typeface="Courier"/>
                <a:cs typeface="Courier"/>
              </a:rPr>
              <a:t>DiffType1                 -0.46      0.30    -1.08     0.12        584 1.01</a:t>
            </a:r>
          </a:p>
          <a:p>
            <a:r>
              <a:rPr lang="en-US" sz="1400" dirty="0" err="1">
                <a:latin typeface="Courier"/>
                <a:cs typeface="Courier"/>
              </a:rPr>
              <a:t>c.DRLC:c.time</a:t>
            </a:r>
            <a:r>
              <a:rPr lang="en-US" sz="1400" dirty="0">
                <a:latin typeface="Courier"/>
                <a:cs typeface="Courier"/>
              </a:rPr>
              <a:t>             -0.45      0.32    -1.06     0.14        781 1.00</a:t>
            </a:r>
          </a:p>
          <a:p>
            <a:r>
              <a:rPr lang="en-US" sz="1400" dirty="0">
                <a:latin typeface="Courier"/>
                <a:cs typeface="Courier"/>
              </a:rPr>
              <a:t>c.DRLC:RDOtype2           -0.12      0.47    -1.08     0.77        643 1.00</a:t>
            </a:r>
          </a:p>
          <a:p>
            <a:r>
              <a:rPr lang="en-US" sz="1400" dirty="0">
                <a:latin typeface="Courier"/>
                <a:cs typeface="Courier"/>
              </a:rPr>
              <a:t>c.time:RDOtype2           -2.33      0.84    </a:t>
            </a:r>
            <a:r>
              <a:rPr lang="en-US" sz="1400" b="1" dirty="0">
                <a:latin typeface="Courier"/>
                <a:cs typeface="Courier"/>
              </a:rPr>
              <a:t>-4.11    -0.79</a:t>
            </a:r>
            <a:r>
              <a:rPr lang="en-US" sz="1400" dirty="0">
                <a:latin typeface="Courier"/>
                <a:cs typeface="Courier"/>
              </a:rPr>
              <a:t>        272 1.01</a:t>
            </a:r>
          </a:p>
          <a:p>
            <a:r>
              <a:rPr lang="en-US" sz="1400" dirty="0">
                <a:latin typeface="Courier"/>
                <a:cs typeface="Courier"/>
              </a:rPr>
              <a:t>c.DRLC:c.time:RDOtype2     0.08      0.52    -0.93     1.08        843 1.00</a:t>
            </a:r>
          </a:p>
        </p:txBody>
      </p:sp>
      <p:sp>
        <p:nvSpPr>
          <p:cNvPr id="5" name="Rectangle 4"/>
          <p:cNvSpPr/>
          <p:nvPr/>
        </p:nvSpPr>
        <p:spPr>
          <a:xfrm>
            <a:off x="141640" y="1726835"/>
            <a:ext cx="8988552" cy="4837176"/>
          </a:xfrm>
          <a:prstGeom prst="rect">
            <a:avLst/>
          </a:prstGeom>
        </p:spPr>
        <p:txBody>
          <a:bodyPr>
            <a:spAutoFit/>
          </a:bodyPr>
          <a:lstStyle/>
          <a:p>
            <a:r>
              <a:rPr lang="en-US" sz="1400" dirty="0">
                <a:latin typeface="Courier"/>
                <a:cs typeface="Courier"/>
              </a:rPr>
              <a:t>Group-Level Effects: </a:t>
            </a:r>
          </a:p>
          <a:p>
            <a:r>
              <a:rPr lang="en-US" sz="1400" dirty="0">
                <a:latin typeface="Courier"/>
                <a:cs typeface="Courier"/>
              </a:rPr>
              <a:t>~SSN (Number of levels: 82) </a:t>
            </a:r>
          </a:p>
          <a:p>
            <a:r>
              <a:rPr lang="en-US" sz="1400" dirty="0">
                <a:latin typeface="Courier"/>
                <a:cs typeface="Courier"/>
              </a:rPr>
              <a:t>                      Estimate </a:t>
            </a:r>
            <a:r>
              <a:rPr lang="en-US" sz="1400" dirty="0" err="1">
                <a:latin typeface="Courier"/>
                <a:cs typeface="Courier"/>
              </a:rPr>
              <a:t>Est.Error</a:t>
            </a:r>
            <a:r>
              <a:rPr lang="en-US" sz="1400" dirty="0">
                <a:latin typeface="Courier"/>
                <a:cs typeface="Courier"/>
              </a:rPr>
              <a:t> l-95% CI u-95% CI </a:t>
            </a:r>
            <a:r>
              <a:rPr lang="en-US" sz="1400" dirty="0" err="1">
                <a:latin typeface="Courier"/>
                <a:cs typeface="Courier"/>
              </a:rPr>
              <a:t>Eff.Sample</a:t>
            </a:r>
            <a:r>
              <a:rPr lang="en-US" sz="1400" dirty="0">
                <a:latin typeface="Courier"/>
                <a:cs typeface="Courier"/>
              </a:rPr>
              <a:t> </a:t>
            </a:r>
            <a:r>
              <a:rPr lang="en-US" sz="1400" dirty="0" err="1">
                <a:latin typeface="Courier"/>
                <a:cs typeface="Courier"/>
              </a:rPr>
              <a:t>Rhat</a:t>
            </a:r>
            <a:endParaRPr lang="en-US" sz="1400" dirty="0">
              <a:latin typeface="Courier"/>
              <a:cs typeface="Courier"/>
            </a:endParaRPr>
          </a:p>
          <a:p>
            <a:r>
              <a:rPr lang="en-US" sz="1400" dirty="0" err="1">
                <a:latin typeface="Courier"/>
                <a:cs typeface="Courier"/>
              </a:rPr>
              <a:t>sd</a:t>
            </a:r>
            <a:r>
              <a:rPr lang="en-US" sz="1400" dirty="0">
                <a:latin typeface="Courier"/>
                <a:cs typeface="Courier"/>
              </a:rPr>
              <a:t>(Intercept)             3.32      0.52     2.47     4.49        512 1.00</a:t>
            </a:r>
          </a:p>
          <a:p>
            <a:r>
              <a:rPr lang="en-US" sz="1400" dirty="0" err="1">
                <a:latin typeface="Courier"/>
                <a:cs typeface="Courier"/>
              </a:rPr>
              <a:t>sd</a:t>
            </a:r>
            <a:r>
              <a:rPr lang="en-US" sz="1400" dirty="0">
                <a:latin typeface="Courier"/>
                <a:cs typeface="Courier"/>
              </a:rPr>
              <a:t>(</a:t>
            </a:r>
            <a:r>
              <a:rPr lang="en-US" sz="1400" dirty="0" err="1">
                <a:latin typeface="Courier"/>
                <a:cs typeface="Courier"/>
              </a:rPr>
              <a:t>c.DRLC</a:t>
            </a:r>
            <a:r>
              <a:rPr lang="en-US" sz="1400" dirty="0">
                <a:latin typeface="Courier"/>
                <a:cs typeface="Courier"/>
              </a:rPr>
              <a:t>)                1.33      0.38     0.66     2.15        381 1.01</a:t>
            </a:r>
          </a:p>
          <a:p>
            <a:r>
              <a:rPr lang="en-US" sz="1400" dirty="0" err="1">
                <a:latin typeface="Courier"/>
                <a:cs typeface="Courier"/>
              </a:rPr>
              <a:t>sd</a:t>
            </a:r>
            <a:r>
              <a:rPr lang="en-US" sz="1400" dirty="0">
                <a:latin typeface="Courier"/>
                <a:cs typeface="Courier"/>
              </a:rPr>
              <a:t>(</a:t>
            </a:r>
            <a:r>
              <a:rPr lang="en-US" sz="1400" dirty="0" err="1">
                <a:latin typeface="Courier"/>
                <a:cs typeface="Courier"/>
              </a:rPr>
              <a:t>c.time</a:t>
            </a:r>
            <a:r>
              <a:rPr lang="en-US" sz="1400" dirty="0">
                <a:latin typeface="Courier"/>
                <a:cs typeface="Courier"/>
              </a:rPr>
              <a:t>)                2.57      0.48     1.78     3.66        501 1.00</a:t>
            </a:r>
          </a:p>
          <a:p>
            <a:r>
              <a:rPr lang="en-US" sz="1400" dirty="0" err="1">
                <a:latin typeface="Courier"/>
                <a:cs typeface="Courier"/>
              </a:rPr>
              <a:t>cor</a:t>
            </a:r>
            <a:r>
              <a:rPr lang="en-US" sz="1400" dirty="0">
                <a:latin typeface="Courier"/>
                <a:cs typeface="Courier"/>
              </a:rPr>
              <a:t>(</a:t>
            </a:r>
            <a:r>
              <a:rPr lang="en-US" sz="1400" dirty="0" err="1">
                <a:latin typeface="Courier"/>
                <a:cs typeface="Courier"/>
              </a:rPr>
              <a:t>Intercept,c.DRLC</a:t>
            </a:r>
            <a:r>
              <a:rPr lang="en-US" sz="1400" dirty="0">
                <a:latin typeface="Courier"/>
                <a:cs typeface="Courier"/>
              </a:rPr>
              <a:t>)    -0.18      0.23    -0.59     0.26        488 1.00</a:t>
            </a:r>
          </a:p>
          <a:p>
            <a:r>
              <a:rPr lang="en-US" sz="1400" dirty="0" err="1">
                <a:latin typeface="Courier"/>
                <a:cs typeface="Courier"/>
              </a:rPr>
              <a:t>cor</a:t>
            </a:r>
            <a:r>
              <a:rPr lang="en-US" sz="1400" dirty="0">
                <a:latin typeface="Courier"/>
                <a:cs typeface="Courier"/>
              </a:rPr>
              <a:t>(</a:t>
            </a:r>
            <a:r>
              <a:rPr lang="en-US" sz="1400" dirty="0" err="1">
                <a:latin typeface="Courier"/>
                <a:cs typeface="Courier"/>
              </a:rPr>
              <a:t>Intercept,c.time</a:t>
            </a:r>
            <a:r>
              <a:rPr lang="en-US" sz="1400" dirty="0">
                <a:latin typeface="Courier"/>
                <a:cs typeface="Courier"/>
              </a:rPr>
              <a:t>)     0.82      0.09     0.61     0.94        447 1.01</a:t>
            </a:r>
          </a:p>
          <a:p>
            <a:r>
              <a:rPr lang="en-US" sz="1400" dirty="0" err="1">
                <a:latin typeface="Courier"/>
                <a:cs typeface="Courier"/>
              </a:rPr>
              <a:t>cor</a:t>
            </a:r>
            <a:r>
              <a:rPr lang="en-US" sz="1400" dirty="0">
                <a:latin typeface="Courier"/>
                <a:cs typeface="Courier"/>
              </a:rPr>
              <a:t>(</a:t>
            </a:r>
            <a:r>
              <a:rPr lang="en-US" sz="1400" dirty="0" err="1">
                <a:latin typeface="Courier"/>
                <a:cs typeface="Courier"/>
              </a:rPr>
              <a:t>c.DRLC,c.time</a:t>
            </a:r>
            <a:r>
              <a:rPr lang="en-US" sz="1400" dirty="0">
                <a:latin typeface="Courier"/>
                <a:cs typeface="Courier"/>
              </a:rPr>
              <a:t>)       -0.18      0.22    -0.58     0.27        563 1.00</a:t>
            </a:r>
          </a:p>
          <a:p>
            <a:endParaRPr lang="en-US" sz="1400" dirty="0">
              <a:latin typeface="Courier"/>
              <a:cs typeface="Courier"/>
            </a:endParaRPr>
          </a:p>
          <a:p>
            <a:r>
              <a:rPr lang="en-US" sz="1400" dirty="0">
                <a:latin typeface="Courier"/>
                <a:cs typeface="Courier"/>
              </a:rPr>
              <a:t>Population-Level Effects: </a:t>
            </a:r>
          </a:p>
          <a:p>
            <a:r>
              <a:rPr lang="en-US" sz="1400" dirty="0">
                <a:latin typeface="Courier"/>
                <a:cs typeface="Courier"/>
              </a:rPr>
              <a:t>                       Estimate </a:t>
            </a:r>
            <a:r>
              <a:rPr lang="en-US" sz="1400" dirty="0" err="1">
                <a:latin typeface="Courier"/>
                <a:cs typeface="Courier"/>
              </a:rPr>
              <a:t>Est.Error</a:t>
            </a:r>
            <a:r>
              <a:rPr lang="en-US" sz="1400" dirty="0">
                <a:latin typeface="Courier"/>
                <a:cs typeface="Courier"/>
              </a:rPr>
              <a:t> l-95% CI u-95% CI </a:t>
            </a:r>
            <a:r>
              <a:rPr lang="en-US" sz="1400" dirty="0" err="1">
                <a:latin typeface="Courier"/>
                <a:cs typeface="Courier"/>
              </a:rPr>
              <a:t>Eff.Sample</a:t>
            </a:r>
            <a:r>
              <a:rPr lang="en-US" sz="1400" dirty="0">
                <a:latin typeface="Courier"/>
                <a:cs typeface="Courier"/>
              </a:rPr>
              <a:t> </a:t>
            </a:r>
            <a:r>
              <a:rPr lang="en-US" sz="1400" dirty="0" err="1">
                <a:latin typeface="Courier"/>
                <a:cs typeface="Courier"/>
              </a:rPr>
              <a:t>Rhat</a:t>
            </a:r>
            <a:endParaRPr lang="en-US" sz="1400" dirty="0">
              <a:latin typeface="Courier"/>
              <a:cs typeface="Courier"/>
            </a:endParaRPr>
          </a:p>
          <a:p>
            <a:r>
              <a:rPr lang="en-US" sz="1400" dirty="0">
                <a:latin typeface="Courier"/>
                <a:cs typeface="Courier"/>
              </a:rPr>
              <a:t>Intercept                  0.99      0.67    -0.31     2.38        271 1.01</a:t>
            </a:r>
          </a:p>
          <a:p>
            <a:r>
              <a:rPr lang="en-US" sz="1400" dirty="0" err="1">
                <a:latin typeface="Courier"/>
                <a:cs typeface="Courier"/>
              </a:rPr>
              <a:t>c.DRLC</a:t>
            </a:r>
            <a:r>
              <a:rPr lang="en-US" sz="1400" dirty="0">
                <a:latin typeface="Courier"/>
                <a:cs typeface="Courier"/>
              </a:rPr>
              <a:t>                     0.05      0.40    -0.71     0.88        848 1.00</a:t>
            </a:r>
          </a:p>
          <a:p>
            <a:r>
              <a:rPr lang="en-US" sz="1400" dirty="0" err="1">
                <a:latin typeface="Courier"/>
                <a:cs typeface="Courier"/>
              </a:rPr>
              <a:t>c.time</a:t>
            </a:r>
            <a:r>
              <a:rPr lang="en-US" sz="1400" dirty="0">
                <a:latin typeface="Courier"/>
                <a:cs typeface="Courier"/>
              </a:rPr>
              <a:t>                     0.69      0.57    -0.40     1.84        301 1.01</a:t>
            </a:r>
          </a:p>
          <a:p>
            <a:r>
              <a:rPr lang="en-US" sz="1400" dirty="0">
                <a:latin typeface="Courier"/>
                <a:cs typeface="Courier"/>
              </a:rPr>
              <a:t>RDOtype2                  -2.99      0.96    </a:t>
            </a:r>
            <a:r>
              <a:rPr lang="en-US" sz="1400" b="1" dirty="0">
                <a:latin typeface="Courier"/>
                <a:cs typeface="Courier"/>
              </a:rPr>
              <a:t>-4.92    -1.19</a:t>
            </a:r>
            <a:r>
              <a:rPr lang="en-US" sz="1400" dirty="0">
                <a:latin typeface="Courier"/>
                <a:cs typeface="Courier"/>
              </a:rPr>
              <a:t>        438 1.01</a:t>
            </a:r>
          </a:p>
          <a:p>
            <a:r>
              <a:rPr lang="en-US" sz="1400" dirty="0" err="1">
                <a:latin typeface="Courier"/>
                <a:cs typeface="Courier"/>
              </a:rPr>
              <a:t>c.VGexp</a:t>
            </a:r>
            <a:r>
              <a:rPr lang="en-US" sz="1400" dirty="0">
                <a:latin typeface="Courier"/>
                <a:cs typeface="Courier"/>
              </a:rPr>
              <a:t>                    0.04      0.05    -0.05     0.13        587 1.00</a:t>
            </a:r>
          </a:p>
          <a:p>
            <a:r>
              <a:rPr lang="en-US" sz="1400" dirty="0">
                <a:latin typeface="Courier"/>
                <a:cs typeface="Courier"/>
              </a:rPr>
              <a:t>DiffType1                 -0.48      0.29    -1.10     0.07        705 1.00</a:t>
            </a:r>
          </a:p>
          <a:p>
            <a:r>
              <a:rPr lang="en-US" sz="1400" dirty="0" err="1">
                <a:latin typeface="Courier"/>
                <a:cs typeface="Courier"/>
              </a:rPr>
              <a:t>c.DRLC:c.time</a:t>
            </a:r>
            <a:r>
              <a:rPr lang="en-US" sz="1400" dirty="0">
                <a:latin typeface="Courier"/>
                <a:cs typeface="Courier"/>
              </a:rPr>
              <a:t>             -0.27      0.36    -0.99     0.44       1114 1.00</a:t>
            </a:r>
          </a:p>
          <a:p>
            <a:r>
              <a:rPr lang="en-US" sz="1400" dirty="0">
                <a:latin typeface="Courier"/>
                <a:cs typeface="Courier"/>
              </a:rPr>
              <a:t>c.DRLC:RDOtype2           -0.38      0.62    -1.57     0.80        601 1.00</a:t>
            </a:r>
          </a:p>
          <a:p>
            <a:r>
              <a:rPr lang="en-US" sz="1400" dirty="0">
                <a:latin typeface="Courier"/>
                <a:cs typeface="Courier"/>
              </a:rPr>
              <a:t>c.time:RDOtype2           -2.34      0.84    </a:t>
            </a:r>
            <a:r>
              <a:rPr lang="en-US" sz="1400" b="1" dirty="0">
                <a:latin typeface="Courier"/>
                <a:cs typeface="Courier"/>
              </a:rPr>
              <a:t>-3.98    -0.78</a:t>
            </a:r>
            <a:r>
              <a:rPr lang="en-US" sz="1400" dirty="0">
                <a:latin typeface="Courier"/>
                <a:cs typeface="Courier"/>
              </a:rPr>
              <a:t>        436 1.00</a:t>
            </a:r>
          </a:p>
          <a:p>
            <a:r>
              <a:rPr lang="en-US" sz="1400" dirty="0">
                <a:latin typeface="Courier"/>
                <a:cs typeface="Courier"/>
              </a:rPr>
              <a:t>c.DRLC:c.time:RDOtype2    -0.09      0.53    -1.20     0.91        735 1.00</a:t>
            </a:r>
          </a:p>
        </p:txBody>
      </p:sp>
    </p:spTree>
    <p:extLst>
      <p:ext uri="{BB962C8B-B14F-4D97-AF65-F5344CB8AC3E}">
        <p14:creationId xmlns:p14="http://schemas.microsoft.com/office/powerpoint/2010/main" val="5577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theorem and statistics</a:t>
            </a:r>
          </a:p>
        </p:txBody>
      </p:sp>
      <p:sp>
        <p:nvSpPr>
          <p:cNvPr id="3" name="Content Placeholder 2"/>
          <p:cNvSpPr>
            <a:spLocks noGrp="1"/>
          </p:cNvSpPr>
          <p:nvPr>
            <p:ph idx="1"/>
          </p:nvPr>
        </p:nvSpPr>
        <p:spPr/>
        <p:txBody>
          <a:bodyPr>
            <a:normAutofit fontScale="92500"/>
          </a:bodyPr>
          <a:lstStyle/>
          <a:p>
            <a:r>
              <a:rPr lang="en-US" dirty="0"/>
              <a:t>Traditional statistical methods find P(data | hypothesis) – most commonly, P(D|H</a:t>
            </a:r>
            <a:r>
              <a:rPr lang="en-US" baseline="-25000" dirty="0"/>
              <a:t>0</a:t>
            </a:r>
            <a:r>
              <a:rPr lang="en-US" dirty="0"/>
              <a:t>)</a:t>
            </a:r>
          </a:p>
          <a:p>
            <a:r>
              <a:rPr lang="en-US" dirty="0"/>
              <a:t>But, Bayesians point out that what we think we are calculating is P(H</a:t>
            </a:r>
            <a:r>
              <a:rPr lang="en-US" baseline="-25000" dirty="0"/>
              <a:t>0</a:t>
            </a:r>
            <a:r>
              <a:rPr lang="en-US" dirty="0"/>
              <a:t>|D) – but we’re not!</a:t>
            </a:r>
          </a:p>
          <a:p>
            <a:pPr lvl="1"/>
            <a:r>
              <a:rPr lang="en-US" dirty="0"/>
              <a:t>The probability of any </a:t>
            </a:r>
            <a:r>
              <a:rPr lang="en-US" i="1" dirty="0"/>
              <a:t>particular</a:t>
            </a:r>
            <a:r>
              <a:rPr lang="en-US" dirty="0"/>
              <a:t> point estimate of a parameter is TINY and thus meaningless in isolation</a:t>
            </a:r>
          </a:p>
          <a:p>
            <a:pPr lvl="0"/>
            <a:r>
              <a:rPr lang="en-US" dirty="0"/>
              <a:t>To appreciate the difference between the two Ps</a:t>
            </a:r>
          </a:p>
          <a:p>
            <a:pPr lvl="1"/>
            <a:r>
              <a:rPr lang="en-US" dirty="0"/>
              <a:t>P(coin flip came up tails | two-tailed coin) vs.  </a:t>
            </a:r>
          </a:p>
          <a:p>
            <a:pPr lvl="1"/>
            <a:r>
              <a:rPr lang="en-US" dirty="0"/>
              <a:t>P(two-tailed coin | coin flip came up tails )? </a:t>
            </a:r>
          </a:p>
        </p:txBody>
      </p:sp>
      <p:sp>
        <p:nvSpPr>
          <p:cNvPr id="4" name="Rectangle 3"/>
          <p:cNvSpPr/>
          <p:nvPr/>
        </p:nvSpPr>
        <p:spPr>
          <a:xfrm>
            <a:off x="7565019" y="5528826"/>
            <a:ext cx="1312566" cy="369332"/>
          </a:xfrm>
          <a:prstGeom prst="rect">
            <a:avLst/>
          </a:prstGeom>
        </p:spPr>
        <p:txBody>
          <a:bodyPr wrap="none">
            <a:spAutoFit/>
          </a:bodyPr>
          <a:lstStyle/>
          <a:p>
            <a:r>
              <a:rPr lang="en-US" dirty="0">
                <a:solidFill>
                  <a:srgbClr val="FF0000"/>
                </a:solidFill>
              </a:rPr>
              <a:t>P(H</a:t>
            </a:r>
            <a:r>
              <a:rPr lang="en-US" baseline="-25000" dirty="0">
                <a:solidFill>
                  <a:srgbClr val="FF0000"/>
                </a:solidFill>
              </a:rPr>
              <a:t>2-tailed</a:t>
            </a:r>
            <a:r>
              <a:rPr lang="en-US" dirty="0">
                <a:solidFill>
                  <a:srgbClr val="FF0000"/>
                </a:solidFill>
              </a:rPr>
              <a:t>|D)</a:t>
            </a:r>
          </a:p>
        </p:txBody>
      </p:sp>
      <p:sp>
        <p:nvSpPr>
          <p:cNvPr id="6" name="Rectangle 5"/>
          <p:cNvSpPr/>
          <p:nvPr/>
        </p:nvSpPr>
        <p:spPr>
          <a:xfrm>
            <a:off x="7565019" y="5085326"/>
            <a:ext cx="1312566" cy="369332"/>
          </a:xfrm>
          <a:prstGeom prst="rect">
            <a:avLst/>
          </a:prstGeom>
        </p:spPr>
        <p:txBody>
          <a:bodyPr wrap="none">
            <a:spAutoFit/>
          </a:bodyPr>
          <a:lstStyle/>
          <a:p>
            <a:r>
              <a:rPr lang="en-US" dirty="0">
                <a:solidFill>
                  <a:srgbClr val="FF0000"/>
                </a:solidFill>
              </a:rPr>
              <a:t>P(D|H</a:t>
            </a:r>
            <a:r>
              <a:rPr lang="en-US" baseline="-25000" dirty="0">
                <a:solidFill>
                  <a:srgbClr val="FF0000"/>
                </a:solidFill>
              </a:rPr>
              <a:t>2-tailed</a:t>
            </a:r>
            <a:r>
              <a:rPr lang="en-US" dirty="0">
                <a:solidFill>
                  <a:srgbClr val="FF0000"/>
                </a:solidFill>
              </a:rPr>
              <a:t>)</a:t>
            </a:r>
          </a:p>
        </p:txBody>
      </p:sp>
    </p:spTree>
    <p:extLst>
      <p:ext uri="{BB962C8B-B14F-4D97-AF65-F5344CB8AC3E}">
        <p14:creationId xmlns:p14="http://schemas.microsoft.com/office/powerpoint/2010/main" val="293550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028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statistics</a:t>
            </a:r>
          </a:p>
        </p:txBody>
      </p:sp>
      <p:sp>
        <p:nvSpPr>
          <p:cNvPr id="3" name="Content Placeholder 2"/>
          <p:cNvSpPr>
            <a:spLocks noGrp="1"/>
          </p:cNvSpPr>
          <p:nvPr>
            <p:ph idx="1"/>
          </p:nvPr>
        </p:nvSpPr>
        <p:spPr>
          <a:xfrm>
            <a:off x="457200" y="1306404"/>
            <a:ext cx="8229600" cy="5431945"/>
          </a:xfrm>
        </p:spPr>
        <p:txBody>
          <a:bodyPr>
            <a:normAutofit fontScale="85000" lnSpcReduction="20000"/>
          </a:bodyPr>
          <a:lstStyle/>
          <a:p>
            <a:r>
              <a:rPr lang="en-US" dirty="0"/>
              <a:t>If we want to know, P(</a:t>
            </a:r>
            <a:r>
              <a:rPr lang="en-US" dirty="0" err="1"/>
              <a:t>H</a:t>
            </a:r>
            <a:r>
              <a:rPr lang="en-US" baseline="-25000" dirty="0" err="1"/>
              <a:t>x</a:t>
            </a:r>
            <a:r>
              <a:rPr lang="en-US" dirty="0" err="1"/>
              <a:t>|D</a:t>
            </a:r>
            <a:r>
              <a:rPr lang="en-US" dirty="0"/>
              <a:t>), we need to know P(</a:t>
            </a:r>
            <a:r>
              <a:rPr lang="en-US" dirty="0" err="1"/>
              <a:t>D|H</a:t>
            </a:r>
            <a:r>
              <a:rPr lang="en-US" baseline="-25000" dirty="0" err="1"/>
              <a:t>x</a:t>
            </a:r>
            <a:r>
              <a:rPr lang="en-US" dirty="0"/>
              <a:t>) </a:t>
            </a:r>
            <a:r>
              <a:rPr lang="en-US" i="1" dirty="0"/>
              <a:t>and</a:t>
            </a:r>
            <a:r>
              <a:rPr lang="en-US" dirty="0"/>
              <a:t> P(</a:t>
            </a:r>
            <a:r>
              <a:rPr lang="en-US" dirty="0" err="1"/>
              <a:t>H</a:t>
            </a:r>
            <a:r>
              <a:rPr lang="en-US" baseline="-25000" dirty="0" err="1"/>
              <a:t>x</a:t>
            </a:r>
            <a:r>
              <a:rPr lang="en-US" dirty="0"/>
              <a:t>)</a:t>
            </a:r>
          </a:p>
          <a:p>
            <a:r>
              <a:rPr lang="en-US" dirty="0"/>
              <a:t>P(</a:t>
            </a:r>
            <a:r>
              <a:rPr lang="en-US" dirty="0" err="1"/>
              <a:t>H</a:t>
            </a:r>
            <a:r>
              <a:rPr lang="en-US" baseline="-25000" dirty="0" err="1"/>
              <a:t>x</a:t>
            </a:r>
            <a:r>
              <a:rPr lang="en-US" dirty="0"/>
              <a:t>) = prior probability of hypothesis x</a:t>
            </a:r>
          </a:p>
          <a:p>
            <a:pPr lvl="1"/>
            <a:r>
              <a:rPr lang="en-US" dirty="0"/>
              <a:t>Before we collect the data/evidence</a:t>
            </a:r>
          </a:p>
          <a:p>
            <a:r>
              <a:rPr lang="en-US" dirty="0"/>
              <a:t>P(</a:t>
            </a:r>
            <a:r>
              <a:rPr lang="en-US" dirty="0" err="1"/>
              <a:t>H</a:t>
            </a:r>
            <a:r>
              <a:rPr lang="en-US" baseline="-25000" dirty="0" err="1"/>
              <a:t>x</a:t>
            </a:r>
            <a:r>
              <a:rPr lang="en-US" dirty="0" err="1"/>
              <a:t>|D</a:t>
            </a:r>
            <a:r>
              <a:rPr lang="en-US" dirty="0"/>
              <a:t>) = posterior probability of hypothesis x</a:t>
            </a:r>
          </a:p>
          <a:p>
            <a:pPr lvl="1"/>
            <a:r>
              <a:rPr lang="en-US" dirty="0"/>
              <a:t>After we collect the data/evidence</a:t>
            </a:r>
          </a:p>
          <a:p>
            <a:r>
              <a:rPr lang="en-US" dirty="0"/>
              <a:t>Given that these posterior probabilities are TINY, what </a:t>
            </a:r>
            <a:r>
              <a:rPr lang="en-US" u="sng" dirty="0"/>
              <a:t>is</a:t>
            </a:r>
            <a:r>
              <a:rPr lang="en-US" dirty="0"/>
              <a:t> useful is to compare these probabilities: P(</a:t>
            </a:r>
            <a:r>
              <a:rPr lang="en-US" dirty="0" err="1"/>
              <a:t>H</a:t>
            </a:r>
            <a:r>
              <a:rPr lang="en-US" baseline="-25000" dirty="0" err="1">
                <a:latin typeface="Symbol" charset="2"/>
                <a:cs typeface="Symbol" charset="2"/>
              </a:rPr>
              <a:t>m</a:t>
            </a:r>
            <a:r>
              <a:rPr lang="en-US" baseline="-25000" dirty="0"/>
              <a:t>=5</a:t>
            </a:r>
            <a:r>
              <a:rPr lang="en-US" dirty="0"/>
              <a:t>|D)/P(</a:t>
            </a:r>
            <a:r>
              <a:rPr lang="en-US" dirty="0" err="1"/>
              <a:t>H</a:t>
            </a:r>
            <a:r>
              <a:rPr lang="en-US" baseline="-25000" dirty="0" err="1">
                <a:latin typeface="Symbol" charset="2"/>
                <a:cs typeface="Symbol" charset="2"/>
              </a:rPr>
              <a:t>m</a:t>
            </a:r>
            <a:r>
              <a:rPr lang="en-US" baseline="-25000" dirty="0"/>
              <a:t>=0</a:t>
            </a:r>
            <a:r>
              <a:rPr lang="en-US" dirty="0"/>
              <a:t>|D)</a:t>
            </a:r>
          </a:p>
          <a:p>
            <a:pPr lvl="1"/>
            <a:r>
              <a:rPr lang="en-US" dirty="0"/>
              <a:t>This is a Bayes Factor or relatively likelihood in favor of one hypothesis vs. another</a:t>
            </a:r>
          </a:p>
          <a:p>
            <a:pPr lvl="1"/>
            <a:r>
              <a:rPr lang="en-US" dirty="0"/>
              <a:t>For this example, if the ratio/BF is 1, then equally likely that mean is 0 or 5.  If ratio &gt; 1, then more likely it’s 5; if ratio &lt; 1 then more likely it’s 0.</a:t>
            </a:r>
          </a:p>
        </p:txBody>
      </p:sp>
    </p:spTree>
    <p:extLst>
      <p:ext uri="{BB962C8B-B14F-4D97-AF65-F5344CB8AC3E}">
        <p14:creationId xmlns:p14="http://schemas.microsoft.com/office/powerpoint/2010/main" val="20027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ways Bayesians are influencing current analysis of data</a:t>
            </a:r>
          </a:p>
        </p:txBody>
      </p:sp>
      <p:sp>
        <p:nvSpPr>
          <p:cNvPr id="3" name="Content Placeholder 2"/>
          <p:cNvSpPr>
            <a:spLocks noGrp="1"/>
          </p:cNvSpPr>
          <p:nvPr>
            <p:ph idx="1"/>
          </p:nvPr>
        </p:nvSpPr>
        <p:spPr/>
        <p:txBody>
          <a:bodyPr/>
          <a:lstStyle/>
          <a:p>
            <a:r>
              <a:rPr lang="en-US" dirty="0"/>
              <a:t>Bayes factors</a:t>
            </a:r>
          </a:p>
          <a:p>
            <a:pPr lvl="1"/>
            <a:r>
              <a:rPr lang="en-US" dirty="0"/>
              <a:t>This is a metric used for model comparison as in earlier example</a:t>
            </a:r>
          </a:p>
          <a:p>
            <a:r>
              <a:rPr lang="en-US" dirty="0"/>
              <a:t>Bayesian data analysis</a:t>
            </a:r>
          </a:p>
          <a:p>
            <a:pPr lvl="1"/>
            <a:r>
              <a:rPr lang="en-US" dirty="0"/>
              <a:t>This incorporates “prior distributions” or “priors” about parameters and updates them with data from your study to produce a “posterior distribution” for the parameter</a:t>
            </a:r>
          </a:p>
        </p:txBody>
      </p:sp>
    </p:spTree>
    <p:extLst>
      <p:ext uri="{BB962C8B-B14F-4D97-AF65-F5344CB8AC3E}">
        <p14:creationId xmlns:p14="http://schemas.microsoft.com/office/powerpoint/2010/main" val="115243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factor</a:t>
            </a:r>
          </a:p>
        </p:txBody>
      </p:sp>
      <p:sp>
        <p:nvSpPr>
          <p:cNvPr id="3" name="Content Placeholder 2"/>
          <p:cNvSpPr>
            <a:spLocks noGrp="1"/>
          </p:cNvSpPr>
          <p:nvPr>
            <p:ph idx="1"/>
          </p:nvPr>
        </p:nvSpPr>
        <p:spPr/>
        <p:txBody>
          <a:bodyPr>
            <a:normAutofit fontScale="92500"/>
          </a:bodyPr>
          <a:lstStyle/>
          <a:p>
            <a:r>
              <a:rPr lang="en-US" dirty="0"/>
              <a:t>You proceed to run analyses as you normally do</a:t>
            </a:r>
          </a:p>
          <a:p>
            <a:pPr lvl="1"/>
            <a:r>
              <a:rPr lang="en-US" dirty="0"/>
              <a:t>Either you have two explicit models (e.g., A+B vs. A+B+A*B), or</a:t>
            </a:r>
          </a:p>
          <a:p>
            <a:pPr lvl="1"/>
            <a:r>
              <a:rPr lang="en-US" dirty="0"/>
              <a:t>You have one model where the alternative is implied as the null model</a:t>
            </a:r>
          </a:p>
          <a:p>
            <a:r>
              <a:rPr lang="en-US" dirty="0"/>
              <a:t>The BF is designed to provide a measure of “evidence” in favor of one model over the other</a:t>
            </a:r>
          </a:p>
          <a:p>
            <a:pPr lvl="1"/>
            <a:r>
              <a:rPr lang="en-US" dirty="0"/>
              <a:t>This is a likelihood ratio based on BIC values to adjust for model complexity, e.g., BF</a:t>
            </a:r>
            <a:r>
              <a:rPr lang="en-US" baseline="-25000" dirty="0"/>
              <a:t>01</a:t>
            </a:r>
            <a:r>
              <a:rPr lang="en-US" dirty="0"/>
              <a:t> = </a:t>
            </a:r>
            <a:r>
              <a:rPr lang="en-US" dirty="0" err="1"/>
              <a:t>exp</a:t>
            </a:r>
            <a:r>
              <a:rPr lang="en-US" dirty="0"/>
              <a:t>(</a:t>
            </a:r>
            <a:r>
              <a:rPr lang="en-US" dirty="0">
                <a:latin typeface="Symbol" charset="2"/>
                <a:cs typeface="Symbol" charset="2"/>
              </a:rPr>
              <a:t>D</a:t>
            </a:r>
            <a:r>
              <a:rPr lang="en-US" dirty="0"/>
              <a:t>BIC</a:t>
            </a:r>
            <a:r>
              <a:rPr lang="en-US" baseline="-25000" dirty="0"/>
              <a:t>10</a:t>
            </a:r>
            <a:r>
              <a:rPr lang="en-US" dirty="0"/>
              <a:t>/2)</a:t>
            </a:r>
          </a:p>
          <a:p>
            <a:endParaRPr lang="en-US" dirty="0"/>
          </a:p>
        </p:txBody>
      </p:sp>
    </p:spTree>
    <p:extLst>
      <p:ext uri="{BB962C8B-B14F-4D97-AF65-F5344CB8AC3E}">
        <p14:creationId xmlns:p14="http://schemas.microsoft.com/office/powerpoint/2010/main" val="9643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data analysis</a:t>
            </a:r>
          </a:p>
        </p:txBody>
      </p:sp>
      <p:sp>
        <p:nvSpPr>
          <p:cNvPr id="3" name="Content Placeholder 2"/>
          <p:cNvSpPr>
            <a:spLocks noGrp="1"/>
          </p:cNvSpPr>
          <p:nvPr>
            <p:ph idx="1"/>
          </p:nvPr>
        </p:nvSpPr>
        <p:spPr>
          <a:xfrm>
            <a:off x="457200" y="1307169"/>
            <a:ext cx="8229600" cy="5550831"/>
          </a:xfrm>
        </p:spPr>
        <p:txBody>
          <a:bodyPr>
            <a:normAutofit fontScale="77500" lnSpcReduction="20000"/>
          </a:bodyPr>
          <a:lstStyle/>
          <a:p>
            <a:r>
              <a:rPr lang="en-US" dirty="0"/>
              <a:t>Bayesian data analysis goes full-bore – the analysis is entirely different</a:t>
            </a:r>
          </a:p>
          <a:p>
            <a:pPr lvl="1"/>
            <a:r>
              <a:rPr lang="en-US" dirty="0"/>
              <a:t>You begin by specifying prior </a:t>
            </a:r>
            <a:r>
              <a:rPr lang="en-US" u="sng" dirty="0"/>
              <a:t>distributions</a:t>
            </a:r>
            <a:r>
              <a:rPr lang="en-US" dirty="0"/>
              <a:t> for each parameter in a model</a:t>
            </a:r>
          </a:p>
          <a:p>
            <a:pPr lvl="2"/>
            <a:r>
              <a:rPr lang="en-US" dirty="0"/>
              <a:t>Regression weights (b</a:t>
            </a:r>
            <a:r>
              <a:rPr lang="en-US" baseline="-25000" dirty="0"/>
              <a:t>i</a:t>
            </a:r>
            <a:r>
              <a:rPr lang="en-US" dirty="0"/>
              <a:t>), </a:t>
            </a:r>
            <a:r>
              <a:rPr lang="en-US" dirty="0" err="1"/>
              <a:t>sd</a:t>
            </a:r>
            <a:r>
              <a:rPr lang="en-US" dirty="0"/>
              <a:t> of each b</a:t>
            </a:r>
            <a:r>
              <a:rPr lang="en-US" baseline="-25000" dirty="0"/>
              <a:t>i</a:t>
            </a:r>
            <a:r>
              <a:rPr lang="en-US" dirty="0"/>
              <a:t>, residual </a:t>
            </a:r>
            <a:r>
              <a:rPr lang="en-US" dirty="0" err="1"/>
              <a:t>sd</a:t>
            </a:r>
            <a:r>
              <a:rPr lang="en-US" dirty="0"/>
              <a:t>, correlations between measures, </a:t>
            </a:r>
            <a:r>
              <a:rPr lang="en-US" dirty="0" err="1"/>
              <a:t>sd</a:t>
            </a:r>
            <a:r>
              <a:rPr lang="en-US" dirty="0"/>
              <a:t> of random effect estimates, etc.</a:t>
            </a:r>
          </a:p>
          <a:p>
            <a:pPr lvl="1"/>
            <a:r>
              <a:rPr lang="en-US" dirty="0"/>
              <a:t>You integrate the data (i.e., new evidence)</a:t>
            </a:r>
          </a:p>
          <a:p>
            <a:pPr lvl="2"/>
            <a:r>
              <a:rPr lang="en-US" dirty="0"/>
              <a:t>Computer considers a </a:t>
            </a:r>
            <a:r>
              <a:rPr lang="en-US" u="sng" dirty="0"/>
              <a:t>specific</a:t>
            </a:r>
            <a:r>
              <a:rPr lang="en-US" dirty="0"/>
              <a:t> parameter estimate, it computes the likelihood of observing </a:t>
            </a:r>
            <a:r>
              <a:rPr lang="en-US" i="1" dirty="0"/>
              <a:t>your data</a:t>
            </a:r>
            <a:r>
              <a:rPr lang="en-US" dirty="0"/>
              <a:t> for this estimate,</a:t>
            </a:r>
            <a:r>
              <a:rPr lang="en-US" i="1" dirty="0"/>
              <a:t> </a:t>
            </a:r>
            <a:r>
              <a:rPr lang="en-US" dirty="0"/>
              <a:t>and finally combines this likelihood with the prior probability of this estimate to get P(</a:t>
            </a:r>
            <a:r>
              <a:rPr lang="en-US" dirty="0" err="1"/>
              <a:t>H</a:t>
            </a:r>
            <a:r>
              <a:rPr lang="en-US" baseline="-25000" dirty="0" err="1"/>
              <a:t>estimate</a:t>
            </a:r>
            <a:r>
              <a:rPr lang="en-US" dirty="0"/>
              <a:t> | D)</a:t>
            </a:r>
          </a:p>
          <a:p>
            <a:pPr lvl="2"/>
            <a:r>
              <a:rPr lang="en-US" dirty="0"/>
              <a:t>Then system chooses another parameter estimate and computes the posterior probability again…</a:t>
            </a:r>
          </a:p>
          <a:p>
            <a:pPr lvl="2"/>
            <a:r>
              <a:rPr lang="en-US" dirty="0"/>
              <a:t>And then again, and again, and again…</a:t>
            </a:r>
          </a:p>
          <a:p>
            <a:pPr lvl="2"/>
            <a:r>
              <a:rPr lang="en-US" dirty="0"/>
              <a:t>Oh, and it has to do this for multiple parameters at the same time…</a:t>
            </a:r>
          </a:p>
          <a:p>
            <a:pPr lvl="2"/>
            <a:r>
              <a:rPr lang="en-US" dirty="0"/>
              <a:t>Can you say “computationally expensive?”</a:t>
            </a:r>
          </a:p>
          <a:p>
            <a:pPr lvl="1"/>
            <a:r>
              <a:rPr lang="en-US" dirty="0"/>
              <a:t>Finally, you end up with a posterior distribution of each parameter</a:t>
            </a:r>
          </a:p>
        </p:txBody>
      </p:sp>
    </p:spTree>
    <p:extLst>
      <p:ext uri="{BB962C8B-B14F-4D97-AF65-F5344CB8AC3E}">
        <p14:creationId xmlns:p14="http://schemas.microsoft.com/office/powerpoint/2010/main" val="387226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25000" dirty="0"/>
              <a:t>Posterior probability derived from Markov chain Monte Carlo (MCMC) sampling</a:t>
            </a:r>
          </a:p>
        </p:txBody>
      </p:sp>
      <p:pic>
        <p:nvPicPr>
          <p:cNvPr id="4" name="Picture 3"/>
          <p:cNvPicPr>
            <a:picLocks noChangeAspect="1"/>
          </p:cNvPicPr>
          <p:nvPr/>
        </p:nvPicPr>
        <p:blipFill>
          <a:blip r:embed="rId3"/>
          <a:stretch>
            <a:fillRect/>
          </a:stretch>
        </p:blipFill>
        <p:spPr>
          <a:xfrm>
            <a:off x="259461" y="1899031"/>
            <a:ext cx="8495198" cy="4247599"/>
          </a:xfrm>
          <a:prstGeom prst="rect">
            <a:avLst/>
          </a:prstGeom>
        </p:spPr>
      </p:pic>
      <p:sp>
        <p:nvSpPr>
          <p:cNvPr id="5" name="TextBox 4"/>
          <p:cNvSpPr txBox="1"/>
          <p:nvPr/>
        </p:nvSpPr>
        <p:spPr>
          <a:xfrm>
            <a:off x="259461" y="2701026"/>
            <a:ext cx="941747" cy="369332"/>
          </a:xfrm>
          <a:prstGeom prst="rect">
            <a:avLst/>
          </a:prstGeom>
          <a:noFill/>
        </p:spPr>
        <p:txBody>
          <a:bodyPr wrap="none" rtlCol="0">
            <a:spAutoFit/>
          </a:bodyPr>
          <a:lstStyle/>
          <a:p>
            <a:r>
              <a:rPr lang="en-US" dirty="0">
                <a:solidFill>
                  <a:srgbClr val="FF0000"/>
                </a:solidFill>
              </a:rPr>
              <a:t>Y-Scale?</a:t>
            </a:r>
          </a:p>
        </p:txBody>
      </p:sp>
    </p:spTree>
    <p:extLst>
      <p:ext uri="{BB962C8B-B14F-4D97-AF65-F5344CB8AC3E}">
        <p14:creationId xmlns:p14="http://schemas.microsoft.com/office/powerpoint/2010/main" val="377669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Empirically-derived parameter distributions</a:t>
            </a:r>
          </a:p>
        </p:txBody>
      </p:sp>
      <p:sp>
        <p:nvSpPr>
          <p:cNvPr id="3" name="Content Placeholder 2"/>
          <p:cNvSpPr>
            <a:spLocks noGrp="1"/>
          </p:cNvSpPr>
          <p:nvPr>
            <p:ph idx="1"/>
          </p:nvPr>
        </p:nvSpPr>
        <p:spPr/>
        <p:txBody>
          <a:bodyPr/>
          <a:lstStyle/>
          <a:p>
            <a:r>
              <a:rPr lang="en-US" dirty="0"/>
              <a:t>Thus, Bayesian data analysis assumes much less about your data</a:t>
            </a:r>
          </a:p>
          <a:p>
            <a:r>
              <a:rPr lang="en-US" dirty="0"/>
              <a:t>Rather, it estimates the likelihood of each value of a parameter</a:t>
            </a:r>
          </a:p>
          <a:p>
            <a:r>
              <a:rPr lang="en-US" dirty="0"/>
              <a:t>This allows statements about </a:t>
            </a:r>
            <a:r>
              <a:rPr lang="en-US" i="1" dirty="0"/>
              <a:t>relative</a:t>
            </a:r>
            <a:r>
              <a:rPr lang="en-US" dirty="0"/>
              <a:t> likelihood</a:t>
            </a:r>
          </a:p>
        </p:txBody>
      </p:sp>
    </p:spTree>
    <p:extLst>
      <p:ext uri="{BB962C8B-B14F-4D97-AF65-F5344CB8AC3E}">
        <p14:creationId xmlns:p14="http://schemas.microsoft.com/office/powerpoint/2010/main" val="2217711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9275</TotalTime>
  <Words>2938</Words>
  <Application>Microsoft Office PowerPoint</Application>
  <PresentationFormat>On-screen Show (4:3)</PresentationFormat>
  <Paragraphs>265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vt:lpstr>
      <vt:lpstr>Symbol</vt:lpstr>
      <vt:lpstr>Office Theme</vt:lpstr>
      <vt:lpstr>Bayesian data analysis: What is it and when should you care?</vt:lpstr>
      <vt:lpstr>First, what/who is Bayes?</vt:lpstr>
      <vt:lpstr>Bayes’ theorem and statistics</vt:lpstr>
      <vt:lpstr>Bayesian statistics</vt:lpstr>
      <vt:lpstr>Two ways Bayesians are influencing current analysis of data</vt:lpstr>
      <vt:lpstr>Bayes factor</vt:lpstr>
      <vt:lpstr>Bayesian data analysis</vt:lpstr>
      <vt:lpstr>Posterior probability derived from Markov chain Monte Carlo (MCMC) sampling</vt:lpstr>
      <vt:lpstr>Empirically-derived parameter distributions</vt:lpstr>
      <vt:lpstr>Which is more likely?   Intercept = 0 or -4? How much more?</vt:lpstr>
      <vt:lpstr>Priors</vt:lpstr>
      <vt:lpstr>When should I consider Bayesian analysis?</vt:lpstr>
      <vt:lpstr>Informative priors</vt:lpstr>
      <vt:lpstr>How to ethically specify narrower priors</vt:lpstr>
      <vt:lpstr>The goal – incremental science!</vt:lpstr>
      <vt:lpstr>The effect of priors…</vt:lpstr>
      <vt:lpstr>PowerPoint Presentation</vt:lpstr>
      <vt:lpstr>N = 20 with same priors?</vt:lpstr>
      <vt:lpstr>When should you care? (i.e., when to consider Bayesian?)</vt:lpstr>
      <vt:lpstr>Example: Doing the previously impossible</vt:lpstr>
      <vt:lpstr>PowerPoint Presentation</vt:lpstr>
      <vt:lpstr>Tony’s project</vt:lpstr>
      <vt:lpstr>PowerPoint Presentation</vt:lpstr>
      <vt:lpstr>Censoring is common in certain  animal experiments</vt:lpstr>
      <vt:lpstr>Example: specifying priors</vt:lpstr>
      <vt:lpstr>PowerPoint Presentation</vt:lpstr>
      <vt:lpstr>Take home message</vt:lpstr>
      <vt:lpstr>How to do Bayesian analysis?</vt:lpstr>
      <vt:lpstr>Output from Lisa’s study</vt:lpstr>
      <vt:lpstr>Thank you!</vt:lpstr>
    </vt:vector>
  </TitlesOfParts>
  <Company>Southern Illinois University at Carbondale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stuff</dc:title>
  <dc:creator>Michael Young</dc:creator>
  <cp:lastModifiedBy>Kimberly Kirkpatrick</cp:lastModifiedBy>
  <cp:revision>97</cp:revision>
  <dcterms:created xsi:type="dcterms:W3CDTF">2017-10-04T15:08:36Z</dcterms:created>
  <dcterms:modified xsi:type="dcterms:W3CDTF">2017-10-20T14:28:42Z</dcterms:modified>
</cp:coreProperties>
</file>