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1" r:id="rId14"/>
    <p:sldId id="272" r:id="rId15"/>
    <p:sldId id="268" r:id="rId16"/>
    <p:sldId id="269" r:id="rId17"/>
    <p:sldId id="273" r:id="rId18"/>
    <p:sldId id="27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>
        <p:scale>
          <a:sx n="80" d="100"/>
          <a:sy n="80" d="100"/>
        </p:scale>
        <p:origin x="-2502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9CA48E-F4BB-46C9-9AAE-7829BEAFA6F2}" type="datetimeFigureOut">
              <a:rPr lang="en-US" smtClean="0"/>
              <a:t>2/23/2009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D200CD4-BF9F-4B26-9B8C-C18C6AD8AA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BDC7E78-9105-461F-8D0C-12BA95D220ED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BACC854-A65B-41C3-8A45-A683E0BB01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C854-A65B-41C3-8A45-A683E0BB015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264" y="106190"/>
            <a:ext cx="8229600" cy="792162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64" y="1143000"/>
            <a:ext cx="8077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287C86-8C7B-4004-AF9F-7806D15684D9}" type="datetimeFigureOut">
              <a:rPr lang="en-US" smtClean="0"/>
              <a:pPr/>
              <a:t>2/23/2009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8535DF-0FE6-4AB5-8E74-1192077CED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0" y="2133600"/>
            <a:ext cx="838200" cy="47244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20000">
                <a:schemeClr val="bg1">
                  <a:alpha val="29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 rot="16200000">
            <a:off x="-1090612" y="1234989"/>
            <a:ext cx="2905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 userDrawn="1"/>
        </p:nvSpPr>
        <p:spPr>
          <a:xfrm rot="16200000">
            <a:off x="-371029" y="5663702"/>
            <a:ext cx="154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Brid Mullany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-208228" y="3880450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NSF CAREER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Workshop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 rot="5400000">
            <a:off x="4982276" y="-3209620"/>
            <a:ext cx="45719" cy="8229600"/>
          </a:xfrm>
          <a:prstGeom prst="roundRect">
            <a:avLst/>
          </a:prstGeom>
          <a:gradFill flip="none" rotWithShape="1">
            <a:gsLst>
              <a:gs pos="20000">
                <a:schemeClr val="bg1">
                  <a:alpha val="29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rot="17984106">
            <a:off x="241844" y="6098244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‘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amullan@uncc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e.uncc.edu/~bamulla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funding/pgm_summ.jsp?pims_id=13346&amp;org=CMMI&amp;more=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057400" y="2020431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NSF CAREER Writing Workshop –</a:t>
            </a:r>
          </a:p>
          <a:p>
            <a:r>
              <a:rPr lang="en-US" sz="3200" dirty="0" smtClean="0"/>
              <a:t>My personal experiences</a:t>
            </a:r>
          </a:p>
          <a:p>
            <a:endParaRPr lang="en-US" sz="2800" dirty="0" smtClean="0"/>
          </a:p>
          <a:p>
            <a:r>
              <a:rPr lang="en-US" sz="2400" dirty="0" smtClean="0"/>
              <a:t>George Mason University, VA </a:t>
            </a:r>
          </a:p>
          <a:p>
            <a:r>
              <a:rPr lang="en-US" sz="2400" dirty="0" smtClean="0"/>
              <a:t>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13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of March 2009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390037" y="5185250"/>
            <a:ext cx="267522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8000"/>
                </a:solidFill>
              </a:rPr>
              <a:t>Brigid Mullany</a:t>
            </a:r>
          </a:p>
          <a:p>
            <a:pPr algn="r"/>
            <a:r>
              <a:rPr lang="en-US" sz="2000" dirty="0" smtClean="0">
                <a:solidFill>
                  <a:srgbClr val="008000"/>
                </a:solidFill>
              </a:rPr>
              <a:t>Assistant Professor </a:t>
            </a:r>
          </a:p>
          <a:p>
            <a:pPr algn="r"/>
            <a:r>
              <a:rPr lang="en-US" sz="2000" dirty="0" smtClean="0">
                <a:solidFill>
                  <a:srgbClr val="008000"/>
                </a:solidFill>
              </a:rPr>
              <a:t>Mechanical Engineering</a:t>
            </a:r>
          </a:p>
          <a:p>
            <a:pPr algn="r"/>
            <a:r>
              <a:rPr lang="en-US" sz="2000" dirty="0" smtClean="0">
                <a:solidFill>
                  <a:srgbClr val="008000"/>
                </a:solidFill>
              </a:rPr>
              <a:t>UNC Charlotte</a:t>
            </a:r>
          </a:p>
          <a:p>
            <a:pPr algn="r"/>
            <a:r>
              <a:rPr lang="en-US" sz="2000" dirty="0" smtClean="0">
                <a:solidFill>
                  <a:srgbClr val="008000"/>
                </a:solidFill>
              </a:rPr>
              <a:t>North Carolina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762000"/>
            <a:ext cx="7543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plan- </a:t>
            </a:r>
            <a:r>
              <a:rPr lang="en-US" sz="2800" dirty="0" smtClean="0"/>
              <a:t>What I proposed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one main research goal</a:t>
            </a:r>
          </a:p>
          <a:p>
            <a:pPr lvl="1"/>
            <a:r>
              <a:rPr lang="en-US" dirty="0" smtClean="0"/>
              <a:t>Three tasks feed into the one goal</a:t>
            </a:r>
          </a:p>
          <a:p>
            <a:pPr lvl="1"/>
            <a:r>
              <a:rPr lang="en-US" dirty="0" smtClean="0"/>
              <a:t>Tasks are sequential (but not completely interdependent)</a:t>
            </a:r>
          </a:p>
          <a:p>
            <a:r>
              <a:rPr lang="en-US" dirty="0" smtClean="0"/>
              <a:t>Experimental and theoretical components</a:t>
            </a:r>
          </a:p>
          <a:p>
            <a:r>
              <a:rPr lang="en-US" dirty="0" smtClean="0"/>
              <a:t>Had some preliminary results to illustrate feasibility of proposed research</a:t>
            </a:r>
            <a:endParaRPr lang="en-US" sz="2000" dirty="0" smtClean="0"/>
          </a:p>
          <a:p>
            <a:r>
              <a:rPr lang="en-US" dirty="0" smtClean="0"/>
              <a:t>Collaboration with Industry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5892225"/>
            <a:ext cx="4505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…Other recipes also work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what you are comfortable with.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Again, if successful you will have to do it.</a:t>
            </a:r>
            <a:endParaRPr lang="en-US" dirty="0" smtClean="0"/>
          </a:p>
          <a:p>
            <a:r>
              <a:rPr lang="en-US" dirty="0" smtClean="0"/>
              <a:t>Propose realistic educational components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Time required to initiate more ambitious plans may be prohibitive </a:t>
            </a:r>
            <a:endParaRPr lang="en-US" sz="2400" dirty="0" smtClean="0"/>
          </a:p>
          <a:p>
            <a:r>
              <a:rPr lang="en-US" dirty="0" smtClean="0"/>
              <a:t>No need to reinvent the wheel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Lever existing programs </a:t>
            </a:r>
          </a:p>
          <a:p>
            <a:pPr lvl="2"/>
            <a:r>
              <a:rPr lang="en-US" sz="2200" dirty="0" smtClean="0"/>
              <a:t>Summer camp programs identify suitable K-12 students and bring them to campus – find the programs</a:t>
            </a:r>
          </a:p>
          <a:p>
            <a:pPr lvl="2"/>
            <a:r>
              <a:rPr lang="en-US" sz="2200" dirty="0" smtClean="0"/>
              <a:t>Someone has already isolated feeder high schools and has contacts with them- find that person</a:t>
            </a:r>
          </a:p>
          <a:p>
            <a:pPr lvl="2"/>
            <a:r>
              <a:rPr lang="en-US" sz="2200" dirty="0" smtClean="0"/>
              <a:t>Mentoring programs already exist -find the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the obvious items </a:t>
            </a:r>
            <a:r>
              <a:rPr lang="en-US" sz="2000" dirty="0" smtClean="0"/>
              <a:t>(… they will be missed)</a:t>
            </a:r>
          </a:p>
          <a:p>
            <a:pPr lvl="1"/>
            <a:r>
              <a:rPr lang="en-US" sz="2400" dirty="0" smtClean="0"/>
              <a:t>Web pages and courses</a:t>
            </a:r>
          </a:p>
          <a:p>
            <a:pPr lvl="1"/>
            <a:r>
              <a:rPr lang="en-US" sz="2400" dirty="0" smtClean="0"/>
              <a:t>Integration of info into existing classes (modules)</a:t>
            </a:r>
          </a:p>
          <a:p>
            <a:pPr lvl="1"/>
            <a:r>
              <a:rPr lang="en-US" sz="2400" dirty="0" smtClean="0"/>
              <a:t>Seminars and workshops</a:t>
            </a:r>
          </a:p>
          <a:p>
            <a:pPr lvl="1"/>
            <a:r>
              <a:rPr lang="en-US" sz="2400" dirty="0" smtClean="0"/>
              <a:t>Industrial visits and invite industry to campus</a:t>
            </a:r>
          </a:p>
          <a:p>
            <a:pPr lvl="1"/>
            <a:r>
              <a:rPr lang="en-US" sz="2400" dirty="0" smtClean="0"/>
              <a:t>REU’s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career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64" y="1143000"/>
            <a:ext cx="8281736" cy="54864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Outline the long term vision of your career, and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how a CAREER award will positively impact it</a:t>
            </a:r>
          </a:p>
          <a:p>
            <a:pPr>
              <a:spcBef>
                <a:spcPts val="0"/>
              </a:spcBef>
              <a:buNone/>
            </a:pPr>
            <a:endParaRPr lang="en-US" sz="7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Raise profile within college - how will you lever this new raised profile?</a:t>
            </a:r>
          </a:p>
          <a:p>
            <a:pPr lvl="2"/>
            <a:r>
              <a:rPr lang="en-US" dirty="0" smtClean="0"/>
              <a:t>Joint proposals, more collaborative work …</a:t>
            </a:r>
          </a:p>
          <a:p>
            <a:pPr lvl="2"/>
            <a:r>
              <a:rPr lang="en-US" dirty="0" smtClean="0"/>
              <a:t>Teach modules in other classes – exposure to more undergrad students – get better grad students etc.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Adds credibility when talking to industry - how will you lever this increased credibility?</a:t>
            </a:r>
          </a:p>
          <a:p>
            <a:pPr lvl="2"/>
            <a:r>
              <a:rPr lang="en-US" dirty="0" smtClean="0"/>
              <a:t>Make site visits (budget for travel)</a:t>
            </a:r>
          </a:p>
          <a:p>
            <a:pPr lvl="2"/>
            <a:r>
              <a:rPr lang="en-US" dirty="0" smtClean="0"/>
              <a:t>Offer to give talks onsite or at conferences etc</a:t>
            </a:r>
          </a:p>
          <a:p>
            <a:pPr lvl="2"/>
            <a:r>
              <a:rPr lang="en-US" dirty="0" smtClean="0"/>
              <a:t>Actively seek industrial funding for spin off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06190"/>
            <a:ext cx="8229600" cy="7921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Bringing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 all together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1316" y="2061244"/>
            <a:ext cx="2286000" cy="1200329"/>
          </a:xfrm>
          <a:prstGeom prst="rect">
            <a:avLst/>
          </a:prstGeom>
          <a:noFill/>
          <a:ln w="31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Innovative &amp; Credible Research Plan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23259" y="2071806"/>
            <a:ext cx="1681770" cy="1200329"/>
          </a:xfrm>
          <a:prstGeom prst="rect">
            <a:avLst/>
          </a:prstGeom>
          <a:noFill/>
          <a:ln w="31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Solid Educational Plan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3429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Presented in a convincing, concise, clear proposal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1371600"/>
            <a:ext cx="5562600" cy="3288268"/>
          </a:xfrm>
          <a:prstGeom prst="roundRect">
            <a:avLst/>
          </a:prstGeom>
          <a:noFill/>
          <a:ln w="31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334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Commit time and energy to the proposal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flipV="1">
            <a:off x="2261316" y="3265869"/>
            <a:ext cx="762000" cy="990600"/>
          </a:xfrm>
          <a:prstGeom prst="ben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flipH="1" flipV="1">
            <a:off x="6260205" y="3278748"/>
            <a:ext cx="762000" cy="990600"/>
          </a:xfrm>
          <a:prstGeom prst="ben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76400" y="1219200"/>
            <a:ext cx="6019800" cy="4724400"/>
          </a:xfrm>
          <a:prstGeom prst="roundRect">
            <a:avLst>
              <a:gd name="adj" fmla="val 12689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flipV="1">
            <a:off x="3464952" y="4800600"/>
            <a:ext cx="2438400" cy="533400"/>
          </a:xfrm>
          <a:prstGeom prst="downArrow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1447800"/>
            <a:ext cx="3200400" cy="461665"/>
          </a:xfrm>
          <a:prstGeom prst="rect">
            <a:avLst/>
          </a:prstGeom>
          <a:noFill/>
          <a:ln w="31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Overall Career Goals</a:t>
            </a:r>
            <a:endParaRPr lang="en-US" sz="2400" dirty="0"/>
          </a:p>
        </p:txBody>
      </p:sp>
      <p:sp>
        <p:nvSpPr>
          <p:cNvPr id="16" name="Down Arrow 15"/>
          <p:cNvSpPr/>
          <p:nvPr/>
        </p:nvSpPr>
        <p:spPr>
          <a:xfrm>
            <a:off x="4697568" y="1905000"/>
            <a:ext cx="331632" cy="1600200"/>
          </a:xfrm>
          <a:prstGeom prst="down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335627" y="3013656"/>
            <a:ext cx="2691684" cy="1918952"/>
          </a:xfrm>
          <a:custGeom>
            <a:avLst/>
            <a:gdLst>
              <a:gd name="connsiteX0" fmla="*/ 1236372 w 2691684"/>
              <a:gd name="connsiteY0" fmla="*/ 231820 h 1918952"/>
              <a:gd name="connsiteX1" fmla="*/ 953037 w 2691684"/>
              <a:gd name="connsiteY1" fmla="*/ 270457 h 1918952"/>
              <a:gd name="connsiteX2" fmla="*/ 901521 w 2691684"/>
              <a:gd name="connsiteY2" fmla="*/ 283336 h 1918952"/>
              <a:gd name="connsiteX3" fmla="*/ 811369 w 2691684"/>
              <a:gd name="connsiteY3" fmla="*/ 321972 h 1918952"/>
              <a:gd name="connsiteX4" fmla="*/ 437882 w 2691684"/>
              <a:gd name="connsiteY4" fmla="*/ 334851 h 1918952"/>
              <a:gd name="connsiteX5" fmla="*/ 334851 w 2691684"/>
              <a:gd name="connsiteY5" fmla="*/ 386367 h 1918952"/>
              <a:gd name="connsiteX6" fmla="*/ 244698 w 2691684"/>
              <a:gd name="connsiteY6" fmla="*/ 502276 h 1918952"/>
              <a:gd name="connsiteX7" fmla="*/ 167425 w 2691684"/>
              <a:gd name="connsiteY7" fmla="*/ 592429 h 1918952"/>
              <a:gd name="connsiteX8" fmla="*/ 103031 w 2691684"/>
              <a:gd name="connsiteY8" fmla="*/ 682581 h 1918952"/>
              <a:gd name="connsiteX9" fmla="*/ 90152 w 2691684"/>
              <a:gd name="connsiteY9" fmla="*/ 721217 h 1918952"/>
              <a:gd name="connsiteX10" fmla="*/ 51515 w 2691684"/>
              <a:gd name="connsiteY10" fmla="*/ 850006 h 1918952"/>
              <a:gd name="connsiteX11" fmla="*/ 12879 w 2691684"/>
              <a:gd name="connsiteY11" fmla="*/ 940158 h 1918952"/>
              <a:gd name="connsiteX12" fmla="*/ 0 w 2691684"/>
              <a:gd name="connsiteY12" fmla="*/ 1017431 h 1918952"/>
              <a:gd name="connsiteX13" fmla="*/ 25758 w 2691684"/>
              <a:gd name="connsiteY13" fmla="*/ 1197736 h 1918952"/>
              <a:gd name="connsiteX14" fmla="*/ 38637 w 2691684"/>
              <a:gd name="connsiteY14" fmla="*/ 1249251 h 1918952"/>
              <a:gd name="connsiteX15" fmla="*/ 64394 w 2691684"/>
              <a:gd name="connsiteY15" fmla="*/ 1287888 h 1918952"/>
              <a:gd name="connsiteX16" fmla="*/ 103031 w 2691684"/>
              <a:gd name="connsiteY16" fmla="*/ 1378040 h 1918952"/>
              <a:gd name="connsiteX17" fmla="*/ 128789 w 2691684"/>
              <a:gd name="connsiteY17" fmla="*/ 1455313 h 1918952"/>
              <a:gd name="connsiteX18" fmla="*/ 231820 w 2691684"/>
              <a:gd name="connsiteY18" fmla="*/ 1596981 h 1918952"/>
              <a:gd name="connsiteX19" fmla="*/ 257577 w 2691684"/>
              <a:gd name="connsiteY19" fmla="*/ 1635617 h 1918952"/>
              <a:gd name="connsiteX20" fmla="*/ 296214 w 2691684"/>
              <a:gd name="connsiteY20" fmla="*/ 1661375 h 1918952"/>
              <a:gd name="connsiteX21" fmla="*/ 437882 w 2691684"/>
              <a:gd name="connsiteY21" fmla="*/ 1764406 h 1918952"/>
              <a:gd name="connsiteX22" fmla="*/ 618186 w 2691684"/>
              <a:gd name="connsiteY22" fmla="*/ 1841679 h 1918952"/>
              <a:gd name="connsiteX23" fmla="*/ 682580 w 2691684"/>
              <a:gd name="connsiteY23" fmla="*/ 1867437 h 1918952"/>
              <a:gd name="connsiteX24" fmla="*/ 746975 w 2691684"/>
              <a:gd name="connsiteY24" fmla="*/ 1880316 h 1918952"/>
              <a:gd name="connsiteX25" fmla="*/ 798490 w 2691684"/>
              <a:gd name="connsiteY25" fmla="*/ 1893195 h 1918952"/>
              <a:gd name="connsiteX26" fmla="*/ 1030310 w 2691684"/>
              <a:gd name="connsiteY26" fmla="*/ 1918952 h 1918952"/>
              <a:gd name="connsiteX27" fmla="*/ 1687132 w 2691684"/>
              <a:gd name="connsiteY27" fmla="*/ 1906074 h 1918952"/>
              <a:gd name="connsiteX28" fmla="*/ 1738648 w 2691684"/>
              <a:gd name="connsiteY28" fmla="*/ 1893195 h 1918952"/>
              <a:gd name="connsiteX29" fmla="*/ 1867437 w 2691684"/>
              <a:gd name="connsiteY29" fmla="*/ 1867437 h 1918952"/>
              <a:gd name="connsiteX30" fmla="*/ 2047741 w 2691684"/>
              <a:gd name="connsiteY30" fmla="*/ 1828800 h 1918952"/>
              <a:gd name="connsiteX31" fmla="*/ 2150772 w 2691684"/>
              <a:gd name="connsiteY31" fmla="*/ 1803043 h 1918952"/>
              <a:gd name="connsiteX32" fmla="*/ 2215166 w 2691684"/>
              <a:gd name="connsiteY32" fmla="*/ 1777285 h 1918952"/>
              <a:gd name="connsiteX33" fmla="*/ 2266682 w 2691684"/>
              <a:gd name="connsiteY33" fmla="*/ 1751527 h 1918952"/>
              <a:gd name="connsiteX34" fmla="*/ 2421228 w 2691684"/>
              <a:gd name="connsiteY34" fmla="*/ 1687133 h 1918952"/>
              <a:gd name="connsiteX35" fmla="*/ 2524259 w 2691684"/>
              <a:gd name="connsiteY35" fmla="*/ 1609859 h 1918952"/>
              <a:gd name="connsiteX36" fmla="*/ 2550017 w 2691684"/>
              <a:gd name="connsiteY36" fmla="*/ 1571223 h 1918952"/>
              <a:gd name="connsiteX37" fmla="*/ 2588653 w 2691684"/>
              <a:gd name="connsiteY37" fmla="*/ 1519707 h 1918952"/>
              <a:gd name="connsiteX38" fmla="*/ 2653048 w 2691684"/>
              <a:gd name="connsiteY38" fmla="*/ 1390919 h 1918952"/>
              <a:gd name="connsiteX39" fmla="*/ 2691684 w 2691684"/>
              <a:gd name="connsiteY39" fmla="*/ 1300767 h 1918952"/>
              <a:gd name="connsiteX40" fmla="*/ 2665927 w 2691684"/>
              <a:gd name="connsiteY40" fmla="*/ 1043189 h 1918952"/>
              <a:gd name="connsiteX41" fmla="*/ 2640169 w 2691684"/>
              <a:gd name="connsiteY41" fmla="*/ 953037 h 1918952"/>
              <a:gd name="connsiteX42" fmla="*/ 2601532 w 2691684"/>
              <a:gd name="connsiteY42" fmla="*/ 875764 h 1918952"/>
              <a:gd name="connsiteX43" fmla="*/ 2588653 w 2691684"/>
              <a:gd name="connsiteY43" fmla="*/ 811369 h 1918952"/>
              <a:gd name="connsiteX44" fmla="*/ 2537138 w 2691684"/>
              <a:gd name="connsiteY44" fmla="*/ 669702 h 1918952"/>
              <a:gd name="connsiteX45" fmla="*/ 2511380 w 2691684"/>
              <a:gd name="connsiteY45" fmla="*/ 631065 h 1918952"/>
              <a:gd name="connsiteX46" fmla="*/ 2459865 w 2691684"/>
              <a:gd name="connsiteY46" fmla="*/ 528034 h 1918952"/>
              <a:gd name="connsiteX47" fmla="*/ 2382591 w 2691684"/>
              <a:gd name="connsiteY47" fmla="*/ 399245 h 1918952"/>
              <a:gd name="connsiteX48" fmla="*/ 2266682 w 2691684"/>
              <a:gd name="connsiteY48" fmla="*/ 334851 h 1918952"/>
              <a:gd name="connsiteX49" fmla="*/ 2150772 w 2691684"/>
              <a:gd name="connsiteY49" fmla="*/ 283336 h 1918952"/>
              <a:gd name="connsiteX50" fmla="*/ 2047741 w 2691684"/>
              <a:gd name="connsiteY50" fmla="*/ 231820 h 1918952"/>
              <a:gd name="connsiteX51" fmla="*/ 1880315 w 2691684"/>
              <a:gd name="connsiteY51" fmla="*/ 206062 h 1918952"/>
              <a:gd name="connsiteX52" fmla="*/ 1815921 w 2691684"/>
              <a:gd name="connsiteY52" fmla="*/ 193183 h 1918952"/>
              <a:gd name="connsiteX53" fmla="*/ 1609859 w 2691684"/>
              <a:gd name="connsiteY53" fmla="*/ 167426 h 1918952"/>
              <a:gd name="connsiteX54" fmla="*/ 1442434 w 2691684"/>
              <a:gd name="connsiteY54" fmla="*/ 128789 h 1918952"/>
              <a:gd name="connsiteX55" fmla="*/ 1326524 w 2691684"/>
              <a:gd name="connsiteY55" fmla="*/ 90152 h 1918952"/>
              <a:gd name="connsiteX56" fmla="*/ 1287887 w 2691684"/>
              <a:gd name="connsiteY56" fmla="*/ 77274 h 1918952"/>
              <a:gd name="connsiteX57" fmla="*/ 1159098 w 2691684"/>
              <a:gd name="connsiteY57" fmla="*/ 51516 h 1918952"/>
              <a:gd name="connsiteX58" fmla="*/ 1081825 w 2691684"/>
              <a:gd name="connsiteY58" fmla="*/ 0 h 19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691684" h="1918952">
                <a:moveTo>
                  <a:pt x="1236372" y="231820"/>
                </a:moveTo>
                <a:lnTo>
                  <a:pt x="953037" y="270457"/>
                </a:lnTo>
                <a:cubicBezTo>
                  <a:pt x="935542" y="273149"/>
                  <a:pt x="918095" y="277121"/>
                  <a:pt x="901521" y="283336"/>
                </a:cubicBezTo>
                <a:cubicBezTo>
                  <a:pt x="882079" y="290627"/>
                  <a:pt x="836953" y="320373"/>
                  <a:pt x="811369" y="321972"/>
                </a:cubicBezTo>
                <a:cubicBezTo>
                  <a:pt x="687042" y="329743"/>
                  <a:pt x="562378" y="330558"/>
                  <a:pt x="437882" y="334851"/>
                </a:cubicBezTo>
                <a:cubicBezTo>
                  <a:pt x="403538" y="352023"/>
                  <a:pt x="362002" y="359216"/>
                  <a:pt x="334851" y="386367"/>
                </a:cubicBezTo>
                <a:cubicBezTo>
                  <a:pt x="216038" y="505178"/>
                  <a:pt x="346953" y="365936"/>
                  <a:pt x="244698" y="502276"/>
                </a:cubicBezTo>
                <a:cubicBezTo>
                  <a:pt x="165680" y="607634"/>
                  <a:pt x="246694" y="465598"/>
                  <a:pt x="167425" y="592429"/>
                </a:cubicBezTo>
                <a:cubicBezTo>
                  <a:pt x="110920" y="682838"/>
                  <a:pt x="176687" y="608925"/>
                  <a:pt x="103031" y="682581"/>
                </a:cubicBezTo>
                <a:cubicBezTo>
                  <a:pt x="98738" y="695460"/>
                  <a:pt x="93881" y="708164"/>
                  <a:pt x="90152" y="721217"/>
                </a:cubicBezTo>
                <a:cubicBezTo>
                  <a:pt x="77826" y="764356"/>
                  <a:pt x="71921" y="809194"/>
                  <a:pt x="51515" y="850006"/>
                </a:cubicBezTo>
                <a:cubicBezTo>
                  <a:pt x="35766" y="881504"/>
                  <a:pt x="20459" y="906048"/>
                  <a:pt x="12879" y="940158"/>
                </a:cubicBezTo>
                <a:cubicBezTo>
                  <a:pt x="7214" y="965649"/>
                  <a:pt x="4293" y="991673"/>
                  <a:pt x="0" y="1017431"/>
                </a:cubicBezTo>
                <a:cubicBezTo>
                  <a:pt x="8586" y="1077533"/>
                  <a:pt x="11033" y="1138837"/>
                  <a:pt x="25758" y="1197736"/>
                </a:cubicBezTo>
                <a:cubicBezTo>
                  <a:pt x="30051" y="1214908"/>
                  <a:pt x="31665" y="1232982"/>
                  <a:pt x="38637" y="1249251"/>
                </a:cubicBezTo>
                <a:cubicBezTo>
                  <a:pt x="44734" y="1263478"/>
                  <a:pt x="55808" y="1275009"/>
                  <a:pt x="64394" y="1287888"/>
                </a:cubicBezTo>
                <a:cubicBezTo>
                  <a:pt x="98463" y="1424160"/>
                  <a:pt x="52208" y="1263688"/>
                  <a:pt x="103031" y="1378040"/>
                </a:cubicBezTo>
                <a:cubicBezTo>
                  <a:pt x="114058" y="1402851"/>
                  <a:pt x="114820" y="1432031"/>
                  <a:pt x="128789" y="1455313"/>
                </a:cubicBezTo>
                <a:cubicBezTo>
                  <a:pt x="198184" y="1570973"/>
                  <a:pt x="133306" y="1470319"/>
                  <a:pt x="231820" y="1596981"/>
                </a:cubicBezTo>
                <a:cubicBezTo>
                  <a:pt x="241323" y="1609199"/>
                  <a:pt x="246632" y="1624672"/>
                  <a:pt x="257577" y="1635617"/>
                </a:cubicBezTo>
                <a:cubicBezTo>
                  <a:pt x="268522" y="1646562"/>
                  <a:pt x="283996" y="1651872"/>
                  <a:pt x="296214" y="1661375"/>
                </a:cubicBezTo>
                <a:cubicBezTo>
                  <a:pt x="358523" y="1709838"/>
                  <a:pt x="370265" y="1732377"/>
                  <a:pt x="437882" y="1764406"/>
                </a:cubicBezTo>
                <a:cubicBezTo>
                  <a:pt x="496976" y="1792398"/>
                  <a:pt x="557922" y="1816305"/>
                  <a:pt x="618186" y="1841679"/>
                </a:cubicBezTo>
                <a:cubicBezTo>
                  <a:pt x="639493" y="1850650"/>
                  <a:pt x="659911" y="1862903"/>
                  <a:pt x="682580" y="1867437"/>
                </a:cubicBezTo>
                <a:cubicBezTo>
                  <a:pt x="704045" y="1871730"/>
                  <a:pt x="725606" y="1875567"/>
                  <a:pt x="746975" y="1880316"/>
                </a:cubicBezTo>
                <a:cubicBezTo>
                  <a:pt x="764254" y="1884156"/>
                  <a:pt x="781075" y="1890029"/>
                  <a:pt x="798490" y="1893195"/>
                </a:cubicBezTo>
                <a:cubicBezTo>
                  <a:pt x="876833" y="1907439"/>
                  <a:pt x="950181" y="1911668"/>
                  <a:pt x="1030310" y="1918952"/>
                </a:cubicBezTo>
                <a:lnTo>
                  <a:pt x="1687132" y="1906074"/>
                </a:lnTo>
                <a:cubicBezTo>
                  <a:pt x="1704821" y="1905431"/>
                  <a:pt x="1721340" y="1896904"/>
                  <a:pt x="1738648" y="1893195"/>
                </a:cubicBezTo>
                <a:cubicBezTo>
                  <a:pt x="1781456" y="1884022"/>
                  <a:pt x="1824507" y="1876023"/>
                  <a:pt x="1867437" y="1867437"/>
                </a:cubicBezTo>
                <a:cubicBezTo>
                  <a:pt x="1942524" y="1852419"/>
                  <a:pt x="1961301" y="1849139"/>
                  <a:pt x="2047741" y="1828800"/>
                </a:cubicBezTo>
                <a:cubicBezTo>
                  <a:pt x="2082201" y="1820692"/>
                  <a:pt x="2117903" y="1816191"/>
                  <a:pt x="2150772" y="1803043"/>
                </a:cubicBezTo>
                <a:cubicBezTo>
                  <a:pt x="2172237" y="1794457"/>
                  <a:pt x="2194040" y="1786674"/>
                  <a:pt x="2215166" y="1777285"/>
                </a:cubicBezTo>
                <a:cubicBezTo>
                  <a:pt x="2232710" y="1769488"/>
                  <a:pt x="2248763" y="1758419"/>
                  <a:pt x="2266682" y="1751527"/>
                </a:cubicBezTo>
                <a:cubicBezTo>
                  <a:pt x="2383055" y="1706768"/>
                  <a:pt x="2354109" y="1735947"/>
                  <a:pt x="2421228" y="1687133"/>
                </a:cubicBezTo>
                <a:cubicBezTo>
                  <a:pt x="2455947" y="1661883"/>
                  <a:pt x="2500445" y="1645578"/>
                  <a:pt x="2524259" y="1609859"/>
                </a:cubicBezTo>
                <a:cubicBezTo>
                  <a:pt x="2532845" y="1596980"/>
                  <a:pt x="2541020" y="1583818"/>
                  <a:pt x="2550017" y="1571223"/>
                </a:cubicBezTo>
                <a:cubicBezTo>
                  <a:pt x="2562493" y="1553756"/>
                  <a:pt x="2578003" y="1538344"/>
                  <a:pt x="2588653" y="1519707"/>
                </a:cubicBezTo>
                <a:cubicBezTo>
                  <a:pt x="2612466" y="1478034"/>
                  <a:pt x="2631583" y="1433848"/>
                  <a:pt x="2653048" y="1390919"/>
                </a:cubicBezTo>
                <a:cubicBezTo>
                  <a:pt x="2684876" y="1327263"/>
                  <a:pt x="2672736" y="1357615"/>
                  <a:pt x="2691684" y="1300767"/>
                </a:cubicBezTo>
                <a:cubicBezTo>
                  <a:pt x="2684146" y="1202763"/>
                  <a:pt x="2682564" y="1134689"/>
                  <a:pt x="2665927" y="1043189"/>
                </a:cubicBezTo>
                <a:cubicBezTo>
                  <a:pt x="2662779" y="1025874"/>
                  <a:pt x="2648657" y="972134"/>
                  <a:pt x="2640169" y="953037"/>
                </a:cubicBezTo>
                <a:cubicBezTo>
                  <a:pt x="2628473" y="926721"/>
                  <a:pt x="2614411" y="901522"/>
                  <a:pt x="2601532" y="875764"/>
                </a:cubicBezTo>
                <a:cubicBezTo>
                  <a:pt x="2597239" y="854299"/>
                  <a:pt x="2594413" y="832488"/>
                  <a:pt x="2588653" y="811369"/>
                </a:cubicBezTo>
                <a:cubicBezTo>
                  <a:pt x="2581439" y="784916"/>
                  <a:pt x="2550967" y="697359"/>
                  <a:pt x="2537138" y="669702"/>
                </a:cubicBezTo>
                <a:cubicBezTo>
                  <a:pt x="2530216" y="655858"/>
                  <a:pt x="2519966" y="643944"/>
                  <a:pt x="2511380" y="631065"/>
                </a:cubicBezTo>
                <a:cubicBezTo>
                  <a:pt x="2488782" y="540675"/>
                  <a:pt x="2514593" y="615600"/>
                  <a:pt x="2459865" y="528034"/>
                </a:cubicBezTo>
                <a:cubicBezTo>
                  <a:pt x="2415733" y="457423"/>
                  <a:pt x="2452059" y="478637"/>
                  <a:pt x="2382591" y="399245"/>
                </a:cubicBezTo>
                <a:cubicBezTo>
                  <a:pt x="2366165" y="380473"/>
                  <a:pt x="2271894" y="337694"/>
                  <a:pt x="2266682" y="334851"/>
                </a:cubicBezTo>
                <a:cubicBezTo>
                  <a:pt x="2172421" y="283435"/>
                  <a:pt x="2236958" y="304881"/>
                  <a:pt x="2150772" y="283336"/>
                </a:cubicBezTo>
                <a:cubicBezTo>
                  <a:pt x="2116428" y="266164"/>
                  <a:pt x="2085753" y="237250"/>
                  <a:pt x="2047741" y="231820"/>
                </a:cubicBezTo>
                <a:cubicBezTo>
                  <a:pt x="1980212" y="222173"/>
                  <a:pt x="1945832" y="217974"/>
                  <a:pt x="1880315" y="206062"/>
                </a:cubicBezTo>
                <a:cubicBezTo>
                  <a:pt x="1858778" y="202146"/>
                  <a:pt x="1837619" y="196076"/>
                  <a:pt x="1815921" y="193183"/>
                </a:cubicBezTo>
                <a:cubicBezTo>
                  <a:pt x="1616609" y="166609"/>
                  <a:pt x="1756646" y="194115"/>
                  <a:pt x="1609859" y="167426"/>
                </a:cubicBezTo>
                <a:cubicBezTo>
                  <a:pt x="1564907" y="159253"/>
                  <a:pt x="1479120" y="141018"/>
                  <a:pt x="1442434" y="128789"/>
                </a:cubicBezTo>
                <a:lnTo>
                  <a:pt x="1326524" y="90152"/>
                </a:lnTo>
                <a:cubicBezTo>
                  <a:pt x="1313645" y="85859"/>
                  <a:pt x="1301057" y="80567"/>
                  <a:pt x="1287887" y="77274"/>
                </a:cubicBezTo>
                <a:cubicBezTo>
                  <a:pt x="1211038" y="58061"/>
                  <a:pt x="1253831" y="67305"/>
                  <a:pt x="1159098" y="51516"/>
                </a:cubicBezTo>
                <a:lnTo>
                  <a:pt x="1081825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5891842" y="4308286"/>
            <a:ext cx="756704" cy="669155"/>
          </a:xfrm>
          <a:custGeom>
            <a:avLst/>
            <a:gdLst>
              <a:gd name="connsiteX0" fmla="*/ 8626 w 756704"/>
              <a:gd name="connsiteY0" fmla="*/ 539759 h 669155"/>
              <a:gd name="connsiteX1" fmla="*/ 103516 w 756704"/>
              <a:gd name="connsiteY1" fmla="*/ 401737 h 669155"/>
              <a:gd name="connsiteX2" fmla="*/ 146649 w 756704"/>
              <a:gd name="connsiteY2" fmla="*/ 341352 h 669155"/>
              <a:gd name="connsiteX3" fmla="*/ 172528 w 756704"/>
              <a:gd name="connsiteY3" fmla="*/ 272340 h 669155"/>
              <a:gd name="connsiteX4" fmla="*/ 232913 w 756704"/>
              <a:gd name="connsiteY4" fmla="*/ 194703 h 669155"/>
              <a:gd name="connsiteX5" fmla="*/ 250166 w 756704"/>
              <a:gd name="connsiteY5" fmla="*/ 168823 h 669155"/>
              <a:gd name="connsiteX6" fmla="*/ 301924 w 756704"/>
              <a:gd name="connsiteY6" fmla="*/ 108439 h 669155"/>
              <a:gd name="connsiteX7" fmla="*/ 310550 w 756704"/>
              <a:gd name="connsiteY7" fmla="*/ 82559 h 669155"/>
              <a:gd name="connsiteX8" fmla="*/ 336430 w 756704"/>
              <a:gd name="connsiteY8" fmla="*/ 13548 h 669155"/>
              <a:gd name="connsiteX9" fmla="*/ 396815 w 756704"/>
              <a:gd name="connsiteY9" fmla="*/ 108439 h 669155"/>
              <a:gd name="connsiteX10" fmla="*/ 439947 w 756704"/>
              <a:gd name="connsiteY10" fmla="*/ 203329 h 669155"/>
              <a:gd name="connsiteX11" fmla="*/ 474452 w 756704"/>
              <a:gd name="connsiteY11" fmla="*/ 272340 h 669155"/>
              <a:gd name="connsiteX12" fmla="*/ 500332 w 756704"/>
              <a:gd name="connsiteY12" fmla="*/ 332725 h 669155"/>
              <a:gd name="connsiteX13" fmla="*/ 526211 w 756704"/>
              <a:gd name="connsiteY13" fmla="*/ 393110 h 669155"/>
              <a:gd name="connsiteX14" fmla="*/ 560716 w 756704"/>
              <a:gd name="connsiteY14" fmla="*/ 505254 h 669155"/>
              <a:gd name="connsiteX15" fmla="*/ 595222 w 756704"/>
              <a:gd name="connsiteY15" fmla="*/ 600144 h 669155"/>
              <a:gd name="connsiteX16" fmla="*/ 586596 w 756704"/>
              <a:gd name="connsiteY16" fmla="*/ 660529 h 669155"/>
              <a:gd name="connsiteX17" fmla="*/ 560716 w 756704"/>
              <a:gd name="connsiteY17" fmla="*/ 626023 h 669155"/>
              <a:gd name="connsiteX18" fmla="*/ 534837 w 756704"/>
              <a:gd name="connsiteY18" fmla="*/ 600144 h 669155"/>
              <a:gd name="connsiteX19" fmla="*/ 483079 w 756704"/>
              <a:gd name="connsiteY19" fmla="*/ 565639 h 669155"/>
              <a:gd name="connsiteX20" fmla="*/ 448573 w 756704"/>
              <a:gd name="connsiteY20" fmla="*/ 539759 h 669155"/>
              <a:gd name="connsiteX21" fmla="*/ 396815 w 756704"/>
              <a:gd name="connsiteY21" fmla="*/ 496627 h 669155"/>
              <a:gd name="connsiteX22" fmla="*/ 327803 w 756704"/>
              <a:gd name="connsiteY22" fmla="*/ 462122 h 669155"/>
              <a:gd name="connsiteX23" fmla="*/ 224286 w 756704"/>
              <a:gd name="connsiteY23" fmla="*/ 401737 h 669155"/>
              <a:gd name="connsiteX24" fmla="*/ 155275 w 756704"/>
              <a:gd name="connsiteY24" fmla="*/ 367231 h 669155"/>
              <a:gd name="connsiteX25" fmla="*/ 129396 w 756704"/>
              <a:gd name="connsiteY25" fmla="*/ 349978 h 669155"/>
              <a:gd name="connsiteX26" fmla="*/ 51758 w 756704"/>
              <a:gd name="connsiteY26" fmla="*/ 263714 h 669155"/>
              <a:gd name="connsiteX27" fmla="*/ 86264 w 756704"/>
              <a:gd name="connsiteY27" fmla="*/ 255088 h 669155"/>
              <a:gd name="connsiteX28" fmla="*/ 724618 w 756704"/>
              <a:gd name="connsiteY28" fmla="*/ 246461 h 669155"/>
              <a:gd name="connsiteX29" fmla="*/ 638354 w 756704"/>
              <a:gd name="connsiteY29" fmla="*/ 289593 h 669155"/>
              <a:gd name="connsiteX30" fmla="*/ 577969 w 756704"/>
              <a:gd name="connsiteY30" fmla="*/ 315472 h 669155"/>
              <a:gd name="connsiteX31" fmla="*/ 526211 w 756704"/>
              <a:gd name="connsiteY31" fmla="*/ 341352 h 669155"/>
              <a:gd name="connsiteX32" fmla="*/ 465826 w 756704"/>
              <a:gd name="connsiteY32" fmla="*/ 358605 h 669155"/>
              <a:gd name="connsiteX33" fmla="*/ 293298 w 756704"/>
              <a:gd name="connsiteY33" fmla="*/ 436242 h 669155"/>
              <a:gd name="connsiteX34" fmla="*/ 250166 w 756704"/>
              <a:gd name="connsiteY34" fmla="*/ 444869 h 669155"/>
              <a:gd name="connsiteX35" fmla="*/ 224286 w 756704"/>
              <a:gd name="connsiteY35" fmla="*/ 453495 h 669155"/>
              <a:gd name="connsiteX36" fmla="*/ 189781 w 756704"/>
              <a:gd name="connsiteY36" fmla="*/ 462122 h 669155"/>
              <a:gd name="connsiteX37" fmla="*/ 163901 w 756704"/>
              <a:gd name="connsiteY37" fmla="*/ 470748 h 669155"/>
              <a:gd name="connsiteX38" fmla="*/ 120769 w 756704"/>
              <a:gd name="connsiteY38" fmla="*/ 488001 h 669155"/>
              <a:gd name="connsiteX39" fmla="*/ 0 w 756704"/>
              <a:gd name="connsiteY39" fmla="*/ 488001 h 66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56704" h="669155">
                <a:moveTo>
                  <a:pt x="8626" y="539759"/>
                </a:moveTo>
                <a:cubicBezTo>
                  <a:pt x="40256" y="493752"/>
                  <a:pt x="71499" y="447476"/>
                  <a:pt x="103516" y="401737"/>
                </a:cubicBezTo>
                <a:cubicBezTo>
                  <a:pt x="178442" y="294701"/>
                  <a:pt x="90540" y="425514"/>
                  <a:pt x="146649" y="341352"/>
                </a:cubicBezTo>
                <a:cubicBezTo>
                  <a:pt x="152252" y="324543"/>
                  <a:pt x="165384" y="283452"/>
                  <a:pt x="172528" y="272340"/>
                </a:cubicBezTo>
                <a:cubicBezTo>
                  <a:pt x="190257" y="244762"/>
                  <a:pt x="214727" y="221982"/>
                  <a:pt x="232913" y="194703"/>
                </a:cubicBezTo>
                <a:cubicBezTo>
                  <a:pt x="238664" y="186076"/>
                  <a:pt x="243419" y="176695"/>
                  <a:pt x="250166" y="168823"/>
                </a:cubicBezTo>
                <a:cubicBezTo>
                  <a:pt x="312924" y="95604"/>
                  <a:pt x="262313" y="167855"/>
                  <a:pt x="301924" y="108439"/>
                </a:cubicBezTo>
                <a:cubicBezTo>
                  <a:pt x="304799" y="99812"/>
                  <a:pt x="307357" y="91073"/>
                  <a:pt x="310550" y="82559"/>
                </a:cubicBezTo>
                <a:cubicBezTo>
                  <a:pt x="341509" y="0"/>
                  <a:pt x="316841" y="72312"/>
                  <a:pt x="336430" y="13548"/>
                </a:cubicBezTo>
                <a:cubicBezTo>
                  <a:pt x="357635" y="45356"/>
                  <a:pt x="378543" y="74940"/>
                  <a:pt x="396815" y="108439"/>
                </a:cubicBezTo>
                <a:cubicBezTo>
                  <a:pt x="443627" y="194260"/>
                  <a:pt x="404285" y="126061"/>
                  <a:pt x="439947" y="203329"/>
                </a:cubicBezTo>
                <a:cubicBezTo>
                  <a:pt x="450725" y="226681"/>
                  <a:pt x="464321" y="248701"/>
                  <a:pt x="474452" y="272340"/>
                </a:cubicBezTo>
                <a:cubicBezTo>
                  <a:pt x="483079" y="292468"/>
                  <a:pt x="492848" y="312144"/>
                  <a:pt x="500332" y="332725"/>
                </a:cubicBezTo>
                <a:cubicBezTo>
                  <a:pt x="522615" y="394002"/>
                  <a:pt x="492638" y="342751"/>
                  <a:pt x="526211" y="393110"/>
                </a:cubicBezTo>
                <a:cubicBezTo>
                  <a:pt x="541452" y="454079"/>
                  <a:pt x="531089" y="416373"/>
                  <a:pt x="560716" y="505254"/>
                </a:cubicBezTo>
                <a:cubicBezTo>
                  <a:pt x="582863" y="571696"/>
                  <a:pt x="571217" y="540132"/>
                  <a:pt x="595222" y="600144"/>
                </a:cubicBezTo>
                <a:cubicBezTo>
                  <a:pt x="592347" y="620272"/>
                  <a:pt x="602862" y="648330"/>
                  <a:pt x="586596" y="660529"/>
                </a:cubicBezTo>
                <a:cubicBezTo>
                  <a:pt x="575094" y="669155"/>
                  <a:pt x="570073" y="636939"/>
                  <a:pt x="560716" y="626023"/>
                </a:cubicBezTo>
                <a:cubicBezTo>
                  <a:pt x="552777" y="616760"/>
                  <a:pt x="544467" y="607634"/>
                  <a:pt x="534837" y="600144"/>
                </a:cubicBezTo>
                <a:cubicBezTo>
                  <a:pt x="518470" y="587414"/>
                  <a:pt x="500066" y="577530"/>
                  <a:pt x="483079" y="565639"/>
                </a:cubicBezTo>
                <a:cubicBezTo>
                  <a:pt x="471300" y="557394"/>
                  <a:pt x="459800" y="548741"/>
                  <a:pt x="448573" y="539759"/>
                </a:cubicBezTo>
                <a:cubicBezTo>
                  <a:pt x="431036" y="525729"/>
                  <a:pt x="415706" y="508771"/>
                  <a:pt x="396815" y="496627"/>
                </a:cubicBezTo>
                <a:cubicBezTo>
                  <a:pt x="375181" y="482719"/>
                  <a:pt x="348378" y="477554"/>
                  <a:pt x="327803" y="462122"/>
                </a:cubicBezTo>
                <a:cubicBezTo>
                  <a:pt x="242205" y="397920"/>
                  <a:pt x="360750" y="483618"/>
                  <a:pt x="224286" y="401737"/>
                </a:cubicBezTo>
                <a:cubicBezTo>
                  <a:pt x="173357" y="371179"/>
                  <a:pt x="197060" y="381159"/>
                  <a:pt x="155275" y="367231"/>
                </a:cubicBezTo>
                <a:cubicBezTo>
                  <a:pt x="146649" y="361480"/>
                  <a:pt x="137102" y="356914"/>
                  <a:pt x="129396" y="349978"/>
                </a:cubicBezTo>
                <a:cubicBezTo>
                  <a:pt x="72966" y="299191"/>
                  <a:pt x="80691" y="307112"/>
                  <a:pt x="51758" y="263714"/>
                </a:cubicBezTo>
                <a:cubicBezTo>
                  <a:pt x="63260" y="260839"/>
                  <a:pt x="74412" y="255392"/>
                  <a:pt x="86264" y="255088"/>
                </a:cubicBezTo>
                <a:cubicBezTo>
                  <a:pt x="298998" y="249633"/>
                  <a:pt x="512228" y="233187"/>
                  <a:pt x="724618" y="246461"/>
                </a:cubicBezTo>
                <a:cubicBezTo>
                  <a:pt x="756704" y="248466"/>
                  <a:pt x="667903" y="276929"/>
                  <a:pt x="638354" y="289593"/>
                </a:cubicBezTo>
                <a:cubicBezTo>
                  <a:pt x="618226" y="298219"/>
                  <a:pt x="597852" y="306295"/>
                  <a:pt x="577969" y="315472"/>
                </a:cubicBezTo>
                <a:cubicBezTo>
                  <a:pt x="560455" y="323555"/>
                  <a:pt x="544214" y="334427"/>
                  <a:pt x="526211" y="341352"/>
                </a:cubicBezTo>
                <a:cubicBezTo>
                  <a:pt x="506673" y="348867"/>
                  <a:pt x="485183" y="350634"/>
                  <a:pt x="465826" y="358605"/>
                </a:cubicBezTo>
                <a:cubicBezTo>
                  <a:pt x="418207" y="378213"/>
                  <a:pt x="345499" y="425801"/>
                  <a:pt x="293298" y="436242"/>
                </a:cubicBezTo>
                <a:cubicBezTo>
                  <a:pt x="278921" y="439118"/>
                  <a:pt x="264390" y="441313"/>
                  <a:pt x="250166" y="444869"/>
                </a:cubicBezTo>
                <a:cubicBezTo>
                  <a:pt x="241344" y="447074"/>
                  <a:pt x="233029" y="450997"/>
                  <a:pt x="224286" y="453495"/>
                </a:cubicBezTo>
                <a:cubicBezTo>
                  <a:pt x="212886" y="456752"/>
                  <a:pt x="201181" y="458865"/>
                  <a:pt x="189781" y="462122"/>
                </a:cubicBezTo>
                <a:cubicBezTo>
                  <a:pt x="181038" y="464620"/>
                  <a:pt x="172415" y="467555"/>
                  <a:pt x="163901" y="470748"/>
                </a:cubicBezTo>
                <a:cubicBezTo>
                  <a:pt x="149402" y="476185"/>
                  <a:pt x="136169" y="486380"/>
                  <a:pt x="120769" y="488001"/>
                </a:cubicBezTo>
                <a:cubicBezTo>
                  <a:pt x="80734" y="492215"/>
                  <a:pt x="40256" y="488001"/>
                  <a:pt x="0" y="488001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649829" y="4416725"/>
            <a:ext cx="179635" cy="226550"/>
          </a:xfrm>
          <a:custGeom>
            <a:avLst/>
            <a:gdLst>
              <a:gd name="connsiteX0" fmla="*/ 41613 w 179635"/>
              <a:gd name="connsiteY0" fmla="*/ 103517 h 226550"/>
              <a:gd name="connsiteX1" fmla="*/ 32986 w 179635"/>
              <a:gd name="connsiteY1" fmla="*/ 138022 h 226550"/>
              <a:gd name="connsiteX2" fmla="*/ 15733 w 179635"/>
              <a:gd name="connsiteY2" fmla="*/ 120769 h 226550"/>
              <a:gd name="connsiteX3" fmla="*/ 24360 w 179635"/>
              <a:gd name="connsiteY3" fmla="*/ 94890 h 226550"/>
              <a:gd name="connsiteX4" fmla="*/ 32986 w 179635"/>
              <a:gd name="connsiteY4" fmla="*/ 51758 h 226550"/>
              <a:gd name="connsiteX5" fmla="*/ 41613 w 179635"/>
              <a:gd name="connsiteY5" fmla="*/ 25879 h 226550"/>
              <a:gd name="connsiteX6" fmla="*/ 93371 w 179635"/>
              <a:gd name="connsiteY6" fmla="*/ 103517 h 226550"/>
              <a:gd name="connsiteX7" fmla="*/ 119250 w 179635"/>
              <a:gd name="connsiteY7" fmla="*/ 146649 h 226550"/>
              <a:gd name="connsiteX8" fmla="*/ 171009 w 179635"/>
              <a:gd name="connsiteY8" fmla="*/ 189781 h 226550"/>
              <a:gd name="connsiteX9" fmla="*/ 179635 w 179635"/>
              <a:gd name="connsiteY9" fmla="*/ 155275 h 226550"/>
              <a:gd name="connsiteX10" fmla="*/ 171009 w 179635"/>
              <a:gd name="connsiteY10" fmla="*/ 25879 h 226550"/>
              <a:gd name="connsiteX11" fmla="*/ 171009 w 179635"/>
              <a:gd name="connsiteY11" fmla="*/ 0 h 22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635" h="226550">
                <a:moveTo>
                  <a:pt x="41613" y="103517"/>
                </a:moveTo>
                <a:cubicBezTo>
                  <a:pt x="38737" y="115019"/>
                  <a:pt x="37038" y="126880"/>
                  <a:pt x="32986" y="138022"/>
                </a:cubicBezTo>
                <a:cubicBezTo>
                  <a:pt x="793" y="226550"/>
                  <a:pt x="0" y="215166"/>
                  <a:pt x="15733" y="120769"/>
                </a:cubicBezTo>
                <a:cubicBezTo>
                  <a:pt x="17228" y="111800"/>
                  <a:pt x="22155" y="103712"/>
                  <a:pt x="24360" y="94890"/>
                </a:cubicBezTo>
                <a:cubicBezTo>
                  <a:pt x="27916" y="80666"/>
                  <a:pt x="29430" y="65982"/>
                  <a:pt x="32986" y="51758"/>
                </a:cubicBezTo>
                <a:cubicBezTo>
                  <a:pt x="35191" y="42936"/>
                  <a:pt x="38737" y="34505"/>
                  <a:pt x="41613" y="25879"/>
                </a:cubicBezTo>
                <a:cubicBezTo>
                  <a:pt x="59475" y="79467"/>
                  <a:pt x="39146" y="28957"/>
                  <a:pt x="93371" y="103517"/>
                </a:cubicBezTo>
                <a:cubicBezTo>
                  <a:pt x="103233" y="117077"/>
                  <a:pt x="109190" y="133236"/>
                  <a:pt x="119250" y="146649"/>
                </a:cubicBezTo>
                <a:cubicBezTo>
                  <a:pt x="135855" y="168789"/>
                  <a:pt x="149090" y="175169"/>
                  <a:pt x="171009" y="189781"/>
                </a:cubicBezTo>
                <a:cubicBezTo>
                  <a:pt x="173884" y="178279"/>
                  <a:pt x="179635" y="167131"/>
                  <a:pt x="179635" y="155275"/>
                </a:cubicBezTo>
                <a:cubicBezTo>
                  <a:pt x="179635" y="112047"/>
                  <a:pt x="173407" y="69040"/>
                  <a:pt x="171009" y="25879"/>
                </a:cubicBezTo>
                <a:cubicBezTo>
                  <a:pt x="170531" y="17266"/>
                  <a:pt x="171009" y="8626"/>
                  <a:pt x="171009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2920042" y="4367932"/>
            <a:ext cx="110559" cy="287456"/>
          </a:xfrm>
          <a:custGeom>
            <a:avLst/>
            <a:gdLst>
              <a:gd name="connsiteX0" fmla="*/ 12939 w 110559"/>
              <a:gd name="connsiteY0" fmla="*/ 247200 h 287456"/>
              <a:gd name="connsiteX1" fmla="*/ 21566 w 110559"/>
              <a:gd name="connsiteY1" fmla="*/ 14287 h 287456"/>
              <a:gd name="connsiteX2" fmla="*/ 64698 w 110559"/>
              <a:gd name="connsiteY2" fmla="*/ 22913 h 287456"/>
              <a:gd name="connsiteX3" fmla="*/ 56071 w 110559"/>
              <a:gd name="connsiteY3" fmla="*/ 126430 h 287456"/>
              <a:gd name="connsiteX4" fmla="*/ 99203 w 110559"/>
              <a:gd name="connsiteY4" fmla="*/ 195442 h 287456"/>
              <a:gd name="connsiteX5" fmla="*/ 107830 w 110559"/>
              <a:gd name="connsiteY5" fmla="*/ 221321 h 287456"/>
              <a:gd name="connsiteX6" fmla="*/ 99203 w 110559"/>
              <a:gd name="connsiteY6" fmla="*/ 255826 h 287456"/>
              <a:gd name="connsiteX7" fmla="*/ 12939 w 110559"/>
              <a:gd name="connsiteY7" fmla="*/ 247200 h 28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59" h="287456">
                <a:moveTo>
                  <a:pt x="12939" y="247200"/>
                </a:moveTo>
                <a:cubicBezTo>
                  <a:pt x="0" y="206944"/>
                  <a:pt x="4096" y="89988"/>
                  <a:pt x="21566" y="14287"/>
                </a:cubicBezTo>
                <a:cubicBezTo>
                  <a:pt x="24863" y="0"/>
                  <a:pt x="60386" y="8899"/>
                  <a:pt x="64698" y="22913"/>
                </a:cubicBezTo>
                <a:cubicBezTo>
                  <a:pt x="74881" y="56007"/>
                  <a:pt x="58947" y="91924"/>
                  <a:pt x="56071" y="126430"/>
                </a:cubicBezTo>
                <a:cubicBezTo>
                  <a:pt x="97082" y="153771"/>
                  <a:pt x="78671" y="133847"/>
                  <a:pt x="99203" y="195442"/>
                </a:cubicBezTo>
                <a:lnTo>
                  <a:pt x="107830" y="221321"/>
                </a:lnTo>
                <a:cubicBezTo>
                  <a:pt x="104954" y="232823"/>
                  <a:pt x="110559" y="252419"/>
                  <a:pt x="99203" y="255826"/>
                </a:cubicBezTo>
                <a:cubicBezTo>
                  <a:pt x="74263" y="263308"/>
                  <a:pt x="25878" y="287456"/>
                  <a:pt x="12939" y="24720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2872596" y="4580626"/>
            <a:ext cx="15057" cy="34506"/>
          </a:xfrm>
          <a:custGeom>
            <a:avLst/>
            <a:gdLst>
              <a:gd name="connsiteX0" fmla="*/ 0 w 15057"/>
              <a:gd name="connsiteY0" fmla="*/ 34506 h 34506"/>
              <a:gd name="connsiteX1" fmla="*/ 0 w 15057"/>
              <a:gd name="connsiteY1" fmla="*/ 0 h 3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57" h="34506">
                <a:moveTo>
                  <a:pt x="0" y="34506"/>
                </a:moveTo>
                <a:cubicBezTo>
                  <a:pt x="9913" y="4769"/>
                  <a:pt x="15057" y="15057"/>
                  <a:pt x="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3094004" y="4569132"/>
            <a:ext cx="15057" cy="34506"/>
          </a:xfrm>
          <a:custGeom>
            <a:avLst/>
            <a:gdLst>
              <a:gd name="connsiteX0" fmla="*/ 0 w 15057"/>
              <a:gd name="connsiteY0" fmla="*/ 34506 h 34506"/>
              <a:gd name="connsiteX1" fmla="*/ 0 w 15057"/>
              <a:gd name="connsiteY1" fmla="*/ 0 h 3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57" h="34506">
                <a:moveTo>
                  <a:pt x="0" y="34506"/>
                </a:moveTo>
                <a:cubicBezTo>
                  <a:pt x="9913" y="4769"/>
                  <a:pt x="15057" y="15057"/>
                  <a:pt x="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20838" y="4537494"/>
            <a:ext cx="629728" cy="288235"/>
          </a:xfrm>
          <a:custGeom>
            <a:avLst/>
            <a:gdLst>
              <a:gd name="connsiteX0" fmla="*/ 0 w 629728"/>
              <a:gd name="connsiteY0" fmla="*/ 232914 h 288235"/>
              <a:gd name="connsiteX1" fmla="*/ 172528 w 629728"/>
              <a:gd name="connsiteY1" fmla="*/ 284672 h 288235"/>
              <a:gd name="connsiteX2" fmla="*/ 276045 w 629728"/>
              <a:gd name="connsiteY2" fmla="*/ 276046 h 288235"/>
              <a:gd name="connsiteX3" fmla="*/ 327804 w 629728"/>
              <a:gd name="connsiteY3" fmla="*/ 258793 h 288235"/>
              <a:gd name="connsiteX4" fmla="*/ 353683 w 629728"/>
              <a:gd name="connsiteY4" fmla="*/ 250166 h 288235"/>
              <a:gd name="connsiteX5" fmla="*/ 396815 w 629728"/>
              <a:gd name="connsiteY5" fmla="*/ 241540 h 288235"/>
              <a:gd name="connsiteX6" fmla="*/ 448573 w 629728"/>
              <a:gd name="connsiteY6" fmla="*/ 224287 h 288235"/>
              <a:gd name="connsiteX7" fmla="*/ 474453 w 629728"/>
              <a:gd name="connsiteY7" fmla="*/ 215661 h 288235"/>
              <a:gd name="connsiteX8" fmla="*/ 500332 w 629728"/>
              <a:gd name="connsiteY8" fmla="*/ 198408 h 288235"/>
              <a:gd name="connsiteX9" fmla="*/ 552090 w 629728"/>
              <a:gd name="connsiteY9" fmla="*/ 181155 h 288235"/>
              <a:gd name="connsiteX10" fmla="*/ 577970 w 629728"/>
              <a:gd name="connsiteY10" fmla="*/ 155276 h 288235"/>
              <a:gd name="connsiteX11" fmla="*/ 603849 w 629728"/>
              <a:gd name="connsiteY11" fmla="*/ 138023 h 288235"/>
              <a:gd name="connsiteX12" fmla="*/ 612475 w 629728"/>
              <a:gd name="connsiteY12" fmla="*/ 112144 h 288235"/>
              <a:gd name="connsiteX13" fmla="*/ 629728 w 629728"/>
              <a:gd name="connsiteY13" fmla="*/ 43132 h 288235"/>
              <a:gd name="connsiteX14" fmla="*/ 621102 w 629728"/>
              <a:gd name="connsiteY14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9728" h="288235">
                <a:moveTo>
                  <a:pt x="0" y="232914"/>
                </a:moveTo>
                <a:cubicBezTo>
                  <a:pt x="60088" y="272971"/>
                  <a:pt x="52481" y="272253"/>
                  <a:pt x="172528" y="284672"/>
                </a:cubicBezTo>
                <a:cubicBezTo>
                  <a:pt x="206969" y="288235"/>
                  <a:pt x="241539" y="278921"/>
                  <a:pt x="276045" y="276046"/>
                </a:cubicBezTo>
                <a:lnTo>
                  <a:pt x="327804" y="258793"/>
                </a:lnTo>
                <a:cubicBezTo>
                  <a:pt x="336430" y="255917"/>
                  <a:pt x="344767" y="251949"/>
                  <a:pt x="353683" y="250166"/>
                </a:cubicBezTo>
                <a:cubicBezTo>
                  <a:pt x="368060" y="247291"/>
                  <a:pt x="382670" y="245398"/>
                  <a:pt x="396815" y="241540"/>
                </a:cubicBezTo>
                <a:cubicBezTo>
                  <a:pt x="414360" y="236755"/>
                  <a:pt x="431320" y="230038"/>
                  <a:pt x="448573" y="224287"/>
                </a:cubicBezTo>
                <a:lnTo>
                  <a:pt x="474453" y="215661"/>
                </a:lnTo>
                <a:cubicBezTo>
                  <a:pt x="483079" y="209910"/>
                  <a:pt x="490858" y="202619"/>
                  <a:pt x="500332" y="198408"/>
                </a:cubicBezTo>
                <a:cubicBezTo>
                  <a:pt x="516950" y="191022"/>
                  <a:pt x="552090" y="181155"/>
                  <a:pt x="552090" y="181155"/>
                </a:cubicBezTo>
                <a:cubicBezTo>
                  <a:pt x="560717" y="172529"/>
                  <a:pt x="568598" y="163086"/>
                  <a:pt x="577970" y="155276"/>
                </a:cubicBezTo>
                <a:cubicBezTo>
                  <a:pt x="585935" y="148639"/>
                  <a:pt x="597372" y="146119"/>
                  <a:pt x="603849" y="138023"/>
                </a:cubicBezTo>
                <a:cubicBezTo>
                  <a:pt x="609529" y="130923"/>
                  <a:pt x="610270" y="120965"/>
                  <a:pt x="612475" y="112144"/>
                </a:cubicBezTo>
                <a:lnTo>
                  <a:pt x="629728" y="43132"/>
                </a:lnTo>
                <a:lnTo>
                  <a:pt x="621102" y="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3303918" y="4509981"/>
            <a:ext cx="213553" cy="148285"/>
          </a:xfrm>
          <a:custGeom>
            <a:avLst/>
            <a:gdLst>
              <a:gd name="connsiteX0" fmla="*/ 0 w 213553"/>
              <a:gd name="connsiteY0" fmla="*/ 36142 h 148285"/>
              <a:gd name="connsiteX1" fmla="*/ 181155 w 213553"/>
              <a:gd name="connsiteY1" fmla="*/ 27515 h 148285"/>
              <a:gd name="connsiteX2" fmla="*/ 207034 w 213553"/>
              <a:gd name="connsiteY2" fmla="*/ 10263 h 148285"/>
              <a:gd name="connsiteX3" fmla="*/ 198407 w 213553"/>
              <a:gd name="connsiteY3" fmla="*/ 148285 h 148285"/>
              <a:gd name="connsiteX4" fmla="*/ 163902 w 213553"/>
              <a:gd name="connsiteY4" fmla="*/ 122406 h 148285"/>
              <a:gd name="connsiteX5" fmla="*/ 146649 w 213553"/>
              <a:gd name="connsiteY5" fmla="*/ 96527 h 148285"/>
              <a:gd name="connsiteX6" fmla="*/ 94890 w 213553"/>
              <a:gd name="connsiteY6" fmla="*/ 62021 h 148285"/>
              <a:gd name="connsiteX7" fmla="*/ 69011 w 213553"/>
              <a:gd name="connsiteY7" fmla="*/ 44768 h 148285"/>
              <a:gd name="connsiteX8" fmla="*/ 0 w 213553"/>
              <a:gd name="connsiteY8" fmla="*/ 36142 h 14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553" h="148285">
                <a:moveTo>
                  <a:pt x="0" y="36142"/>
                </a:moveTo>
                <a:cubicBezTo>
                  <a:pt x="60385" y="33266"/>
                  <a:pt x="121168" y="35013"/>
                  <a:pt x="181155" y="27515"/>
                </a:cubicBezTo>
                <a:cubicBezTo>
                  <a:pt x="191442" y="26229"/>
                  <a:pt x="205568" y="0"/>
                  <a:pt x="207034" y="10263"/>
                </a:cubicBezTo>
                <a:cubicBezTo>
                  <a:pt x="213553" y="55897"/>
                  <a:pt x="201283" y="102278"/>
                  <a:pt x="198407" y="148285"/>
                </a:cubicBezTo>
                <a:cubicBezTo>
                  <a:pt x="186905" y="139659"/>
                  <a:pt x="174068" y="132572"/>
                  <a:pt x="163902" y="122406"/>
                </a:cubicBezTo>
                <a:cubicBezTo>
                  <a:pt x="156571" y="115075"/>
                  <a:pt x="154451" y="103354"/>
                  <a:pt x="146649" y="96527"/>
                </a:cubicBezTo>
                <a:cubicBezTo>
                  <a:pt x="131044" y="82873"/>
                  <a:pt x="112143" y="73523"/>
                  <a:pt x="94890" y="62021"/>
                </a:cubicBezTo>
                <a:cubicBezTo>
                  <a:pt x="86264" y="56270"/>
                  <a:pt x="79379" y="44768"/>
                  <a:pt x="69011" y="44768"/>
                </a:cubicBezTo>
                <a:lnTo>
                  <a:pt x="0" y="3614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 written proposal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1" y="1026015"/>
            <a:ext cx="7848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15 page proposal and project summary are the only tools available to you to convince people that your work is worthy of support –  learn how to use them effectively.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63768" y="2282778"/>
            <a:ext cx="367472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Observe: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Read the manual: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Practice: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 functional feed back loop: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53542" y="2675583"/>
            <a:ext cx="7890458" cy="4040748"/>
            <a:chOff x="1253542" y="2675583"/>
            <a:chExt cx="7890458" cy="4040748"/>
          </a:xfrm>
        </p:grpSpPr>
        <p:sp>
          <p:nvSpPr>
            <p:cNvPr id="6" name="TextBox 5"/>
            <p:cNvSpPr txBox="1"/>
            <p:nvPr/>
          </p:nvSpPr>
          <p:spPr>
            <a:xfrm>
              <a:off x="1253542" y="2675583"/>
              <a:ext cx="762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Read successful and unsuccessful proposals (NSF review panels,  Workshop)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53542" y="3781020"/>
              <a:ext cx="78904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Formal: </a:t>
              </a:r>
              <a:r>
                <a:rPr lang="en-US" sz="2000" dirty="0" smtClean="0"/>
                <a:t>Read the rules on fonts sizes,  BI  &amp;  IM requirements, program scope.</a:t>
              </a:r>
              <a:r>
                <a:rPr lang="en-US" sz="2000" b="1" dirty="0" smtClean="0"/>
                <a:t> Informal:</a:t>
              </a:r>
              <a:r>
                <a:rPr lang="en-US" sz="2000" dirty="0" smtClean="0"/>
                <a:t> First line- first paragraph rule, terminology to avoid … etc.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53542" y="5010090"/>
              <a:ext cx="762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How hard can it be? Answer: Usually harder than you think.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6008445"/>
              <a:ext cx="762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Ask colleagues to give feedback on proposal and listen to their comments. Previous NSF reviews …etc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proposal convincing?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Firstly,  you have to be 100% convinced the work is essential.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Concrete evidence stating why the problem needs to be solved</a:t>
            </a:r>
          </a:p>
          <a:p>
            <a:pPr lvl="1"/>
            <a:r>
              <a:rPr lang="en-US" sz="2400" dirty="0" smtClean="0"/>
              <a:t>Find facts and figures stating how much this problem costs (time and money) industry each year</a:t>
            </a:r>
          </a:p>
          <a:p>
            <a:pPr lvl="1"/>
            <a:r>
              <a:rPr lang="en-US" sz="2400" dirty="0" smtClean="0"/>
              <a:t>Find  (and reference) alternative sources stating that this problem needs to be solved</a:t>
            </a:r>
          </a:p>
          <a:p>
            <a:pPr lvl="1"/>
            <a:r>
              <a:rPr lang="en-US" sz="2400" dirty="0" smtClean="0"/>
              <a:t>Know (and list) the industries that can be positively impacted by this work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Demonstrate a clear knowledge of the current available technology and its shortfalls</a:t>
            </a:r>
          </a:p>
          <a:p>
            <a:pPr lvl="1"/>
            <a:r>
              <a:rPr lang="en-US" sz="2400" dirty="0" smtClean="0"/>
              <a:t>Solid list of references 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proposal convincing?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Letters of Collaboration</a:t>
            </a:r>
          </a:p>
          <a:p>
            <a:pPr lvl="1"/>
            <a:r>
              <a:rPr lang="en-US" sz="2400" dirty="0" smtClean="0"/>
              <a:t>Industry (give data, allow you to test on site etc …)</a:t>
            </a:r>
          </a:p>
          <a:p>
            <a:pPr lvl="1"/>
            <a:r>
              <a:rPr lang="en-US" sz="2400" dirty="0" smtClean="0"/>
              <a:t>Educational programs (you have actually made contact with the relevant people)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Refer to past educational programs you have leveraged</a:t>
            </a:r>
          </a:p>
          <a:p>
            <a:pPr lvl="1"/>
            <a:r>
              <a:rPr lang="en-US" sz="2400" dirty="0" smtClean="0"/>
              <a:t>For example, if you have worked with REU students in the past, mention it in the proposal ... it establishes a track record.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Refer to other related funding already secured</a:t>
            </a:r>
          </a:p>
          <a:p>
            <a:pPr lvl="1"/>
            <a:r>
              <a:rPr lang="en-US" sz="2400" dirty="0" smtClean="0"/>
              <a:t>Small college or university based grants already secured in this topic area shows you are serious about it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up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always hope</a:t>
            </a:r>
          </a:p>
          <a:p>
            <a:r>
              <a:rPr lang="en-US" dirty="0" smtClean="0"/>
              <a:t>Commit to the proposal </a:t>
            </a:r>
          </a:p>
          <a:p>
            <a:r>
              <a:rPr lang="en-US" dirty="0" smtClean="0"/>
              <a:t>Start early</a:t>
            </a:r>
          </a:p>
          <a:p>
            <a:r>
              <a:rPr lang="en-US" dirty="0" smtClean="0"/>
              <a:t>And, of course 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4038600"/>
            <a:ext cx="2265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  <a:latin typeface="Comic Sans MS" pitchFamily="66" charset="0"/>
              </a:rPr>
              <a:t> Good luck </a:t>
            </a:r>
            <a:endParaRPr lang="en-US" sz="32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6156" y="5534561"/>
            <a:ext cx="336784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8000"/>
                </a:solidFill>
              </a:rPr>
              <a:t>Brigid Mullany</a:t>
            </a:r>
          </a:p>
          <a:p>
            <a:pPr algn="r"/>
            <a:r>
              <a:rPr lang="en-US" sz="2000" b="1" dirty="0" smtClean="0">
                <a:solidFill>
                  <a:srgbClr val="008000"/>
                </a:solidFill>
              </a:rPr>
              <a:t>UNC Charlotte</a:t>
            </a:r>
          </a:p>
          <a:p>
            <a:pPr algn="r"/>
            <a:r>
              <a:rPr lang="en-US" sz="2000" dirty="0" smtClean="0">
                <a:solidFill>
                  <a:srgbClr val="008000"/>
                </a:solidFill>
                <a:hlinkClick r:id="rId3"/>
              </a:rPr>
              <a:t>bamullan@uncc.edu</a:t>
            </a:r>
            <a:endParaRPr lang="en-US" sz="2000" dirty="0" smtClean="0">
              <a:solidFill>
                <a:srgbClr val="008000"/>
              </a:solidFill>
            </a:endParaRPr>
          </a:p>
          <a:p>
            <a:pPr algn="ctr"/>
            <a:r>
              <a:rPr lang="en-US" sz="2000" dirty="0" smtClean="0">
                <a:hlinkClick r:id="rId4"/>
              </a:rPr>
              <a:t>www.coe.uncc.edu/~bamullan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>
              <a:solidFill>
                <a:srgbClr val="008000"/>
              </a:solidFill>
            </a:endParaRPr>
          </a:p>
          <a:p>
            <a:pPr algn="ctr"/>
            <a:endParaRPr lang="en-US" sz="20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Short bio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Education:</a:t>
            </a:r>
          </a:p>
          <a:p>
            <a:pPr lvl="2"/>
            <a:r>
              <a:rPr lang="en-US" dirty="0" smtClean="0"/>
              <a:t>Ph.D. University College Dublin, Ireland (‘02)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Professional Experience</a:t>
            </a:r>
          </a:p>
          <a:p>
            <a:pPr lvl="2"/>
            <a:r>
              <a:rPr lang="en-US" dirty="0" smtClean="0"/>
              <a:t>Marie Curie Post Doc, Carl Zeiss, Germany  (‘02 – ‘04)</a:t>
            </a:r>
          </a:p>
          <a:p>
            <a:pPr lvl="2"/>
            <a:r>
              <a:rPr lang="en-US" dirty="0" smtClean="0"/>
              <a:t>Asst. Prof., Mech. Eng., UNC Charlotte, NC (‘04 – now)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CAREER Proposal History</a:t>
            </a:r>
          </a:p>
          <a:p>
            <a:pPr lvl="2"/>
            <a:r>
              <a:rPr lang="en-US" dirty="0" smtClean="0"/>
              <a:t>Submitted CAREER in 2005 – declined</a:t>
            </a:r>
          </a:p>
          <a:p>
            <a:pPr lvl="2"/>
            <a:r>
              <a:rPr lang="en-US" dirty="0" smtClean="0"/>
              <a:t>Submitted CAREER in 2006 – declined</a:t>
            </a:r>
          </a:p>
          <a:p>
            <a:pPr lvl="2"/>
            <a:r>
              <a:rPr lang="en-US" dirty="0" smtClean="0"/>
              <a:t>Attended the NSF CAREER Workshop</a:t>
            </a:r>
          </a:p>
          <a:p>
            <a:pPr lvl="2"/>
            <a:r>
              <a:rPr lang="en-US" dirty="0" smtClean="0"/>
              <a:t>Submitted CAREER in 2007 – awarded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914400" y="1668078"/>
            <a:ext cx="80772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Content is based on my personal experiences of writing a CAREER  proposal.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It reflects only my thoughts on what is required for a good, and hopefully successful, proposal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50005" y="832830"/>
            <a:ext cx="822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Full history of my CAREER proposals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74632" y="1235333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Took an unsuccessful NSF proposal, made it longer and more expensive.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74632" y="274320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the CAREER Guidelines. Redefined my research area- finished defining it on the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July 2006. Ran short on time to write the proposal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74632" y="47244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Believed in my redefined research topic, got prelim results, spoke to my Program director, served on an NSF Panel, attended the CAREER workshop, started the write up early &amp; made it a #1 priority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1993" y="1481554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2005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718193" y="3297198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2006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718193" y="5432286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2007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257800" y="1324064"/>
            <a:ext cx="838200" cy="838200"/>
          </a:xfrm>
          <a:prstGeom prst="rightArrow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334000" y="3139708"/>
            <a:ext cx="838200" cy="838200"/>
          </a:xfrm>
          <a:prstGeom prst="rightArrow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5334000" y="5274796"/>
            <a:ext cx="838200" cy="838200"/>
          </a:xfrm>
          <a:prstGeom prst="rightArrow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11430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Research aspect not liked (again). Didn’t address Career goals adequately.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53200" y="2958644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Criticized for: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Poorly developed research plan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Poorly written proposal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3200" y="550923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06190"/>
            <a:ext cx="8229600" cy="7921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Components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a </a:t>
            </a:r>
            <a:r>
              <a:rPr lang="en-US" sz="4000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CAREER proposal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1316" y="2061244"/>
            <a:ext cx="2286000" cy="1200329"/>
          </a:xfrm>
          <a:prstGeom prst="rect">
            <a:avLst/>
          </a:prstGeom>
          <a:noFill/>
          <a:ln w="31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Innovative &amp; Credible Research Plan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23259" y="2071806"/>
            <a:ext cx="1681770" cy="1200329"/>
          </a:xfrm>
          <a:prstGeom prst="rect">
            <a:avLst/>
          </a:prstGeom>
          <a:noFill/>
          <a:ln w="31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Solid Educational Plan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905000" y="1371600"/>
            <a:ext cx="5562600" cy="3288268"/>
          </a:xfrm>
          <a:prstGeom prst="roundRect">
            <a:avLst/>
          </a:prstGeom>
          <a:noFill/>
          <a:ln w="31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86247" y="5334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Commit time and energy to the proposal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flipV="1">
            <a:off x="2261316" y="3265869"/>
            <a:ext cx="762000" cy="990600"/>
          </a:xfrm>
          <a:prstGeom prst="ben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flipH="1" flipV="1">
            <a:off x="6260205" y="3278748"/>
            <a:ext cx="762000" cy="990600"/>
          </a:xfrm>
          <a:prstGeom prst="ben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76400" y="1219200"/>
            <a:ext cx="6019800" cy="4724400"/>
          </a:xfrm>
          <a:prstGeom prst="roundRect">
            <a:avLst>
              <a:gd name="adj" fmla="val 12689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flipV="1">
            <a:off x="3464952" y="4800600"/>
            <a:ext cx="2438400" cy="533400"/>
          </a:xfrm>
          <a:prstGeom prst="downArrow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24200" y="1447800"/>
            <a:ext cx="3200400" cy="461665"/>
          </a:xfrm>
          <a:prstGeom prst="rect">
            <a:avLst/>
          </a:prstGeom>
          <a:noFill/>
          <a:ln w="317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Overall Career Goals</a:t>
            </a:r>
            <a:endParaRPr lang="en-US" sz="2400" dirty="0"/>
          </a:p>
        </p:txBody>
      </p:sp>
      <p:sp>
        <p:nvSpPr>
          <p:cNvPr id="26" name="Down Arrow 25"/>
          <p:cNvSpPr/>
          <p:nvPr/>
        </p:nvSpPr>
        <p:spPr>
          <a:xfrm>
            <a:off x="4697568" y="1905000"/>
            <a:ext cx="331632" cy="1600200"/>
          </a:xfrm>
          <a:prstGeom prst="down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76600" y="3429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Presented in a convincing, concise, clear proposal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deadlines are in July but …</a:t>
            </a:r>
          </a:p>
          <a:p>
            <a:pPr lvl="2"/>
            <a:r>
              <a:rPr lang="en-US" dirty="0" smtClean="0"/>
              <a:t>You’ll need time to recover from the academic year </a:t>
            </a:r>
          </a:p>
          <a:p>
            <a:pPr lvl="3"/>
            <a:r>
              <a:rPr lang="en-US" dirty="0" smtClean="0"/>
              <a:t>Motivational slump ? </a:t>
            </a:r>
          </a:p>
          <a:p>
            <a:pPr lvl="2"/>
            <a:r>
              <a:rPr lang="en-US" dirty="0" smtClean="0"/>
              <a:t>Faculty members who promise to read your proposal will take holidays, go to conferences, etc.</a:t>
            </a:r>
          </a:p>
          <a:p>
            <a:pPr lvl="2"/>
            <a:r>
              <a:rPr lang="en-US" dirty="0" smtClean="0"/>
              <a:t>Industrial collaborators (letters of support) will  also take holidays.</a:t>
            </a:r>
          </a:p>
          <a:p>
            <a:pPr lvl="2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0163" y="5486400"/>
            <a:ext cx="6343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Factor in time for the above and plan accordingly.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 –</a:t>
            </a:r>
            <a:r>
              <a:rPr lang="en-US" sz="2800" dirty="0" smtClean="0"/>
              <a:t> Overall career goals?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your long term career goals (5, 10, 20yrs)?</a:t>
            </a:r>
          </a:p>
          <a:p>
            <a:pPr lvl="2"/>
            <a:r>
              <a:rPr lang="en-US" dirty="0" smtClean="0"/>
              <a:t>What will I be happy researching over the next 20 years?</a:t>
            </a:r>
          </a:p>
          <a:p>
            <a:pPr lvl="2"/>
            <a:r>
              <a:rPr lang="en-US" dirty="0" smtClean="0"/>
              <a:t>What is feasible with respect to my skill set?</a:t>
            </a:r>
          </a:p>
          <a:p>
            <a:pPr lvl="2"/>
            <a:r>
              <a:rPr lang="en-US" dirty="0" smtClean="0"/>
              <a:t>What is feasible with respect to my college’s infrastructure?</a:t>
            </a:r>
          </a:p>
          <a:p>
            <a:pPr lvl="2"/>
            <a:r>
              <a:rPr lang="en-US" dirty="0" smtClean="0"/>
              <a:t>What do I not want to end up doing?</a:t>
            </a:r>
          </a:p>
          <a:p>
            <a:pPr lvl="2"/>
            <a:r>
              <a:rPr lang="en-US" dirty="0" smtClean="0"/>
              <a:t>What do I want to achieve over the next 5, 10, 20 years?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791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Even if you never write a CAREER proposal, you should still be able to answer the above questions.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 – </a:t>
            </a:r>
            <a:r>
              <a:rPr lang="en-US" sz="2800" dirty="0" smtClean="0"/>
              <a:t>how it fits within NSF?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64" y="1143000"/>
            <a:ext cx="8281736" cy="5486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Become familiar with the different NSF Programs and isolate</a:t>
            </a:r>
          </a:p>
          <a:p>
            <a:pPr>
              <a:buNone/>
            </a:pPr>
            <a:r>
              <a:rPr lang="en-US" sz="2400" dirty="0" smtClean="0"/>
              <a:t>the one that best fits your work.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 the ‘best fit’ program, find out exactly what qualifies for</a:t>
            </a:r>
          </a:p>
          <a:p>
            <a:pPr>
              <a:buNone/>
            </a:pPr>
            <a:r>
              <a:rPr lang="en-US" sz="2400" dirty="0" smtClean="0"/>
              <a:t>funding: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429000"/>
            <a:ext cx="784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following is what the MCME program looks for: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5400" y="3852550"/>
            <a:ext cx="78486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“The MCME program supports fundamental research leading to improved machines and applications for both manufacturing and construction.  Key goals are to advance the transition of these industries from skill-based to knowledge-based activities and to develop them as activities with minimal environmental and societal impact.  To accomplish these goals the program emphasizes research leading to a fundamental understanding of the relevant physical processes resulting in better predictive models and improved manufacturing and construction decision making.” 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1900" y="6488668"/>
            <a:ext cx="855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http://www.nsf.gov/funding/pgm_summ.jsp?pims_id=13346&amp;org=CMMI&amp;more=Y#more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4001984" y="4132613"/>
            <a:ext cx="2945081" cy="163720"/>
          </a:xfrm>
          <a:custGeom>
            <a:avLst/>
            <a:gdLst>
              <a:gd name="connsiteX0" fmla="*/ 0 w 2945081"/>
              <a:gd name="connsiteY0" fmla="*/ 35626 h 163720"/>
              <a:gd name="connsiteX1" fmla="*/ 106878 w 2945081"/>
              <a:gd name="connsiteY1" fmla="*/ 23751 h 163720"/>
              <a:gd name="connsiteX2" fmla="*/ 154380 w 2945081"/>
              <a:gd name="connsiteY2" fmla="*/ 11875 h 163720"/>
              <a:gd name="connsiteX3" fmla="*/ 249382 w 2945081"/>
              <a:gd name="connsiteY3" fmla="*/ 0 h 163720"/>
              <a:gd name="connsiteX4" fmla="*/ 890650 w 2945081"/>
              <a:gd name="connsiteY4" fmla="*/ 11875 h 163720"/>
              <a:gd name="connsiteX5" fmla="*/ 1425039 w 2945081"/>
              <a:gd name="connsiteY5" fmla="*/ 35626 h 163720"/>
              <a:gd name="connsiteX6" fmla="*/ 1472541 w 2945081"/>
              <a:gd name="connsiteY6" fmla="*/ 59377 h 163720"/>
              <a:gd name="connsiteX7" fmla="*/ 1947554 w 2945081"/>
              <a:gd name="connsiteY7" fmla="*/ 71252 h 163720"/>
              <a:gd name="connsiteX8" fmla="*/ 1995055 w 2945081"/>
              <a:gd name="connsiteY8" fmla="*/ 47501 h 163720"/>
              <a:gd name="connsiteX9" fmla="*/ 2113808 w 2945081"/>
              <a:gd name="connsiteY9" fmla="*/ 11875 h 163720"/>
              <a:gd name="connsiteX10" fmla="*/ 2945081 w 2945081"/>
              <a:gd name="connsiteY10" fmla="*/ 23751 h 16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5081" h="163720">
                <a:moveTo>
                  <a:pt x="0" y="35626"/>
                </a:moveTo>
                <a:cubicBezTo>
                  <a:pt x="35626" y="31668"/>
                  <a:pt x="71450" y="29202"/>
                  <a:pt x="106878" y="23751"/>
                </a:cubicBezTo>
                <a:cubicBezTo>
                  <a:pt x="123010" y="21269"/>
                  <a:pt x="138281" y="14558"/>
                  <a:pt x="154380" y="11875"/>
                </a:cubicBezTo>
                <a:cubicBezTo>
                  <a:pt x="185860" y="6628"/>
                  <a:pt x="217715" y="3958"/>
                  <a:pt x="249382" y="0"/>
                </a:cubicBezTo>
                <a:lnTo>
                  <a:pt x="890650" y="11875"/>
                </a:lnTo>
                <a:cubicBezTo>
                  <a:pt x="1068874" y="17276"/>
                  <a:pt x="1425039" y="35626"/>
                  <a:pt x="1425039" y="35626"/>
                </a:cubicBezTo>
                <a:cubicBezTo>
                  <a:pt x="1440873" y="43543"/>
                  <a:pt x="1457170" y="50594"/>
                  <a:pt x="1472541" y="59377"/>
                </a:cubicBezTo>
                <a:cubicBezTo>
                  <a:pt x="1655144" y="163720"/>
                  <a:pt x="1236558" y="90468"/>
                  <a:pt x="1947554" y="71252"/>
                </a:cubicBezTo>
                <a:cubicBezTo>
                  <a:pt x="1963388" y="63335"/>
                  <a:pt x="1978618" y="54076"/>
                  <a:pt x="1995055" y="47501"/>
                </a:cubicBezTo>
                <a:cubicBezTo>
                  <a:pt x="2043232" y="28230"/>
                  <a:pt x="2067156" y="23539"/>
                  <a:pt x="2113808" y="11875"/>
                </a:cubicBezTo>
                <a:cubicBezTo>
                  <a:pt x="2834235" y="24741"/>
                  <a:pt x="2557118" y="23751"/>
                  <a:pt x="2945081" y="2375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863324" y="4624503"/>
            <a:ext cx="6694421" cy="125627"/>
          </a:xfrm>
          <a:custGeom>
            <a:avLst/>
            <a:gdLst>
              <a:gd name="connsiteX0" fmla="*/ 12977 w 6694421"/>
              <a:gd name="connsiteY0" fmla="*/ 113752 h 125627"/>
              <a:gd name="connsiteX1" fmla="*/ 1010505 w 6694421"/>
              <a:gd name="connsiteY1" fmla="*/ 90001 h 125627"/>
              <a:gd name="connsiteX2" fmla="*/ 1046131 w 6694421"/>
              <a:gd name="connsiteY2" fmla="*/ 78126 h 125627"/>
              <a:gd name="connsiteX3" fmla="*/ 1093632 w 6694421"/>
              <a:gd name="connsiteY3" fmla="*/ 66250 h 125627"/>
              <a:gd name="connsiteX4" fmla="*/ 2067408 w 6694421"/>
              <a:gd name="connsiteY4" fmla="*/ 78126 h 125627"/>
              <a:gd name="connsiteX5" fmla="*/ 2126785 w 6694421"/>
              <a:gd name="connsiteY5" fmla="*/ 113752 h 125627"/>
              <a:gd name="connsiteX6" fmla="*/ 2174286 w 6694421"/>
              <a:gd name="connsiteY6" fmla="*/ 125627 h 125627"/>
              <a:gd name="connsiteX7" fmla="*/ 3041185 w 6694421"/>
              <a:gd name="connsiteY7" fmla="*/ 113752 h 125627"/>
              <a:gd name="connsiteX8" fmla="*/ 3219315 w 6694421"/>
              <a:gd name="connsiteY8" fmla="*/ 101876 h 125627"/>
              <a:gd name="connsiteX9" fmla="*/ 4537476 w 6694421"/>
              <a:gd name="connsiteY9" fmla="*/ 90001 h 125627"/>
              <a:gd name="connsiteX10" fmla="*/ 4964988 w 6694421"/>
              <a:gd name="connsiteY10" fmla="*/ 78126 h 125627"/>
              <a:gd name="connsiteX11" fmla="*/ 5713133 w 6694421"/>
              <a:gd name="connsiteY11" fmla="*/ 66250 h 125627"/>
              <a:gd name="connsiteX12" fmla="*/ 5748759 w 6694421"/>
              <a:gd name="connsiteY12" fmla="*/ 54375 h 125627"/>
              <a:gd name="connsiteX13" fmla="*/ 5974390 w 6694421"/>
              <a:gd name="connsiteY13" fmla="*/ 42500 h 125627"/>
              <a:gd name="connsiteX14" fmla="*/ 6354401 w 6694421"/>
              <a:gd name="connsiteY14" fmla="*/ 54375 h 125627"/>
              <a:gd name="connsiteX15" fmla="*/ 6437528 w 6694421"/>
              <a:gd name="connsiteY15" fmla="*/ 78126 h 125627"/>
              <a:gd name="connsiteX16" fmla="*/ 6651284 w 6694421"/>
              <a:gd name="connsiteY16" fmla="*/ 90001 h 125627"/>
              <a:gd name="connsiteX17" fmla="*/ 6686910 w 6694421"/>
              <a:gd name="connsiteY17" fmla="*/ 54375 h 12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94421" h="125627">
                <a:moveTo>
                  <a:pt x="12977" y="113752"/>
                </a:moveTo>
                <a:cubicBezTo>
                  <a:pt x="354213" y="0"/>
                  <a:pt x="0" y="114060"/>
                  <a:pt x="1010505" y="90001"/>
                </a:cubicBezTo>
                <a:cubicBezTo>
                  <a:pt x="1023019" y="89703"/>
                  <a:pt x="1034095" y="81565"/>
                  <a:pt x="1046131" y="78126"/>
                </a:cubicBezTo>
                <a:cubicBezTo>
                  <a:pt x="1061824" y="73642"/>
                  <a:pt x="1077798" y="70209"/>
                  <a:pt x="1093632" y="66250"/>
                </a:cubicBezTo>
                <a:lnTo>
                  <a:pt x="2067408" y="78126"/>
                </a:lnTo>
                <a:cubicBezTo>
                  <a:pt x="2090465" y="79186"/>
                  <a:pt x="2105693" y="104378"/>
                  <a:pt x="2126785" y="113752"/>
                </a:cubicBezTo>
                <a:cubicBezTo>
                  <a:pt x="2141699" y="120381"/>
                  <a:pt x="2158452" y="121669"/>
                  <a:pt x="2174286" y="125627"/>
                </a:cubicBezTo>
                <a:lnTo>
                  <a:pt x="3041185" y="113752"/>
                </a:lnTo>
                <a:cubicBezTo>
                  <a:pt x="3100678" y="112400"/>
                  <a:pt x="3159814" y="102820"/>
                  <a:pt x="3219315" y="101876"/>
                </a:cubicBezTo>
                <a:lnTo>
                  <a:pt x="4537476" y="90001"/>
                </a:lnTo>
                <a:lnTo>
                  <a:pt x="4964988" y="78126"/>
                </a:lnTo>
                <a:lnTo>
                  <a:pt x="5713133" y="66250"/>
                </a:lnTo>
                <a:cubicBezTo>
                  <a:pt x="5725645" y="65871"/>
                  <a:pt x="5736293" y="55508"/>
                  <a:pt x="5748759" y="54375"/>
                </a:cubicBezTo>
                <a:cubicBezTo>
                  <a:pt x="5823764" y="47557"/>
                  <a:pt x="5899180" y="46458"/>
                  <a:pt x="5974390" y="42500"/>
                </a:cubicBezTo>
                <a:cubicBezTo>
                  <a:pt x="6101060" y="46458"/>
                  <a:pt x="6228042" y="44655"/>
                  <a:pt x="6354401" y="54375"/>
                </a:cubicBezTo>
                <a:cubicBezTo>
                  <a:pt x="6383134" y="56585"/>
                  <a:pt x="6408915" y="74692"/>
                  <a:pt x="6437528" y="78126"/>
                </a:cubicBezTo>
                <a:cubicBezTo>
                  <a:pt x="6508382" y="86628"/>
                  <a:pt x="6580032" y="86043"/>
                  <a:pt x="6651284" y="90001"/>
                </a:cubicBezTo>
                <a:cubicBezTo>
                  <a:pt x="6694421" y="75622"/>
                  <a:pt x="6686910" y="90644"/>
                  <a:pt x="6686910" y="5437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82535" y="5471926"/>
            <a:ext cx="6578930" cy="151619"/>
          </a:xfrm>
          <a:custGeom>
            <a:avLst/>
            <a:gdLst>
              <a:gd name="connsiteX0" fmla="*/ 0 w 6578930"/>
              <a:gd name="connsiteY0" fmla="*/ 85726 h 151619"/>
              <a:gd name="connsiteX1" fmla="*/ 1318161 w 6578930"/>
              <a:gd name="connsiteY1" fmla="*/ 73851 h 151619"/>
              <a:gd name="connsiteX2" fmla="*/ 1353787 w 6578930"/>
              <a:gd name="connsiteY2" fmla="*/ 61975 h 151619"/>
              <a:gd name="connsiteX3" fmla="*/ 1520042 w 6578930"/>
              <a:gd name="connsiteY3" fmla="*/ 73851 h 151619"/>
              <a:gd name="connsiteX4" fmla="*/ 1579418 w 6578930"/>
              <a:gd name="connsiteY4" fmla="*/ 97601 h 151619"/>
              <a:gd name="connsiteX5" fmla="*/ 1626920 w 6578930"/>
              <a:gd name="connsiteY5" fmla="*/ 109477 h 151619"/>
              <a:gd name="connsiteX6" fmla="*/ 1733797 w 6578930"/>
              <a:gd name="connsiteY6" fmla="*/ 145103 h 151619"/>
              <a:gd name="connsiteX7" fmla="*/ 2351314 w 6578930"/>
              <a:gd name="connsiteY7" fmla="*/ 133227 h 151619"/>
              <a:gd name="connsiteX8" fmla="*/ 2778826 w 6578930"/>
              <a:gd name="connsiteY8" fmla="*/ 109477 h 151619"/>
              <a:gd name="connsiteX9" fmla="*/ 3087584 w 6578930"/>
              <a:gd name="connsiteY9" fmla="*/ 73851 h 151619"/>
              <a:gd name="connsiteX10" fmla="*/ 4643252 w 6578930"/>
              <a:gd name="connsiteY10" fmla="*/ 61975 h 151619"/>
              <a:gd name="connsiteX11" fmla="*/ 5379522 w 6578930"/>
              <a:gd name="connsiteY11" fmla="*/ 50100 h 151619"/>
              <a:gd name="connsiteX12" fmla="*/ 6400800 w 6578930"/>
              <a:gd name="connsiteY12" fmla="*/ 50100 h 151619"/>
              <a:gd name="connsiteX13" fmla="*/ 6578930 w 6578930"/>
              <a:gd name="connsiteY13" fmla="*/ 26349 h 15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78930" h="151619">
                <a:moveTo>
                  <a:pt x="0" y="85726"/>
                </a:moveTo>
                <a:lnTo>
                  <a:pt x="1318161" y="73851"/>
                </a:lnTo>
                <a:cubicBezTo>
                  <a:pt x="1330677" y="73631"/>
                  <a:pt x="1341269" y="61975"/>
                  <a:pt x="1353787" y="61975"/>
                </a:cubicBezTo>
                <a:cubicBezTo>
                  <a:pt x="1409347" y="61975"/>
                  <a:pt x="1464624" y="69892"/>
                  <a:pt x="1520042" y="73851"/>
                </a:cubicBezTo>
                <a:cubicBezTo>
                  <a:pt x="1539834" y="81768"/>
                  <a:pt x="1559195" y="90860"/>
                  <a:pt x="1579418" y="97601"/>
                </a:cubicBezTo>
                <a:cubicBezTo>
                  <a:pt x="1594902" y="102762"/>
                  <a:pt x="1611638" y="103746"/>
                  <a:pt x="1626920" y="109477"/>
                </a:cubicBezTo>
                <a:cubicBezTo>
                  <a:pt x="1739299" y="151619"/>
                  <a:pt x="1603674" y="119077"/>
                  <a:pt x="1733797" y="145103"/>
                </a:cubicBezTo>
                <a:lnTo>
                  <a:pt x="2351314" y="133227"/>
                </a:lnTo>
                <a:cubicBezTo>
                  <a:pt x="2410492" y="131560"/>
                  <a:pt x="2710995" y="113467"/>
                  <a:pt x="2778826" y="109477"/>
                </a:cubicBezTo>
                <a:cubicBezTo>
                  <a:pt x="2922992" y="73435"/>
                  <a:pt x="2885108" y="76569"/>
                  <a:pt x="3087584" y="73851"/>
                </a:cubicBezTo>
                <a:lnTo>
                  <a:pt x="4643252" y="61975"/>
                </a:lnTo>
                <a:lnTo>
                  <a:pt x="5379522" y="50100"/>
                </a:lnTo>
                <a:cubicBezTo>
                  <a:pt x="6491042" y="50100"/>
                  <a:pt x="5856585" y="80333"/>
                  <a:pt x="6400800" y="50100"/>
                </a:cubicBezTo>
                <a:cubicBezTo>
                  <a:pt x="6475949" y="0"/>
                  <a:pt x="6422154" y="26349"/>
                  <a:pt x="6578930" y="26349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291938" y="5721727"/>
            <a:ext cx="2161309" cy="119688"/>
          </a:xfrm>
          <a:custGeom>
            <a:avLst/>
            <a:gdLst>
              <a:gd name="connsiteX0" fmla="*/ 0 w 2161309"/>
              <a:gd name="connsiteY0" fmla="*/ 61556 h 119688"/>
              <a:gd name="connsiteX1" fmla="*/ 190005 w 2161309"/>
              <a:gd name="connsiteY1" fmla="*/ 85307 h 119688"/>
              <a:gd name="connsiteX2" fmla="*/ 1721922 w 2161309"/>
              <a:gd name="connsiteY2" fmla="*/ 109057 h 119688"/>
              <a:gd name="connsiteX3" fmla="*/ 1805049 w 2161309"/>
              <a:gd name="connsiteY3" fmla="*/ 85307 h 119688"/>
              <a:gd name="connsiteX4" fmla="*/ 1840675 w 2161309"/>
              <a:gd name="connsiteY4" fmla="*/ 97182 h 119688"/>
              <a:gd name="connsiteX5" fmla="*/ 1888176 w 2161309"/>
              <a:gd name="connsiteY5" fmla="*/ 109057 h 119688"/>
              <a:gd name="connsiteX6" fmla="*/ 2161309 w 2161309"/>
              <a:gd name="connsiteY6" fmla="*/ 109057 h 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1309" h="119688">
                <a:moveTo>
                  <a:pt x="0" y="61556"/>
                </a:moveTo>
                <a:cubicBezTo>
                  <a:pt x="63335" y="69473"/>
                  <a:pt x="126192" y="83940"/>
                  <a:pt x="190005" y="85307"/>
                </a:cubicBezTo>
                <a:cubicBezTo>
                  <a:pt x="1794448" y="119688"/>
                  <a:pt x="1176620" y="0"/>
                  <a:pt x="1721922" y="109057"/>
                </a:cubicBezTo>
                <a:cubicBezTo>
                  <a:pt x="1738722" y="103457"/>
                  <a:pt x="1790138" y="85307"/>
                  <a:pt x="1805049" y="85307"/>
                </a:cubicBezTo>
                <a:cubicBezTo>
                  <a:pt x="1817567" y="85307"/>
                  <a:pt x="1828639" y="93743"/>
                  <a:pt x="1840675" y="97182"/>
                </a:cubicBezTo>
                <a:cubicBezTo>
                  <a:pt x="1856368" y="101666"/>
                  <a:pt x="1871866" y="108453"/>
                  <a:pt x="1888176" y="109057"/>
                </a:cubicBezTo>
                <a:cubicBezTo>
                  <a:pt x="1979158" y="112427"/>
                  <a:pt x="2070265" y="109057"/>
                  <a:pt x="2161309" y="10905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01491" y="5747712"/>
            <a:ext cx="2161309" cy="119688"/>
          </a:xfrm>
          <a:custGeom>
            <a:avLst/>
            <a:gdLst>
              <a:gd name="connsiteX0" fmla="*/ 0 w 2161309"/>
              <a:gd name="connsiteY0" fmla="*/ 61556 h 119688"/>
              <a:gd name="connsiteX1" fmla="*/ 190005 w 2161309"/>
              <a:gd name="connsiteY1" fmla="*/ 85307 h 119688"/>
              <a:gd name="connsiteX2" fmla="*/ 1721922 w 2161309"/>
              <a:gd name="connsiteY2" fmla="*/ 109057 h 119688"/>
              <a:gd name="connsiteX3" fmla="*/ 1805049 w 2161309"/>
              <a:gd name="connsiteY3" fmla="*/ 85307 h 119688"/>
              <a:gd name="connsiteX4" fmla="*/ 1840675 w 2161309"/>
              <a:gd name="connsiteY4" fmla="*/ 97182 h 119688"/>
              <a:gd name="connsiteX5" fmla="*/ 1888176 w 2161309"/>
              <a:gd name="connsiteY5" fmla="*/ 109057 h 119688"/>
              <a:gd name="connsiteX6" fmla="*/ 2161309 w 2161309"/>
              <a:gd name="connsiteY6" fmla="*/ 109057 h 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1309" h="119688">
                <a:moveTo>
                  <a:pt x="0" y="61556"/>
                </a:moveTo>
                <a:cubicBezTo>
                  <a:pt x="63335" y="69473"/>
                  <a:pt x="126192" y="83940"/>
                  <a:pt x="190005" y="85307"/>
                </a:cubicBezTo>
                <a:cubicBezTo>
                  <a:pt x="1794448" y="119688"/>
                  <a:pt x="1176620" y="0"/>
                  <a:pt x="1721922" y="109057"/>
                </a:cubicBezTo>
                <a:cubicBezTo>
                  <a:pt x="1738722" y="103457"/>
                  <a:pt x="1790138" y="85307"/>
                  <a:pt x="1805049" y="85307"/>
                </a:cubicBezTo>
                <a:cubicBezTo>
                  <a:pt x="1817567" y="85307"/>
                  <a:pt x="1828639" y="93743"/>
                  <a:pt x="1840675" y="97182"/>
                </a:cubicBezTo>
                <a:cubicBezTo>
                  <a:pt x="1856368" y="101666"/>
                  <a:pt x="1871866" y="108453"/>
                  <a:pt x="1888176" y="109057"/>
                </a:cubicBezTo>
                <a:cubicBezTo>
                  <a:pt x="1979158" y="112427"/>
                  <a:pt x="2070265" y="109057"/>
                  <a:pt x="2161309" y="10905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plan- </a:t>
            </a:r>
            <a:r>
              <a:rPr lang="en-US" sz="2800" dirty="0" smtClean="0"/>
              <a:t>Elements needed for the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264" y="990600"/>
            <a:ext cx="80772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Your research plan should aim be:	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Innovative, fundamental science</a:t>
            </a:r>
          </a:p>
          <a:p>
            <a:pPr lvl="3"/>
            <a:r>
              <a:rPr lang="en-US" dirty="0" smtClean="0"/>
              <a:t> Basic NSF requirements (intellectual merit of work)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Substantial – you get 5 years to do it</a:t>
            </a:r>
          </a:p>
          <a:p>
            <a:pPr lvl="3"/>
            <a:r>
              <a:rPr lang="en-US" dirty="0" smtClean="0"/>
              <a:t>Ambitious  (non incremental) but realistic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Reasonably feasible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Something you are excited about</a:t>
            </a:r>
          </a:p>
          <a:p>
            <a:pPr lvl="3"/>
            <a:r>
              <a:rPr lang="en-US" dirty="0" smtClean="0"/>
              <a:t> if successful you will have to do it (5 years is a long time)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Open up other research avenues</a:t>
            </a:r>
          </a:p>
          <a:p>
            <a:pPr lvl="3"/>
            <a:r>
              <a:rPr lang="en-US" dirty="0" smtClean="0"/>
              <a:t> possible industrial collaborations (industrial funding for more applied aspects)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1189</Words>
  <Application>Microsoft Office PowerPoint</Application>
  <PresentationFormat>On-screen Show (4:3)</PresentationFormat>
  <Paragraphs>186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Short bio</vt:lpstr>
      <vt:lpstr>Slide 3</vt:lpstr>
      <vt:lpstr>Full history of my CAREER proposals</vt:lpstr>
      <vt:lpstr>Slide 5</vt:lpstr>
      <vt:lpstr>Time and energy</vt:lpstr>
      <vt:lpstr>Research plan – Overall career goals?</vt:lpstr>
      <vt:lpstr>Research plan – how it fits within NSF?</vt:lpstr>
      <vt:lpstr>Research plan- Elements needed for the CAREER</vt:lpstr>
      <vt:lpstr>Research plan- What I proposed</vt:lpstr>
      <vt:lpstr>Educational plan</vt:lpstr>
      <vt:lpstr>Educational plan</vt:lpstr>
      <vt:lpstr>Overall career vision</vt:lpstr>
      <vt:lpstr>Slide 14</vt:lpstr>
      <vt:lpstr>A well written proposal</vt:lpstr>
      <vt:lpstr>What makes a proposal convincing?</vt:lpstr>
      <vt:lpstr>What makes a proposal convincing?</vt:lpstr>
      <vt:lpstr>Sum up …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ZJ Pei</cp:lastModifiedBy>
  <cp:revision>79</cp:revision>
  <dcterms:created xsi:type="dcterms:W3CDTF">2008-03-17T23:18:47Z</dcterms:created>
  <dcterms:modified xsi:type="dcterms:W3CDTF">2009-02-23T15:39:05Z</dcterms:modified>
</cp:coreProperties>
</file>