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305" r:id="rId7"/>
    <p:sldId id="265" r:id="rId8"/>
    <p:sldId id="266" r:id="rId9"/>
    <p:sldId id="269" r:id="rId10"/>
    <p:sldId id="299" r:id="rId11"/>
    <p:sldId id="300" r:id="rId12"/>
    <p:sldId id="301" r:id="rId13"/>
    <p:sldId id="303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6" r:id="rId32"/>
    <p:sldId id="304" r:id="rId33"/>
    <p:sldId id="302" r:id="rId34"/>
    <p:sldId id="273" r:id="rId35"/>
    <p:sldId id="295" r:id="rId36"/>
    <p:sldId id="313" r:id="rId37"/>
    <p:sldId id="314" r:id="rId38"/>
    <p:sldId id="316" r:id="rId39"/>
    <p:sldId id="315" r:id="rId40"/>
    <p:sldId id="31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8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4C57D-0E92-5743-A378-B4E941B5A54A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6B6CC-B6C3-0945-9998-0D0CB551A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5E12F9-9752-7D46-8709-49EA6BCAFA38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4F33-E2CC-8F46-A415-B51A6C9F2D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4F33-E2CC-8F46-A415-B51A6C9F2D7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Georgia"/>
                <a:cs typeface="Georgia"/>
              </a:rPr>
              <a:t>(a) KLHL12 positive structures at 7.5 hours of induction. The structures range in z diameter of 0.3 to 1 </a:t>
            </a:r>
            <a:r>
              <a:rPr lang="en-US" sz="1200" dirty="0" err="1" smtClean="0">
                <a:latin typeface="Georgia"/>
                <a:cs typeface="Georgia"/>
              </a:rPr>
              <a:t>μm</a:t>
            </a:r>
            <a:r>
              <a:rPr lang="en-US" sz="1200" dirty="0" smtClean="0">
                <a:latin typeface="Georgia"/>
                <a:cs typeface="Georgia"/>
              </a:rPr>
              <a:t> (b) and </a:t>
            </a:r>
            <a:r>
              <a:rPr lang="en-US" sz="1200" dirty="0" err="1" smtClean="0">
                <a:latin typeface="Georgia"/>
                <a:cs typeface="Georgia"/>
              </a:rPr>
              <a:t>upto</a:t>
            </a:r>
            <a:r>
              <a:rPr lang="en-US" sz="1200" dirty="0" smtClean="0">
                <a:latin typeface="Georgia"/>
                <a:cs typeface="Georgia"/>
              </a:rPr>
              <a:t> 2μm (x-y) after 24 hours induction (c). </a:t>
            </a:r>
            <a:r>
              <a:rPr lang="en-US" sz="1200" baseline="0" dirty="0" smtClean="0">
                <a:latin typeface="Georgia"/>
                <a:cs typeface="Georgia"/>
              </a:rPr>
              <a:t> D.  </a:t>
            </a:r>
            <a:r>
              <a:rPr lang="en-US" sz="1200" dirty="0" err="1" smtClean="0">
                <a:latin typeface="Georgia"/>
                <a:cs typeface="Georgia"/>
              </a:rPr>
              <a:t>Procollagen</a:t>
            </a:r>
            <a:r>
              <a:rPr lang="en-US" sz="1200" dirty="0" smtClean="0">
                <a:latin typeface="Georgia"/>
                <a:cs typeface="Georgia"/>
              </a:rPr>
              <a:t> 1 (PC-1) labeling in</a:t>
            </a:r>
            <a:r>
              <a:rPr lang="en-US" sz="1200" baseline="0" dirty="0" smtClean="0">
                <a:latin typeface="Georgia"/>
                <a:cs typeface="Georgia"/>
              </a:rPr>
              <a:t> parent cell line HT1080 showing no labeling while a</a:t>
            </a:r>
            <a:r>
              <a:rPr lang="en-US" sz="1200" dirty="0" smtClean="0">
                <a:latin typeface="Georgia"/>
                <a:cs typeface="Georgia"/>
              </a:rPr>
              <a:t> uniform reticular pattern</a:t>
            </a:r>
            <a:r>
              <a:rPr lang="en-US" sz="1200" baseline="0" dirty="0" smtClean="0">
                <a:latin typeface="Georgia"/>
                <a:cs typeface="Georgia"/>
              </a:rPr>
              <a:t> in the ER </a:t>
            </a:r>
            <a:r>
              <a:rPr lang="en-US" sz="1200" dirty="0" smtClean="0">
                <a:latin typeface="Georgia"/>
                <a:cs typeface="Georgia"/>
              </a:rPr>
              <a:t> is seen</a:t>
            </a:r>
            <a:r>
              <a:rPr lang="en-US" sz="1200" baseline="0" dirty="0" smtClean="0">
                <a:latin typeface="Georgia"/>
                <a:cs typeface="Georgia"/>
              </a:rPr>
              <a:t> in the stable cell line (e)</a:t>
            </a:r>
            <a:r>
              <a:rPr lang="en-US" sz="1200" dirty="0" smtClean="0">
                <a:latin typeface="Georgia"/>
                <a:cs typeface="Georgia"/>
              </a:rPr>
              <a:t>  confirmed </a:t>
            </a:r>
            <a:r>
              <a:rPr lang="en-US" sz="1200" dirty="0" err="1" smtClean="0">
                <a:latin typeface="Georgia"/>
                <a:cs typeface="Georgia"/>
              </a:rPr>
              <a:t>ultrastructurally</a:t>
            </a:r>
            <a:r>
              <a:rPr lang="en-US" sz="1200" dirty="0" smtClean="0">
                <a:latin typeface="Georgia"/>
                <a:cs typeface="Georgia"/>
              </a:rPr>
              <a:t> by pre-embedding </a:t>
            </a:r>
            <a:r>
              <a:rPr lang="en-US" sz="1200" dirty="0" err="1" smtClean="0">
                <a:latin typeface="Georgia"/>
                <a:cs typeface="Georgia"/>
              </a:rPr>
              <a:t>immunogold</a:t>
            </a:r>
            <a:r>
              <a:rPr lang="en-US" sz="1200" dirty="0" smtClean="0">
                <a:latin typeface="Georgia"/>
                <a:cs typeface="Georgia"/>
              </a:rPr>
              <a:t> labeling (f)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DEDE7-177D-624C-BC25-A2E6EF6C74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0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Cell line : HTPC KI-6 stable cell line</a:t>
            </a:r>
          </a:p>
          <a:p>
            <a:r>
              <a:rPr lang="en-US" sz="1200" dirty="0" smtClean="0"/>
              <a:t> Time of induction: 7.5 hours</a:t>
            </a:r>
          </a:p>
          <a:p>
            <a:r>
              <a:rPr lang="en-US" sz="1200" dirty="0" smtClean="0"/>
              <a:t> Primary:   Rabbit anti-Flag/Mouse monoclonal PC-1 </a:t>
            </a:r>
          </a:p>
          <a:p>
            <a:r>
              <a:rPr lang="en-US" sz="1200" dirty="0" smtClean="0"/>
              <a:t>                                         (QED Biosciences </a:t>
            </a:r>
            <a:r>
              <a:rPr lang="en-US" sz="1200" dirty="0" err="1" smtClean="0"/>
              <a:t>Inc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 Secondary:  </a:t>
            </a:r>
            <a:r>
              <a:rPr lang="en-US" sz="1200" dirty="0" smtClean="0">
                <a:solidFill>
                  <a:srgbClr val="800000"/>
                </a:solidFill>
              </a:rPr>
              <a:t>Rabbit 568 </a:t>
            </a:r>
            <a:r>
              <a:rPr lang="en-US" sz="1200" dirty="0" smtClean="0"/>
              <a:t>/ </a:t>
            </a:r>
            <a:r>
              <a:rPr lang="en-US" sz="1200" dirty="0" smtClean="0">
                <a:solidFill>
                  <a:srgbClr val="008000"/>
                </a:solidFill>
              </a:rPr>
              <a:t>Mouse 488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DEDE7-177D-624C-BC25-A2E6EF6C7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4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1200" dirty="0" smtClean="0"/>
              <a:t>Cell line : HTPC KI-6 stable cell line</a:t>
            </a:r>
          </a:p>
          <a:p>
            <a:r>
              <a:rPr lang="en-US" sz="1200" dirty="0" smtClean="0"/>
              <a:t> Time of induction: 7.5 hours</a:t>
            </a:r>
          </a:p>
          <a:p>
            <a:r>
              <a:rPr lang="en-US" sz="1200" dirty="0" smtClean="0"/>
              <a:t> Primary:   Goat anti-Flag/Mouse monoclonal PC-1/Rabbit</a:t>
            </a:r>
            <a:r>
              <a:rPr lang="en-US" sz="1200" baseline="0" dirty="0" smtClean="0"/>
              <a:t> Sec31</a:t>
            </a:r>
            <a:endParaRPr lang="en-US" sz="1200" dirty="0" smtClean="0"/>
          </a:p>
          <a:p>
            <a:r>
              <a:rPr lang="en-US" sz="1200" dirty="0" smtClean="0"/>
              <a:t>                                         </a:t>
            </a:r>
          </a:p>
          <a:p>
            <a:r>
              <a:rPr lang="en-US" sz="1200" baseline="0" dirty="0" smtClean="0"/>
              <a:t> </a:t>
            </a:r>
            <a:r>
              <a:rPr lang="en-US" sz="1200" dirty="0" smtClean="0"/>
              <a:t>Secondary: </a:t>
            </a:r>
            <a:r>
              <a:rPr lang="en-US" sz="1200" dirty="0" smtClean="0">
                <a:solidFill>
                  <a:srgbClr val="800000"/>
                </a:solidFill>
              </a:rPr>
              <a:t>Rabbit 568 </a:t>
            </a:r>
            <a:r>
              <a:rPr lang="en-US" sz="1200" dirty="0" smtClean="0"/>
              <a:t>/ </a:t>
            </a:r>
            <a:r>
              <a:rPr lang="en-US" sz="1200" dirty="0" smtClean="0">
                <a:solidFill>
                  <a:srgbClr val="008000"/>
                </a:solidFill>
              </a:rPr>
              <a:t>Mouse 488 / Goat 647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5C85E-D1EE-BE4D-8217-A6423BC6B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</a:t>
            </a:r>
            <a:r>
              <a:rPr lang="en-US" baseline="0" dirty="0" smtClean="0"/>
              <a:t> 4/13/14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DEDE7-177D-624C-BC25-A2E6EF6C7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6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Membranes (CD63-luc)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9FE8D-D2A5-1D4B-B43D-78859F92FC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6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9FE8D-D2A5-1D4B-B43D-78859F92FC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64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9FE8D-D2A5-1D4B-B43D-78859F92FC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63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eLife is a new initiative in research communication</a:t>
            </a:r>
          </a:p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The initial goal is to launch an outstanding new journal</a:t>
            </a:r>
          </a:p>
          <a:p>
            <a:r>
              <a:rPr lang="en-US" smtClean="0">
                <a:ea typeface="ＭＳ Ｐゴシック" pitchFamily="26" charset="-128"/>
                <a:cs typeface="ＭＳ Ｐゴシック" pitchFamily="26" charset="-128"/>
              </a:rPr>
              <a:t>Longer term, the vision is to catalyse fundamental change in research communication</a:t>
            </a: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  <a:p>
            <a:endParaRPr lang="en-US" smtClean="0"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655426-B6C9-8A4F-A6ED-8CB8CD25EB95}" type="slidenum">
              <a:rPr lang="en-US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pPr/>
              <a:t>35</a:t>
            </a:fld>
            <a:endParaRPr lang="en-US" smtClean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39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571875"/>
            <a:ext cx="9144000" cy="22050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pic>
        <p:nvPicPr>
          <p:cNvPr id="3" name="Picture 7" descr="Screen-Shot-2012-03-05-at-12.27Transparen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8525" y="779463"/>
            <a:ext cx="55927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WE_logotype_black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19938" y="6223000"/>
            <a:ext cx="179228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MPG_LOGO_5cm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67413" y="5959475"/>
            <a:ext cx="981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hmi_black.eps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6224588"/>
            <a:ext cx="10001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3003550" y="6191250"/>
            <a:ext cx="1516063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>
                <a:latin typeface="Helvetica Neue"/>
                <a:ea typeface="ＭＳ Ｐゴシック" pitchFamily="-109" charset="-128"/>
                <a:cs typeface="Helvetica Neue"/>
              </a:rPr>
              <a:t> Supported by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57575" y="5245100"/>
            <a:ext cx="3151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FF"/>
                </a:solidFill>
                <a:latin typeface="Helvetica Neue"/>
                <a:ea typeface="ＭＳ Ｐゴシック" pitchFamily="-109" charset="-128"/>
                <a:cs typeface="Helvetica Neue"/>
              </a:rPr>
              <a:t>elifesciences.org</a:t>
            </a:r>
            <a:endParaRPr lang="en-US" sz="2000" dirty="0">
              <a:solidFill>
                <a:srgbClr val="FFFFFF"/>
              </a:solidFill>
              <a:latin typeface="Helvetica Neue"/>
              <a:ea typeface="ＭＳ Ｐゴシック" pitchFamily="-109" charset="-128"/>
              <a:cs typeface="Helvetica Neue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30588" y="3659188"/>
            <a:ext cx="569118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FFFFFF"/>
                </a:solidFill>
                <a:latin typeface="Georgia"/>
                <a:ea typeface="ＭＳ Ｐゴシック" pitchFamily="-109" charset="-128"/>
                <a:cs typeface="Georgia"/>
              </a:rPr>
              <a:t>Ground-breaking science, </a:t>
            </a:r>
          </a:p>
          <a:p>
            <a:pPr>
              <a:defRPr/>
            </a:pPr>
            <a:r>
              <a:rPr lang="en-GB" sz="2800" dirty="0">
                <a:solidFill>
                  <a:srgbClr val="FFFFFF"/>
                </a:solidFill>
                <a:latin typeface="Georgia"/>
                <a:ea typeface="ＭＳ Ｐゴシック" pitchFamily="-109" charset="-128"/>
                <a:cs typeface="Georgia"/>
              </a:rPr>
              <a:t>selected by experts, published without delay, open to the world</a:t>
            </a:r>
            <a:endParaRPr lang="en-US" sz="2800" dirty="0">
              <a:solidFill>
                <a:srgbClr val="FFFFFF"/>
              </a:solidFill>
              <a:latin typeface="Georgia"/>
              <a:ea typeface="ＭＳ Ｐゴシック" pitchFamily="-109" charset="-128"/>
              <a:cs typeface="Georgi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70275" y="2565400"/>
            <a:ext cx="4238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Helvetica Neue"/>
                <a:ea typeface="ＭＳ Ｐゴシック" pitchFamily="-109" charset="-128"/>
                <a:cs typeface="Helvetica Neue"/>
              </a:rPr>
              <a:t>The best in science and science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5982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8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2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8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2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FAD6-F443-5E46-ACA6-32EA7F4347F5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D23A5-5461-7D40-B63A-738D8CB1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1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1295400"/>
            <a:ext cx="8629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4705350" y="4343400"/>
            <a:ext cx="990600" cy="762000"/>
          </a:xfrm>
          <a:prstGeom prst="actionButtonHel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4343400" y="5376863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Procollagen (soluble cargo) </a:t>
            </a:r>
          </a:p>
          <a:p>
            <a:r>
              <a:rPr lang="en-US">
                <a:latin typeface="Calibri" charset="0"/>
              </a:rPr>
              <a:t>300 nm</a:t>
            </a:r>
          </a:p>
        </p:txBody>
      </p:sp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7239000" y="9906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60-70 nm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67300" y="4429125"/>
            <a:ext cx="1143000" cy="933450"/>
          </a:xfrm>
          <a:prstGeom prst="straightConnector1">
            <a:avLst/>
          </a:prstGeom>
          <a:ln w="508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4572000" y="6335713"/>
            <a:ext cx="502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Calibri" charset="0"/>
              </a:rPr>
              <a:t>Lee et al., Annu. Rev. Cell Dev Biol. 2004.20:87-123</a:t>
            </a:r>
          </a:p>
        </p:txBody>
      </p:sp>
      <p:pic>
        <p:nvPicPr>
          <p:cNvPr id="38920" name="Picture 4" descr="SK183_1_005i.jpg"/>
          <p:cNvPicPr>
            <a:picLocks noChangeAspect="1"/>
          </p:cNvPicPr>
          <p:nvPr/>
        </p:nvPicPr>
        <p:blipFill>
          <a:blip r:embed="rId4">
            <a:lum bright="10000"/>
          </a:blip>
          <a:srcRect l="15686" t="4526" r="21568" b="4962"/>
          <a:stretch>
            <a:fillRect/>
          </a:stretch>
        </p:blipFill>
        <p:spPr bwMode="auto">
          <a:xfrm>
            <a:off x="3505200" y="4343400"/>
            <a:ext cx="854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0" y="331788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200" dirty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2" charset="0"/>
                <a:ea typeface="ＭＳ Ｐゴシック" pitchFamily="32" charset="-128"/>
                <a:cs typeface="ＭＳ Ｐゴシック" pitchFamily="32" charset="-128"/>
              </a:rPr>
              <a:t>          </a:t>
            </a:r>
            <a:r>
              <a:rPr lang="en-US" sz="2800" i="1" dirty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2" charset="0"/>
                <a:ea typeface="ＭＳ Ｐゴシック" pitchFamily="32" charset="-128"/>
                <a:cs typeface="ＭＳ Ｐゴシック" pitchFamily="32" charset="-128"/>
              </a:rPr>
              <a:t>How does a COPII vesicle accommodate large cargo? </a:t>
            </a:r>
          </a:p>
        </p:txBody>
      </p:sp>
      <p:sp>
        <p:nvSpPr>
          <p:cNvPr id="14346" name="Slide Number Placeholder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7390FBB-9A18-C842-9D0F-59F5E09D6EBD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41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382" y="389271"/>
            <a:ext cx="7734418" cy="47412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6881" y="424790"/>
            <a:ext cx="705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SUPER-RESOLUTION 3D STORM IMAGING OF ENLARGED COPII VESICLES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56"/>
            <a:ext cx="4752527" cy="4636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3641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Green=Sec31 647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Magenta=FLAG 488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Scale bar: 5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35461" y="5254281"/>
            <a:ext cx="1541722" cy="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16" y="2488449"/>
            <a:ext cx="2621665" cy="237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781" y="2488450"/>
            <a:ext cx="1533525" cy="3409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096000" y="5307293"/>
            <a:ext cx="39286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36559" y="5063141"/>
            <a:ext cx="1055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200 nm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6589" y="6103270"/>
            <a:ext cx="4102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Ke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Xu</a:t>
            </a:r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Lab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Dept. of Chemistry, UC Berkeley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8690" y="1222864"/>
            <a:ext cx="4659976" cy="442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55" y="4380850"/>
            <a:ext cx="2485360" cy="23591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105233" y="342315"/>
            <a:ext cx="66804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SUPER-RESOLUTION 3D STORM IMAGING REVEALS A HOLLOW CAGE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0" y="916168"/>
            <a:ext cx="3388649" cy="3305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6001" y="3216746"/>
            <a:ext cx="251130" cy="23343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88359" y="5945391"/>
            <a:ext cx="36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5650" y="6423834"/>
            <a:ext cx="36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30944" y="6231198"/>
            <a:ext cx="203876" cy="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30945" y="6231197"/>
            <a:ext cx="1" cy="29807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" y="4376435"/>
            <a:ext cx="2485362" cy="2359152"/>
          </a:xfrm>
          <a:prstGeom prst="rect">
            <a:avLst/>
          </a:prstGeom>
          <a:ln>
            <a:solidFill>
              <a:srgbClr val="595959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00455" y="5876931"/>
            <a:ext cx="36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x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0930" y="6355374"/>
            <a:ext cx="360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Z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06224" y="6162738"/>
            <a:ext cx="203876" cy="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06225" y="6162737"/>
            <a:ext cx="1" cy="29807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7727" y="4277302"/>
            <a:ext cx="228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500 nm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6799" y="4300867"/>
            <a:ext cx="228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500 nm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" y="1497771"/>
            <a:ext cx="4950989" cy="4930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94195" y="3198421"/>
            <a:ext cx="465927" cy="41467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7093" y="253998"/>
            <a:ext cx="8042726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 2 COLOR 3D STORM IMAGING REVEALS A CAGE ENCAPSULATING PROCOLLAGEN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5352" y="5781991"/>
            <a:ext cx="216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Sec31 (647)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PC1 (Cy3b)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 descr="x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20" y="2123933"/>
            <a:ext cx="2908620" cy="2723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8320" y="5227993"/>
            <a:ext cx="2822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xz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view of </a:t>
            </a: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 selected </a:t>
            </a:r>
            <a:r>
              <a:rPr lang="en-US" dirty="0" err="1" smtClean="0">
                <a:solidFill>
                  <a:srgbClr val="FFFFFF"/>
                </a:solidFill>
              </a:rPr>
              <a:t>xy</a:t>
            </a:r>
            <a:r>
              <a:rPr lang="en-US" dirty="0" smtClean="0">
                <a:solidFill>
                  <a:srgbClr val="FFFFFF"/>
                </a:solidFill>
              </a:rPr>
              <a:t> area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Sec31 (647)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PC1 (Cy3b)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Grid: 200 nm x 200 nm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6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Extracellular vesicles as carriers of unconventional signals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4" name="Picture 3" descr="vesicles-signal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6937" r="22839"/>
          <a:stretch/>
        </p:blipFill>
        <p:spPr>
          <a:xfrm>
            <a:off x="1479865" y="1354138"/>
            <a:ext cx="6166594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7665" y="3118556"/>
            <a:ext cx="79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446" y="3345726"/>
            <a:ext cx="153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Cytoplasmic proteins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86197" y="4497529"/>
            <a:ext cx="128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molecules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45957" y="2057400"/>
            <a:ext cx="201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Anchored membrane proteins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4615" y="5090067"/>
            <a:ext cx="79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Lipids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20457" y="6050846"/>
            <a:ext cx="186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Transmembrane</a:t>
            </a:r>
            <a:r>
              <a:rPr lang="en-US" dirty="0" smtClean="0"/>
              <a:t> proteins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86556" y="3725335"/>
            <a:ext cx="2568223" cy="323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83666" y="4161388"/>
            <a:ext cx="1919111" cy="65050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6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2450" y="-90487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Origin and secretion of </a:t>
            </a:r>
            <a:r>
              <a:rPr lang="en-US" i="1" dirty="0" err="1">
                <a:solidFill>
                  <a:srgbClr val="0000FF"/>
                </a:solidFill>
              </a:rPr>
              <a:t>exosomes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Picture 1" descr="Exosome-production-color_v5K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3" y="918972"/>
            <a:ext cx="8311444" cy="56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9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Purification of CD63 </a:t>
            </a:r>
            <a:r>
              <a:rPr lang="en-US" sz="3600" i="1" dirty="0" err="1" smtClean="0">
                <a:solidFill>
                  <a:srgbClr val="0000FF"/>
                </a:solidFill>
              </a:rPr>
              <a:t>exosomes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64" y="608014"/>
            <a:ext cx="5200686" cy="66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CD63-luciferase and RNA in purified </a:t>
            </a:r>
            <a:r>
              <a:rPr lang="en-US" sz="3600" i="1" dirty="0" err="1" smtClean="0">
                <a:solidFill>
                  <a:srgbClr val="0000FF"/>
                </a:solidFill>
              </a:rPr>
              <a:t>exosomes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8"/>
          <a:stretch/>
        </p:blipFill>
        <p:spPr>
          <a:xfrm>
            <a:off x="34928" y="1719264"/>
            <a:ext cx="5421983" cy="4200142"/>
          </a:xfrm>
          <a:prstGeom prst="rect">
            <a:avLst/>
          </a:prstGeom>
        </p:spPr>
      </p:pic>
      <p:pic>
        <p:nvPicPr>
          <p:cNvPr id="6" name="Picture 5" descr="slid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2"/>
          <a:stretch/>
        </p:blipFill>
        <p:spPr>
          <a:xfrm>
            <a:off x="5365754" y="1703390"/>
            <a:ext cx="4159537" cy="42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6666" r="51316" b="21658"/>
          <a:stretch/>
        </p:blipFill>
        <p:spPr>
          <a:xfrm>
            <a:off x="0" y="1428221"/>
            <a:ext cx="5983112" cy="5101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Luciferase latent in CD63 </a:t>
            </a:r>
            <a:r>
              <a:rPr lang="en-US" sz="3600" i="1" dirty="0" err="1" smtClean="0">
                <a:solidFill>
                  <a:srgbClr val="0000FF"/>
                </a:solidFill>
              </a:rPr>
              <a:t>exosomes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4" name="Picture 3" descr="slide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75" y="2098675"/>
            <a:ext cx="316702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Distribution of </a:t>
            </a:r>
            <a:r>
              <a:rPr lang="en-US" sz="3600" i="1" dirty="0" err="1" smtClean="0">
                <a:solidFill>
                  <a:srgbClr val="0000FF"/>
                </a:solidFill>
              </a:rPr>
              <a:t>miRNAs</a:t>
            </a:r>
            <a:r>
              <a:rPr lang="en-US" sz="3600" i="1" dirty="0" smtClean="0">
                <a:solidFill>
                  <a:srgbClr val="0000FF"/>
                </a:solidFill>
              </a:rPr>
              <a:t> in </a:t>
            </a:r>
            <a:r>
              <a:rPr lang="en-US" sz="3600" i="1" dirty="0" err="1" smtClean="0">
                <a:solidFill>
                  <a:srgbClr val="0000FF"/>
                </a:solidFill>
              </a:rPr>
              <a:t>exosomes</a:t>
            </a:r>
            <a:r>
              <a:rPr lang="en-US" sz="3600" i="1" dirty="0" smtClean="0">
                <a:solidFill>
                  <a:srgbClr val="0000FF"/>
                </a:solidFill>
              </a:rPr>
              <a:t> and cells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93"/>
          <a:stretch/>
        </p:blipFill>
        <p:spPr>
          <a:xfrm>
            <a:off x="-158778" y="1772920"/>
            <a:ext cx="6025627" cy="4565904"/>
          </a:xfrm>
          <a:prstGeom prst="rect">
            <a:avLst/>
          </a:prstGeom>
        </p:spPr>
      </p:pic>
      <p:pic>
        <p:nvPicPr>
          <p:cNvPr id="6" name="Picture 5" descr="Slide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3"/>
          <a:stretch/>
        </p:blipFill>
        <p:spPr>
          <a:xfrm>
            <a:off x="5683251" y="1852295"/>
            <a:ext cx="4094575" cy="4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1290638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Co-purification of CD63 and </a:t>
            </a:r>
            <a:r>
              <a:rPr lang="en-US" sz="3600" i="1" dirty="0" err="1" smtClean="0">
                <a:solidFill>
                  <a:srgbClr val="0000FF"/>
                </a:solidFill>
              </a:rPr>
              <a:t>miRNAs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slide6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3"/>
          <a:stretch/>
        </p:blipFill>
        <p:spPr>
          <a:xfrm>
            <a:off x="-158750" y="1698625"/>
            <a:ext cx="5062239" cy="4565904"/>
          </a:xfrm>
          <a:prstGeom prst="rect">
            <a:avLst/>
          </a:prstGeom>
        </p:spPr>
      </p:pic>
      <p:pic>
        <p:nvPicPr>
          <p:cNvPr id="6" name="Picture 5" descr="slide6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7"/>
          <a:stretch/>
        </p:blipFill>
        <p:spPr>
          <a:xfrm>
            <a:off x="4667251" y="1698625"/>
            <a:ext cx="4624961" cy="4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F-vertical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62000"/>
            <a:ext cx="5486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38113"/>
            <a:ext cx="126111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  Collagen </a:t>
            </a:r>
            <a:r>
              <a:rPr lang="en-US" sz="2400" i="1" dirty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accumulates in the ER in CLSD mutant fibroblasts</a:t>
            </a:r>
          </a:p>
        </p:txBody>
      </p:sp>
    </p:spTree>
    <p:extLst>
      <p:ext uri="{BB962C8B-B14F-4D97-AF65-F5344CB8AC3E}">
        <p14:creationId xmlns:p14="http://schemas.microsoft.com/office/powerpoint/2010/main" val="40199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err="1" smtClean="0">
                <a:solidFill>
                  <a:srgbClr val="0000FF"/>
                </a:solidFill>
              </a:rPr>
              <a:t>miRNAs</a:t>
            </a:r>
            <a:r>
              <a:rPr lang="en-US" sz="3600" i="1" dirty="0" smtClean="0">
                <a:solidFill>
                  <a:srgbClr val="0000FF"/>
                </a:solidFill>
              </a:rPr>
              <a:t> in detergent-sensitive vesicles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877888"/>
            <a:ext cx="7459940" cy="61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Cell-free exosome biogenesis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exosome-biogenesis-in-vitro2-lin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321"/>
            <a:ext cx="9144000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26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00FF"/>
                </a:solidFill>
              </a:rPr>
              <a:t>Exosome biogenesis requires cytosol and incubation at 30C</a:t>
            </a:r>
            <a:endParaRPr lang="en-US" sz="3200" i="1" dirty="0">
              <a:solidFill>
                <a:srgbClr val="0000FF"/>
              </a:solidFill>
            </a:endParaRPr>
          </a:p>
        </p:txBody>
      </p:sp>
      <p:pic>
        <p:nvPicPr>
          <p:cNvPr id="4" name="Picture 3" descr="slide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 b="9466"/>
          <a:stretch/>
        </p:blipFill>
        <p:spPr>
          <a:xfrm>
            <a:off x="987781" y="1339298"/>
            <a:ext cx="6831782" cy="55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806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00FF"/>
                </a:solidFill>
              </a:rPr>
              <a:t>Cell-free </a:t>
            </a:r>
            <a:r>
              <a:rPr lang="en-US" sz="3200" i="1" dirty="0" err="1" smtClean="0">
                <a:solidFill>
                  <a:srgbClr val="0000FF"/>
                </a:solidFill>
              </a:rPr>
              <a:t>miRNA</a:t>
            </a:r>
            <a:r>
              <a:rPr lang="en-US" sz="3200" i="1" dirty="0" smtClean="0">
                <a:solidFill>
                  <a:srgbClr val="0000FF"/>
                </a:solidFill>
              </a:rPr>
              <a:t> packaging into exosomes</a:t>
            </a:r>
            <a:endParaRPr lang="en-US" sz="3200" dirty="0"/>
          </a:p>
        </p:txBody>
      </p:sp>
      <p:pic>
        <p:nvPicPr>
          <p:cNvPr id="4" name="Picture 3" descr="exosome-packaging-in-vitro5_K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840"/>
            <a:ext cx="914400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 err="1" smtClean="0">
                <a:solidFill>
                  <a:srgbClr val="0000FF"/>
                </a:solidFill>
              </a:rPr>
              <a:t>miRNA</a:t>
            </a:r>
            <a:r>
              <a:rPr lang="en-US" sz="3600" i="1" dirty="0" smtClean="0">
                <a:solidFill>
                  <a:srgbClr val="0000FF"/>
                </a:solidFill>
              </a:rPr>
              <a:t> packaging stimulated by cytosol, incubation at 30C and ATP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1"/>
          <a:stretch/>
        </p:blipFill>
        <p:spPr>
          <a:xfrm>
            <a:off x="-222250" y="1831975"/>
            <a:ext cx="5221100" cy="4572000"/>
          </a:xfrm>
          <a:prstGeom prst="rect">
            <a:avLst/>
          </a:prstGeom>
        </p:spPr>
      </p:pic>
      <p:pic>
        <p:nvPicPr>
          <p:cNvPr id="6" name="Picture 5" descr="slide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9"/>
          <a:stretch/>
        </p:blipFill>
        <p:spPr>
          <a:xfrm>
            <a:off x="4699000" y="1911350"/>
            <a:ext cx="4721584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0000FF"/>
                </a:solidFill>
              </a:rPr>
              <a:t>miRNA</a:t>
            </a:r>
            <a:r>
              <a:rPr lang="en-US" i="1" dirty="0" smtClean="0">
                <a:solidFill>
                  <a:srgbClr val="0000FF"/>
                </a:solidFill>
              </a:rPr>
              <a:t> packaging selective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9"/>
          <a:stretch/>
        </p:blipFill>
        <p:spPr>
          <a:xfrm>
            <a:off x="-238143" y="1870077"/>
            <a:ext cx="5033839" cy="4111751"/>
          </a:xfrm>
          <a:prstGeom prst="rect">
            <a:avLst/>
          </a:prstGeom>
        </p:spPr>
      </p:pic>
      <p:pic>
        <p:nvPicPr>
          <p:cNvPr id="6" name="Picture 5" descr="slide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/>
          <a:stretch/>
        </p:blipFill>
        <p:spPr>
          <a:xfrm>
            <a:off x="4556126" y="1965325"/>
            <a:ext cx="4710763" cy="39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Isolation of </a:t>
            </a:r>
            <a:r>
              <a:rPr lang="en-US" sz="3600" i="1" dirty="0" err="1" smtClean="0">
                <a:solidFill>
                  <a:srgbClr val="0000FF"/>
                </a:solidFill>
              </a:rPr>
              <a:t>miRNA</a:t>
            </a:r>
            <a:r>
              <a:rPr lang="en-US" sz="3600" i="1" dirty="0" smtClean="0">
                <a:solidFill>
                  <a:srgbClr val="0000FF"/>
                </a:solidFill>
              </a:rPr>
              <a:t>-protein complexes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4" name="Picture 3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8" y="846665"/>
            <a:ext cx="4001422" cy="59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7 at 9.3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3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8985" y="4338793"/>
            <a:ext cx="49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-Secreted YBX1 is protease protected</a:t>
            </a:r>
          </a:p>
          <a:p>
            <a:r>
              <a:rPr lang="en-US" dirty="0" smtClean="0"/>
              <a:t>-Protease protection is detergent sensitive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59111" y="4985124"/>
            <a:ext cx="0" cy="647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77582" y="5632741"/>
            <a:ext cx="39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Suggests it is secreted in a vesicle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YBX1 packaging stimulated by miR223, cytosol, membranes and incubation at 30C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ybx1-copackaging_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0" y="1965009"/>
            <a:ext cx="7265631" cy="365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0000FF"/>
                </a:solidFill>
              </a:rPr>
              <a:t>Knockout of YBX1</a:t>
            </a:r>
            <a:endParaRPr lang="en-US" sz="40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35" y="1020765"/>
            <a:ext cx="5645955" cy="59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955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pitchFamily="32" charset="0"/>
              <a:buNone/>
              <a:defRPr/>
            </a:pPr>
            <a:endParaRPr lang="en-US"/>
          </a:p>
        </p:txBody>
      </p:sp>
      <p:pic>
        <p:nvPicPr>
          <p:cNvPr id="67588" name="Picture 3" descr="statue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05113"/>
            <a:ext cx="9144000" cy="1188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6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0000FF"/>
                </a:solidFill>
              </a:rPr>
              <a:t>YBX1 required for packaging of miR-223 but not of CD63-luciferase</a:t>
            </a:r>
            <a:endParaRPr lang="en-US" sz="3600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slide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47917"/>
          <a:stretch/>
        </p:blipFill>
        <p:spPr>
          <a:xfrm>
            <a:off x="-79388" y="2163318"/>
            <a:ext cx="5107606" cy="4107238"/>
          </a:xfrm>
          <a:prstGeom prst="rect">
            <a:avLst/>
          </a:prstGeom>
        </p:spPr>
      </p:pic>
      <p:pic>
        <p:nvPicPr>
          <p:cNvPr id="6" name="Picture 5" descr="slide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 r="7813"/>
          <a:stretch/>
        </p:blipFill>
        <p:spPr>
          <a:xfrm>
            <a:off x="4730735" y="2099819"/>
            <a:ext cx="4626896" cy="410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>
                <a:solidFill>
                  <a:srgbClr val="3366FF"/>
                </a:solidFill>
              </a:rPr>
              <a:t>Upregulation</a:t>
            </a:r>
            <a:r>
              <a:rPr lang="en-US" i="1" dirty="0" smtClean="0">
                <a:solidFill>
                  <a:srgbClr val="3366FF"/>
                </a:solidFill>
              </a:rPr>
              <a:t> of </a:t>
            </a:r>
            <a:r>
              <a:rPr lang="en-US" i="1" smtClean="0">
                <a:solidFill>
                  <a:srgbClr val="3366FF"/>
                </a:solidFill>
              </a:rPr>
              <a:t>YBX2 mRNA </a:t>
            </a:r>
            <a:r>
              <a:rPr lang="en-US" i="1" dirty="0" smtClean="0">
                <a:solidFill>
                  <a:srgbClr val="3366FF"/>
                </a:solidFill>
              </a:rPr>
              <a:t>in </a:t>
            </a:r>
            <a:r>
              <a:rPr lang="en-US" i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smtClean="0">
                <a:solidFill>
                  <a:srgbClr val="3366FF"/>
                </a:solidFill>
                <a:latin typeface="+mn-lt"/>
                <a:cs typeface="Symbol" charset="2"/>
              </a:rPr>
              <a:t>YBX1 cells</a:t>
            </a:r>
            <a:endParaRPr lang="en-US" i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Content Placeholder 3" descr="slide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 b="9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00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Y-box proteins control </a:t>
            </a:r>
            <a:r>
              <a:rPr lang="en-US" i="1" dirty="0" err="1" smtClean="0">
                <a:solidFill>
                  <a:srgbClr val="0000FF"/>
                </a:solidFill>
              </a:rPr>
              <a:t>miRNA</a:t>
            </a:r>
            <a:r>
              <a:rPr lang="en-US" i="1" dirty="0" smtClean="0">
                <a:solidFill>
                  <a:srgbClr val="0000FF"/>
                </a:solidFill>
              </a:rPr>
              <a:t> secretion in vivo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9" name="Picture 8" descr="slide-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6"/>
          <a:stretch/>
        </p:blipFill>
        <p:spPr>
          <a:xfrm>
            <a:off x="564440" y="1475680"/>
            <a:ext cx="7859889" cy="57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xosome-RNA-sort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3739" r="4911" b="36819"/>
          <a:stretch/>
        </p:blipFill>
        <p:spPr>
          <a:xfrm>
            <a:off x="234176" y="441510"/>
            <a:ext cx="8769074" cy="6404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0999"/>
            <a:ext cx="8229600" cy="1417638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00FF"/>
                </a:solidFill>
              </a:rPr>
              <a:t>MicroRNA </a:t>
            </a:r>
            <a:r>
              <a:rPr lang="en-US" sz="3200" i="1" dirty="0">
                <a:solidFill>
                  <a:srgbClr val="0000FF"/>
                </a:solidFill>
              </a:rPr>
              <a:t>P</a:t>
            </a:r>
            <a:r>
              <a:rPr lang="en-US" sz="3200" i="1" dirty="0" smtClean="0">
                <a:solidFill>
                  <a:srgbClr val="0000FF"/>
                </a:solidFill>
              </a:rPr>
              <a:t>ackaging into Exosomes</a:t>
            </a:r>
            <a:endParaRPr lang="en-US" sz="3200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7345" y="2389276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A9EB4"/>
                </a:solidFill>
              </a:rPr>
              <a:t>What is the primary </a:t>
            </a:r>
          </a:p>
          <a:p>
            <a:r>
              <a:rPr lang="en-US" sz="1400" dirty="0" smtClean="0">
                <a:solidFill>
                  <a:srgbClr val="2A9EB4"/>
                </a:solidFill>
              </a:rPr>
              <a:t>membrane source?</a:t>
            </a:r>
            <a:endParaRPr lang="en-US" sz="1400" dirty="0">
              <a:solidFill>
                <a:srgbClr val="2A9EB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356" y="3404162"/>
            <a:ext cx="144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A9EB4"/>
                </a:solidFill>
              </a:rPr>
              <a:t>How is YBX1:RNA</a:t>
            </a:r>
          </a:p>
          <a:p>
            <a:r>
              <a:rPr lang="en-US" sz="1400" dirty="0" smtClean="0">
                <a:solidFill>
                  <a:srgbClr val="2A9EB4"/>
                </a:solidFill>
              </a:rPr>
              <a:t>captured?</a:t>
            </a:r>
            <a:endParaRPr lang="en-US" sz="1400" dirty="0">
              <a:solidFill>
                <a:srgbClr val="2A9EB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8370" y="4169038"/>
            <a:ext cx="150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A9EB4"/>
                </a:solidFill>
              </a:rPr>
              <a:t>How is </a:t>
            </a:r>
            <a:r>
              <a:rPr lang="en-US" sz="1400" dirty="0" err="1" smtClean="0">
                <a:solidFill>
                  <a:srgbClr val="2A9EB4"/>
                </a:solidFill>
              </a:rPr>
              <a:t>miRNA</a:t>
            </a:r>
            <a:r>
              <a:rPr lang="en-US" sz="1400" dirty="0" smtClean="0">
                <a:solidFill>
                  <a:srgbClr val="2A9EB4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2A9EB4"/>
                </a:solidFill>
              </a:rPr>
              <a:t>cargo recognized?</a:t>
            </a:r>
            <a:endParaRPr lang="en-US" sz="1400" dirty="0">
              <a:solidFill>
                <a:srgbClr val="2A9E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oup-photo-12sep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ublication volu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"/>
            <a:ext cx="9144000" cy="62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arison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 b="15124"/>
          <a:stretch>
            <a:fillRect/>
          </a:stretch>
        </p:blipFill>
        <p:spPr>
          <a:xfrm>
            <a:off x="-978791" y="260104"/>
            <a:ext cx="11175637" cy="6146170"/>
          </a:xfrm>
        </p:spPr>
      </p:pic>
    </p:spTree>
    <p:extLst>
      <p:ext uri="{BB962C8B-B14F-4D97-AF65-F5344CB8AC3E}">
        <p14:creationId xmlns:p14="http://schemas.microsoft.com/office/powerpoint/2010/main" val="18337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27294" y="1128962"/>
            <a:ext cx="5582501" cy="8878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dirty="0" smtClean="0">
                <a:latin typeface="+mj-lt"/>
              </a:rPr>
              <a:t>Institutions with the most papers accepted by </a:t>
            </a:r>
            <a:r>
              <a:rPr lang="en-US" sz="2400" i="1" dirty="0" smtClean="0">
                <a:latin typeface="+mj-lt"/>
              </a:rPr>
              <a:t>eLife</a:t>
            </a:r>
            <a:r>
              <a:rPr lang="en-US" sz="2400" dirty="0" smtClean="0">
                <a:latin typeface="+mj-lt"/>
              </a:rPr>
              <a:t>, up to March 2015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37187"/>
              </p:ext>
            </p:extLst>
          </p:nvPr>
        </p:nvGraphicFramePr>
        <p:xfrm>
          <a:off x="2607747" y="2163329"/>
          <a:ext cx="4026467" cy="3740358"/>
        </p:xfrm>
        <a:graphic>
          <a:graphicData uri="http://schemas.openxmlformats.org/drawingml/2006/table">
            <a:tbl>
              <a:tblPr/>
              <a:tblGrid>
                <a:gridCol w="3458979"/>
                <a:gridCol w="567488"/>
              </a:tblGrid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University of California, Berkeley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UT Southwestern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University of California, San Francisco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University of Oxford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Stanford University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Harvard University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Harvard Medical School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University of Cambridge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Yale University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5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Medical Research Council Laboratory of Molecular Biology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9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0107" y="976534"/>
            <a:ext cx="7230922" cy="12004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 dirty="0" smtClean="0"/>
              <a:t>Acceptances by </a:t>
            </a:r>
            <a:r>
              <a:rPr lang="en-US" sz="3200" i="1" dirty="0" smtClean="0"/>
              <a:t>eLife</a:t>
            </a:r>
            <a:r>
              <a:rPr lang="en-US" sz="3200" dirty="0" smtClean="0"/>
              <a:t>, </a:t>
            </a:r>
          </a:p>
          <a:p>
            <a:pPr algn="ctr"/>
            <a:r>
              <a:rPr lang="en-US" sz="3200" dirty="0" smtClean="0"/>
              <a:t>June 2012–August 2014 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653342"/>
              </p:ext>
            </p:extLst>
          </p:nvPr>
        </p:nvGraphicFramePr>
        <p:xfrm>
          <a:off x="1297118" y="2202124"/>
          <a:ext cx="6391004" cy="3330885"/>
        </p:xfrm>
        <a:graphic>
          <a:graphicData uri="http://schemas.openxmlformats.org/drawingml/2006/table">
            <a:tbl>
              <a:tblPr/>
              <a:tblGrid>
                <a:gridCol w="2152073"/>
                <a:gridCol w="1412977"/>
                <a:gridCol w="1412977"/>
                <a:gridCol w="1412977"/>
              </a:tblGrid>
              <a:tr h="553909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venir Heavy"/>
                          <a:cs typeface="Avenir Heavy"/>
                        </a:rPr>
                        <a:t>Acceptances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venir Heavy"/>
                          <a:cs typeface="Avenir Heavy"/>
                        </a:rPr>
                        <a:t>Submissions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venir Heavy"/>
                          <a:cs typeface="Avenir Heavy"/>
                        </a:rPr>
                        <a:t>% Accepted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39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UC Berkeley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37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210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18%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39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UT Southwestern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156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16%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39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UC San Francisco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22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venir Heavy"/>
                          <a:cs typeface="Avenir Heavy"/>
                        </a:rPr>
                        <a:t>125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18%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39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Oxford University</a:t>
                      </a:r>
                      <a:endParaRPr lang="en-US" sz="1600" b="0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147</a:t>
                      </a:r>
                      <a:endParaRPr lang="en-US" sz="1600" b="0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13%</a:t>
                      </a:r>
                      <a:endParaRPr lang="en-US" sz="1600" b="0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3909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Stanford University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Avenir Heavy"/>
                          <a:cs typeface="Avenir Heavy"/>
                        </a:rPr>
                        <a:t>19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130</a:t>
                      </a:r>
                      <a:endParaRPr lang="en-US" sz="1600" b="0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venir Heavy"/>
                          <a:cs typeface="Avenir Heavy"/>
                        </a:rPr>
                        <a:t>15%</a:t>
                      </a:r>
                      <a:endParaRPr lang="en-US" sz="1600" b="0" i="0" u="none" strike="noStrike" dirty="0">
                        <a:effectLst/>
                        <a:latin typeface="Avenir Heavy"/>
                        <a:cs typeface="Avenir Heavy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4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4140200" y="29527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47" name="Picture 2" descr="CIRM COPII-vesicles after Klhl12 overexpress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3225" y="998538"/>
            <a:ext cx="5529263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94812"/>
            <a:ext cx="91581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 CY" pitchFamily="-109" charset="-52"/>
                <a:ea typeface="Lucida Grande CY" pitchFamily="-109" charset="-52"/>
                <a:cs typeface="Lucida Grande CY" pitchFamily="-109" charset="-52"/>
              </a:rPr>
              <a:t> Cul3</a:t>
            </a:r>
            <a:r>
              <a:rPr lang="en-US" sz="3200" i="1" baseline="30000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 CY" pitchFamily="-109" charset="-52"/>
                <a:ea typeface="Lucida Grande CY" pitchFamily="-109" charset="-52"/>
                <a:cs typeface="Lucida Grande CY" pitchFamily="-109" charset="-52"/>
              </a:rPr>
              <a:t>Klhl12</a:t>
            </a:r>
            <a:r>
              <a:rPr lang="en-US" sz="3200" i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 CY" pitchFamily="-109" charset="-52"/>
                <a:ea typeface="Lucida Grande CY" pitchFamily="-109" charset="-52"/>
                <a:cs typeface="Lucida Grande CY" pitchFamily="-109" charset="-52"/>
              </a:rPr>
              <a:t> 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 CY" pitchFamily="-109" charset="-52"/>
                <a:ea typeface="Lucida Grande CY" pitchFamily="-109" charset="-52"/>
                <a:cs typeface="Lucida Grande CY" pitchFamily="-109" charset="-52"/>
              </a:rPr>
              <a:t>increases the size of </a:t>
            </a:r>
            <a:r>
              <a:rPr lang="en-US" sz="3200" i="1" dirty="0" smtClean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Lucida Grande CY" pitchFamily="-109" charset="-52"/>
                <a:ea typeface="Lucida Grande CY" pitchFamily="-109" charset="-52"/>
                <a:cs typeface="Lucida Grande CY" pitchFamily="-109" charset="-52"/>
              </a:rPr>
              <a:t>COPII vesicles</a:t>
            </a:r>
            <a:endParaRPr lang="en-US" sz="3200" i="1" dirty="0">
              <a:ln>
                <a:solidFill>
                  <a:srgbClr val="3366FF"/>
                </a:solidFill>
              </a:ln>
              <a:solidFill>
                <a:srgbClr val="3366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Lucida Grande CY" pitchFamily="-109" charset="-52"/>
              <a:ea typeface="Lucida Grande CY" pitchFamily="-109" charset="-52"/>
              <a:cs typeface="Lucida Grande CY" pitchFamily="-109" charset="-52"/>
            </a:endParaRPr>
          </a:p>
          <a:p>
            <a:pPr>
              <a:defRPr/>
            </a:pPr>
            <a:endParaRPr lang="en-US" dirty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4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816100"/>
            <a:ext cx="1386446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 hate the editors of these journals more than </a:t>
            </a:r>
            <a:endParaRPr lang="en-US" sz="3200" b="1" dirty="0" smtClean="0"/>
          </a:p>
          <a:p>
            <a:r>
              <a:rPr lang="en-US" sz="3200" b="1" dirty="0"/>
              <a:t> </a:t>
            </a:r>
            <a:r>
              <a:rPr lang="en-US" sz="3200" b="1" dirty="0" smtClean="0"/>
              <a:t>    I </a:t>
            </a:r>
            <a:r>
              <a:rPr lang="en-US" sz="3200" b="1" dirty="0"/>
              <a:t>hate Republicans</a:t>
            </a:r>
            <a:r>
              <a:rPr lang="en-US" sz="3200" b="1" dirty="0" smtClean="0"/>
              <a:t>.</a:t>
            </a:r>
          </a:p>
          <a:p>
            <a:endParaRPr lang="en-US" sz="3200" b="1" dirty="0"/>
          </a:p>
          <a:p>
            <a:r>
              <a:rPr lang="en-US" sz="3200" dirty="0"/>
              <a:t>—</a:t>
            </a:r>
            <a:r>
              <a:rPr lang="en-US" sz="3200" b="1" dirty="0"/>
              <a:t>James Watson</a:t>
            </a:r>
            <a:r>
              <a:rPr lang="en-US" sz="3200" dirty="0"/>
              <a:t>, of double-helix fame, speaking </a:t>
            </a:r>
            <a:endParaRPr lang="en-US" sz="3200" dirty="0" smtClean="0"/>
          </a:p>
          <a:p>
            <a:r>
              <a:rPr lang="en-US" sz="3200" dirty="0"/>
              <a:t> </a:t>
            </a:r>
            <a:r>
              <a:rPr lang="en-US" sz="3200" dirty="0" smtClean="0"/>
              <a:t>     about </a:t>
            </a:r>
            <a:r>
              <a:rPr lang="en-US" sz="3200" dirty="0"/>
              <a:t>recent </a:t>
            </a:r>
            <a:r>
              <a:rPr lang="en-US" sz="3200" dirty="0" smtClean="0"/>
              <a:t>rejections </a:t>
            </a:r>
            <a:r>
              <a:rPr lang="en-US" sz="3200" dirty="0"/>
              <a:t>from several journals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0" y="673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4828" r="16548" b="78406"/>
          <a:stretch>
            <a:fillRect/>
          </a:stretch>
        </p:blipFill>
        <p:spPr bwMode="auto">
          <a:xfrm>
            <a:off x="1371600" y="3803650"/>
            <a:ext cx="6400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8"/>
          <p:cNvSpPr txBox="1">
            <a:spLocks noChangeArrowheads="1"/>
          </p:cNvSpPr>
          <p:nvPr/>
        </p:nvSpPr>
        <p:spPr bwMode="auto">
          <a:xfrm>
            <a:off x="2209800" y="2597150"/>
            <a:ext cx="6597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  Klhl12                                   Empty                  FG289 (mutant Klhl12) </a:t>
            </a:r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731963" y="3067050"/>
            <a:ext cx="6192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 L          M           L          M         L          M          L        M          L          M         L          M           </a:t>
            </a:r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7848600" y="3908425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PC-1</a:t>
            </a:r>
          </a:p>
        </p:txBody>
      </p:sp>
      <p:sp>
        <p:nvSpPr>
          <p:cNvPr id="59398" name="TextBox 11"/>
          <p:cNvSpPr txBox="1">
            <a:spLocks noChangeArrowheads="1"/>
          </p:cNvSpPr>
          <p:nvPr/>
        </p:nvSpPr>
        <p:spPr bwMode="auto">
          <a:xfrm>
            <a:off x="7772400" y="513715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Tubulin</a:t>
            </a:r>
          </a:p>
        </p:txBody>
      </p:sp>
      <p:sp>
        <p:nvSpPr>
          <p:cNvPr id="59399" name="TextBox 16"/>
          <p:cNvSpPr txBox="1">
            <a:spLocks noChangeArrowheads="1"/>
          </p:cNvSpPr>
          <p:nvPr/>
        </p:nvSpPr>
        <p:spPr bwMode="auto">
          <a:xfrm>
            <a:off x="609600" y="5929313"/>
            <a:ext cx="708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                                                         L, lysate ; M,  media</a:t>
            </a:r>
          </a:p>
        </p:txBody>
      </p:sp>
      <p:pic>
        <p:nvPicPr>
          <p:cNvPr id="59400" name="Picture 17" descr="tubulin_diffmedia_may202011.jpg"/>
          <p:cNvPicPr>
            <a:picLocks noChangeAspect="1"/>
          </p:cNvPicPr>
          <p:nvPr/>
        </p:nvPicPr>
        <p:blipFill>
          <a:blip r:embed="rId3"/>
          <a:srcRect t="24911" r="14996" b="35335"/>
          <a:stretch>
            <a:fillRect/>
          </a:stretch>
        </p:blipFill>
        <p:spPr bwMode="auto">
          <a:xfrm>
            <a:off x="1371600" y="4930775"/>
            <a:ext cx="6324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>
            <a:off x="1981200" y="306705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62400" y="306705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91200" y="306705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609600" y="1112838"/>
            <a:ext cx="8623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i="1" dirty="0" err="1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Overexpression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 of wt but not mutant Klhl12      	  		promotes collagen secretion    </a:t>
            </a:r>
          </a:p>
        </p:txBody>
      </p:sp>
    </p:spTree>
    <p:extLst>
      <p:ext uri="{BB962C8B-B14F-4D97-AF65-F5344CB8AC3E}">
        <p14:creationId xmlns:p14="http://schemas.microsoft.com/office/powerpoint/2010/main" val="15922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2-173.T.2cropb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43" y="39392"/>
            <a:ext cx="3383280" cy="3383280"/>
          </a:xfrm>
          <a:prstGeom prst="rect">
            <a:avLst/>
          </a:prstGeom>
        </p:spPr>
      </p:pic>
      <p:pic>
        <p:nvPicPr>
          <p:cNvPr id="3" name="Picture 2" descr="C4-173.T.2crop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38" y="39392"/>
            <a:ext cx="3383280" cy="3383280"/>
          </a:xfrm>
          <a:prstGeom prst="rect">
            <a:avLst/>
          </a:prstGeom>
        </p:spPr>
      </p:pic>
      <p:pic>
        <p:nvPicPr>
          <p:cNvPr id="4" name="Picture 3" descr="merged.173.T.2crop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49" y="3474720"/>
            <a:ext cx="3383280" cy="3383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830" y="2946910"/>
            <a:ext cx="1167646" cy="369332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Sec 31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3120" y="2991879"/>
            <a:ext cx="1167646" cy="369332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PC-1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499" y="6419146"/>
            <a:ext cx="11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Overlay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76929"/>
            <a:ext cx="631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Sec31</a:t>
            </a:r>
            <a:r>
              <a:rPr lang="en-US" b="1" dirty="0" smtClean="0">
                <a:solidFill>
                  <a:srgbClr val="000000"/>
                </a:solidFill>
              </a:rPr>
              <a:t>/</a:t>
            </a:r>
            <a:r>
              <a:rPr lang="en-US" b="1" dirty="0" smtClean="0">
                <a:solidFill>
                  <a:srgbClr val="008000"/>
                </a:solidFill>
              </a:rPr>
              <a:t>PC-1 </a:t>
            </a:r>
            <a:r>
              <a:rPr lang="en-US" b="1" dirty="0" smtClean="0"/>
              <a:t>co-localization in IMR90</a:t>
            </a:r>
          </a:p>
          <a:p>
            <a:r>
              <a:rPr lang="en-US" b="1" dirty="0" smtClean="0"/>
              <a:t>                     fibroblasts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44980" y="4679730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96872" y="4815418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60527" y="3877554"/>
            <a:ext cx="130056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9028" y="3910979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00428" y="5684442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35865" y="6087522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99412" y="1255762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51304" y="1391450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14959" y="453586"/>
            <a:ext cx="130056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833460" y="487011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571569" y="2260474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623715" y="2663554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740649" y="1255762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92541" y="1391450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56196" y="453586"/>
            <a:ext cx="130056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374697" y="487011"/>
            <a:ext cx="137160" cy="118871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096097" y="2243762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164952" y="2630130"/>
            <a:ext cx="137160" cy="113048"/>
          </a:xfrm>
          <a:prstGeom prst="straightConnector1">
            <a:avLst/>
          </a:prstGeom>
          <a:ln w="19050" cmpd="sng"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5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1" y="226567"/>
            <a:ext cx="8777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</a:t>
            </a:r>
            <a:r>
              <a:rPr lang="en-US" sz="2000" i="1" dirty="0" smtClean="0">
                <a:solidFill>
                  <a:srgbClr val="0000FF"/>
                </a:solidFill>
              </a:rPr>
              <a:t> Generation of doxycycline inducible Human </a:t>
            </a:r>
            <a:r>
              <a:rPr lang="en-US" sz="2000" i="1" dirty="0" err="1">
                <a:solidFill>
                  <a:srgbClr val="0000FF"/>
                </a:solidFill>
              </a:rPr>
              <a:t>F</a:t>
            </a:r>
            <a:r>
              <a:rPr lang="en-US" sz="2000" i="1" dirty="0" err="1" smtClean="0">
                <a:solidFill>
                  <a:srgbClr val="0000FF"/>
                </a:solidFill>
              </a:rPr>
              <a:t>ibrosarcoma</a:t>
            </a:r>
            <a:r>
              <a:rPr lang="en-US" sz="2000" i="1" dirty="0" smtClean="0">
                <a:solidFill>
                  <a:srgbClr val="0000FF"/>
                </a:solidFill>
              </a:rPr>
              <a:t> (HTPC KI) cell line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stably transfected with PC-1 for structure/function analysis of COPII megacarriers</a:t>
            </a:r>
            <a:endParaRPr lang="en-US" sz="2000" i="1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75357" y="1173627"/>
            <a:ext cx="7939838" cy="5757629"/>
            <a:chOff x="1196063" y="1044738"/>
            <a:chExt cx="7023479" cy="4670056"/>
          </a:xfrm>
        </p:grpSpPr>
        <p:pic>
          <p:nvPicPr>
            <p:cNvPr id="8" name="Picture 105" descr="C1-24hrs.2.merged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14795" y="1069794"/>
              <a:ext cx="2238376" cy="2238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11" descr="spots.1_004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02135" y="1066942"/>
              <a:ext cx="2238376" cy="2238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26" descr="C3-8hrs.1b.red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96063" y="1063635"/>
              <a:ext cx="2238376" cy="2238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478286" y="1046030"/>
              <a:ext cx="941296" cy="38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7.5 hrs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78246" y="1044738"/>
              <a:ext cx="941296" cy="38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24 hrs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519735" y="3341175"/>
              <a:ext cx="4546039" cy="2238376"/>
              <a:chOff x="3333472" y="4238624"/>
              <a:chExt cx="4546039" cy="2238376"/>
            </a:xfrm>
          </p:grpSpPr>
          <p:pic>
            <p:nvPicPr>
              <p:cNvPr id="14" name="Picture 207" descr="green.Image5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33472" y="4238624"/>
                <a:ext cx="2238376" cy="2238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09" descr="117.pc-1.08.ti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641135" y="4238624"/>
                <a:ext cx="2238376" cy="2238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086193" y="4238624"/>
                <a:ext cx="941296" cy="494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PC-1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02270" y="2866575"/>
              <a:ext cx="440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a</a:t>
              </a:r>
              <a:endParaRPr lang="en-US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02762" y="2897703"/>
              <a:ext cx="338665" cy="74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eorgia"/>
                  <a:cs typeface="Georgia"/>
                </a:rPr>
                <a:t>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3742" y="2891394"/>
              <a:ext cx="440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c</a:t>
              </a:r>
              <a:endParaRPr lang="en-US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92341" y="4973033"/>
              <a:ext cx="321729" cy="74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eorgia"/>
                  <a:cs typeface="Georgia"/>
                </a:rPr>
                <a:t>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81698" y="5177706"/>
              <a:ext cx="440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Georgia"/>
                  <a:cs typeface="Georgia"/>
                </a:rPr>
                <a:t>e</a:t>
              </a:r>
              <a:endParaRPr lang="en-US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821494" y="2065870"/>
              <a:ext cx="1289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blue.ht1080.pc1b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3" y="3998229"/>
            <a:ext cx="2534588" cy="2770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9740" y="1183518"/>
            <a:ext cx="210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distribution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8375" y="6280252"/>
            <a:ext cx="38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5538" y="6277599"/>
            <a:ext cx="38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/>
                <a:cs typeface="Georgia"/>
              </a:rPr>
              <a:t>d</a:t>
            </a:r>
            <a:endParaRPr lang="en-US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11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a_002.t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2871" y="-26281"/>
            <a:ext cx="9182692" cy="6931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380" y="217023"/>
            <a:ext cx="785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Georgia"/>
              </a:rPr>
              <a:t> </a:t>
            </a:r>
            <a:r>
              <a:rPr lang="en-US" b="1" dirty="0" smtClean="0">
                <a:solidFill>
                  <a:srgbClr val="FFFFFF"/>
                </a:solidFill>
                <a:cs typeface="Georgia"/>
              </a:rPr>
              <a:t>  Double Immunofluorescence labeling showing co-localization of klhl12/PC-1</a:t>
            </a:r>
            <a:endParaRPr lang="en-US" b="1" dirty="0">
              <a:solidFill>
                <a:srgbClr val="FFFFFF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569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0895" y="1184"/>
            <a:ext cx="7786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FF"/>
                </a:solidFill>
                <a:cs typeface="Georgia"/>
              </a:rPr>
              <a:t>Triple Immunofluorescence labeling showing </a:t>
            </a:r>
          </a:p>
          <a:p>
            <a:pPr algn="ctr"/>
            <a:r>
              <a:rPr lang="en-US" sz="2800" i="1" dirty="0" smtClean="0">
                <a:solidFill>
                  <a:srgbClr val="0000FF"/>
                </a:solidFill>
                <a:cs typeface="Georgia"/>
              </a:rPr>
              <a:t>co-localization of klhl12/PC-1/Sec31</a:t>
            </a:r>
            <a:endParaRPr lang="en-US" sz="2800" i="1" dirty="0">
              <a:solidFill>
                <a:srgbClr val="0000FF"/>
              </a:solidFill>
              <a:cs typeface="Georgia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845467" y="1173625"/>
            <a:ext cx="6046302" cy="5025285"/>
            <a:chOff x="1754930" y="858451"/>
            <a:chExt cx="6800349" cy="5977588"/>
          </a:xfrm>
        </p:grpSpPr>
        <p:grpSp>
          <p:nvGrpSpPr>
            <p:cNvPr id="2" name="Group 1"/>
            <p:cNvGrpSpPr/>
            <p:nvPr/>
          </p:nvGrpSpPr>
          <p:grpSpPr>
            <a:xfrm>
              <a:off x="1754930" y="858451"/>
              <a:ext cx="5959944" cy="5977588"/>
              <a:chOff x="1754930" y="858451"/>
              <a:chExt cx="5959944" cy="5977588"/>
            </a:xfrm>
          </p:grpSpPr>
          <p:pic>
            <p:nvPicPr>
              <p:cNvPr id="5" name="Picture 4" descr="C4-triple5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4930" y="858451"/>
                <a:ext cx="2953512" cy="2953512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1362" y="3882527"/>
                <a:ext cx="2953512" cy="295351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1362" y="879289"/>
                <a:ext cx="2953512" cy="295351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4930" y="3870053"/>
                <a:ext cx="2953512" cy="2953512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481581" y="1011665"/>
              <a:ext cx="2175728" cy="5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Rabbit Sec 31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8806" y="3855489"/>
              <a:ext cx="17959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Mouse PC-1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95704" y="983908"/>
              <a:ext cx="3061817" cy="5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      Goat FLAG (klhl12)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2637" y="3882528"/>
              <a:ext cx="2232642" cy="5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overlay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4664402" y="4674221"/>
            <a:ext cx="211677" cy="1587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71353" y="5072907"/>
            <a:ext cx="211677" cy="1587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94468" y="4468371"/>
            <a:ext cx="211677" cy="1587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61577" y="4821513"/>
            <a:ext cx="219456" cy="1587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82910" y="5175682"/>
            <a:ext cx="211677" cy="1587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76062" y="5437682"/>
            <a:ext cx="211677" cy="1587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32277" y="5614739"/>
            <a:ext cx="4077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75643" y="5543707"/>
            <a:ext cx="1093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3 um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754</Words>
  <Application>Microsoft Office PowerPoint</Application>
  <PresentationFormat>On-screen Show (4:3)</PresentationFormat>
  <Paragraphs>176</Paragraphs>
  <Slides>40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Extracellular vesicles as carriers of unconventional signals</vt:lpstr>
      <vt:lpstr>Origin and secretion of exosomes</vt:lpstr>
      <vt:lpstr>Purification of CD63 exosomes</vt:lpstr>
      <vt:lpstr>CD63-luciferase and RNA in purified exosomes</vt:lpstr>
      <vt:lpstr>Luciferase latent in CD63 exosomes</vt:lpstr>
      <vt:lpstr>Distribution of miRNAs in exosomes and cells</vt:lpstr>
      <vt:lpstr>Co-purification of CD63 and miRNAs</vt:lpstr>
      <vt:lpstr>miRNAs in detergent-sensitive vesicles</vt:lpstr>
      <vt:lpstr>Cell-free exosome biogenesis</vt:lpstr>
      <vt:lpstr>Exosome biogenesis requires cytosol and incubation at 30C</vt:lpstr>
      <vt:lpstr>Cell-free miRNA packaging into exosomes</vt:lpstr>
      <vt:lpstr>miRNA packaging stimulated by cytosol, incubation at 30C and ATP</vt:lpstr>
      <vt:lpstr>miRNA packaging selective</vt:lpstr>
      <vt:lpstr>Isolation of miRNA-protein complexes</vt:lpstr>
      <vt:lpstr>PowerPoint Presentation</vt:lpstr>
      <vt:lpstr>YBX1 packaging stimulated by miR223, cytosol, membranes and incubation at 30C</vt:lpstr>
      <vt:lpstr>Knockout of YBX1</vt:lpstr>
      <vt:lpstr>YBX1 required for packaging of miR-223 but not of CD63-luciferase</vt:lpstr>
      <vt:lpstr>Upregulation of YBX2 mRNA in DYBX1 cells</vt:lpstr>
      <vt:lpstr>Y-box proteins control miRNA secretion in vivo</vt:lpstr>
      <vt:lpstr>MicroRNA Packaging into Exosomes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 and proteins required for secretion of large particles and miRNAs  MCB Department seminar December 10, 2014   </dc:title>
  <dc:creator>Randy Schekman</dc:creator>
  <cp:lastModifiedBy>test</cp:lastModifiedBy>
  <cp:revision>22</cp:revision>
  <dcterms:created xsi:type="dcterms:W3CDTF">2014-12-10T18:57:23Z</dcterms:created>
  <dcterms:modified xsi:type="dcterms:W3CDTF">2015-05-11T19:01:58Z</dcterms:modified>
</cp:coreProperties>
</file>