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4"/>
  </p:notesMasterIdLst>
  <p:sldIdLst>
    <p:sldId id="263" r:id="rId5"/>
    <p:sldId id="277" r:id="rId6"/>
    <p:sldId id="270" r:id="rId7"/>
    <p:sldId id="278" r:id="rId8"/>
    <p:sldId id="279" r:id="rId9"/>
    <p:sldId id="272" r:id="rId10"/>
    <p:sldId id="271" r:id="rId11"/>
    <p:sldId id="273" r:id="rId12"/>
    <p:sldId id="275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2023C4-FAB8-1A46-1F03-9CF840E58E41}" name="Erin Pennington" initials="EP" userId="S::erin120@ksu.edu::cf4cd24a-bd80-4493-afd3-7fdd45b8d0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2D185-35C6-4AEB-8C12-C0CA1072FD51}" v="3" dt="2023-08-02T22:00:37.834"/>
    <p1510:client id="{619DD573-3E2C-B841-90F4-E2206CE7F2A5}" v="47" dt="2023-08-02T20:36:12.473"/>
    <p1510:client id="{6342646C-D7F1-4633-9067-09EBAC3308A5}" v="45" dt="2023-08-02T22:14:46.294"/>
    <p1510:client id="{98B78FEB-4404-4454-801B-88BB07907512}" v="4" dt="2023-08-02T19:26:38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1F02F-8E12-4E04-9301-DC7AB9039A9C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A097B-BDDB-456C-B97F-5CF6D3916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1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A097B-BDDB-456C-B97F-5CF6D39168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3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A097B-BDDB-456C-B97F-5CF6D39168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88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A097B-BDDB-456C-B97F-5CF6D3916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2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A097B-BDDB-456C-B97F-5CF6D3916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75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A097B-BDDB-456C-B97F-5CF6D39168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7E96E8-1BFE-32F2-7450-24B0C56912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hcSlideMaster.Title SlideHeader">
            <a:extLst>
              <a:ext uri="{FF2B5EF4-FFF2-40B4-BE49-F238E27FC236}">
                <a16:creationId xmlns:a16="http://schemas.microsoft.com/office/drawing/2014/main" id="{F15E225C-4B4F-E7C2-20A3-6C40EF49885C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4DDD64-AAAF-7532-86DC-22106990B5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079" y="835394"/>
            <a:ext cx="5992785" cy="148584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1280A5-EED6-3CD7-1714-75FBFC7A55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023" y="2658036"/>
            <a:ext cx="5546725" cy="311727"/>
          </a:xfrm>
        </p:spPr>
        <p:txBody>
          <a:bodyPr>
            <a:noAutofit/>
          </a:bodyPr>
          <a:lstStyle>
            <a:lvl1pPr marL="0" indent="0">
              <a:buNone/>
              <a:defRPr sz="20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22BD90-7FD5-169A-0064-EDBC604811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023" y="3108520"/>
            <a:ext cx="4729307" cy="311727"/>
          </a:xfrm>
        </p:spPr>
        <p:txBody>
          <a:bodyPr>
            <a:normAutofit/>
          </a:bodyPr>
          <a:lstStyle>
            <a:lvl1pPr marL="0" indent="0">
              <a:buNone/>
              <a:defRPr sz="1800" strike="noStrike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MONTH/DAY/YEAR</a:t>
            </a:r>
          </a:p>
        </p:txBody>
      </p:sp>
      <p:sp>
        <p:nvSpPr>
          <p:cNvPr id="2" name="hcSlideMaster.Title Slide Option AHeader">
            <a:extLst>
              <a:ext uri="{FF2B5EF4-FFF2-40B4-BE49-F238E27FC236}">
                <a16:creationId xmlns:a16="http://schemas.microsoft.com/office/drawing/2014/main" id="{23604C6A-4EC5-4B50-9DF5-A0E5005572C8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BEC14205-52F6-B147-513F-94EA4A9534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6023" y="4905770"/>
            <a:ext cx="1306513" cy="70539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Agency/Org  Logo Here</a:t>
            </a:r>
          </a:p>
        </p:txBody>
      </p:sp>
    </p:spTree>
    <p:extLst>
      <p:ext uri="{BB962C8B-B14F-4D97-AF65-F5344CB8AC3E}">
        <p14:creationId xmlns:p14="http://schemas.microsoft.com/office/powerpoint/2010/main" val="22066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25ABA-2088-3D79-11D3-EAB8637F0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643"/>
            <a:ext cx="12188952" cy="6856714"/>
          </a:xfrm>
          <a:prstGeom prst="rect">
            <a:avLst/>
          </a:prstGeom>
        </p:spPr>
      </p:pic>
      <p:sp>
        <p:nvSpPr>
          <p:cNvPr id="11" name="hcSlideMaster.Title SlideHeader">
            <a:extLst>
              <a:ext uri="{FF2B5EF4-FFF2-40B4-BE49-F238E27FC236}">
                <a16:creationId xmlns:a16="http://schemas.microsoft.com/office/drawing/2014/main" id="{F15E225C-4B4F-E7C2-20A3-6C40EF49885C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4DDD64-AAAF-7532-86DC-22106990B5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7846" y="1294223"/>
            <a:ext cx="9342816" cy="725988"/>
          </a:xfrm>
        </p:spPr>
        <p:txBody>
          <a:bodyPr>
            <a:no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1280A5-EED6-3CD7-1714-75FBFC7A55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5892" y="2182891"/>
            <a:ext cx="5546725" cy="311727"/>
          </a:xfrm>
        </p:spPr>
        <p:txBody>
          <a:bodyPr>
            <a:noAutofit/>
          </a:bodyPr>
          <a:lstStyle>
            <a:lvl1pPr marL="0" indent="0" algn="ctr">
              <a:buNone/>
              <a:defRPr sz="2000" b="1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PRESENTER’S NAME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22BD90-7FD5-169A-0064-EDBC604811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4601" y="2633375"/>
            <a:ext cx="4729307" cy="311727"/>
          </a:xfrm>
        </p:spPr>
        <p:txBody>
          <a:bodyPr>
            <a:normAutofit/>
          </a:bodyPr>
          <a:lstStyle>
            <a:lvl1pPr marL="0" indent="0" algn="ctr">
              <a:buNone/>
              <a:defRPr sz="1800" strike="noStrike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MONTH/DAY/YEAR</a:t>
            </a:r>
          </a:p>
        </p:txBody>
      </p:sp>
      <p:sp>
        <p:nvSpPr>
          <p:cNvPr id="2" name="hcSlideMaster.1_Title Slide Option AHeader">
            <a:extLst>
              <a:ext uri="{FF2B5EF4-FFF2-40B4-BE49-F238E27FC236}">
                <a16:creationId xmlns:a16="http://schemas.microsoft.com/office/drawing/2014/main" id="{B158FF2C-DF95-D73F-433B-09A0D5A86462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C777A429-1B5B-81F6-9571-9657B957F2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54772" y="367957"/>
            <a:ext cx="1306513" cy="70539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Agency/Org  Logo Here</a:t>
            </a:r>
          </a:p>
        </p:txBody>
      </p:sp>
    </p:spTree>
    <p:extLst>
      <p:ext uri="{BB962C8B-B14F-4D97-AF65-F5344CB8AC3E}">
        <p14:creationId xmlns:p14="http://schemas.microsoft.com/office/powerpoint/2010/main" val="27842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B95F96-3958-6F6A-7466-9A0BD4063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643"/>
            <a:ext cx="12188952" cy="6856714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B8BCB20-76BE-6FA8-E47D-DEF585C3839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55" y="6052457"/>
            <a:ext cx="1306513" cy="70539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Agency/Org  Logo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01C2F88-EBD5-3AB6-2F4A-3BDA3AA46D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5706" y="879476"/>
            <a:ext cx="10520589" cy="522604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3B306E8-DDEC-C5F0-3071-6EA4DF0B314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5025" y="1584325"/>
            <a:ext cx="10529888" cy="374491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hcSlideMaster.Title and ContentHeader">
            <a:extLst>
              <a:ext uri="{FF2B5EF4-FFF2-40B4-BE49-F238E27FC236}">
                <a16:creationId xmlns:a16="http://schemas.microsoft.com/office/drawing/2014/main" id="{55B8F495-37DA-9981-C2D8-2D6E9BECA45C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A2AB577D-E343-347F-071E-56AEE390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7572" y="6493271"/>
            <a:ext cx="433648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E0434796-F1DE-4B59-8724-91F5B772E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@@T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cSlideMaster.Title SlideHeader">
            <a:extLst>
              <a:ext uri="{FF2B5EF4-FFF2-40B4-BE49-F238E27FC236}">
                <a16:creationId xmlns:a16="http://schemas.microsoft.com/office/drawing/2014/main" id="{D01D1469-0AEC-D258-FD49-014DA4746DC6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8" name="hcTitle SlideHeader">
            <a:extLst>
              <a:ext uri="{FF2B5EF4-FFF2-40B4-BE49-F238E27FC236}">
                <a16:creationId xmlns:a16="http://schemas.microsoft.com/office/drawing/2014/main" id="{F18109AC-42CF-6FF6-C122-3AAD122B76E4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5" name="Picture Placeholder 21">
            <a:extLst>
              <a:ext uri="{FF2B5EF4-FFF2-40B4-BE49-F238E27FC236}">
                <a16:creationId xmlns:a16="http://schemas.microsoft.com/office/drawing/2014/main" id="{03857461-CD0B-9AAE-3361-7211E7BF01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55" y="6052457"/>
            <a:ext cx="1306513" cy="70539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Agency/Org  Logo Here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BF19917C-C9FB-2B46-4C2F-528DDBF8A7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5706" y="879476"/>
            <a:ext cx="10520589" cy="522604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17" name="Content Placeholder 32">
            <a:extLst>
              <a:ext uri="{FF2B5EF4-FFF2-40B4-BE49-F238E27FC236}">
                <a16:creationId xmlns:a16="http://schemas.microsoft.com/office/drawing/2014/main" id="{9D58C340-AACF-CA14-56B9-BBB0F9F0E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5025" y="1584325"/>
            <a:ext cx="10529888" cy="37449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45B6E02-0CB2-4C6E-3FAF-89BD51FC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7572" y="6493271"/>
            <a:ext cx="433648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fld id="{E0434796-F1DE-4B59-8724-91F5B772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4C7DA-9C4A-08A0-C2A6-511C26D52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643"/>
            <a:ext cx="12188952" cy="68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3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C4B52-8A5A-291F-0024-B48E68BD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09CB2C-F9E3-4724-A4C6-C448035A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ADEAF-47A9-4E18-8FDF-83114484CDFB}" type="datetime1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AF826-BBB8-AB0F-7EC2-FAFFEFE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B740A-86DF-63E5-216A-DE08552C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4796-F1DE-4B59-8724-91F5B772E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1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1E6E10-D377-A817-D34E-DB4757525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2DA75-A823-C432-C54C-1D614A634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87E7F-11DC-19DA-716C-FFEEDEC80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ADEAF-47A9-4E18-8FDF-83114484CDFB}" type="datetime1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40EE3-781F-0206-5138-B80AD3439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B6AF2-19D5-ED72-EBD3-80B5D26B3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4796-F1DE-4B59-8724-91F5B772E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94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1" r:id="rId4"/>
    <p:sldLayoutId id="214748366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-state.edu/bio-engin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8133A-4BCD-A2C7-188B-D382963BAD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551996"/>
            <a:ext cx="5992812" cy="1485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NSF Engines Development Award: Advancing biosecurity, biodefense, and biomanufacturing technologies (KS, MO)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554E9-D716-C0F0-F18B-C00430DDD5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4052" y="4160176"/>
            <a:ext cx="6106738" cy="311727"/>
          </a:xfrm>
        </p:spPr>
        <p:txBody>
          <a:bodyPr/>
          <a:lstStyle/>
          <a:p>
            <a:r>
              <a:rPr lang="en-US"/>
              <a:t>Award number 2303495</a:t>
            </a:r>
          </a:p>
        </p:txBody>
      </p:sp>
      <p:pic>
        <p:nvPicPr>
          <p:cNvPr id="7" name="Picture Placeholder 6" descr="Logo&#10;&#10;Description automatically generated">
            <a:extLst>
              <a:ext uri="{FF2B5EF4-FFF2-40B4-BE49-F238E27FC236}">
                <a16:creationId xmlns:a16="http://schemas.microsoft.com/office/drawing/2014/main" id="{AD7C36D7-48BA-7453-5389-C1039A70B8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" b="287"/>
          <a:stretch>
            <a:fillRect/>
          </a:stretch>
        </p:blipFill>
        <p:spPr>
          <a:xfrm>
            <a:off x="515938" y="5236071"/>
            <a:ext cx="2151062" cy="1161371"/>
          </a:xfr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B6F4227-3E77-B912-ED8F-F4A5E9670839}"/>
              </a:ext>
            </a:extLst>
          </p:cNvPr>
          <p:cNvSpPr txBox="1">
            <a:spLocks/>
          </p:cNvSpPr>
          <p:nvPr/>
        </p:nvSpPr>
        <p:spPr>
          <a:xfrm>
            <a:off x="396195" y="4526333"/>
            <a:ext cx="10520589" cy="124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>
                <a:solidFill>
                  <a:schemeClr val="bg1"/>
                </a:solidFill>
              </a:rPr>
              <a:t>PI: Beth A. Montelone, Ph.D.</a:t>
            </a:r>
          </a:p>
          <a:p>
            <a:pPr>
              <a:lnSpc>
                <a:spcPct val="100000"/>
              </a:lnSpc>
            </a:pPr>
            <a:r>
              <a:rPr lang="en-US" sz="1700" err="1">
                <a:solidFill>
                  <a:schemeClr val="bg1"/>
                </a:solidFill>
              </a:rPr>
              <a:t>bethmont@k-state.edu</a:t>
            </a:r>
            <a:endParaRPr lang="en-US" sz="170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1800"/>
          </a:p>
          <a:p>
            <a:endParaRPr lang="en-US" sz="18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3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56C01-045E-1831-53FA-32070546EB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NSF Regional Innovation Engines program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7D034-FF9F-4766-8F17-5A8E8FD3DEA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5025" y="1584325"/>
            <a:ext cx="10529888" cy="490894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Signature program of TIP Directorate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Intended to foster diverse regional coalitions to stimulate R&amp;D and economic growth</a:t>
            </a:r>
          </a:p>
          <a:p>
            <a:pPr marL="1143000" lvl="1" indent="-457200"/>
            <a:r>
              <a:rPr lang="en-US">
                <a:solidFill>
                  <a:schemeClr val="bg1"/>
                </a:solidFill>
              </a:rPr>
              <a:t>Researchers</a:t>
            </a:r>
          </a:p>
          <a:p>
            <a:pPr marL="1143000" lvl="1" indent="-457200"/>
            <a:r>
              <a:rPr lang="en-US">
                <a:solidFill>
                  <a:schemeClr val="bg1"/>
                </a:solidFill>
              </a:rPr>
              <a:t>Institutions</a:t>
            </a:r>
          </a:p>
          <a:p>
            <a:pPr marL="1143000" lvl="1" indent="-457200"/>
            <a:r>
              <a:rPr lang="en-US">
                <a:solidFill>
                  <a:schemeClr val="bg1"/>
                </a:solidFill>
              </a:rPr>
              <a:t>Private sector</a:t>
            </a:r>
          </a:p>
          <a:p>
            <a:pPr marL="1143000" lvl="1" indent="-457200"/>
            <a:r>
              <a:rPr lang="en-US">
                <a:solidFill>
                  <a:schemeClr val="bg1"/>
                </a:solidFill>
              </a:rPr>
              <a:t>Communities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44 Development Awards                                                       (two-year planning grants)                                             announced in May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Potential to lead to full Engine award (ten years, $160M)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5B6BD-A021-4C5D-C2A5-7F479962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4796-F1DE-4B59-8724-91F5B772EC1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8A378-25F1-20C2-D6D0-F2749CBD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7" y="5851811"/>
            <a:ext cx="810838" cy="804742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9BA3587E-2C31-F40C-1CAA-E7FA18EFE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57" y="2796889"/>
            <a:ext cx="5447415" cy="284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6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CC6880-993C-89B3-01C7-3B4CEF1EDD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Project leadership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0DEEAC-98C0-7EE7-5AB5-8F042494936B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/>
              <a:t>Beth A. Montelone, Kansas State University</a:t>
            </a:r>
          </a:p>
          <a:p>
            <a:r>
              <a:rPr lang="en-US"/>
              <a:t>James Genandt, Manhattan Area Technical College</a:t>
            </a:r>
          </a:p>
          <a:p>
            <a:r>
              <a:rPr lang="en-US"/>
              <a:t>Sonia Hall, </a:t>
            </a:r>
            <a:r>
              <a:rPr lang="en-US" err="1"/>
              <a:t>BioKansas</a:t>
            </a:r>
            <a:endParaRPr lang="en-US"/>
          </a:p>
          <a:p>
            <a:r>
              <a:rPr lang="en-US"/>
              <a:t>Rebecca Robinson, K-State Innovation Partners</a:t>
            </a:r>
          </a:p>
          <a:p>
            <a:r>
              <a:rPr lang="en-US"/>
              <a:t>Daryn Soldan, Manhattan Area Chamber of Commerce</a:t>
            </a:r>
          </a:p>
          <a:p>
            <a:r>
              <a:rPr lang="en-US"/>
              <a:t>Stacy Hutchinson, Kansas State University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F877A7-6838-7AFD-F131-56FDC1B8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8" y="5875337"/>
            <a:ext cx="81083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CA2F6-7249-49BF-7112-9F28A47D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4796-F1DE-4B59-8724-91F5B772EC1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566E61-EB97-AD2A-5338-3C63C3C9B4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0725" y="692282"/>
            <a:ext cx="10521950" cy="522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chemeClr val="bg1"/>
                </a:solidFill>
              </a:rPr>
              <a:t>Award description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4FE48AA-5AC8-D7A1-9451-7223C58C7FB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9872" y="1333134"/>
            <a:ext cx="4953934" cy="50785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2600">
                <a:latin typeface="Open Sans"/>
                <a:ea typeface="Open Sans"/>
                <a:cs typeface="Open Sans"/>
              </a:rPr>
              <a:t>Build on existing academic, government, and private sector activity in biosecurity, biodefense, biomanufacturing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2600"/>
              <a:t>Increase use-inspired research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2600"/>
              <a:t>Increase capacity for commercialization and manufacturing by increasing availability of venture capital in region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endParaRPr lang="en-US" sz="1700"/>
          </a:p>
          <a:p>
            <a:endParaRPr lang="en-US"/>
          </a:p>
        </p:txBody>
      </p:sp>
      <p:pic>
        <p:nvPicPr>
          <p:cNvPr id="3" name="Content Placeholder 8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35B8EAC0-3136-1572-3EB7-79DDACFC2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6014559"/>
            <a:ext cx="809625" cy="809625"/>
          </a:xfrm>
          <a:prstGeom prst="rect">
            <a:avLst/>
          </a:prstGeom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2A111DA9-8264-53B8-8367-90EB1987447F}"/>
              </a:ext>
            </a:extLst>
          </p:cNvPr>
          <p:cNvSpPr txBox="1">
            <a:spLocks/>
          </p:cNvSpPr>
          <p:nvPr/>
        </p:nvSpPr>
        <p:spPr>
          <a:xfrm>
            <a:off x="5992226" y="1333134"/>
            <a:ext cx="5250448" cy="51601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Lay groundwork for sustainable bio-engine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Coordinate regional workforce development efforts with appropriate and accessible entry and exit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Recruit populations underrepresented in BS/BD/BM workforce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Lay foundation for attraction and creation of companies and capital to the region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1CE760F-1B6B-8744-E858-C83BC69C233C}"/>
              </a:ext>
            </a:extLst>
          </p:cNvPr>
          <p:cNvSpPr txBox="1">
            <a:spLocks/>
          </p:cNvSpPr>
          <p:nvPr/>
        </p:nvSpPr>
        <p:spPr>
          <a:xfrm>
            <a:off x="5992226" y="692282"/>
            <a:ext cx="5250449" cy="522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3600">
                <a:solidFill>
                  <a:schemeClr val="bg1"/>
                </a:solidFill>
              </a:rPr>
              <a:t>Anticipated outcomes</a:t>
            </a:r>
          </a:p>
        </p:txBody>
      </p:sp>
      <p:pic>
        <p:nvPicPr>
          <p:cNvPr id="6" name="Content Placeholder 8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6E9A3C4B-E648-E562-C9F3-3733DF1FF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" y="6006873"/>
            <a:ext cx="809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B2FE51-0F97-64E1-0869-BB875569A3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775" y="156660"/>
            <a:ext cx="10520589" cy="522604"/>
          </a:xfrm>
        </p:spPr>
        <p:txBody>
          <a:bodyPr/>
          <a:lstStyle/>
          <a:p>
            <a:r>
              <a:rPr lang="en-US"/>
              <a:t>Partner organizations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CA2F6-7249-49BF-7112-9F28A47D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4796-F1DE-4B59-8724-91F5B772EC1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Content Placeholder 8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35B8EAC0-3136-1572-3EB7-79DDACFC2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6014559"/>
            <a:ext cx="809625" cy="809625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C2C5955-7C39-DD2E-195A-7BDA3E2985B0}"/>
              </a:ext>
            </a:extLst>
          </p:cNvPr>
          <p:cNvSpPr txBox="1">
            <a:spLocks/>
          </p:cNvSpPr>
          <p:nvPr/>
        </p:nvSpPr>
        <p:spPr>
          <a:xfrm>
            <a:off x="1063625" y="-1837255"/>
            <a:ext cx="10521950" cy="522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en-US" sz="3600">
                <a:solidFill>
                  <a:schemeClr val="bg1"/>
                </a:solidFill>
              </a:rPr>
              <a:t>Current Partners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F819149F-6835-D345-B172-CB03B6D7583D}"/>
              </a:ext>
            </a:extLst>
          </p:cNvPr>
          <p:cNvSpPr txBox="1">
            <a:spLocks/>
          </p:cNvSpPr>
          <p:nvPr/>
        </p:nvSpPr>
        <p:spPr>
          <a:xfrm>
            <a:off x="57150" y="7340686"/>
            <a:ext cx="4896691" cy="4236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Kansas State University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The University of Kansas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KU Innovation Park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Manhattan Area Technical College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K-State Innovation Partners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 err="1"/>
              <a:t>BioKansas</a:t>
            </a:r>
            <a:endParaRPr lang="en-US" sz="1800"/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 err="1"/>
              <a:t>BioNexus</a:t>
            </a:r>
            <a:r>
              <a:rPr lang="en-US" sz="1800"/>
              <a:t> KC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Manhattan Area Chamber of Commerce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Kansas Department of Commerce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Flint Hills Regional Council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600"/>
              <a:t>North Central Regional Planning Commission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600"/>
              <a:t>Pottawatomie County Economic Development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600"/>
              <a:t>Plug &amp; Play</a:t>
            </a:r>
            <a:endParaRPr lang="en-US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B7E06F28-C308-9A5D-5C5C-296BF4916B48}"/>
              </a:ext>
            </a:extLst>
          </p:cNvPr>
          <p:cNvSpPr txBox="1">
            <a:spLocks/>
          </p:cNvSpPr>
          <p:nvPr/>
        </p:nvSpPr>
        <p:spPr>
          <a:xfrm>
            <a:off x="5699313" y="8076827"/>
            <a:ext cx="4896691" cy="4236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BioMADE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Pfizer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Scorpius Biomanufacturing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TriRx Pharmaceutical Services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 err="1"/>
              <a:t>Ventria</a:t>
            </a:r>
            <a:r>
              <a:rPr lang="en-US" sz="1800"/>
              <a:t> Bioscience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Ronawk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Ginkgo </a:t>
            </a:r>
            <a:r>
              <a:rPr lang="en-US" sz="1800" err="1"/>
              <a:t>BioWorks</a:t>
            </a:r>
            <a:endParaRPr lang="en-US" sz="1800"/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Gener8tor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Latham </a:t>
            </a:r>
            <a:r>
              <a:rPr lang="en-US" sz="1800" err="1"/>
              <a:t>BioPharm</a:t>
            </a:r>
            <a:r>
              <a:rPr lang="en-US" sz="1800"/>
              <a:t> Group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Kansas City Animal Health Corridor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800"/>
              <a:t>Fort Riley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700"/>
              <a:t>National Bio- and Agro-defense Facility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700"/>
              <a:t>Bioscience Core Skills Institute</a:t>
            </a:r>
          </a:p>
          <a:p>
            <a:pPr marL="274320" indent="-274320">
              <a:buFont typeface="Wingdings" panose="05000000000000000000" pitchFamily="2" charset="2"/>
              <a:buChar char="§"/>
            </a:pPr>
            <a:r>
              <a:rPr lang="en-US" sz="1700"/>
              <a:t>Knowledge Based Economic Development</a:t>
            </a:r>
          </a:p>
        </p:txBody>
      </p:sp>
      <p:pic>
        <p:nvPicPr>
          <p:cNvPr id="14" name="Picture 13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F5C3C586-F139-9291-055C-3202767F9F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b="2803"/>
          <a:stretch/>
        </p:blipFill>
        <p:spPr>
          <a:xfrm>
            <a:off x="1497806" y="837283"/>
            <a:ext cx="9196388" cy="577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FE1CBA-C111-8FA4-A012-CFA0730ABC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Region of Service: NE KS and NW MO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65EB0-53D7-3FE8-D492-A3798771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4796-F1DE-4B59-8724-91F5B772EC1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C1B1F-B023-3DAD-86E9-F3BB19792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1489" y="1624913"/>
            <a:ext cx="8676012" cy="4868358"/>
          </a:xfrm>
          <a:prstGeom prst="rect">
            <a:avLst/>
          </a:prstGeom>
        </p:spPr>
      </p:pic>
      <p:pic>
        <p:nvPicPr>
          <p:cNvPr id="11" name="Content Placeholder 8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F54B3A4D-DEA5-DD18-C01C-867B02798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6014559"/>
            <a:ext cx="809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7DEF0-BE18-481E-8D0B-84C0B570E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Project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E2C3D-453F-9C3D-1170-11B62C430E4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5025" y="1584325"/>
            <a:ext cx="10529888" cy="4559997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/>
              <a:t>Use-inspired research goal</a:t>
            </a:r>
          </a:p>
          <a:p>
            <a:pPr marL="1143000" lvl="1" indent="-457200">
              <a:lnSpc>
                <a:spcPct val="110000"/>
              </a:lnSpc>
            </a:pPr>
            <a:r>
              <a:rPr lang="en-US">
                <a:solidFill>
                  <a:schemeClr val="bg1"/>
                </a:solidFill>
              </a:rPr>
              <a:t>Create tangible economic value by addressing BS/BD/BM challenges and advancing interests of regional companies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/>
              <a:t>Translation of innovation to practice goal</a:t>
            </a:r>
          </a:p>
          <a:p>
            <a:pPr marL="1143000" lvl="1" indent="-457200">
              <a:lnSpc>
                <a:spcPct val="110000"/>
              </a:lnSpc>
            </a:pPr>
            <a:r>
              <a:rPr lang="en-US">
                <a:solidFill>
                  <a:schemeClr val="bg1"/>
                </a:solidFill>
              </a:rPr>
              <a:t>Increase transitional velocity of products into the marketplace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Workforce development goal</a:t>
            </a:r>
          </a:p>
          <a:p>
            <a:pPr marL="1143000" lvl="1" indent="-457200">
              <a:lnSpc>
                <a:spcPct val="110000"/>
              </a:lnSpc>
            </a:pPr>
            <a:r>
              <a:rPr lang="en-US">
                <a:solidFill>
                  <a:schemeClr val="bg1"/>
                </a:solidFill>
              </a:rPr>
              <a:t>Identify and align existing programs, adapt and create new programs to fill gaps in workforce needs and grow and diversity the talent pipeline</a:t>
            </a:r>
          </a:p>
          <a:p>
            <a:endParaRPr lang="en-US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i="1"/>
              <a:t>Overall goal: build a robust ecosystem to successfully compete for a Type II Innovation Engine award in two years</a:t>
            </a:r>
            <a:endParaRPr lang="en-US" sz="3000" i="1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E77B4-EF7A-7F54-C21D-4BB8BE1A2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4796-F1DE-4B59-8724-91F5B772EC1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8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F42DB7B6-CBE6-F6F3-85C1-1EEC9148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6014559"/>
            <a:ext cx="809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F5C91-586F-798E-F9CE-ECECCCCAFE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Activities to be conducted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B76C49-B747-98A4-80DC-ED587058007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5025" y="1584325"/>
            <a:ext cx="10529888" cy="4468132"/>
          </a:xfrm>
        </p:spPr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Foster use-inspired research challenges in BS/BD/BM</a:t>
            </a:r>
          </a:p>
          <a:p>
            <a:pPr marL="1143000" lvl="1" indent="-457200">
              <a:lnSpc>
                <a:spcPct val="110000"/>
              </a:lnSpc>
            </a:pPr>
            <a:r>
              <a:rPr lang="en-US">
                <a:solidFill>
                  <a:schemeClr val="bg1"/>
                </a:solidFill>
              </a:rPr>
              <a:t>Existing Global Food Systems Seed Grant program</a:t>
            </a:r>
          </a:p>
          <a:p>
            <a:pPr marL="1143000" lvl="1" indent="-457200">
              <a:lnSpc>
                <a:spcPct val="110000"/>
              </a:lnSpc>
            </a:pPr>
            <a:r>
              <a:rPr lang="en-US">
                <a:solidFill>
                  <a:schemeClr val="bg1"/>
                </a:solidFill>
              </a:rPr>
              <a:t>New Game-Changing Research Innovation program</a:t>
            </a:r>
          </a:p>
          <a:p>
            <a:pPr marL="1143000" lvl="1" indent="-457200">
              <a:lnSpc>
                <a:spcPct val="110000"/>
              </a:lnSpc>
            </a:pPr>
            <a:r>
              <a:rPr lang="en-US">
                <a:solidFill>
                  <a:schemeClr val="bg1"/>
                </a:solidFill>
              </a:rPr>
              <a:t>NSF Advancing Research Translation proposal submitted 5/ 23</a:t>
            </a:r>
          </a:p>
          <a:p>
            <a:pPr marL="1143000" lvl="1" indent="-457200">
              <a:lnSpc>
                <a:spcPct val="110000"/>
              </a:lnSpc>
            </a:pPr>
            <a:r>
              <a:rPr lang="en-US">
                <a:solidFill>
                  <a:schemeClr val="bg1"/>
                </a:solidFill>
              </a:rPr>
              <a:t>University of Kansas internal research support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Biomanufacturing education programs under development at K-State and MATC; educational programs conducted by </a:t>
            </a:r>
            <a:r>
              <a:rPr lang="en-US" err="1"/>
              <a:t>BioKansas</a:t>
            </a:r>
            <a:endParaRPr lang="en-US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Increase commercialization and entrepreneurship capacity in the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Identify gaps in the ecosystem and increase coordination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F9BA9-4EDE-F13F-0CAC-C5AEFFDBA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4796-F1DE-4B59-8724-91F5B772EC1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Content Placeholder 8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5C0C5737-B20C-4B5D-3014-1B73A2E7C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6014559"/>
            <a:ext cx="809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EC235-B3DA-37AF-757D-B1DAF9DC71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How to engage with us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A62EA-CB12-8AFE-F4ED-37B53D42B1C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5025" y="1584325"/>
            <a:ext cx="10529888" cy="4188514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rtl="0">
              <a:lnSpc>
                <a:spcPct val="120000"/>
              </a:lnSpc>
            </a:pPr>
            <a:r>
              <a:rPr lang="en-US" sz="4500">
                <a:effectLst/>
              </a:rPr>
              <a:t>This short-term project lays the foundation for potential long-term funding and development of the Engine. Over the next two years, we are looking for partners who can help by:</a:t>
            </a:r>
          </a:p>
          <a:p>
            <a:pPr lvl="1">
              <a:lnSpc>
                <a:spcPct val="120000"/>
              </a:lnSpc>
            </a:pPr>
            <a:r>
              <a:rPr lang="en-US" sz="4000">
                <a:solidFill>
                  <a:schemeClr val="bg1"/>
                </a:solidFill>
              </a:rPr>
              <a:t>Attending events and convenings</a:t>
            </a:r>
          </a:p>
          <a:p>
            <a:pPr lvl="1">
              <a:lnSpc>
                <a:spcPct val="120000"/>
              </a:lnSpc>
            </a:pPr>
            <a:r>
              <a:rPr lang="en-US" sz="4000">
                <a:solidFill>
                  <a:schemeClr val="bg1"/>
                </a:solidFill>
              </a:rPr>
              <a:t>Providing information on regional ecosystem capabilities</a:t>
            </a:r>
          </a:p>
          <a:p>
            <a:pPr lvl="1">
              <a:lnSpc>
                <a:spcPct val="120000"/>
              </a:lnSpc>
            </a:pPr>
            <a:r>
              <a:rPr lang="en-US" sz="4000">
                <a:solidFill>
                  <a:schemeClr val="bg1"/>
                </a:solidFill>
              </a:rPr>
              <a:t>Identifying opportunities or gaps</a:t>
            </a:r>
          </a:p>
          <a:p>
            <a:pPr lvl="1">
              <a:lnSpc>
                <a:spcPct val="120000"/>
              </a:lnSpc>
            </a:pPr>
            <a:r>
              <a:rPr lang="en-US" sz="4000">
                <a:solidFill>
                  <a:schemeClr val="bg1"/>
                </a:solidFill>
              </a:rPr>
              <a:t>Helping us create programs to support BS/BD/BM</a:t>
            </a:r>
          </a:p>
          <a:p>
            <a:pPr lvl="1">
              <a:lnSpc>
                <a:spcPct val="120000"/>
              </a:lnSpc>
            </a:pPr>
            <a:r>
              <a:rPr lang="en-US" sz="4000">
                <a:solidFill>
                  <a:schemeClr val="bg1"/>
                </a:solidFill>
              </a:rPr>
              <a:t>Collaborating and helping us cultivate new partnerships</a:t>
            </a:r>
          </a:p>
          <a:p>
            <a:endParaRPr lang="en-US">
              <a:latin typeface="Open Sans"/>
              <a:ea typeface="Open Sans"/>
              <a:cs typeface="Open Sans"/>
            </a:endParaRPr>
          </a:p>
          <a:p>
            <a:endParaRPr lang="en-US">
              <a:latin typeface="Open Sans"/>
              <a:ea typeface="Open Sans"/>
              <a:cs typeface="Open Sans"/>
            </a:endParaRPr>
          </a:p>
          <a:p>
            <a:r>
              <a:rPr lang="en-US" sz="4200">
                <a:latin typeface="Open Sans"/>
                <a:ea typeface="Open Sans"/>
                <a:cs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https://www.k-state.edu/bio-engine/</a:t>
            </a:r>
            <a:endParaRPr lang="en-US" sz="4200">
              <a:latin typeface="Open Sans"/>
              <a:ea typeface="Open Sans"/>
              <a:cs typeface="Open Sans"/>
            </a:endParaRPr>
          </a:p>
          <a:p>
            <a:r>
              <a:rPr lang="en-US" sz="4200">
                <a:latin typeface="Open Sans"/>
                <a:ea typeface="Open Sans"/>
                <a:cs typeface="Open Sans"/>
              </a:rPr>
              <a:t>Email: bio-dev-engine@k-state.edu 	</a:t>
            </a:r>
            <a:r>
              <a:rPr lang="en-US" sz="3600">
                <a:solidFill>
                  <a:schemeClr val="accent5">
                    <a:lumMod val="20000"/>
                    <a:lumOff val="80000"/>
                  </a:schemeClr>
                </a:solidFill>
                <a:latin typeface="Open Sans"/>
                <a:ea typeface="Open Sans"/>
                <a:cs typeface="Open Sans"/>
              </a:rPr>
              <a:t>	</a:t>
            </a:r>
            <a:r>
              <a:rPr lang="en-US" sz="3600">
                <a:latin typeface="Open Sans"/>
                <a:ea typeface="Open Sans"/>
                <a:cs typeface="Open Sans"/>
              </a:rPr>
              <a:t>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4C971-CD8B-B9DD-91ED-DB30E287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4796-F1DE-4B59-8724-91F5B772EC1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5C369-2A42-A736-F619-B8127E905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15" y="5871091"/>
            <a:ext cx="810838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40A773-69B7-BC0A-E0EA-9EA9B1A95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2231" y="3960312"/>
            <a:ext cx="2500624" cy="25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Year of Open Science Colors">
      <a:dk1>
        <a:srgbClr val="262626"/>
      </a:dk1>
      <a:lt1>
        <a:sysClr val="window" lastClr="FFFFFF"/>
      </a:lt1>
      <a:dk2>
        <a:srgbClr val="005293"/>
      </a:dk2>
      <a:lt2>
        <a:srgbClr val="E7E6E6"/>
      </a:lt2>
      <a:accent1>
        <a:srgbClr val="C4AA4A"/>
      </a:accent1>
      <a:accent2>
        <a:srgbClr val="005293"/>
      </a:accent2>
      <a:accent3>
        <a:srgbClr val="33AF76"/>
      </a:accent3>
      <a:accent4>
        <a:srgbClr val="4BB9D5"/>
      </a:accent4>
      <a:accent5>
        <a:srgbClr val="5C5C5C"/>
      </a:accent5>
      <a:accent6>
        <a:srgbClr val="900000"/>
      </a:accent6>
      <a:hlink>
        <a:srgbClr val="005699"/>
      </a:hlink>
      <a:folHlink>
        <a:srgbClr val="473B70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782D1524421F408729C78628C71A6A" ma:contentTypeVersion="12" ma:contentTypeDescription="Create a new document." ma:contentTypeScope="" ma:versionID="ff1788328660d1428cc3b26d272cb91e">
  <xsd:schema xmlns:xsd="http://www.w3.org/2001/XMLSchema" xmlns:xs="http://www.w3.org/2001/XMLSchema" xmlns:p="http://schemas.microsoft.com/office/2006/metadata/properties" xmlns:ns2="9efdba93-89e9-476e-8b56-410092c70da6" xmlns:ns3="83ef1625-388f-4fb6-b20a-472dca7ae98e" targetNamespace="http://schemas.microsoft.com/office/2006/metadata/properties" ma:root="true" ma:fieldsID="77634db45b87c576d1aec150407c0289" ns2:_="" ns3:_="">
    <xsd:import namespace="9efdba93-89e9-476e-8b56-410092c70da6"/>
    <xsd:import namespace="83ef1625-388f-4fb6-b20a-472dca7ae9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fdba93-89e9-476e-8b56-410092c70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f1625-388f-4fb6-b20a-472dca7ae98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de5ddd-32e8-4a3f-9183-8d887ee758c2}" ma:internalName="TaxCatchAll" ma:showField="CatchAllData" ma:web="83ef1625-388f-4fb6-b20a-472dca7ae9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fdba93-89e9-476e-8b56-410092c70da6">
      <Terms xmlns="http://schemas.microsoft.com/office/infopath/2007/PartnerControls"/>
    </lcf76f155ced4ddcb4097134ff3c332f>
    <TaxCatchAll xmlns="83ef1625-388f-4fb6-b20a-472dca7ae98e" xsi:nil="true"/>
  </documentManagement>
</p:properties>
</file>

<file path=customXml/itemProps1.xml><?xml version="1.0" encoding="utf-8"?>
<ds:datastoreItem xmlns:ds="http://schemas.openxmlformats.org/officeDocument/2006/customXml" ds:itemID="{A1E8DDDD-A5D8-4F4A-98CB-C432501631FF}">
  <ds:schemaRefs>
    <ds:schemaRef ds:uri="83ef1625-388f-4fb6-b20a-472dca7ae98e"/>
    <ds:schemaRef ds:uri="9efdba93-89e9-476e-8b56-410092c70d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3AED522-B6C3-445E-B2AD-CB8DD75B33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1D45EE-7401-41E0-8201-7B9E1DE935C6}">
  <ds:schemaRefs>
    <ds:schemaRef ds:uri="83ef1625-388f-4fb6-b20a-472dca7ae98e"/>
    <ds:schemaRef ds:uri="9efdba93-89e9-476e-8b56-410092c70d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563</Words>
  <Application>Microsoft Office PowerPoint</Application>
  <PresentationFormat>Widescreen</PresentationFormat>
  <Paragraphs>101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Open Sans</vt:lpstr>
      <vt:lpstr>Wingdings</vt:lpstr>
      <vt:lpstr>Office Theme</vt:lpstr>
      <vt:lpstr>NSF Engines Development Award: Advancing biosecurity, biodefense, and biomanufacturing technologies (KS, MO)</vt:lpstr>
      <vt:lpstr>PowerPoint Presentation</vt:lpstr>
      <vt:lpstr>PowerPoint Presentation</vt:lpstr>
      <vt:lpstr>Award description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of Open Science Presentation Template</dc:title>
  <dc:creator>Messner, Shannon K. (Contractor)</dc:creator>
  <cp:lastModifiedBy>Beth Montelone</cp:lastModifiedBy>
  <cp:revision>2</cp:revision>
  <dcterms:created xsi:type="dcterms:W3CDTF">2022-12-19T18:28:41Z</dcterms:created>
  <dcterms:modified xsi:type="dcterms:W3CDTF">2023-08-03T01:43:59Z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efcf2ec9-fe3b-44e4-9622-47efebe83a59</vt:lpwstr>
  </property>
  <property fmtid="{D5CDD505-2E9C-101B-9397-08002B2CF9AE}" pid="3" name="ContainsCUI">
    <vt:lpwstr>No</vt:lpwstr>
  </property>
  <property fmtid="{D5CDD505-2E9C-101B-9397-08002B2CF9AE}" pid="4" name="ContentTypeId">
    <vt:lpwstr>0x01010043782D1524421F408729C78628C71A6A</vt:lpwstr>
  </property>
  <property fmtid="{D5CDD505-2E9C-101B-9397-08002B2CF9AE}" pid="5" name="MediaServiceImageTags">
    <vt:lpwstr/>
  </property>
</Properties>
</file>