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2E84"/>
    <a:srgbClr val="8D63F3"/>
    <a:srgbClr val="F3CB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43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3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24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5/24/23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037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5/24/23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992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5/24/23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616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201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201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662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008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5/24/23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6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5/24/23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24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5/24/23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799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5/24/23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714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5/24/23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893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82EDB8D0-98ED-4B86-9D5F-E61ADC70144D}" type="datetimeFigureOut">
              <a:rPr lang="en-US" smtClean="0"/>
              <a:pPr/>
              <a:t>5/24/23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497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2EDB8D0-98ED-4B86-9D5F-E61ADC70144D}" type="datetimeFigureOut">
              <a:rPr lang="en-US" smtClean="0"/>
              <a:pPr/>
              <a:t>5/24/23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6641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  <p:sldLayoutId id="2147483991" r:id="rId13"/>
    <p:sldLayoutId id="2147483992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microsoft.com/office/2007/relationships/hdphoto" Target="../media/hdphoto4.wdp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conto.com/ru/blogs/post/269/Work-Boots-obuv-s-muzhskim-kharakterom-i-rabochimi-kornyami.-Timberland-Chippewa-i-Whites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xhere.com/en/photo/544192" TargetMode="Externa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svg.org/clipboard-check-vector-imag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usic-note-melody-lilac-309675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gear-cog-wheel-tools-rack-wheel-307780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ectors/clapperboard-film-movie-cut-311792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square-frame-png/download/31515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411.ca/blog/small-business/9-essential-elements-of-a-business-plan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2CD0D0B6-FFF6-5E55-6D65-C896A8BF7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003" y="371101"/>
            <a:ext cx="3042892" cy="593082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22A4BAB-C309-248A-05A4-59A76DC4A4AE}"/>
              </a:ext>
            </a:extLst>
          </p:cNvPr>
          <p:cNvSpPr/>
          <p:nvPr/>
        </p:nvSpPr>
        <p:spPr>
          <a:xfrm>
            <a:off x="5088835" y="735954"/>
            <a:ext cx="5744817" cy="43550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GUTS, GRIT, </a:t>
            </a:r>
            <a:r>
              <a:rPr lang="en-US" sz="5400" b="0" cap="none" spc="0">
                <a:ln w="0"/>
                <a:effectLst>
                  <a:reflection blurRad="6350" stA="53000" endA="300" endPos="35500" dir="5400000" sy="-90000" algn="bl" rotWithShape="0"/>
                </a:effectLst>
              </a:rPr>
              <a:t>and GRATITUDE</a:t>
            </a:r>
            <a:r>
              <a:rPr lang="en-US" sz="5400" b="0" cap="none" spc="0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!</a:t>
            </a:r>
          </a:p>
          <a:p>
            <a:pPr algn="ctr"/>
            <a:r>
              <a:rPr lang="en-US" sz="5400" b="0" cap="none" spc="0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LET’S START…</a:t>
            </a:r>
            <a:endParaRPr lang="en-US" sz="5400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en-US" sz="11500" b="0" cap="none" spc="0" dirty="0">
                <a:ln w="0">
                  <a:solidFill>
                    <a:schemeClr val="tx1"/>
                  </a:solidFill>
                </a:ln>
                <a:solidFill>
                  <a:srgbClr val="482E84"/>
                </a:solidFill>
                <a:effectLst>
                  <a:reflection blurRad="6350" stA="53000" endA="300" endPos="35500" dir="5400000" sy="-90000" algn="bl" rotWithShape="0"/>
                </a:effectLst>
              </a:rPr>
              <a:t>AGAIN!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743F05-8312-2B71-B4F3-DF7BED50998F}"/>
              </a:ext>
            </a:extLst>
          </p:cNvPr>
          <p:cNvSpPr txBox="1"/>
          <p:nvPr/>
        </p:nvSpPr>
        <p:spPr>
          <a:xfrm>
            <a:off x="5901174" y="4094132"/>
            <a:ext cx="43173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Dr. Frank Tracz</a:t>
            </a:r>
          </a:p>
          <a:p>
            <a:pPr algn="ctr"/>
            <a:r>
              <a:rPr lang="en-US" sz="2400" dirty="0"/>
              <a:t>Director of Bands</a:t>
            </a:r>
          </a:p>
          <a:p>
            <a:pPr algn="ctr"/>
            <a:r>
              <a:rPr lang="en-US" sz="2400" dirty="0"/>
              <a:t>Kansas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1522866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ood human figure">
            <a:extLst>
              <a:ext uri="{FF2B5EF4-FFF2-40B4-BE49-F238E27FC236}">
                <a16:creationId xmlns:a16="http://schemas.microsoft.com/office/drawing/2014/main" id="{D21ED51F-C658-9DC7-7F39-4D7801BC92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482E84">
                <a:tint val="45000"/>
                <a:satMod val="400000"/>
              </a:srgbClr>
            </a:duotone>
          </a:blip>
          <a:srcRect r="40681" b="-2"/>
          <a:stretch/>
        </p:blipFill>
        <p:spPr>
          <a:xfrm>
            <a:off x="6108700" y="-1"/>
            <a:ext cx="6094450" cy="68580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D47A519-9075-9464-4AA4-E54B49E175D7}"/>
              </a:ext>
            </a:extLst>
          </p:cNvPr>
          <p:cNvSpPr/>
          <p:nvPr/>
        </p:nvSpPr>
        <p:spPr>
          <a:xfrm>
            <a:off x="-1362182" y="304968"/>
            <a:ext cx="9417709" cy="101566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482E84"/>
                </a:solidFill>
              </a:rPr>
              <a:t>NEXT: “GRIT”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DA77120-BD55-0174-5F4A-93FC8B4E5982}"/>
              </a:ext>
            </a:extLst>
          </p:cNvPr>
          <p:cNvSpPr/>
          <p:nvPr/>
        </p:nvSpPr>
        <p:spPr>
          <a:xfrm>
            <a:off x="533513" y="1821330"/>
            <a:ext cx="5055923" cy="679823"/>
          </a:xfrm>
          <a:prstGeom prst="roundRect">
            <a:avLst/>
          </a:prstGeom>
          <a:solidFill>
            <a:srgbClr val="482E84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What is it?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71ACD42-9D23-62D1-1D5C-D5F91EA4D931}"/>
              </a:ext>
            </a:extLst>
          </p:cNvPr>
          <p:cNvSpPr/>
          <p:nvPr/>
        </p:nvSpPr>
        <p:spPr>
          <a:xfrm>
            <a:off x="533513" y="2650480"/>
            <a:ext cx="5055923" cy="679823"/>
          </a:xfrm>
          <a:prstGeom prst="roundRect">
            <a:avLst/>
          </a:prstGeom>
          <a:solidFill>
            <a:srgbClr val="482E84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Where does it come from?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0D4AEC4-65FC-483D-283E-8096BAE8A486}"/>
              </a:ext>
            </a:extLst>
          </p:cNvPr>
          <p:cNvSpPr/>
          <p:nvPr/>
        </p:nvSpPr>
        <p:spPr>
          <a:xfrm>
            <a:off x="533512" y="3479630"/>
            <a:ext cx="5055923" cy="679823"/>
          </a:xfrm>
          <a:prstGeom prst="roundRect">
            <a:avLst/>
          </a:prstGeom>
          <a:solidFill>
            <a:srgbClr val="482E84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Where did you get it?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BB6DC13-0B91-4982-6BDE-18E576FB6968}"/>
              </a:ext>
            </a:extLst>
          </p:cNvPr>
          <p:cNvSpPr/>
          <p:nvPr/>
        </p:nvSpPr>
        <p:spPr>
          <a:xfrm>
            <a:off x="533512" y="4308780"/>
            <a:ext cx="5055923" cy="679823"/>
          </a:xfrm>
          <a:prstGeom prst="roundRect">
            <a:avLst/>
          </a:prstGeom>
          <a:solidFill>
            <a:srgbClr val="482E84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Did you get it?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D56249C-8F69-7D51-B19B-5ECDF6EDE4B7}"/>
              </a:ext>
            </a:extLst>
          </p:cNvPr>
          <p:cNvSpPr/>
          <p:nvPr/>
        </p:nvSpPr>
        <p:spPr>
          <a:xfrm>
            <a:off x="533512" y="5137930"/>
            <a:ext cx="5055923" cy="679823"/>
          </a:xfrm>
          <a:prstGeom prst="roundRect">
            <a:avLst/>
          </a:prstGeom>
          <a:solidFill>
            <a:srgbClr val="482E84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Did you earn it?</a:t>
            </a:r>
          </a:p>
        </p:txBody>
      </p:sp>
    </p:spTree>
    <p:extLst>
      <p:ext uri="{BB962C8B-B14F-4D97-AF65-F5344CB8AC3E}">
        <p14:creationId xmlns:p14="http://schemas.microsoft.com/office/powerpoint/2010/main" val="364788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7E10C1-B248-E49E-2EB9-19570C43757E}"/>
              </a:ext>
            </a:extLst>
          </p:cNvPr>
          <p:cNvSpPr/>
          <p:nvPr/>
        </p:nvSpPr>
        <p:spPr>
          <a:xfrm>
            <a:off x="1387144" y="299971"/>
            <a:ext cx="9417709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482E84"/>
                </a:solidFill>
              </a:rPr>
              <a:t>GRIT: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990E74-4D88-8BD6-A9AD-ED1927FEB41F}"/>
              </a:ext>
            </a:extLst>
          </p:cNvPr>
          <p:cNvSpPr txBox="1"/>
          <p:nvPr/>
        </p:nvSpPr>
        <p:spPr>
          <a:xfrm>
            <a:off x="847165" y="1842246"/>
            <a:ext cx="43472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“Willingness to commit to long term goals and to persist in the face of difficulty.”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81AAFC-D10B-C48E-73B0-02A9EFCD1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0438" y="1694329"/>
            <a:ext cx="5381255" cy="451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95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7E10C1-B248-E49E-2EB9-19570C43757E}"/>
              </a:ext>
            </a:extLst>
          </p:cNvPr>
          <p:cNvSpPr/>
          <p:nvPr/>
        </p:nvSpPr>
        <p:spPr>
          <a:xfrm>
            <a:off x="1387144" y="299971"/>
            <a:ext cx="9417709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482E84"/>
                </a:solidFill>
              </a:rPr>
              <a:t>GRATITUDE…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278D3A-7D48-A5D5-5E69-EBE975D0C9A6}"/>
              </a:ext>
            </a:extLst>
          </p:cNvPr>
          <p:cNvSpPr txBox="1"/>
          <p:nvPr/>
        </p:nvSpPr>
        <p:spPr>
          <a:xfrm>
            <a:off x="4209101" y="1545158"/>
            <a:ext cx="39004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u="sng" dirty="0"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is a habit of: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9BA7BD-89C5-DAB9-DC9F-FDE784506D85}"/>
              </a:ext>
            </a:extLst>
          </p:cNvPr>
          <p:cNvSpPr txBox="1"/>
          <p:nvPr/>
        </p:nvSpPr>
        <p:spPr>
          <a:xfrm>
            <a:off x="2775233" y="2943652"/>
            <a:ext cx="66415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n>
                  <a:solidFill>
                    <a:srgbClr val="8D63F3"/>
                  </a:solidFill>
                </a:ln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Perception</a:t>
            </a:r>
          </a:p>
          <a:p>
            <a:pPr algn="r"/>
            <a:r>
              <a:rPr lang="en-US" sz="5400" dirty="0">
                <a:ln>
                  <a:solidFill>
                    <a:srgbClr val="8D63F3"/>
                  </a:solidFill>
                </a:ln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Attitude</a:t>
            </a:r>
          </a:p>
          <a:p>
            <a:r>
              <a:rPr lang="en-US" sz="5400" dirty="0">
                <a:ln>
                  <a:solidFill>
                    <a:srgbClr val="8D63F3"/>
                  </a:solidFill>
                </a:ln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Responding</a:t>
            </a:r>
          </a:p>
          <a:p>
            <a:pPr algn="r"/>
            <a:r>
              <a:rPr lang="en-US" sz="5400" dirty="0">
                <a:ln>
                  <a:solidFill>
                    <a:srgbClr val="8D63F3"/>
                  </a:solidFill>
                </a:ln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Action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6DCDC558-C3D3-9014-0755-3BE17291B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41991" y="3263807"/>
            <a:ext cx="433242" cy="330386"/>
          </a:xfrm>
          <a:prstGeom prst="rect">
            <a:avLst/>
          </a:prstGeom>
          <a:ln>
            <a:noFill/>
          </a:ln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551C4D65-ECD3-18DB-E58E-AE420B241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26803" y="4102007"/>
            <a:ext cx="433242" cy="330386"/>
          </a:xfrm>
          <a:prstGeom prst="rect">
            <a:avLst/>
          </a:prstGeom>
          <a:ln>
            <a:noFill/>
          </a:ln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520479E-E0E5-DC77-E1C4-9ECC45A72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41991" y="4872352"/>
            <a:ext cx="433242" cy="330386"/>
          </a:xfrm>
          <a:prstGeom prst="rect">
            <a:avLst/>
          </a:prstGeom>
          <a:ln>
            <a:noFill/>
          </a:ln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8E2B4B5-B58B-C852-983D-C208BB887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04057" y="5755996"/>
            <a:ext cx="433242" cy="33038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469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6">
            <a:extLst>
              <a:ext uri="{FF2B5EF4-FFF2-40B4-BE49-F238E27FC236}">
                <a16:creationId xmlns:a16="http://schemas.microsoft.com/office/drawing/2014/main" id="{CE09E21C-A325-4A05-ABC0-CAF1D7B52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131CBE-4E47-8934-0074-3012672EEACB}"/>
              </a:ext>
            </a:extLst>
          </p:cNvPr>
          <p:cNvSpPr txBox="1"/>
          <p:nvPr/>
        </p:nvSpPr>
        <p:spPr>
          <a:xfrm>
            <a:off x="818712" y="2222287"/>
            <a:ext cx="5351209" cy="3636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3200" dirty="0"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An attitude 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3200" dirty="0"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A learned behavior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3200" dirty="0"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A remedy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3200" dirty="0"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A developed skill/trait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9E3E1A0-1805-45BC-B907-434AB9D34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75898" y="0"/>
            <a:ext cx="571305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ounded Rectangle 17">
            <a:extLst>
              <a:ext uri="{FF2B5EF4-FFF2-40B4-BE49-F238E27FC236}">
                <a16:creationId xmlns:a16="http://schemas.microsoft.com/office/drawing/2014/main" id="{6C2F1F09-5957-4AF7-B75D-EEC030D8E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2127CA-F3BD-4834-07A0-1C7B07D7D6EC}"/>
              </a:ext>
            </a:extLst>
          </p:cNvPr>
          <p:cNvSpPr/>
          <p:nvPr/>
        </p:nvSpPr>
        <p:spPr>
          <a:xfrm>
            <a:off x="-1329162" y="435547"/>
            <a:ext cx="9417709" cy="101566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482E84"/>
                </a:solidFill>
              </a:rPr>
              <a:t>GRATITUDE IS</a:t>
            </a:r>
          </a:p>
        </p:txBody>
      </p:sp>
      <p:pic>
        <p:nvPicPr>
          <p:cNvPr id="21" name="Picture 20" descr="Text&#10;&#10;Description automatically generated">
            <a:extLst>
              <a:ext uri="{FF2B5EF4-FFF2-40B4-BE49-F238E27FC236}">
                <a16:creationId xmlns:a16="http://schemas.microsoft.com/office/drawing/2014/main" id="{6A1D003D-2961-6D70-8127-30A7F5AB0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1094" y="1451210"/>
            <a:ext cx="4462662" cy="381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76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6">
            <a:extLst>
              <a:ext uri="{FF2B5EF4-FFF2-40B4-BE49-F238E27FC236}">
                <a16:creationId xmlns:a16="http://schemas.microsoft.com/office/drawing/2014/main" id="{90A7E396-A5E4-44BC-9BB6-B0E9D90C8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3ECC733-A533-4D91-BD25-3B6E06B7A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 23">
            <a:extLst>
              <a:ext uri="{FF2B5EF4-FFF2-40B4-BE49-F238E27FC236}">
                <a16:creationId xmlns:a16="http://schemas.microsoft.com/office/drawing/2014/main" id="{36401F08-8B30-49FC-A47E-7119FCAAB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131CBE-4E47-8934-0074-3012672EEACB}"/>
              </a:ext>
            </a:extLst>
          </p:cNvPr>
          <p:cNvSpPr txBox="1"/>
          <p:nvPr/>
        </p:nvSpPr>
        <p:spPr>
          <a:xfrm>
            <a:off x="240931" y="1944989"/>
            <a:ext cx="4155142" cy="3632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285750" indent="-285750"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2800" dirty="0"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Looking back                      and respecting it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endParaRPr lang="en-US" sz="2800" dirty="0">
              <a:latin typeface="Hadassah Friedlaender" panose="02020603050405020304" pitchFamily="18" charset="-79"/>
              <a:cs typeface="Hadassah Friedlaender" panose="02020603050405020304" pitchFamily="18" charset="-79"/>
            </a:endParaRPr>
          </a:p>
          <a:p>
            <a:pPr marL="285750" indent="-285750"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2800" dirty="0"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Being present                     and respecting it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endParaRPr lang="en-US" sz="2800" dirty="0">
              <a:latin typeface="Hadassah Friedlaender" panose="02020603050405020304" pitchFamily="18" charset="-79"/>
              <a:cs typeface="Hadassah Friedlaender" panose="02020603050405020304" pitchFamily="18" charset="-79"/>
            </a:endParaRPr>
          </a:p>
          <a:p>
            <a:pPr marL="285750" indent="-285750"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2800" dirty="0"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Looking ahead                   and respecting it</a:t>
            </a:r>
          </a:p>
        </p:txBody>
      </p:sp>
      <p:sp>
        <p:nvSpPr>
          <p:cNvPr id="43" name="Rounded Rectangle 17">
            <a:extLst>
              <a:ext uri="{FF2B5EF4-FFF2-40B4-BE49-F238E27FC236}">
                <a16:creationId xmlns:a16="http://schemas.microsoft.com/office/drawing/2014/main" id="{3F6460BF-80B6-42E6-A4B2-8F9671BAA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group of people playing baseball&#10;&#10;Description automatically generated with low confidence">
            <a:extLst>
              <a:ext uri="{FF2B5EF4-FFF2-40B4-BE49-F238E27FC236}">
                <a16:creationId xmlns:a16="http://schemas.microsoft.com/office/drawing/2014/main" id="{D8E1A706-977F-102B-3D02-655DC90A4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706" y="1511072"/>
            <a:ext cx="5638853" cy="38251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4D2E131-09F1-16F7-CA1D-BFAEFAC9D578}"/>
              </a:ext>
            </a:extLst>
          </p:cNvPr>
          <p:cNvSpPr/>
          <p:nvPr/>
        </p:nvSpPr>
        <p:spPr>
          <a:xfrm>
            <a:off x="-1217026" y="474236"/>
            <a:ext cx="7071056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482E84"/>
                </a:solidFill>
              </a:rPr>
              <a:t>GRATITUDE IS</a:t>
            </a:r>
          </a:p>
        </p:txBody>
      </p:sp>
    </p:spTree>
    <p:extLst>
      <p:ext uri="{BB962C8B-B14F-4D97-AF65-F5344CB8AC3E}">
        <p14:creationId xmlns:p14="http://schemas.microsoft.com/office/powerpoint/2010/main" val="88992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7E10C1-B248-E49E-2EB9-19570C43757E}"/>
              </a:ext>
            </a:extLst>
          </p:cNvPr>
          <p:cNvSpPr/>
          <p:nvPr/>
        </p:nvSpPr>
        <p:spPr>
          <a:xfrm>
            <a:off x="767532" y="597983"/>
            <a:ext cx="10656935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482E84"/>
                </a:solidFill>
              </a:rPr>
              <a:t>GRATITUDE ACTION TIPS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CE5870A-C9D3-71C3-C01C-1096255E7151}"/>
              </a:ext>
            </a:extLst>
          </p:cNvPr>
          <p:cNvSpPr/>
          <p:nvPr/>
        </p:nvSpPr>
        <p:spPr>
          <a:xfrm>
            <a:off x="3263260" y="4703011"/>
            <a:ext cx="5665473" cy="1069788"/>
          </a:xfrm>
          <a:prstGeom prst="roundRect">
            <a:avLst/>
          </a:prstGeom>
          <a:solidFill>
            <a:srgbClr val="482E84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L.I.B.T.Y.F.I.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B8FFD44-5916-9AE6-44B6-1ACE6772802D}"/>
              </a:ext>
            </a:extLst>
          </p:cNvPr>
          <p:cNvSpPr/>
          <p:nvPr/>
        </p:nvSpPr>
        <p:spPr>
          <a:xfrm>
            <a:off x="3263261" y="3480803"/>
            <a:ext cx="5665473" cy="1069788"/>
          </a:xfrm>
          <a:prstGeom prst="roundRect">
            <a:avLst/>
          </a:prstGeom>
          <a:solidFill>
            <a:srgbClr val="482E84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Give it, expect it, earn it!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465F1BB-FFF3-5762-C4E3-48AA4EB78776}"/>
              </a:ext>
            </a:extLst>
          </p:cNvPr>
          <p:cNvSpPr/>
          <p:nvPr/>
        </p:nvSpPr>
        <p:spPr>
          <a:xfrm>
            <a:off x="3263262" y="2258595"/>
            <a:ext cx="5665473" cy="1069788"/>
          </a:xfrm>
          <a:prstGeom prst="roundRect">
            <a:avLst/>
          </a:prstGeom>
          <a:solidFill>
            <a:srgbClr val="482E84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Live it EVERYDAY!</a:t>
            </a:r>
          </a:p>
        </p:txBody>
      </p:sp>
    </p:spTree>
    <p:extLst>
      <p:ext uri="{BB962C8B-B14F-4D97-AF65-F5344CB8AC3E}">
        <p14:creationId xmlns:p14="http://schemas.microsoft.com/office/powerpoint/2010/main" val="152162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7E10C1-B248-E49E-2EB9-19570C43757E}"/>
              </a:ext>
            </a:extLst>
          </p:cNvPr>
          <p:cNvSpPr/>
          <p:nvPr/>
        </p:nvSpPr>
        <p:spPr>
          <a:xfrm>
            <a:off x="1613647" y="510989"/>
            <a:ext cx="9576688" cy="236988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482E84"/>
                </a:solidFill>
              </a:rPr>
              <a:t>“If you want to leave footprints in the sands of time, </a:t>
            </a:r>
          </a:p>
          <a:p>
            <a:pPr algn="ctr"/>
            <a:r>
              <a:rPr lang="en-US" sz="60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482E84"/>
                </a:solidFill>
              </a:rPr>
              <a:t>wear work boots!”</a:t>
            </a:r>
          </a:p>
        </p:txBody>
      </p:sp>
      <p:pic>
        <p:nvPicPr>
          <p:cNvPr id="7" name="Picture 6" descr="A picture containing clothing, footwear, brown, leather&#10;&#10;Description automatically generated">
            <a:extLst>
              <a:ext uri="{FF2B5EF4-FFF2-40B4-BE49-F238E27FC236}">
                <a16:creationId xmlns:a16="http://schemas.microsoft.com/office/drawing/2014/main" id="{3699D73A-AE20-81ED-CE0D-0063C3C4C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96116" y="3130586"/>
            <a:ext cx="2865069" cy="3280613"/>
          </a:xfrm>
          <a:prstGeom prst="rect">
            <a:avLst/>
          </a:prstGeom>
        </p:spPr>
      </p:pic>
      <p:pic>
        <p:nvPicPr>
          <p:cNvPr id="10" name="Picture 9" descr="A close-up of a moon&#10;&#10;Description automatically generated with medium confidence">
            <a:extLst>
              <a:ext uri="{FF2B5EF4-FFF2-40B4-BE49-F238E27FC236}">
                <a16:creationId xmlns:a16="http://schemas.microsoft.com/office/drawing/2014/main" id="{C9018185-6D13-4029-EF98-1C9001CEE6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480226" y="3130586"/>
            <a:ext cx="4285131" cy="321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5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974C5CDB-119C-4669-882B-F5E375BC7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6F339E-091A-455E-B2ED-8883D910B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0916" y="0"/>
            <a:ext cx="609108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4">
            <a:extLst>
              <a:ext uri="{FF2B5EF4-FFF2-40B4-BE49-F238E27FC236}">
                <a16:creationId xmlns:a16="http://schemas.microsoft.com/office/drawing/2014/main" id="{C2CA0F9B-CD9A-4F30-AC98-837D1E6BD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6326" y="958640"/>
            <a:ext cx="4792210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dog lying on the ground&#10;&#10;Description automatically generated with low confidence">
            <a:extLst>
              <a:ext uri="{FF2B5EF4-FFF2-40B4-BE49-F238E27FC236}">
                <a16:creationId xmlns:a16="http://schemas.microsoft.com/office/drawing/2014/main" id="{E9654A81-77C9-64EF-BA77-E07864F16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8226" y="1326979"/>
            <a:ext cx="4174333" cy="41743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12CC569-9A4C-6633-45A3-D06CF03593CD}"/>
              </a:ext>
            </a:extLst>
          </p:cNvPr>
          <p:cNvSpPr/>
          <p:nvPr/>
        </p:nvSpPr>
        <p:spPr>
          <a:xfrm>
            <a:off x="0" y="1198353"/>
            <a:ext cx="6091084" cy="280076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482E84"/>
                </a:solidFill>
              </a:rPr>
              <a:t>Finally, I won’t give up… </a:t>
            </a:r>
          </a:p>
          <a:p>
            <a:pPr algn="ctr"/>
            <a:r>
              <a:rPr lang="en-US" sz="44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482E84"/>
                </a:solidFill>
              </a:rPr>
              <a:t>and I won’t let you either.</a:t>
            </a:r>
            <a:endParaRPr lang="en-US" sz="6000" b="1" dirty="0">
              <a:ln w="12700" cmpd="sng">
                <a:solidFill>
                  <a:schemeClr val="tx1"/>
                </a:solidFill>
                <a:prstDash val="solid"/>
              </a:ln>
              <a:solidFill>
                <a:srgbClr val="482E8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BD658D-A554-9C64-649C-DAC61B1B7809}"/>
              </a:ext>
            </a:extLst>
          </p:cNvPr>
          <p:cNvSpPr txBox="1"/>
          <p:nvPr/>
        </p:nvSpPr>
        <p:spPr>
          <a:xfrm>
            <a:off x="322729" y="5119054"/>
            <a:ext cx="47871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Dr. Frank Tracz</a:t>
            </a:r>
          </a:p>
          <a:p>
            <a:r>
              <a:rPr lang="en-US" sz="2400" dirty="0"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Director of Bands</a:t>
            </a:r>
          </a:p>
          <a:p>
            <a:r>
              <a:rPr lang="en-US" sz="2400" dirty="0"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Kansas State University</a:t>
            </a:r>
          </a:p>
          <a:p>
            <a:r>
              <a:rPr lang="en-US" sz="2400" dirty="0"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ftracz@ksu.edu</a:t>
            </a:r>
          </a:p>
        </p:txBody>
      </p:sp>
    </p:spTree>
    <p:extLst>
      <p:ext uri="{BB962C8B-B14F-4D97-AF65-F5344CB8AC3E}">
        <p14:creationId xmlns:p14="http://schemas.microsoft.com/office/powerpoint/2010/main" val="70988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7E10C1-B248-E49E-2EB9-19570C43757E}"/>
              </a:ext>
            </a:extLst>
          </p:cNvPr>
          <p:cNvSpPr/>
          <p:nvPr/>
        </p:nvSpPr>
        <p:spPr>
          <a:xfrm>
            <a:off x="1069090" y="343197"/>
            <a:ext cx="10053819" cy="101566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482E84"/>
                </a:solidFill>
              </a:rPr>
              <a:t>AND IN THE BEGINNING…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742658-A021-3E82-B77A-D5D7609AC6E4}"/>
              </a:ext>
            </a:extLst>
          </p:cNvPr>
          <p:cNvSpPr txBox="1"/>
          <p:nvPr/>
        </p:nvSpPr>
        <p:spPr>
          <a:xfrm>
            <a:off x="2365739" y="1719532"/>
            <a:ext cx="26740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We have: </a:t>
            </a:r>
          </a:p>
          <a:p>
            <a:endParaRPr lang="en-US" dirty="0">
              <a:latin typeface="Hadassah Friedlaender" panose="02020603050405020304" pitchFamily="18" charset="-79"/>
              <a:cs typeface="Hadassah Friedlaender" panose="02020603050405020304" pitchFamily="18" charset="-79"/>
            </a:endParaRPr>
          </a:p>
          <a:p>
            <a:endParaRPr lang="en-US" dirty="0">
              <a:latin typeface="Hadassah Friedlaender" panose="02020603050405020304" pitchFamily="18" charset="-79"/>
              <a:cs typeface="Hadassah Friedlaender" panose="02020603050405020304" pitchFamily="18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2D0565-BFBC-04CC-BAB8-221D1A3344F6}"/>
              </a:ext>
            </a:extLst>
          </p:cNvPr>
          <p:cNvSpPr txBox="1"/>
          <p:nvPr/>
        </p:nvSpPr>
        <p:spPr>
          <a:xfrm>
            <a:off x="6095999" y="2412029"/>
            <a:ext cx="53631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Planned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Recruited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Rehearsed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Connected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Remembered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Dreamed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800" dirty="0">
              <a:latin typeface="Hadassah Friedlaender" panose="02020603050405020304" pitchFamily="18" charset="-79"/>
              <a:cs typeface="Hadassah Friedlaender" panose="02020603050405020304" pitchFamily="18" charset="-79"/>
            </a:endParaRP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C2F57EE7-BCDD-997B-5C49-8645FDB56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51363" y="2412030"/>
            <a:ext cx="4102773" cy="410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8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7E10C1-B248-E49E-2EB9-19570C43757E}"/>
              </a:ext>
            </a:extLst>
          </p:cNvPr>
          <p:cNvSpPr/>
          <p:nvPr/>
        </p:nvSpPr>
        <p:spPr>
          <a:xfrm>
            <a:off x="2347132" y="181218"/>
            <a:ext cx="6537654" cy="101566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482E84"/>
                </a:solidFill>
              </a:rPr>
              <a:t>WHAT’S NEXT?</a:t>
            </a:r>
          </a:p>
        </p:txBody>
      </p:sp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1B15C9D2-D3D9-716D-6D93-A1402EFBBCD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65277" y="2289295"/>
            <a:ext cx="995491" cy="9027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D632C8-F7F0-2703-634B-4A3BA1AAB287}"/>
              </a:ext>
            </a:extLst>
          </p:cNvPr>
          <p:cNvSpPr txBox="1"/>
          <p:nvPr/>
        </p:nvSpPr>
        <p:spPr>
          <a:xfrm>
            <a:off x="5615960" y="2422566"/>
            <a:ext cx="14736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ME?</a:t>
            </a:r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6BC32B94-2007-BC14-6BA7-949D7BB2CE2A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78169" y="3429000"/>
            <a:ext cx="995491" cy="902712"/>
          </a:xfrm>
          <a:prstGeom prst="rect">
            <a:avLst/>
          </a:prstGeom>
        </p:spPr>
      </p:pic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50A6BD10-25BC-0208-E4E1-A90D7A3268D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78169" y="4568705"/>
            <a:ext cx="995491" cy="9027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DBDE72-E0C1-A5DC-C30E-2DEB8B79E95D}"/>
              </a:ext>
            </a:extLst>
          </p:cNvPr>
          <p:cNvSpPr txBox="1"/>
          <p:nvPr/>
        </p:nvSpPr>
        <p:spPr>
          <a:xfrm>
            <a:off x="5532833" y="3562271"/>
            <a:ext cx="21980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YOU?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957A4D-AF56-8081-0777-7246B59E9E6D}"/>
              </a:ext>
            </a:extLst>
          </p:cNvPr>
          <p:cNvSpPr txBox="1"/>
          <p:nvPr/>
        </p:nvSpPr>
        <p:spPr>
          <a:xfrm>
            <a:off x="5615959" y="4701976"/>
            <a:ext cx="14736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US?</a:t>
            </a:r>
          </a:p>
        </p:txBody>
      </p:sp>
    </p:spTree>
    <p:extLst>
      <p:ext uri="{BB962C8B-B14F-4D97-AF65-F5344CB8AC3E}">
        <p14:creationId xmlns:p14="http://schemas.microsoft.com/office/powerpoint/2010/main" val="423828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7E10C1-B248-E49E-2EB9-19570C43757E}"/>
              </a:ext>
            </a:extLst>
          </p:cNvPr>
          <p:cNvSpPr/>
          <p:nvPr/>
        </p:nvSpPr>
        <p:spPr>
          <a:xfrm>
            <a:off x="1699926" y="299971"/>
            <a:ext cx="9417709" cy="101566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60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482E84"/>
                </a:solidFill>
              </a:rPr>
              <a:t>GUTS, GRIT, GRATITUDE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D632C8-F7F0-2703-634B-4A3BA1AAB287}"/>
              </a:ext>
            </a:extLst>
          </p:cNvPr>
          <p:cNvSpPr txBox="1"/>
          <p:nvPr/>
        </p:nvSpPr>
        <p:spPr>
          <a:xfrm>
            <a:off x="884203" y="1315634"/>
            <a:ext cx="11049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”We are all dreamers; there needs to be more </a:t>
            </a:r>
            <a:r>
              <a:rPr lang="en-US" sz="3200" u="sng" dirty="0"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action</a:t>
            </a:r>
            <a:r>
              <a:rPr lang="en-US" sz="3200" dirty="0"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!”</a:t>
            </a:r>
          </a:p>
        </p:txBody>
      </p:sp>
      <p:pic>
        <p:nvPicPr>
          <p:cNvPr id="7" name="Picture 6" descr="A group of men working on a construction site&#10;&#10;Description automatically generated with low confidence">
            <a:extLst>
              <a:ext uri="{FF2B5EF4-FFF2-40B4-BE49-F238E27FC236}">
                <a16:creationId xmlns:a16="http://schemas.microsoft.com/office/drawing/2014/main" id="{441F3622-7C2C-823B-C543-8BED67AFE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813" y="2035656"/>
            <a:ext cx="4522373" cy="452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76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7E10C1-B248-E49E-2EB9-19570C43757E}"/>
              </a:ext>
            </a:extLst>
          </p:cNvPr>
          <p:cNvSpPr/>
          <p:nvPr/>
        </p:nvSpPr>
        <p:spPr>
          <a:xfrm>
            <a:off x="1387145" y="320544"/>
            <a:ext cx="9417709" cy="101566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482E84"/>
                </a:solidFill>
              </a:rPr>
              <a:t>“GUTS” - WHAT IS THIS?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952EBF-1E28-B497-4C1D-D69B637A2459}"/>
              </a:ext>
            </a:extLst>
          </p:cNvPr>
          <p:cNvSpPr txBox="1"/>
          <p:nvPr/>
        </p:nvSpPr>
        <p:spPr>
          <a:xfrm>
            <a:off x="2363190" y="4480353"/>
            <a:ext cx="8235694" cy="1938992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ln w="19050">
                  <a:solidFill>
                    <a:schemeClr val="tx1"/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“A chance not taken is a loss for all.”</a:t>
            </a:r>
          </a:p>
        </p:txBody>
      </p:sp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54015D65-538C-9B0C-99E9-3B3DFFC9AE8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7706" y="1815469"/>
            <a:ext cx="2242870" cy="2395944"/>
          </a:xfrm>
          <a:prstGeom prst="rect">
            <a:avLst/>
          </a:prstGeom>
        </p:spPr>
      </p:pic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4ED76E2C-CB8F-8313-4C48-EE0CD7A76A59}"/>
              </a:ext>
            </a:extLst>
          </p:cNvPr>
          <p:cNvSpPr/>
          <p:nvPr/>
        </p:nvSpPr>
        <p:spPr>
          <a:xfrm>
            <a:off x="3286413" y="2084409"/>
            <a:ext cx="2138082" cy="13957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65890CB6-68DB-0877-E9EA-8A2B27AE5638}"/>
              </a:ext>
            </a:extLst>
          </p:cNvPr>
          <p:cNvSpPr/>
          <p:nvPr/>
        </p:nvSpPr>
        <p:spPr>
          <a:xfrm>
            <a:off x="5960625" y="2084408"/>
            <a:ext cx="2138082" cy="13957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9B76E05-0EE5-396C-EF1B-06B9DB3A1D05}"/>
              </a:ext>
            </a:extLst>
          </p:cNvPr>
          <p:cNvSpPr/>
          <p:nvPr/>
        </p:nvSpPr>
        <p:spPr>
          <a:xfrm>
            <a:off x="8666772" y="2084408"/>
            <a:ext cx="2138082" cy="13957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C67FC600-6064-6994-BF2E-3A36A42C6E74}"/>
              </a:ext>
            </a:extLst>
          </p:cNvPr>
          <p:cNvSpPr/>
          <p:nvPr/>
        </p:nvSpPr>
        <p:spPr>
          <a:xfrm>
            <a:off x="3438813" y="2236809"/>
            <a:ext cx="2138082" cy="1395731"/>
          </a:xfrm>
          <a:prstGeom prst="roundRect">
            <a:avLst/>
          </a:prstGeom>
          <a:solidFill>
            <a:schemeClr val="tx1">
              <a:alpha val="8508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Ideas in motion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85D0561F-4E8E-9413-99E3-E6A9203FEC10}"/>
              </a:ext>
            </a:extLst>
          </p:cNvPr>
          <p:cNvSpPr/>
          <p:nvPr/>
        </p:nvSpPr>
        <p:spPr>
          <a:xfrm>
            <a:off x="6143497" y="2236809"/>
            <a:ext cx="2138082" cy="1395731"/>
          </a:xfrm>
          <a:prstGeom prst="roundRect">
            <a:avLst/>
          </a:prstGeom>
          <a:solidFill>
            <a:schemeClr val="tx1">
              <a:alpha val="8508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Confidence in doing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1E4AE884-38F3-CA79-020B-E363ACFDC167}"/>
              </a:ext>
            </a:extLst>
          </p:cNvPr>
          <p:cNvSpPr/>
          <p:nvPr/>
        </p:nvSpPr>
        <p:spPr>
          <a:xfrm>
            <a:off x="8848181" y="2237808"/>
            <a:ext cx="2138082" cy="1395731"/>
          </a:xfrm>
          <a:prstGeom prst="roundRect">
            <a:avLst/>
          </a:prstGeom>
          <a:solidFill>
            <a:schemeClr val="tx1">
              <a:alpha val="8508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Right is right, wrong is wrong</a:t>
            </a:r>
          </a:p>
        </p:txBody>
      </p:sp>
    </p:spTree>
    <p:extLst>
      <p:ext uri="{BB962C8B-B14F-4D97-AF65-F5344CB8AC3E}">
        <p14:creationId xmlns:p14="http://schemas.microsoft.com/office/powerpoint/2010/main" val="86814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1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gnifying glass and question mark">
            <a:extLst>
              <a:ext uri="{FF2B5EF4-FFF2-40B4-BE49-F238E27FC236}">
                <a16:creationId xmlns:a16="http://schemas.microsoft.com/office/drawing/2014/main" id="{0D2E8E19-4313-6C38-250C-B37136B2E1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31" r="23182"/>
          <a:stretch/>
        </p:blipFill>
        <p:spPr>
          <a:xfrm>
            <a:off x="5874635" y="0"/>
            <a:ext cx="6392523" cy="6858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5E19D7-A5F1-B59A-D187-10A9A0AAE2F0}"/>
              </a:ext>
            </a:extLst>
          </p:cNvPr>
          <p:cNvSpPr txBox="1"/>
          <p:nvPr/>
        </p:nvSpPr>
        <p:spPr>
          <a:xfrm>
            <a:off x="138524" y="2413000"/>
            <a:ext cx="5574792" cy="3632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rgbClr val="F3CB04"/>
              </a:buClr>
              <a:buFont typeface="Wingdings" pitchFamily="2" charset="2"/>
              <a:buChar char="v"/>
            </a:pPr>
            <a:r>
              <a:rPr lang="en-US" sz="2400" dirty="0"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To find yourself, to create yourself?</a:t>
            </a:r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rgbClr val="F3CB04"/>
              </a:buClr>
              <a:buFont typeface="Wingdings" pitchFamily="2" charset="2"/>
              <a:buChar char="v"/>
            </a:pPr>
            <a:r>
              <a:rPr lang="en-US" sz="2400" dirty="0"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Suffer temporarily to succeed long term?</a:t>
            </a:r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rgbClr val="F3CB04"/>
              </a:buClr>
              <a:buFont typeface="Wingdings" pitchFamily="2" charset="2"/>
              <a:buChar char="v"/>
            </a:pPr>
            <a:r>
              <a:rPr lang="en-US" sz="2400" dirty="0"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Develop </a:t>
            </a:r>
            <a:r>
              <a:rPr lang="en-US" sz="2400" u="sng" dirty="0"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YOUR</a:t>
            </a:r>
            <a:r>
              <a:rPr lang="en-US" sz="2400" dirty="0"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 guts and help others with theirs?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406EF1-7D19-BFEF-2222-5ABE32A8B6D4}"/>
              </a:ext>
            </a:extLst>
          </p:cNvPr>
          <p:cNvSpPr/>
          <p:nvPr/>
        </p:nvSpPr>
        <p:spPr>
          <a:xfrm>
            <a:off x="-569645" y="237004"/>
            <a:ext cx="6991130" cy="193899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482E84"/>
                </a:solidFill>
              </a:rPr>
              <a:t>DO YOU HAVE GUTS?</a:t>
            </a:r>
          </a:p>
        </p:txBody>
      </p:sp>
    </p:spTree>
    <p:extLst>
      <p:ext uri="{BB962C8B-B14F-4D97-AF65-F5344CB8AC3E}">
        <p14:creationId xmlns:p14="http://schemas.microsoft.com/office/powerpoint/2010/main" val="8345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7E10C1-B248-E49E-2EB9-19570C43757E}"/>
              </a:ext>
            </a:extLst>
          </p:cNvPr>
          <p:cNvSpPr/>
          <p:nvPr/>
        </p:nvSpPr>
        <p:spPr>
          <a:xfrm>
            <a:off x="1387144" y="299971"/>
            <a:ext cx="9417709" cy="101566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482E84"/>
                </a:solidFill>
              </a:rPr>
              <a:t>PATHWAY TO “GUTS”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D632C8-F7F0-2703-634B-4A3BA1AAB287}"/>
              </a:ext>
            </a:extLst>
          </p:cNvPr>
          <p:cNvSpPr txBox="1"/>
          <p:nvPr/>
        </p:nvSpPr>
        <p:spPr>
          <a:xfrm>
            <a:off x="884203" y="1315634"/>
            <a:ext cx="86072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482E84"/>
                </a:solidFill>
              </a:rPr>
              <a:t>A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ct your way to correct thinking</a:t>
            </a:r>
          </a:p>
          <a:p>
            <a:r>
              <a:rPr lang="en-US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482E84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C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reate new habits</a:t>
            </a:r>
            <a:endParaRPr lang="en-US" sz="3200" b="1" dirty="0">
              <a:ln w="12700" cmpd="sng">
                <a:solidFill>
                  <a:schemeClr val="tx1"/>
                </a:solidFill>
                <a:prstDash val="solid"/>
              </a:ln>
              <a:solidFill>
                <a:srgbClr val="482E84"/>
              </a:solidFill>
              <a:latin typeface="Hadassah Friedlaender" panose="02020603050405020304" pitchFamily="18" charset="-79"/>
              <a:cs typeface="Hadassah Friedlaender" panose="02020603050405020304" pitchFamily="18" charset="-79"/>
            </a:endParaRPr>
          </a:p>
          <a:p>
            <a:r>
              <a:rPr lang="en-US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482E84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T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ake steps forward, no matter how small</a:t>
            </a:r>
            <a:endParaRPr lang="en-US" sz="3200" b="1" dirty="0">
              <a:ln w="12700" cmpd="sng">
                <a:solidFill>
                  <a:schemeClr val="tx1"/>
                </a:solidFill>
                <a:prstDash val="solid"/>
              </a:ln>
              <a:latin typeface="Hadassah Friedlaender" panose="02020603050405020304" pitchFamily="18" charset="-79"/>
              <a:cs typeface="Hadassah Friedlaender" panose="02020603050405020304" pitchFamily="18" charset="-79"/>
            </a:endParaRPr>
          </a:p>
          <a:p>
            <a:r>
              <a:rPr lang="en-US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482E84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I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nitiate desired changes in your life</a:t>
            </a:r>
            <a:endParaRPr lang="en-US" sz="3200" b="1" dirty="0">
              <a:ln w="12700" cmpd="sng">
                <a:solidFill>
                  <a:schemeClr val="tx1"/>
                </a:solidFill>
                <a:prstDash val="solid"/>
              </a:ln>
              <a:latin typeface="Hadassah Friedlaender" panose="02020603050405020304" pitchFamily="18" charset="-79"/>
              <a:cs typeface="Hadassah Friedlaender" panose="02020603050405020304" pitchFamily="18" charset="-79"/>
            </a:endParaRPr>
          </a:p>
          <a:p>
            <a:r>
              <a:rPr lang="en-US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482E84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O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pen up, take risks, ask for help</a:t>
            </a:r>
            <a:endParaRPr lang="en-US" sz="3200" b="1" dirty="0">
              <a:ln w="12700" cmpd="sng">
                <a:solidFill>
                  <a:schemeClr val="tx1"/>
                </a:solidFill>
                <a:prstDash val="solid"/>
              </a:ln>
              <a:latin typeface="Hadassah Friedlaender" panose="02020603050405020304" pitchFamily="18" charset="-79"/>
              <a:cs typeface="Hadassah Friedlaender" panose="02020603050405020304" pitchFamily="18" charset="-79"/>
            </a:endParaRPr>
          </a:p>
          <a:p>
            <a:r>
              <a:rPr lang="en-US" sz="4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482E84"/>
                </a:solidFill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N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ever give up on yourself</a:t>
            </a:r>
            <a:endParaRPr lang="en-US" sz="3200" b="1" dirty="0">
              <a:ln w="12700" cmpd="sng">
                <a:solidFill>
                  <a:schemeClr val="tx1"/>
                </a:solidFill>
                <a:prstDash val="solid"/>
              </a:ln>
              <a:latin typeface="Hadassah Friedlaender" panose="02020603050405020304" pitchFamily="18" charset="-79"/>
              <a:cs typeface="Hadassah Friedlaender" panose="02020603050405020304" pitchFamily="18" charset="-79"/>
            </a:endParaRPr>
          </a:p>
        </p:txBody>
      </p:sp>
      <p:pic>
        <p:nvPicPr>
          <p:cNvPr id="6" name="Picture 5" descr="A picture containing text, clapperboard&#10;&#10;Description automatically generated">
            <a:extLst>
              <a:ext uri="{FF2B5EF4-FFF2-40B4-BE49-F238E27FC236}">
                <a16:creationId xmlns:a16="http://schemas.microsoft.com/office/drawing/2014/main" id="{1E8F8B9E-CC72-33F4-6490-DBB4CD7F4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97422" y="3033049"/>
            <a:ext cx="3299773" cy="3524980"/>
          </a:xfrm>
          <a:prstGeom prst="rect">
            <a:avLst/>
          </a:prstGeom>
          <a:effectLst>
            <a:glow rad="228600">
              <a:srgbClr val="8D63F3">
                <a:alpha val="40000"/>
              </a:srgbClr>
            </a:glow>
          </a:effectLst>
        </p:spPr>
      </p:pic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C630A739-C7D3-0E1B-DDDF-4798B7D6AEA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71690" y="4795539"/>
            <a:ext cx="2751236" cy="123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77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hape, square&#10;&#10;Description automatically generated">
            <a:extLst>
              <a:ext uri="{FF2B5EF4-FFF2-40B4-BE49-F238E27FC236}">
                <a16:creationId xmlns:a16="http://schemas.microsoft.com/office/drawing/2014/main" id="{D45C8280-95BF-96BA-6A4A-65859B126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12054" y="-550990"/>
            <a:ext cx="6591539" cy="7812401"/>
          </a:xfrm>
          <a:prstGeom prst="rect">
            <a:avLst/>
          </a:prstGeom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EB1D6610-B47B-996D-5A1C-EC6569F34E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7022" y="584370"/>
            <a:ext cx="4181605" cy="568925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2639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7E10C1-B248-E49E-2EB9-19570C43757E}"/>
              </a:ext>
            </a:extLst>
          </p:cNvPr>
          <p:cNvSpPr/>
          <p:nvPr/>
        </p:nvSpPr>
        <p:spPr>
          <a:xfrm>
            <a:off x="1387144" y="299971"/>
            <a:ext cx="9417709" cy="101566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482E84"/>
                </a:solidFill>
              </a:rPr>
              <a:t>REMEMBER: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D3D910-FF08-A802-9EC2-FF3C39AFD9C7}"/>
              </a:ext>
            </a:extLst>
          </p:cNvPr>
          <p:cNvSpPr txBox="1"/>
          <p:nvPr/>
        </p:nvSpPr>
        <p:spPr>
          <a:xfrm>
            <a:off x="857063" y="1578830"/>
            <a:ext cx="5352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Thoughts lead to action...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D67D0E-05BB-2680-A664-73778AA22D56}"/>
              </a:ext>
            </a:extLst>
          </p:cNvPr>
          <p:cNvSpPr txBox="1"/>
          <p:nvPr/>
        </p:nvSpPr>
        <p:spPr>
          <a:xfrm>
            <a:off x="5298141" y="2244122"/>
            <a:ext cx="6160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Hadassah Friedlaender" panose="02020603050405020304" pitchFamily="18" charset="-79"/>
                <a:cs typeface="Hadassah Friedlaender" panose="02020603050405020304" pitchFamily="18" charset="-79"/>
              </a:rPr>
              <a:t>And action leads to thoughts.</a:t>
            </a:r>
          </a:p>
        </p:txBody>
      </p:sp>
      <p:pic>
        <p:nvPicPr>
          <p:cNvPr id="16" name="Picture 15" descr="Text, whiteboard&#10;&#10;Description automatically generated">
            <a:extLst>
              <a:ext uri="{FF2B5EF4-FFF2-40B4-BE49-F238E27FC236}">
                <a16:creationId xmlns:a16="http://schemas.microsoft.com/office/drawing/2014/main" id="{87697B12-F14B-0613-F3A3-ED4B5928E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85258" y="2980068"/>
            <a:ext cx="5621484" cy="357796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55B3916-3800-A10B-9AD1-C786CDE7A345}"/>
              </a:ext>
            </a:extLst>
          </p:cNvPr>
          <p:cNvSpPr txBox="1"/>
          <p:nvPr/>
        </p:nvSpPr>
        <p:spPr>
          <a:xfrm>
            <a:off x="817282" y="7652934"/>
            <a:ext cx="995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411.ca/blog/small-business/9-essential-elements-of-a-business-plan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/3.0/"/>
              </a:rPr>
              <a:t>CC BY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09832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8664B0"/>
      </a:accent1>
      <a:accent2>
        <a:srgbClr val="D75BCD"/>
      </a:accent2>
      <a:accent3>
        <a:srgbClr val="E54D86"/>
      </a:accent3>
      <a:accent4>
        <a:srgbClr val="DE4547"/>
      </a:accent4>
      <a:accent5>
        <a:srgbClr val="F16E40"/>
      </a:accent5>
      <a:accent6>
        <a:srgbClr val="EB9C5A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{BECF741B-1498-F64E-B036-7C55765F3B23}tf10001121</Template>
  <TotalTime>275</TotalTime>
  <Words>357</Words>
  <Application>Microsoft Macintosh PowerPoint</Application>
  <PresentationFormat>Widescreen</PresentationFormat>
  <Paragraphs>80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Century Gothic</vt:lpstr>
      <vt:lpstr>Hadassah Friedlaender</vt:lpstr>
      <vt:lpstr>Wingdings</vt:lpstr>
      <vt:lpstr>Wingdings 2</vt:lpstr>
      <vt:lpstr>Quotable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Cally Bitterlin</dc:creator>
  <cp:lastModifiedBy>Frank Tracz</cp:lastModifiedBy>
  <cp:revision>20</cp:revision>
  <dcterms:created xsi:type="dcterms:W3CDTF">2022-08-09T15:36:32Z</dcterms:created>
  <dcterms:modified xsi:type="dcterms:W3CDTF">2023-05-24T20:31:43Z</dcterms:modified>
</cp:coreProperties>
</file>