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21"/>
  </p:notesMasterIdLst>
  <p:handoutMasterIdLst>
    <p:handoutMasterId r:id="rId22"/>
  </p:handout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2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4" autoAdjust="0"/>
  </p:normalViewPr>
  <p:slideViewPr>
    <p:cSldViewPr>
      <p:cViewPr>
        <p:scale>
          <a:sx n="66" d="100"/>
          <a:sy n="66" d="100"/>
        </p:scale>
        <p:origin x="1330" y="490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6/7/2023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6/7/2023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 Placeholder 1">
            <a:extLst>
              <a:ext uri="{FF2B5EF4-FFF2-40B4-BE49-F238E27FC236}">
                <a16:creationId xmlns:a16="http://schemas.microsoft.com/office/drawing/2014/main" id="{DC43D158-F585-FC31-1F86-76A83E6609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9594102">
            <a:off x="584131" y="-142449"/>
            <a:ext cx="1218268" cy="617710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236FA9E-383F-09E6-A2CB-2C63D80259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20752" r="36683"/>
          <a:stretch/>
        </p:blipFill>
        <p:spPr>
          <a:xfrm>
            <a:off x="3505200" y="9825"/>
            <a:ext cx="8686800" cy="6857990"/>
          </a:xfrm>
          <a:noFill/>
        </p:spPr>
      </p:pic>
      <p:sp>
        <p:nvSpPr>
          <p:cNvPr id="302" name="Text Placeholder 3">
            <a:extLst>
              <a:ext uri="{FF2B5EF4-FFF2-40B4-BE49-F238E27FC236}">
                <a16:creationId xmlns:a16="http://schemas.microsoft.com/office/drawing/2014/main" id="{07B61DD7-5F89-7C2C-58F8-1169757E1E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266700"/>
            <a:ext cx="5105400" cy="632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24" y="1019983"/>
            <a:ext cx="4381500" cy="2866217"/>
          </a:xfrm>
        </p:spPr>
        <p:txBody>
          <a:bodyPr anchor="ctr">
            <a:normAutofit/>
          </a:bodyPr>
          <a:lstStyle/>
          <a:p>
            <a:r>
              <a:rPr lang="en-US" dirty="0"/>
              <a:t>Fundraising: The Professional Necessity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Dr. Frank Tracz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Director of Bands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Kansas State University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04" name="Text Placeholder 6">
            <a:extLst>
              <a:ext uri="{FF2B5EF4-FFF2-40B4-BE49-F238E27FC236}">
                <a16:creationId xmlns:a16="http://schemas.microsoft.com/office/drawing/2014/main" id="{C4CFE7E0-E351-D396-E7EE-CD12B8F1C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>
            <a:off x="314325" y="4953000"/>
            <a:ext cx="1143000" cy="1790700"/>
          </a:xfrm>
          <a:solidFill>
            <a:srgbClr val="7030A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DF7-D106-FC89-B1BB-8C5913DB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3949679" cy="2133600"/>
          </a:xfrm>
        </p:spPr>
        <p:txBody>
          <a:bodyPr>
            <a:noAutofit/>
          </a:bodyPr>
          <a:lstStyle/>
          <a:p>
            <a:r>
              <a:rPr lang="en-US" sz="6000" dirty="0"/>
              <a:t>TFBH</a:t>
            </a:r>
            <a:br>
              <a:rPr lang="en-US" sz="6000" dirty="0"/>
            </a:br>
            <a:r>
              <a:rPr lang="en-US" sz="6000" dirty="0"/>
              <a:t>Brochure</a:t>
            </a:r>
          </a:p>
        </p:txBody>
      </p:sp>
      <p:pic>
        <p:nvPicPr>
          <p:cNvPr id="5" name="Picture 4" descr="A brochure of 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FD3946E8-EA9C-A2DB-70E5-6B23DA218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" t="2221" r="2975" b="1112"/>
          <a:stretch/>
        </p:blipFill>
        <p:spPr>
          <a:xfrm rot="16200000">
            <a:off x="4604845" y="-337645"/>
            <a:ext cx="5954110" cy="7848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14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tadium plan&#10;&#10;Description automatically generated with low confidence">
            <a:extLst>
              <a:ext uri="{FF2B5EF4-FFF2-40B4-BE49-F238E27FC236}">
                <a16:creationId xmlns:a16="http://schemas.microsoft.com/office/drawing/2014/main" id="{DB134A89-277A-1C3B-92D7-E378FE57A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69177" y="-876300"/>
            <a:ext cx="6653645" cy="861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11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557F-6A6E-DCD7-8351-6778A53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6800"/>
            <a:ext cx="6786044" cy="1066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accent3">
                    <a:lumMod val="75000"/>
                  </a:schemeClr>
                </a:solidFill>
              </a:rPr>
              <a:t>Band Cats’ Pantry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D6A2-5EFA-4CEE-F6BA-36D66029BD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800" y="2286000"/>
            <a:ext cx="4162642" cy="883081"/>
          </a:xfrm>
        </p:spPr>
        <p:txBody>
          <a:bodyPr>
            <a:normAutofit/>
          </a:bodyPr>
          <a:lstStyle/>
          <a:p>
            <a:r>
              <a:rPr lang="en-US" sz="4000" dirty="0"/>
              <a:t>Reason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" name="Picture 9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148B7A05-1BCE-CFFB-9479-F198A7C3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959" y="122402"/>
            <a:ext cx="5144125" cy="66593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2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all, scene, indoor, chair&#10;&#10;Description automatically generated">
            <a:extLst>
              <a:ext uri="{FF2B5EF4-FFF2-40B4-BE49-F238E27FC236}">
                <a16:creationId xmlns:a16="http://schemas.microsoft.com/office/drawing/2014/main" id="{1769EBC9-76AA-C9DA-3D14-CB8A07F0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5"/>
            <a:ext cx="12192000" cy="6858000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B771D4-78DC-FD0B-2FBD-E3316D631A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>
            <a:off x="2460468" y="1219200"/>
            <a:ext cx="703341" cy="110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40DA6EB-7F5B-8EBC-869F-A123C2640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7313" y="3703988"/>
            <a:ext cx="11430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9F71814-3FB5-2F80-B7B0-A565F3C11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8900" y="1485900"/>
            <a:ext cx="69342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82083-A355-F0E0-1B0A-856093A67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811" y="2291381"/>
            <a:ext cx="5864382" cy="2275238"/>
          </a:xfrm>
        </p:spPr>
        <p:txBody>
          <a:bodyPr anchor="ctr">
            <a:normAutofit/>
          </a:bodyPr>
          <a:lstStyle/>
          <a:p>
            <a:r>
              <a:rPr lang="en-US" dirty="0"/>
              <a:t>Band Cats’ Pantry Video</a:t>
            </a:r>
          </a:p>
        </p:txBody>
      </p:sp>
    </p:spTree>
    <p:extLst>
      <p:ext uri="{BB962C8B-B14F-4D97-AF65-F5344CB8AC3E}">
        <p14:creationId xmlns:p14="http://schemas.microsoft.com/office/powerpoint/2010/main" val="336180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2874-76BA-825A-689B-A6CE8437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68" y="3579773"/>
            <a:ext cx="10805160" cy="707886"/>
          </a:xfrm>
        </p:spPr>
        <p:txBody>
          <a:bodyPr anchor="t">
            <a:noAutofit/>
          </a:bodyPr>
          <a:lstStyle/>
          <a:p>
            <a:r>
              <a:rPr lang="en-US" sz="60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A65E-8FA5-B5AB-7759-7C46626E6A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4572000"/>
            <a:ext cx="9890759" cy="1527048"/>
          </a:xfrm>
        </p:spPr>
        <p:txBody>
          <a:bodyPr>
            <a:normAutofit/>
          </a:bodyPr>
          <a:lstStyle/>
          <a:p>
            <a:r>
              <a:rPr lang="en-US" sz="3200" dirty="0"/>
              <a:t>Tracz Family Band Hall – </a:t>
            </a:r>
            <a:r>
              <a:rPr lang="en-US" sz="3200" b="1" dirty="0"/>
              <a:t>$5.3 Million</a:t>
            </a:r>
          </a:p>
          <a:p>
            <a:r>
              <a:rPr lang="en-US" sz="3200" dirty="0"/>
              <a:t>Band Cats’ Pantry – </a:t>
            </a:r>
            <a:r>
              <a:rPr lang="en-US" sz="3200" b="1" dirty="0"/>
              <a:t>Endowed $125,000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515D9-DBCA-4AE9-DCA9-B25D47B9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64" b="9564"/>
          <a:stretch/>
        </p:blipFill>
        <p:spPr>
          <a:xfrm>
            <a:off x="1" y="122447"/>
            <a:ext cx="12192000" cy="3306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FCB923B-3626-518B-D74B-DBF205259D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9594102">
            <a:off x="584131" y="-142449"/>
            <a:ext cx="1218268" cy="6177109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Placeholder 8" descr="A picture containing outdoor, grass, plant, sky&#10;&#10;Description automatically generated">
            <a:extLst>
              <a:ext uri="{FF2B5EF4-FFF2-40B4-BE49-F238E27FC236}">
                <a16:creationId xmlns:a16="http://schemas.microsoft.com/office/drawing/2014/main" id="{41240A8C-D0D2-0E10-8AAC-9F64AB864C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6036" r="6036"/>
          <a:stretch/>
        </p:blipFill>
        <p:spPr>
          <a:xfrm>
            <a:off x="3124200" y="10"/>
            <a:ext cx="9067800" cy="6857990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33497FE-1467-6DBA-0340-C464E0CDA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266700"/>
            <a:ext cx="5105400" cy="632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9478-A18C-5A67-D595-F9D9D5825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570143"/>
            <a:ext cx="3486150" cy="1295400"/>
          </a:xfrm>
        </p:spPr>
        <p:txBody>
          <a:bodyPr anchor="ctr">
            <a:normAutofit/>
          </a:bodyPr>
          <a:lstStyle/>
          <a:p>
            <a:r>
              <a:rPr lang="en-US" sz="7200" dirty="0" err="1"/>
              <a:t>SUmmary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3B5B-F058-E119-098F-A00733445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233" y="2104573"/>
            <a:ext cx="3269933" cy="2848427"/>
          </a:xfrm>
        </p:spPr>
        <p:txBody>
          <a:bodyPr anchor="t">
            <a:no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 Knew Nothing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 Learned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Longevity Pays Forward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L.I.B.T.Y.F.I.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A4272C3-E199-F152-7613-FDD8DC08A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>
            <a:off x="314325" y="4953000"/>
            <a:ext cx="828675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32ADE3F7-00D3-3614-DB83-F4C9026751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788" y="6339840"/>
            <a:ext cx="302281" cy="36576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22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E244F0E4-BDEB-41C5-43DB-05010C8D0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E663A3-5855-ED79-2EA9-679F48B4A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>
            <a:off x="2057400" y="466725"/>
            <a:ext cx="703341" cy="110190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BB98426-4930-EBE6-5A65-57883600E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7800" y="4648200"/>
            <a:ext cx="1143000" cy="17907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D0FA71-6A8F-E26D-1687-4919B37044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90750" y="609600"/>
            <a:ext cx="7810500" cy="5638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0D879D-1B07-9D16-B535-F85B89A3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743200"/>
          </a:xfrm>
        </p:spPr>
        <p:txBody>
          <a:bodyPr anchor="t">
            <a:normAutofit/>
          </a:bodyPr>
          <a:lstStyle/>
          <a:p>
            <a:r>
              <a:rPr lang="en-US" sz="6000" dirty="0"/>
              <a:t>Dr. Frank Tracz</a:t>
            </a:r>
            <a:br>
              <a:rPr lang="en-US" sz="3900" dirty="0"/>
            </a:br>
            <a:r>
              <a:rPr lang="en-US" sz="3900" dirty="0"/>
              <a:t>Director of Bands</a:t>
            </a:r>
            <a:br>
              <a:rPr lang="en-US" sz="3900" dirty="0"/>
            </a:br>
            <a:r>
              <a:rPr lang="en-US" sz="3900" dirty="0"/>
              <a:t>Kansas State University</a:t>
            </a:r>
            <a:br>
              <a:rPr lang="en-US" sz="3900" dirty="0"/>
            </a:br>
            <a:r>
              <a:rPr lang="en-US" sz="3900" dirty="0"/>
              <a:t>ftracz@ksu.edu</a:t>
            </a:r>
          </a:p>
        </p:txBody>
      </p:sp>
    </p:spTree>
    <p:extLst>
      <p:ext uri="{BB962C8B-B14F-4D97-AF65-F5344CB8AC3E}">
        <p14:creationId xmlns:p14="http://schemas.microsoft.com/office/powerpoint/2010/main" val="308313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BAE1A8-98AA-AED3-B32F-2078BE73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77" y="0"/>
            <a:ext cx="12187246" cy="68553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3AF64F-F8FA-AA27-6BBB-94DC7F64DFBB}"/>
              </a:ext>
            </a:extLst>
          </p:cNvPr>
          <p:cNvSpPr/>
          <p:nvPr/>
        </p:nvSpPr>
        <p:spPr>
          <a:xfrm>
            <a:off x="466793" y="381001"/>
            <a:ext cx="11039407" cy="6106030"/>
          </a:xfrm>
          <a:prstGeom prst="roundRect">
            <a:avLst/>
          </a:prstGeom>
          <a:solidFill>
            <a:srgbClr val="7030A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B3FEAC-F407-7B73-F869-AD4095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77" y="1219200"/>
            <a:ext cx="11106150" cy="44196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7A88D-D129-D2F0-CFE4-0F52145E117B}"/>
              </a:ext>
            </a:extLst>
          </p:cNvPr>
          <p:cNvSpPr txBox="1"/>
          <p:nvPr/>
        </p:nvSpPr>
        <p:spPr>
          <a:xfrm>
            <a:off x="1447800" y="2286000"/>
            <a:ext cx="7881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Budget Cuts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Rising Prices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Program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More Time Demands on You</a:t>
            </a:r>
          </a:p>
        </p:txBody>
      </p:sp>
    </p:spTree>
    <p:extLst>
      <p:ext uri="{BB962C8B-B14F-4D97-AF65-F5344CB8AC3E}">
        <p14:creationId xmlns:p14="http://schemas.microsoft.com/office/powerpoint/2010/main" val="33612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BAE1A8-98AA-AED3-B32F-2078BE735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77" y="0"/>
            <a:ext cx="12187246" cy="68553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3AF64F-F8FA-AA27-6BBB-94DC7F64DFBB}"/>
              </a:ext>
            </a:extLst>
          </p:cNvPr>
          <p:cNvSpPr/>
          <p:nvPr/>
        </p:nvSpPr>
        <p:spPr>
          <a:xfrm>
            <a:off x="457200" y="374648"/>
            <a:ext cx="11039407" cy="6106030"/>
          </a:xfrm>
          <a:prstGeom prst="roundRect">
            <a:avLst/>
          </a:prstGeom>
          <a:solidFill>
            <a:srgbClr val="7030A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B3FEAC-F407-7B73-F869-AD4095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77" y="1219200"/>
            <a:ext cx="11106150" cy="44196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The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7A88D-D129-D2F0-CFE4-0F52145E117B}"/>
              </a:ext>
            </a:extLst>
          </p:cNvPr>
          <p:cNvSpPr txBox="1"/>
          <p:nvPr/>
        </p:nvSpPr>
        <p:spPr>
          <a:xfrm>
            <a:off x="1447800" y="2286000"/>
            <a:ext cx="7881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Take a Deep Breath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Part of our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Long Term Plan to Success</a:t>
            </a:r>
          </a:p>
        </p:txBody>
      </p:sp>
    </p:spTree>
    <p:extLst>
      <p:ext uri="{BB962C8B-B14F-4D97-AF65-F5344CB8AC3E}">
        <p14:creationId xmlns:p14="http://schemas.microsoft.com/office/powerpoint/2010/main" val="28959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clothing, person, marching band, team&#10;&#10;Description automatically generated">
            <a:extLst>
              <a:ext uri="{FF2B5EF4-FFF2-40B4-BE49-F238E27FC236}">
                <a16:creationId xmlns:a16="http://schemas.microsoft.com/office/drawing/2014/main" id="{41E692B9-BC00-5465-D8C4-109A629AFB2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4668" r="14669" b="1"/>
          <a:stretch/>
        </p:blipFill>
        <p:spPr>
          <a:xfrm>
            <a:off x="5334001" y="112976"/>
            <a:ext cx="6858000" cy="6745024"/>
          </a:xfrm>
          <a:noFill/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DCFAA84-4E06-DB2E-5668-636A811FA0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064468" y="382511"/>
            <a:ext cx="6745024" cy="62059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DC33CB5F-524E-942D-CB01-6A2E7157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>
            <a:noAutofit/>
          </a:bodyPr>
          <a:lstStyle/>
          <a:p>
            <a:r>
              <a:rPr lang="en-US" sz="6600" dirty="0"/>
              <a:t>It’s About . . .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FEAAE91-1E86-E9A3-1111-7B9A4E6957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44042" y="2438400"/>
            <a:ext cx="3185159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You</a:t>
            </a:r>
          </a:p>
          <a:p>
            <a:r>
              <a:rPr lang="en-US" sz="4400" dirty="0"/>
              <a:t>Them</a:t>
            </a:r>
          </a:p>
          <a:p>
            <a:r>
              <a:rPr lang="en-US" sz="4400" dirty="0"/>
              <a:t>Us</a:t>
            </a:r>
          </a:p>
          <a:p>
            <a:r>
              <a:rPr lang="en-US" sz="4400" dirty="0"/>
              <a:t>IT!</a:t>
            </a:r>
          </a:p>
        </p:txBody>
      </p:sp>
    </p:spTree>
    <p:extLst>
      <p:ext uri="{BB962C8B-B14F-4D97-AF65-F5344CB8AC3E}">
        <p14:creationId xmlns:p14="http://schemas.microsoft.com/office/powerpoint/2010/main" val="11546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0F88C02E-98C3-87C1-356D-420E4B5AE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5F1D76-FBED-B4EC-2325-9A5DD01C5C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4CD129E-E66A-6E69-03D8-181E3EC7E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9969" y="-7410"/>
            <a:ext cx="6781800" cy="5874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92500B-C9F7-53F6-5110-A50B88F5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94" y="267774"/>
            <a:ext cx="5314950" cy="11829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My Experiences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E6B02-F3F0-40DB-A379-7057B0FE467A}"/>
              </a:ext>
            </a:extLst>
          </p:cNvPr>
          <p:cNvSpPr txBox="1"/>
          <p:nvPr/>
        </p:nvSpPr>
        <p:spPr>
          <a:xfrm>
            <a:off x="5553065" y="2025723"/>
            <a:ext cx="54864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K-State Bands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is, What Could Be</a:t>
            </a:r>
          </a:p>
        </p:txBody>
      </p:sp>
    </p:spTree>
    <p:extLst>
      <p:ext uri="{BB962C8B-B14F-4D97-AF65-F5344CB8AC3E}">
        <p14:creationId xmlns:p14="http://schemas.microsoft.com/office/powerpoint/2010/main" val="8280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FE80-6911-B284-5ECD-FA79858B42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8DE9F-2D13-09F5-5E74-E3A69871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8" y="767918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Organize to Succeed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6B043-71F0-0D9D-3C35-4D225CF7E5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7030A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2B354-A7C2-75EE-FAC7-796AF7A78370}"/>
              </a:ext>
            </a:extLst>
          </p:cNvPr>
          <p:cNvSpPr txBox="1"/>
          <p:nvPr/>
        </p:nvSpPr>
        <p:spPr>
          <a:xfrm>
            <a:off x="1828800" y="1910918"/>
            <a:ext cx="46129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Needs</a:t>
            </a:r>
          </a:p>
          <a:p>
            <a:pPr marL="342900" indent="-342900">
              <a:buAutoNum type="arabicPeriod"/>
            </a:pPr>
            <a:r>
              <a:rPr lang="en-US" sz="4000" dirty="0"/>
              <a:t>Reason/Justification</a:t>
            </a:r>
          </a:p>
          <a:p>
            <a:pPr marL="342900" indent="-342900">
              <a:buAutoNum type="arabicPeriod"/>
            </a:pPr>
            <a:r>
              <a:rPr lang="en-US" sz="4000" dirty="0"/>
              <a:t>End Result Desired</a:t>
            </a:r>
          </a:p>
          <a:p>
            <a:pPr marL="342900" indent="-342900">
              <a:buAutoNum type="arabicPeriod"/>
            </a:pPr>
            <a:r>
              <a:rPr lang="en-US" sz="4000" dirty="0"/>
              <a:t>Purpose</a:t>
            </a:r>
          </a:p>
          <a:p>
            <a:pPr marL="342900" indent="-342900">
              <a:buAutoNum type="arabicPeriod"/>
            </a:pPr>
            <a:r>
              <a:rPr lang="en-US" sz="4000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4799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F1AECF5-B923-6681-4423-CA0E731676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2D92D-0DD8-6F74-EA21-43B870B120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F648A-D864-2C80-CADF-B3707D923B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A92819-49FC-2AEF-4104-263F2D3B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8600"/>
            <a:ext cx="5314950" cy="1202998"/>
          </a:xfrm>
        </p:spPr>
        <p:txBody>
          <a:bodyPr>
            <a:normAutofit/>
          </a:bodyPr>
          <a:lstStyle/>
          <a:p>
            <a:r>
              <a:rPr lang="en-US" sz="7200" dirty="0"/>
              <a:t>“System”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22C11-F911-E91D-B658-FB05A65619D1}"/>
              </a:ext>
            </a:extLst>
          </p:cNvPr>
          <p:cNvSpPr txBox="1"/>
          <p:nvPr/>
        </p:nvSpPr>
        <p:spPr>
          <a:xfrm>
            <a:off x="931069" y="1885027"/>
            <a:ext cx="60131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Identify Need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Timeline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“Players” Involved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Marketing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Identify Sources/Methods/Donors</a:t>
            </a:r>
          </a:p>
        </p:txBody>
      </p:sp>
    </p:spTree>
    <p:extLst>
      <p:ext uri="{BB962C8B-B14F-4D97-AF65-F5344CB8AC3E}">
        <p14:creationId xmlns:p14="http://schemas.microsoft.com/office/powerpoint/2010/main" val="30628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41EA89-30FC-8816-105A-8F4B96AD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6" r="5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66BEF06-2A97-58C7-506C-AAC39DF34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90750" y="609600"/>
            <a:ext cx="7810500" cy="5638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31F102-3AA1-6156-50C5-CF7981CE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540" y="1801462"/>
            <a:ext cx="5864382" cy="2275238"/>
          </a:xfrm>
        </p:spPr>
        <p:txBody>
          <a:bodyPr anchor="t">
            <a:normAutofit/>
          </a:bodyPr>
          <a:lstStyle/>
          <a:p>
            <a:r>
              <a:rPr lang="en-US" sz="8000" dirty="0"/>
              <a:t>Example</a:t>
            </a:r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3EBA0412-3597-6F75-8A19-F4AC63DC1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973" y="3433823"/>
            <a:ext cx="5475516" cy="995078"/>
          </a:xfrm>
        </p:spPr>
        <p:txBody>
          <a:bodyPr>
            <a:noAutofit/>
          </a:bodyPr>
          <a:lstStyle/>
          <a:p>
            <a:r>
              <a:rPr lang="en-US" sz="4400" dirty="0"/>
              <a:t>Tracz Family Band Hall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EF649E-541F-A358-E765-64259C862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>
            <a:off x="2057400" y="466725"/>
            <a:ext cx="703341" cy="110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FCC338-E7F9-1846-FB6E-E80C9D8B6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0380" y="4626015"/>
            <a:ext cx="1143000" cy="17907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1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2C8A-D026-02DC-ACD5-1AE201E8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457200"/>
            <a:ext cx="4191000" cy="707886"/>
          </a:xfrm>
        </p:spPr>
        <p:txBody>
          <a:bodyPr anchor="t">
            <a:noAutofit/>
          </a:bodyPr>
          <a:lstStyle/>
          <a:p>
            <a:r>
              <a:rPr lang="en-US" sz="6000" dirty="0"/>
              <a:t>Donor Pyramid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E4ADBDE-849E-13B6-5F19-AD6CCF1FD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pic>
        <p:nvPicPr>
          <p:cNvPr id="5" name="Picture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11C2B1F4-1F5F-CB99-96CD-123C86EA3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2" r="13790" b="996"/>
          <a:stretch/>
        </p:blipFill>
        <p:spPr>
          <a:xfrm rot="16200000">
            <a:off x="3470430" y="-597396"/>
            <a:ext cx="5251139" cy="9037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Custom 4">
      <a:dk1>
        <a:sysClr val="windowText" lastClr="000000"/>
      </a:dk1>
      <a:lt1>
        <a:sysClr val="window" lastClr="FFFFFF"/>
      </a:lt1>
      <a:dk2>
        <a:srgbClr val="7030A0"/>
      </a:dk2>
      <a:lt2>
        <a:srgbClr val="D8D8D8"/>
      </a:lt2>
      <a:accent1>
        <a:srgbClr val="5F2987"/>
      </a:accent1>
      <a:accent2>
        <a:srgbClr val="BFBFBF"/>
      </a:accent2>
      <a:accent3>
        <a:srgbClr val="893BC3"/>
      </a:accent3>
      <a:accent4>
        <a:srgbClr val="4F2270"/>
      </a:accent4>
      <a:accent5>
        <a:srgbClr val="893BC3"/>
      </a:accent5>
      <a:accent6>
        <a:srgbClr val="0C0C0C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140</TotalTime>
  <Words>174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Tw Cen MT</vt:lpstr>
      <vt:lpstr>Tw Cen MT Condensed</vt:lpstr>
      <vt:lpstr>Wingdings 3</vt:lpstr>
      <vt:lpstr>ModernClassicBlock-3</vt:lpstr>
      <vt:lpstr>Fundraising: The Professional Necessity </vt:lpstr>
      <vt:lpstr>The Problem</vt:lpstr>
      <vt:lpstr>The Solution</vt:lpstr>
      <vt:lpstr>It’s About . . .</vt:lpstr>
      <vt:lpstr>My Experiences</vt:lpstr>
      <vt:lpstr>Organize to Succeed</vt:lpstr>
      <vt:lpstr>“System”</vt:lpstr>
      <vt:lpstr>Example</vt:lpstr>
      <vt:lpstr>Donor Pyramid</vt:lpstr>
      <vt:lpstr>TFBH Brochure</vt:lpstr>
      <vt:lpstr>PowerPoint Presentation</vt:lpstr>
      <vt:lpstr>Band Cats’ Pantry</vt:lpstr>
      <vt:lpstr>Band Cats’ Pantry Video</vt:lpstr>
      <vt:lpstr>Results</vt:lpstr>
      <vt:lpstr>SUmmary</vt:lpstr>
      <vt:lpstr>Dr. Frank Tracz Director of Bands Kansas State University ftracz@ksu.edu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Fundraising: The Professional Necessity </dc:title>
  <dc:creator>Audrey Farrell</dc:creator>
  <cp:lastModifiedBy>Audrey Farrell</cp:lastModifiedBy>
  <cp:revision>5</cp:revision>
  <dcterms:created xsi:type="dcterms:W3CDTF">2023-06-07T18:49:34Z</dcterms:created>
  <dcterms:modified xsi:type="dcterms:W3CDTF">2023-06-07T21:10:19Z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