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9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1" r:id="rId6"/>
    <p:sldId id="274" r:id="rId7"/>
    <p:sldId id="275" r:id="rId8"/>
    <p:sldId id="276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86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6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8D4A8C9-7C33-4844-A684-E2E2D0100E2F}" type="datetime1">
              <a:rPr lang="en-US"/>
              <a:pPr/>
              <a:t>6/13/14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63682C-1F87-CF4E-870B-B156F91DD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742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728BB98-E86D-FC4A-8817-F8C76A17E903}" type="slidenum">
              <a:rPr lang="en-US" sz="1200"/>
              <a:pPr eaLnBrk="1" hangingPunct="1"/>
              <a:t>18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06689D-CD6B-8D49-96D0-59EF28317DAD}" type="datetime1">
              <a:rPr lang="en-US"/>
              <a:pPr/>
              <a:t>6/13/14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297230FA-CFDF-A84E-8DEE-237A667593C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4902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7747EA-8030-954F-8C75-40676DA8A746}" type="datetime1">
              <a:rPr lang="en-US"/>
              <a:pPr/>
              <a:t>6/13/14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37F39-3DB5-F042-9D9E-9F2B0A5AFB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849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E4634BCB-DEEC-BE47-82B9-BEF25CE2C4A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E501AFFD-DF0D-6A40-8321-5CBC17529199}" type="datetime1">
              <a:rPr lang="en-US"/>
              <a:pPr/>
              <a:t>6/13/14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8264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91D977-C307-8549-AF41-6749CCFF7012}" type="datetime1">
              <a:rPr lang="en-US"/>
              <a:pPr/>
              <a:t>6/13/14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4ADBF462-937F-7C45-AFAC-97E91840F5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230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15E33283-278A-3C4F-A8EC-1EF77DC76CF9}" type="datetime1">
              <a:rPr lang="en-US"/>
              <a:pPr/>
              <a:t>6/13/14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7F26133C-B888-9F45-A890-DF5FD021B8F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0329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fld id="{9B1F6618-9900-0049-B791-BD2297DD68CF}" type="datetime1">
              <a:rPr lang="en-US"/>
              <a:pPr/>
              <a:t>6/13/14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2CFD2-8439-F14A-BCD4-D6AF9103C1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7523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E72B8D-57B4-BF42-9537-6DB6215D236C}" type="datetime1">
              <a:rPr lang="en-US"/>
              <a:pPr/>
              <a:t>6/13/14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3DE349B7-0CAA-6E44-BE18-72E5D5562D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5697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940326-169D-4E4A-9566-51297A8998FE}" type="datetime1">
              <a:rPr lang="en-US"/>
              <a:pPr/>
              <a:t>6/13/14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FF257656-B55F-0A4F-BEAC-C6A86DB660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45441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80A9FE-63C2-DC45-A98F-4DDD5AB0F230}" type="datetime1">
              <a:rPr lang="en-US"/>
              <a:pPr/>
              <a:t>6/13/14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5683506-9432-2D4B-A1C6-3E7F73BF87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520848"/>
      </p:ext>
    </p:extLst>
  </p:cSld>
  <p:clrMapOvr>
    <a:masterClrMapping/>
  </p:clrMapOvr>
  <p:transition xmlns:p14="http://schemas.microsoft.com/office/powerpoint/2010/main"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7AEF41CB-78AC-264D-A350-C0AB227788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340AC796-A4B9-674E-AAE3-E829B2E6E6AE}" type="datetime1">
              <a:rPr lang="en-US"/>
              <a:pPr/>
              <a:t>6/13/14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014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xmlns:p14="http://schemas.microsoft.com/office/powerpoint/2010/main"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82A86FFB-F2D7-FC48-B1D3-979F6950756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fld id="{9235C2E9-3E69-7643-8FA0-BD2C5DA915CF}" type="datetime1">
              <a:rPr lang="en-US"/>
              <a:pPr/>
              <a:t>6/13/14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13431"/>
      </p:ext>
    </p:extLst>
  </p:cSld>
  <p:clrMapOvr>
    <a:masterClrMapping/>
  </p:clrMapOvr>
  <p:transition xmlns:p14="http://schemas.microsoft.com/office/powerpoint/2010/main"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FFFF"/>
                </a:solidFill>
                <a:latin typeface="Georgia" charset="0"/>
              </a:defRPr>
            </a:lvl1pPr>
          </a:lstStyle>
          <a:p>
            <a:fld id="{23EB709A-9B39-B840-BCFB-A037125469FA}" type="datetime1">
              <a:rPr lang="en-US"/>
              <a:pPr/>
              <a:t>6/13/14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7B9899"/>
                </a:solidFill>
                <a:latin typeface="Georgia" charset="0"/>
              </a:defRPr>
            </a:lvl1pPr>
          </a:lstStyle>
          <a:p>
            <a:fld id="{B76E20BD-6873-7044-8F98-D2C5A987F5A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4" r:id="rId1"/>
    <p:sldLayoutId id="2147483955" r:id="rId2"/>
    <p:sldLayoutId id="2147483956" r:id="rId3"/>
    <p:sldLayoutId id="2147483957" r:id="rId4"/>
    <p:sldLayoutId id="2147483958" r:id="rId5"/>
    <p:sldLayoutId id="2147483959" r:id="rId6"/>
    <p:sldLayoutId id="2147483960" r:id="rId7"/>
    <p:sldLayoutId id="2147483961" r:id="rId8"/>
    <p:sldLayoutId id="2147483962" r:id="rId9"/>
    <p:sldLayoutId id="2147483963" r:id="rId10"/>
    <p:sldLayoutId id="2147483964" r:id="rId11"/>
  </p:sldLayoutIdLst>
  <p:transition xmlns:p14="http://schemas.microsoft.com/office/powerpoint/2010/main"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-1" charset="0"/>
          <a:ea typeface="ＭＳ Ｐゴシック" pitchFamily="-1" charset="-128"/>
          <a:cs typeface="ＭＳ Ｐゴシック" pitchFamily="-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-1" charset="0"/>
          <a:ea typeface="ＭＳ Ｐゴシック" pitchFamily="-1" charset="-128"/>
          <a:cs typeface="ＭＳ Ｐゴシック" pitchFamily="-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-1" charset="0"/>
          <a:ea typeface="ＭＳ Ｐゴシック" pitchFamily="-1" charset="-128"/>
          <a:cs typeface="ＭＳ Ｐゴシック" pitchFamily="-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charset="0"/>
        <a:buChar char=""/>
        <a:defRPr sz="2700" kern="120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"/>
        <a:defRPr sz="2200" kern="1200">
          <a:solidFill>
            <a:schemeClr val="tx2"/>
          </a:solidFill>
          <a:latin typeface="+mn-lt"/>
          <a:ea typeface="ＭＳ Ｐゴシック" pitchFamily="-1" charset="-128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charset="0"/>
        <a:buChar char=""/>
        <a:defRPr sz="2000"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charset="0"/>
        <a:buChar char=""/>
        <a:defRPr sz="2000" kern="1200">
          <a:solidFill>
            <a:schemeClr val="tx2"/>
          </a:solidFill>
          <a:latin typeface="+mn-lt"/>
          <a:ea typeface="ＭＳ Ｐゴシック" pitchFamily="-1" charset="-128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 smtClean="0">
                <a:ea typeface="+mn-ea"/>
                <a:cs typeface="+mn-cs"/>
              </a:rPr>
              <a:t>Dr. Frank </a:t>
            </a:r>
            <a:r>
              <a:rPr lang="en-US" sz="2400" dirty="0" err="1" smtClean="0">
                <a:ea typeface="+mn-ea"/>
                <a:cs typeface="+mn-cs"/>
              </a:rPr>
              <a:t>Tracz</a:t>
            </a:r>
            <a:endParaRPr lang="en-US" sz="2400" dirty="0" smtClean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 smtClean="0">
                <a:ea typeface="+mn-ea"/>
                <a:cs typeface="+mn-cs"/>
              </a:rPr>
              <a:t>Director of Bands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 smtClean="0">
                <a:ea typeface="+mn-ea"/>
                <a:cs typeface="+mn-cs"/>
              </a:rPr>
              <a:t>Kansas State University</a:t>
            </a:r>
          </a:p>
        </p:txBody>
      </p:sp>
      <p:sp>
        <p:nvSpPr>
          <p:cNvPr id="14339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You</a:t>
            </a:r>
            <a:r>
              <a:rPr lang="ja-JP" altLang="en-US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re In Charge…</a:t>
            </a:r>
            <a:br>
              <a:rPr lang="en-US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Now What?	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Courage</a:t>
            </a:r>
            <a:r>
              <a:rPr lang="ja-JP" alt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Courage is not limited to the battlefield or the Indianapolis 500 or bravely catching a thief in your house.  The real tests of courage are much quieter.  They are inner tests, like remaining faithful when nobody</a:t>
            </a:r>
            <a:r>
              <a:rPr lang="ja-JP" altLang="en-US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s looking, like enduring pain when the room is empty, like standing alone when you</a:t>
            </a:r>
            <a:r>
              <a:rPr lang="ja-JP" altLang="en-US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re misunderstood.</a:t>
            </a:r>
          </a:p>
          <a:p>
            <a:pPr eaLnBrk="1" hangingPunct="1">
              <a:buFont typeface="Wingdings 2" charset="0"/>
              <a:buNone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	</a:t>
            </a:r>
            <a:r>
              <a:rPr lang="en-US" sz="2800">
                <a:latin typeface="Georgia" charset="0"/>
                <a:ea typeface="ＭＳ Ｐゴシック" charset="0"/>
                <a:cs typeface="ＭＳ Ｐゴシック" charset="0"/>
              </a:rPr>
              <a:t>-Charles Swindoll, inspirational writer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Luck?</a:t>
            </a:r>
            <a:r>
              <a:rPr lang="ja-JP" alt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2060575"/>
            <a:ext cx="8504238" cy="4038600"/>
          </a:xfrm>
        </p:spPr>
        <p:txBody>
          <a:bodyPr/>
          <a:lstStyle/>
          <a:p>
            <a:pPr algn="ctr" eaLnBrk="1" hangingPunct="1">
              <a:buFont typeface="Wingdings 2" charset="0"/>
              <a:buNone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Some folks want their luck buttered.</a:t>
            </a:r>
          </a:p>
          <a:p>
            <a:pPr algn="ctr" eaLnBrk="1" hangingPunct="1">
              <a:buFont typeface="Wingdings 2" charset="0"/>
              <a:buNone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-Thomas Hardy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Truth</a:t>
            </a:r>
            <a:r>
              <a:rPr lang="ja-JP" alt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 2" charset="0"/>
              <a:buNone/>
            </a:pPr>
            <a:r>
              <a:rPr lang="en-US" sz="2100" b="1">
                <a:latin typeface="Georgia" charset="0"/>
                <a:ea typeface="ＭＳ Ｐゴシック" charset="0"/>
                <a:cs typeface="ＭＳ Ｐゴシック" charset="0"/>
              </a:rPr>
              <a:t>One way of getting the truth</a:t>
            </a:r>
          </a:p>
          <a:p>
            <a:pPr eaLnBrk="1" hangingPunct="1">
              <a:lnSpc>
                <a:spcPct val="80000"/>
              </a:lnSpc>
            </a:pPr>
            <a:r>
              <a:rPr lang="en-US" sz="2100">
                <a:latin typeface="Georgia" charset="0"/>
                <a:ea typeface="ＭＳ Ｐゴシック" charset="0"/>
                <a:cs typeface="ＭＳ Ｐゴシック" charset="0"/>
              </a:rPr>
              <a:t>There</a:t>
            </a:r>
            <a:r>
              <a:rPr lang="ja-JP" altLang="en-US" sz="2100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2100">
                <a:latin typeface="Georgia" charset="0"/>
                <a:ea typeface="ＭＳ Ｐゴシック" charset="0"/>
                <a:cs typeface="ＭＳ Ｐゴシック" charset="0"/>
              </a:rPr>
              <a:t>s the story of a man at a pay phone in a restaurant making a call.</a:t>
            </a:r>
          </a:p>
          <a:p>
            <a:pPr eaLnBrk="1" hangingPunct="1">
              <a:lnSpc>
                <a:spcPct val="80000"/>
              </a:lnSpc>
            </a:pPr>
            <a:r>
              <a:rPr lang="ja-JP" altLang="en-US" sz="2100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100">
                <a:latin typeface="Georgia" charset="0"/>
                <a:ea typeface="ＭＳ Ｐゴシック" charset="0"/>
                <a:cs typeface="ＭＳ Ｐゴシック" charset="0"/>
              </a:rPr>
              <a:t>Hello, Mr. Smith?  I understand you have been looking for an assistant.</a:t>
            </a:r>
            <a:r>
              <a:rPr lang="ja-JP" altLang="en-US" sz="2100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r>
              <a:rPr lang="en-US" sz="2100">
                <a:latin typeface="Georgia" charset="0"/>
                <a:ea typeface="ＭＳ Ｐゴシック" charset="0"/>
                <a:cs typeface="ＭＳ Ｐゴシック" charset="0"/>
              </a:rPr>
              <a:t> He paused to listen to the response.</a:t>
            </a:r>
          </a:p>
          <a:p>
            <a:pPr eaLnBrk="1" hangingPunct="1">
              <a:lnSpc>
                <a:spcPct val="80000"/>
              </a:lnSpc>
            </a:pPr>
            <a:r>
              <a:rPr lang="ja-JP" altLang="en-US" sz="2100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100">
                <a:latin typeface="Georgia" charset="0"/>
                <a:ea typeface="ＭＳ Ｐゴシック" charset="0"/>
                <a:cs typeface="ＭＳ Ｐゴシック" charset="0"/>
              </a:rPr>
              <a:t>Oh, you hired one two months ago and are pleased with your choice?  Well, thank you anyway.  I hope you continue to be satisfied with your decision.</a:t>
            </a:r>
          </a:p>
          <a:p>
            <a:pPr eaLnBrk="1" hangingPunct="1">
              <a:lnSpc>
                <a:spcPct val="80000"/>
              </a:lnSpc>
            </a:pPr>
            <a:r>
              <a:rPr lang="en-US" sz="2100">
                <a:latin typeface="Georgia" charset="0"/>
                <a:ea typeface="ＭＳ Ｐゴシック" charset="0"/>
                <a:cs typeface="ＭＳ Ｐゴシック" charset="0"/>
              </a:rPr>
              <a:t>When we hung up the phone, the restaurant manager commented, </a:t>
            </a:r>
            <a:r>
              <a:rPr lang="ja-JP" altLang="en-US" sz="2100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100">
                <a:latin typeface="Georgia" charset="0"/>
                <a:ea typeface="ＭＳ Ｐゴシック" charset="0"/>
                <a:cs typeface="ＭＳ Ｐゴシック" charset="0"/>
              </a:rPr>
              <a:t>I happened to overhear your conversation.  I</a:t>
            </a:r>
            <a:r>
              <a:rPr lang="ja-JP" altLang="en-US" sz="2100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2100">
                <a:latin typeface="Georgia" charset="0"/>
                <a:ea typeface="ＭＳ Ｐゴシック" charset="0"/>
                <a:cs typeface="ＭＳ Ｐゴシック" charset="0"/>
              </a:rPr>
              <a:t>m sorry you didn</a:t>
            </a:r>
            <a:r>
              <a:rPr lang="ja-JP" altLang="en-US" sz="2100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2100">
                <a:latin typeface="Georgia" charset="0"/>
                <a:ea typeface="ＭＳ Ｐゴシック" charset="0"/>
                <a:cs typeface="ＭＳ Ｐゴシック" charset="0"/>
              </a:rPr>
              <a:t>t get a shot at that job.</a:t>
            </a:r>
            <a:r>
              <a:rPr lang="ja-JP" altLang="en-US" sz="2100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endParaRPr lang="en-US" sz="21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ja-JP" altLang="en-US" sz="2100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100">
                <a:latin typeface="Georgia" charset="0"/>
                <a:ea typeface="ＭＳ Ｐゴシック" charset="0"/>
                <a:cs typeface="ＭＳ Ｐゴシック" charset="0"/>
              </a:rPr>
              <a:t>Oh, that</a:t>
            </a:r>
            <a:r>
              <a:rPr lang="ja-JP" altLang="en-US" sz="2100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2100">
                <a:latin typeface="Georgia" charset="0"/>
                <a:ea typeface="ＭＳ Ｐゴシック" charset="0"/>
                <a:cs typeface="ＭＳ Ｐゴシック" charset="0"/>
              </a:rPr>
              <a:t>s all right,</a:t>
            </a:r>
            <a:r>
              <a:rPr lang="ja-JP" altLang="en-US" sz="2100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r>
              <a:rPr lang="en-US" sz="2100">
                <a:latin typeface="Georgia" charset="0"/>
                <a:ea typeface="ＭＳ Ｐゴシック" charset="0"/>
                <a:cs typeface="ＭＳ Ｐゴシック" charset="0"/>
              </a:rPr>
              <a:t> the man replied.  </a:t>
            </a:r>
            <a:r>
              <a:rPr lang="ja-JP" altLang="en-US" sz="2100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100">
                <a:latin typeface="Georgia" charset="0"/>
                <a:ea typeface="ＭＳ Ｐゴシック" charset="0"/>
                <a:cs typeface="ＭＳ Ｐゴシック" charset="0"/>
              </a:rPr>
              <a:t>That was my boss.  I was hired as his assistant two months ago and I was just phoning to find out how I</a:t>
            </a:r>
            <a:r>
              <a:rPr lang="ja-JP" altLang="en-US" sz="2100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2100">
                <a:latin typeface="Georgia" charset="0"/>
                <a:ea typeface="ＭＳ Ｐゴシック" charset="0"/>
                <a:cs typeface="ＭＳ Ｐゴシック" charset="0"/>
              </a:rPr>
              <a:t>m doing.</a:t>
            </a:r>
            <a:r>
              <a:rPr lang="ja-JP" altLang="en-US" sz="2100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endParaRPr lang="en-US" sz="2100">
              <a:latin typeface="Georgia" charset="0"/>
              <a:ea typeface="ＭＳ Ｐゴシック" charset="0"/>
              <a:cs typeface="ＭＳ Ｐゴシック" charset="0"/>
            </a:endParaRP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600">
                <a:latin typeface="Georgia" charset="0"/>
                <a:ea typeface="ＭＳ Ｐゴシック" charset="0"/>
              </a:rPr>
              <a:t>(from a speech by Southwestern Bell Vice President for External Affairs Cassandra Carr)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600">
                <a:latin typeface="Georgia" charset="0"/>
                <a:ea typeface="ＭＳ Ｐゴシック" charset="0"/>
              </a:rPr>
              <a:t>How are you doing?  How do you know?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endParaRPr lang="en-US" sz="1600">
              <a:latin typeface="Georgia" charset="0"/>
              <a:ea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Integrity</a:t>
            </a:r>
            <a:r>
              <a:rPr lang="ja-JP" alt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 2" charset="0"/>
              <a:buNone/>
            </a:pPr>
            <a:r>
              <a:rPr lang="en-US" sz="1900" b="1">
                <a:latin typeface="Georgia" charset="0"/>
                <a:ea typeface="ＭＳ Ｐゴシック" charset="0"/>
                <a:cs typeface="ＭＳ Ｐゴシック" charset="0"/>
              </a:rPr>
              <a:t>The honesty of Ted Williams: Actions to live by</a:t>
            </a:r>
          </a:p>
          <a:p>
            <a:pPr eaLnBrk="1" hangingPunct="1">
              <a:lnSpc>
                <a:spcPct val="80000"/>
              </a:lnSpc>
            </a:pPr>
            <a:r>
              <a:rPr lang="en-US" sz="1900">
                <a:latin typeface="Georgia" charset="0"/>
                <a:ea typeface="ＭＳ Ｐゴシック" charset="0"/>
                <a:cs typeface="ＭＳ Ｐゴシック" charset="0"/>
              </a:rPr>
              <a:t>More than 30 year ago, Ted Williams was closing out his career with the Boston Red Sox.  He was suffering from a pinched nerve in his neck that season.  </a:t>
            </a:r>
            <a:r>
              <a:rPr lang="ja-JP" altLang="en-US" sz="1900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1900">
                <a:latin typeface="Georgia" charset="0"/>
                <a:ea typeface="ＭＳ Ｐゴシック" charset="0"/>
                <a:cs typeface="ＭＳ Ｐゴシック" charset="0"/>
              </a:rPr>
              <a:t>The thing was so bad,</a:t>
            </a:r>
            <a:r>
              <a:rPr lang="ja-JP" altLang="en-US" sz="1900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r>
              <a:rPr lang="en-US" sz="1900">
                <a:latin typeface="Georgia" charset="0"/>
                <a:ea typeface="ＭＳ Ｐゴシック" charset="0"/>
                <a:cs typeface="ＭＳ Ｐゴシック" charset="0"/>
              </a:rPr>
              <a:t> he later explained, </a:t>
            </a:r>
            <a:r>
              <a:rPr lang="ja-JP" altLang="en-US" sz="1900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1900">
                <a:latin typeface="Georgia" charset="0"/>
                <a:ea typeface="ＭＳ Ｐゴシック" charset="0"/>
                <a:cs typeface="ＭＳ Ｐゴシック" charset="0"/>
              </a:rPr>
              <a:t>that I could hardly turn my head to look at the pitcher.</a:t>
            </a:r>
            <a:r>
              <a:rPr lang="ja-JP" altLang="en-US" sz="1900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endParaRPr lang="en-US" sz="19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900">
                <a:latin typeface="Georgia" charset="0"/>
                <a:ea typeface="ＭＳ Ｐゴシック" charset="0"/>
                <a:cs typeface="ＭＳ Ｐゴシック" charset="0"/>
              </a:rPr>
              <a:t>For the first time in his career he batted under .300, hitting just .254 with 10 home runs.  He was the highest-salaried player in sports, making $125,000.  The next year, the Red Sox sent him the same contract.</a:t>
            </a:r>
          </a:p>
          <a:p>
            <a:pPr eaLnBrk="1" hangingPunct="1">
              <a:lnSpc>
                <a:spcPct val="80000"/>
              </a:lnSpc>
            </a:pPr>
            <a:r>
              <a:rPr lang="en-US" sz="1900">
                <a:latin typeface="Georgia" charset="0"/>
                <a:ea typeface="ＭＳ Ｐゴシック" charset="0"/>
                <a:cs typeface="ＭＳ Ｐゴシック" charset="0"/>
              </a:rPr>
              <a:t>When he got the contract, Williams sent it back with a note saying that he would not sign it until they gave him the full cut allowed.  </a:t>
            </a:r>
            <a:r>
              <a:rPr lang="ja-JP" altLang="en-US" sz="1900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1900">
                <a:latin typeface="Georgia" charset="0"/>
                <a:ea typeface="ＭＳ Ｐゴシック" charset="0"/>
                <a:cs typeface="ＭＳ Ｐゴシック" charset="0"/>
              </a:rPr>
              <a:t>I was always treated fairly by the Red Sox when it came to contracts,</a:t>
            </a:r>
            <a:r>
              <a:rPr lang="ja-JP" altLang="en-US" sz="1900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r>
              <a:rPr lang="en-US" sz="1900">
                <a:latin typeface="Georgia" charset="0"/>
                <a:ea typeface="ＭＳ Ｐゴシック" charset="0"/>
                <a:cs typeface="ＭＳ Ｐゴシック" charset="0"/>
              </a:rPr>
              <a:t> Williams said.  </a:t>
            </a:r>
            <a:r>
              <a:rPr lang="ja-JP" altLang="en-US" sz="1900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1900">
                <a:latin typeface="Georgia" charset="0"/>
                <a:ea typeface="ＭＳ Ｐゴシック" charset="0"/>
                <a:cs typeface="ＭＳ Ｐゴシック" charset="0"/>
              </a:rPr>
              <a:t>Now they were offering me a contract I didn</a:t>
            </a:r>
            <a:r>
              <a:rPr lang="ja-JP" altLang="en-US" sz="1900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1900">
                <a:latin typeface="Georgia" charset="0"/>
                <a:ea typeface="ＭＳ Ｐゴシック" charset="0"/>
                <a:cs typeface="ＭＳ Ｐゴシック" charset="0"/>
              </a:rPr>
              <a:t>t deserve.  And I only wanted what I deserved.</a:t>
            </a:r>
            <a:r>
              <a:rPr lang="ja-JP" altLang="en-US" sz="1900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endParaRPr lang="en-US" sz="19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1900">
                <a:latin typeface="Georgia" charset="0"/>
                <a:ea typeface="ＭＳ Ｐゴシック" charset="0"/>
                <a:cs typeface="ＭＳ Ｐゴシック" charset="0"/>
              </a:rPr>
              <a:t>Williams cut his own salary down by 25 percent, raised his batting average by 62 points, and closed out a brilliant career by hitting a home run in his final time at bat.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500">
                <a:latin typeface="Georgia" charset="0"/>
                <a:ea typeface="ＭＳ Ｐゴシック" charset="0"/>
              </a:rPr>
              <a:t>(from a speech by A. Thomas Young, President and CEO of Martin Marietta Corporation)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Adjust</a:t>
            </a:r>
            <a:r>
              <a:rPr lang="ja-JP" alt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 2" charset="0"/>
              <a:buNone/>
            </a:pPr>
            <a:r>
              <a:rPr lang="en-US" sz="2000" b="1">
                <a:latin typeface="Georgia" charset="0"/>
                <a:ea typeface="ＭＳ Ｐゴシック" charset="0"/>
                <a:cs typeface="ＭＳ Ｐゴシック" charset="0"/>
              </a:rPr>
              <a:t>How to be successful for a long, long time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Since this is the first week of a new baseball season, I thought it would be fitting to open with a story about a home-run hitting farm boy from my home state of Mississippi.  This fellow could hit a baseball a country mile, as they say.  So one of the major league teams invited him to spring training.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Each week the young slugger wired his mother.  The first week he said, </a:t>
            </a:r>
            <a:r>
              <a:rPr lang="ja-JP" altLang="en-US" sz="2000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Dear Mom, leading all batters.  These pitchers are not so tough.</a:t>
            </a:r>
            <a:r>
              <a:rPr lang="ja-JP" altLang="en-US" sz="2000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endParaRPr lang="en-US" sz="20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A week later he boasted, </a:t>
            </a:r>
            <a:r>
              <a:rPr lang="ja-JP" altLang="en-US" sz="2000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Looks like I will be a starting infielder.  Now hitting .500.</a:t>
            </a:r>
            <a:r>
              <a:rPr lang="ja-JP" altLang="en-US" sz="2000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endParaRPr lang="en-US" sz="20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But early in the third week, the young man</a:t>
            </a:r>
            <a:r>
              <a:rPr lang="ja-JP" altLang="en-US" sz="2000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s mother got this wire: </a:t>
            </a:r>
            <a:r>
              <a:rPr lang="ja-JP" altLang="en-US" sz="2000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Dear Mom,</a:t>
            </a:r>
            <a:r>
              <a:rPr lang="ja-JP" altLang="en-US" sz="2000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 it said.  </a:t>
            </a:r>
            <a:r>
              <a:rPr lang="ja-JP" altLang="en-US" sz="2000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They started throwing curves.  Will be home Friday.</a:t>
            </a:r>
            <a:r>
              <a:rPr lang="ja-JP" altLang="en-US" sz="2000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endParaRPr lang="en-US" sz="20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I tell this story to illustrate that success, whether it</a:t>
            </a:r>
            <a:r>
              <a:rPr lang="ja-JP" altLang="en-US" sz="2000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2000">
                <a:latin typeface="Georgia" charset="0"/>
                <a:ea typeface="ＭＳ Ｐゴシック" charset="0"/>
                <a:cs typeface="ＭＳ Ｐゴシック" charset="0"/>
              </a:rPr>
              <a:t>s baseball or business, is not a one- or two-week hot streak.  Real success is long term.</a:t>
            </a:r>
          </a:p>
          <a:p>
            <a:pPr lvl="1" eaLnBrk="1" hangingPunct="1">
              <a:lnSpc>
                <a:spcPct val="80000"/>
              </a:lnSpc>
              <a:buFont typeface="Wingdings" charset="0"/>
              <a:buNone/>
            </a:pPr>
            <a:r>
              <a:rPr lang="en-US" sz="1500">
                <a:latin typeface="Georgia" charset="0"/>
                <a:ea typeface="ＭＳ Ｐゴシック" charset="0"/>
              </a:rPr>
              <a:t>(from a speech by Earnie Deavenport, President of Eastman Chemical Company)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Listen</a:t>
            </a:r>
            <a:r>
              <a:rPr lang="ja-JP" alt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z="3200">
                <a:latin typeface="Georgia" charset="0"/>
                <a:ea typeface="ＭＳ Ｐゴシック" charset="0"/>
                <a:cs typeface="ＭＳ Ｐゴシック" charset="0"/>
              </a:rPr>
              <a:t>Slow down!</a:t>
            </a:r>
          </a:p>
          <a:p>
            <a:pPr eaLnBrk="1" hangingPunct="1"/>
            <a:r>
              <a:rPr lang="en-US" sz="3200">
                <a:latin typeface="Georgia" charset="0"/>
                <a:ea typeface="ＭＳ Ｐゴシック" charset="0"/>
                <a:cs typeface="ＭＳ Ｐゴシック" charset="0"/>
              </a:rPr>
              <a:t>We speak at an average of 120 words per minute.</a:t>
            </a:r>
          </a:p>
          <a:p>
            <a:pPr eaLnBrk="1" hangingPunct="1"/>
            <a:r>
              <a:rPr lang="en-US" sz="3200">
                <a:latin typeface="Georgia" charset="0"/>
                <a:ea typeface="ＭＳ Ｐゴシック" charset="0"/>
                <a:cs typeface="ＭＳ Ｐゴシック" charset="0"/>
              </a:rPr>
              <a:t>We can listen about 4 times faster.</a:t>
            </a:r>
          </a:p>
          <a:p>
            <a:pPr eaLnBrk="1" hangingPunct="1"/>
            <a:endParaRPr lang="en-US" sz="32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3200">
                <a:latin typeface="Georgia" charset="0"/>
                <a:ea typeface="ＭＳ Ｐゴシック" charset="0"/>
                <a:cs typeface="ＭＳ Ｐゴシック" charset="0"/>
              </a:rPr>
              <a:t>Does the BD understand what you are saying?  Doing? Can Do????</a:t>
            </a:r>
          </a:p>
          <a:p>
            <a:pPr eaLnBrk="1" hangingPunct="1"/>
            <a:r>
              <a:rPr lang="en-US" sz="3200">
                <a:latin typeface="Georgia" charset="0"/>
                <a:ea typeface="ＭＳ Ｐゴシック" charset="0"/>
                <a:cs typeface="ＭＳ Ｐゴシック" charset="0"/>
              </a:rPr>
              <a:t>What are you </a:t>
            </a:r>
            <a:r>
              <a:rPr lang="ja-JP" altLang="en-US" sz="3200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3200">
                <a:latin typeface="Georgia" charset="0"/>
                <a:ea typeface="ＭＳ Ｐゴシック" charset="0"/>
                <a:cs typeface="ＭＳ Ｐゴシック" charset="0"/>
              </a:rPr>
              <a:t>hearing</a:t>
            </a:r>
            <a:r>
              <a:rPr lang="ja-JP" altLang="en-US" sz="3200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r>
              <a:rPr lang="en-US" sz="3200">
                <a:latin typeface="Georgia" charset="0"/>
                <a:ea typeface="ＭＳ Ｐゴシック" charset="0"/>
                <a:cs typeface="ＭＳ Ｐゴシック" charset="0"/>
              </a:rPr>
              <a:t> him/her say?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Communicate</a:t>
            </a:r>
            <a:r>
              <a:rPr lang="ja-JP" alt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Meetings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E-mails</a:t>
            </a:r>
          </a:p>
          <a:p>
            <a:pPr marL="914400" lvl="1" indent="-514350" eaLnBrk="1" hangingPunct="1">
              <a:buFont typeface="Georgia" charset="0"/>
              <a:buAutoNum type="arabicPeriod"/>
            </a:pPr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1 screen or less.</a:t>
            </a:r>
          </a:p>
          <a:p>
            <a:pPr marL="914400" lvl="1" indent="-514350" eaLnBrk="1" hangingPunct="1">
              <a:buFont typeface="Georgia" charset="0"/>
              <a:buAutoNum type="arabicPeriod"/>
            </a:pPr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Write in bullet points.</a:t>
            </a:r>
          </a:p>
          <a:p>
            <a:pPr marL="914400" lvl="1" indent="-514350" eaLnBrk="1" hangingPunct="1">
              <a:buFont typeface="Georgia" charset="0"/>
              <a:buAutoNum type="arabicPeriod"/>
            </a:pPr>
            <a:r>
              <a:rPr lang="ja-JP" alt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“</a:t>
            </a:r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Meat</a:t>
            </a:r>
            <a:r>
              <a:rPr lang="ja-JP" alt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”</a:t>
            </a:r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 of the message in subject line.</a:t>
            </a:r>
          </a:p>
          <a:p>
            <a:pPr marL="914400" lvl="1" indent="-514350" eaLnBrk="1" hangingPunct="1">
              <a:buFont typeface="Georgia" charset="0"/>
              <a:buAutoNum type="arabicPeriod"/>
            </a:pPr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From wireless?  Let them know!</a:t>
            </a:r>
          </a:p>
          <a:p>
            <a:pPr marL="914400" lvl="1" indent="-514350" eaLnBrk="1" hangingPunct="1">
              <a:buFont typeface="Georgia" charset="0"/>
              <a:buAutoNum type="arabicPeriod"/>
            </a:pPr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Spell check!!</a:t>
            </a:r>
          </a:p>
          <a:p>
            <a:pPr marL="914400" lvl="1" indent="-514350" eaLnBrk="1" hangingPunct="1">
              <a:buFont typeface="Georgia" charset="0"/>
              <a:buAutoNum type="arabicPeriod"/>
            </a:pPr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Encourage questions back.</a:t>
            </a:r>
          </a:p>
          <a:p>
            <a:pPr marL="914400" lvl="1" indent="-514350" eaLnBrk="1" hangingPunct="1">
              <a:buFont typeface="Georgia" charset="0"/>
              <a:buAutoNum type="arabicPeriod"/>
            </a:pPr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Remember – they are receiving many </a:t>
            </a:r>
            <a:r>
              <a:rPr lang="ja-JP" alt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“</a:t>
            </a:r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other</a:t>
            </a:r>
            <a:r>
              <a:rPr lang="ja-JP" alt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”</a:t>
            </a:r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 messages!</a:t>
            </a:r>
          </a:p>
          <a:p>
            <a:pPr marL="914400" lvl="1" indent="-514350" eaLnBrk="1" hangingPunct="1">
              <a:buFont typeface="Wingdings" charset="0"/>
              <a:buNone/>
            </a:pPr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      </a:t>
            </a:r>
            <a:r>
              <a:rPr lang="ja-JP" alt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“</a:t>
            </a:r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HOW</a:t>
            </a:r>
            <a:r>
              <a:rPr lang="ja-JP" alt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”</a:t>
            </a:r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 are you communicating with them?  Visits, e-mails, texts, phone, sponsorship, attending events, congrats notes, communicating  </a:t>
            </a:r>
            <a:r>
              <a:rPr lang="ja-JP" alt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“</a:t>
            </a:r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soft-warm-fuzzies</a:t>
            </a:r>
            <a:r>
              <a:rPr lang="ja-JP" alt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”</a:t>
            </a:r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 with their administrators?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Perception</a:t>
            </a:r>
            <a:r>
              <a:rPr lang="ja-JP" alt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ctr" eaLnBrk="1" hangingPunct="1">
              <a:buFont typeface="Wingdings 2" charset="0"/>
              <a:buNone/>
            </a:pPr>
            <a:r>
              <a:rPr lang="en-US" u="sng">
                <a:latin typeface="Georgia" charset="0"/>
                <a:ea typeface="ＭＳ Ｐゴシック" charset="0"/>
                <a:cs typeface="ＭＳ Ｐゴシック" charset="0"/>
              </a:rPr>
              <a:t>Warning!</a:t>
            </a:r>
          </a:p>
          <a:p>
            <a:pPr eaLnBrk="1" hangingPunct="1">
              <a:buFont typeface="Wingdings 2" charset="0"/>
              <a:buNone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They: </a:t>
            </a:r>
          </a:p>
          <a:p>
            <a:pPr marL="914400" lvl="1" indent="-514350" eaLnBrk="1" hangingPunct="1">
              <a:buFont typeface="Georgia" charset="0"/>
              <a:buAutoNum type="arabicPeriod"/>
            </a:pPr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Avoid eye contact.</a:t>
            </a:r>
          </a:p>
          <a:p>
            <a:pPr marL="914400" lvl="1" indent="-514350" eaLnBrk="1" hangingPunct="1">
              <a:buFont typeface="Georgia" charset="0"/>
              <a:buAutoNum type="arabicPeriod"/>
            </a:pPr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Tilt their heads.</a:t>
            </a:r>
          </a:p>
          <a:p>
            <a:pPr marL="914400" lvl="1" indent="-514350" eaLnBrk="1" hangingPunct="1">
              <a:buFont typeface="Georgia" charset="0"/>
              <a:buAutoNum type="arabicPeriod"/>
            </a:pPr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Squint their eyes.</a:t>
            </a:r>
          </a:p>
          <a:p>
            <a:pPr marL="914400" lvl="1" indent="-514350" eaLnBrk="1" hangingPunct="1">
              <a:buFont typeface="Georgia" charset="0"/>
              <a:buAutoNum type="arabicPeriod"/>
            </a:pPr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Close their mouths and keep them closed.</a:t>
            </a:r>
          </a:p>
          <a:p>
            <a:pPr marL="914400" lvl="1" indent="-514350" eaLnBrk="1" hangingPunct="1">
              <a:buFont typeface="Georgia" charset="0"/>
              <a:buAutoNum type="arabicPeriod"/>
            </a:pPr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Lower their eyebrows.</a:t>
            </a:r>
          </a:p>
          <a:p>
            <a:pPr marL="914400" lvl="1" indent="-514350" eaLnBrk="1" hangingPunct="1">
              <a:buFont typeface="Georgia" charset="0"/>
              <a:buAutoNum type="arabicPeriod"/>
            </a:pPr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Cross their arms and legs.</a:t>
            </a:r>
          </a:p>
          <a:p>
            <a:pPr marL="914400" lvl="1" indent="-514350" eaLnBrk="1" hangingPunct="1">
              <a:buFont typeface="Wingdings" charset="0"/>
              <a:buNone/>
            </a:pPr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        </a:t>
            </a:r>
          </a:p>
          <a:p>
            <a:pPr marL="914400" lvl="1" indent="-514350" eaLnBrk="1" hangingPunct="1">
              <a:buFont typeface="Wingdings" charset="0"/>
              <a:buNone/>
            </a:pPr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        What do you </a:t>
            </a:r>
            <a:r>
              <a:rPr lang="ja-JP" alt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“</a:t>
            </a:r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see</a:t>
            </a:r>
            <a:r>
              <a:rPr lang="ja-JP" alt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”</a:t>
            </a:r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 in them?  Parents?  Students?  Administrators?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Leaders Most Important Words"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z="3200">
                <a:latin typeface="Georgia" charset="0"/>
                <a:ea typeface="ＭＳ Ｐゴシック" charset="0"/>
                <a:cs typeface="ＭＳ Ｐゴシック" charset="0"/>
              </a:rPr>
              <a:t>5. You did a great job!</a:t>
            </a:r>
          </a:p>
          <a:p>
            <a:pPr eaLnBrk="1" hangingPunct="1"/>
            <a:r>
              <a:rPr lang="en-US" sz="3200">
                <a:latin typeface="Georgia" charset="0"/>
                <a:ea typeface="ＭＳ Ｐゴシック" charset="0"/>
                <a:cs typeface="ＭＳ Ｐゴシック" charset="0"/>
              </a:rPr>
              <a:t>4. What do you think?</a:t>
            </a:r>
          </a:p>
          <a:p>
            <a:pPr eaLnBrk="1" hangingPunct="1"/>
            <a:r>
              <a:rPr lang="en-US" sz="3200">
                <a:latin typeface="Georgia" charset="0"/>
                <a:ea typeface="ＭＳ Ｐゴシック" charset="0"/>
                <a:cs typeface="ＭＳ Ｐゴシック" charset="0"/>
              </a:rPr>
              <a:t>3. I was wrong.</a:t>
            </a:r>
          </a:p>
          <a:p>
            <a:pPr eaLnBrk="1" hangingPunct="1"/>
            <a:r>
              <a:rPr lang="en-US" sz="3200">
                <a:latin typeface="Georgia" charset="0"/>
                <a:ea typeface="ＭＳ Ｐゴシック" charset="0"/>
                <a:cs typeface="ＭＳ Ｐゴシック" charset="0"/>
              </a:rPr>
              <a:t>2. Thank you.</a:t>
            </a:r>
          </a:p>
          <a:p>
            <a:pPr eaLnBrk="1" hangingPunct="1"/>
            <a:r>
              <a:rPr lang="en-US" sz="3200">
                <a:latin typeface="Georgia" charset="0"/>
                <a:ea typeface="ＭＳ Ｐゴシック" charset="0"/>
                <a:cs typeface="ＭＳ Ｐゴシック" charset="0"/>
              </a:rPr>
              <a:t>1. We</a:t>
            </a:r>
          </a:p>
          <a:p>
            <a:pPr eaLnBrk="1" hangingPunct="1"/>
            <a:endParaRPr lang="en-US" sz="3200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buFont typeface="Wingdings 2" charset="0"/>
              <a:buNone/>
            </a:pPr>
            <a:r>
              <a:rPr lang="en-US" sz="3200">
                <a:latin typeface="Georgia" charset="0"/>
                <a:ea typeface="ＭＳ Ｐゴシック" charset="0"/>
                <a:cs typeface="ＭＳ Ｐゴシック" charset="0"/>
              </a:rPr>
              <a:t>How can you lead with your words??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Finally: </a:t>
            </a:r>
            <a:r>
              <a:rPr lang="ja-JP" alt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Closing Words…..!</a:t>
            </a:r>
            <a:r>
              <a:rPr lang="ja-JP" alt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 2" charset="0"/>
              <a:buNone/>
            </a:pPr>
            <a:r>
              <a:rPr lang="en-US" sz="2100" b="1">
                <a:latin typeface="Georgia" charset="0"/>
                <a:ea typeface="ＭＳ Ｐゴシック" charset="0"/>
                <a:cs typeface="ＭＳ Ｐゴシック" charset="0"/>
              </a:rPr>
              <a:t>As Yogi Berra said, </a:t>
            </a:r>
            <a:r>
              <a:rPr lang="ja-JP" altLang="en-US" sz="2100" b="1">
                <a:latin typeface="Georgia" charset="0"/>
                <a:ea typeface="ＭＳ Ｐゴシック" charset="0"/>
                <a:cs typeface="ＭＳ Ｐゴシック" charset="0"/>
              </a:rPr>
              <a:t>‘</a:t>
            </a:r>
            <a:r>
              <a:rPr lang="en-US" sz="2100" b="1">
                <a:latin typeface="Georgia" charset="0"/>
                <a:ea typeface="ＭＳ Ｐゴシック" charset="0"/>
                <a:cs typeface="ＭＳ Ｐゴシック" charset="0"/>
              </a:rPr>
              <a:t> I didn</a:t>
            </a:r>
            <a:r>
              <a:rPr lang="ja-JP" altLang="en-US" sz="2100" b="1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2100" b="1">
                <a:latin typeface="Georgia" charset="0"/>
                <a:ea typeface="ＭＳ Ｐゴシック" charset="0"/>
                <a:cs typeface="ＭＳ Ｐゴシック" charset="0"/>
              </a:rPr>
              <a:t>t really say everything I said</a:t>
            </a:r>
            <a:r>
              <a:rPr lang="ja-JP" altLang="en-US" sz="2100" b="1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endParaRPr lang="en-US" sz="2100" b="1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Sometimes what you say to employees is not at all what you meant.  If you</a:t>
            </a:r>
            <a:r>
              <a:rPr lang="ja-JP" altLang="en-US" sz="2400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re lucky, listeners let it pass; if you</a:t>
            </a:r>
            <a:r>
              <a:rPr lang="ja-JP" altLang="en-US" sz="2400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re not, they hold you up for global ridicule – as was the case for the following unfortunate managers whose alleged remarks were posted on the Corporate Dump Web site:</a:t>
            </a:r>
          </a:p>
          <a:p>
            <a:pPr lvl="1" eaLnBrk="1" hangingPunct="1">
              <a:lnSpc>
                <a:spcPct val="80000"/>
              </a:lnSpc>
            </a:pPr>
            <a:r>
              <a:rPr lang="ja-JP" altLang="en-US" sz="1800">
                <a:solidFill>
                  <a:schemeClr val="tx1"/>
                </a:solidFill>
                <a:latin typeface="Georgia" charset="0"/>
                <a:ea typeface="ＭＳ Ｐゴシック" charset="0"/>
              </a:rPr>
              <a:t>“</a:t>
            </a:r>
            <a:r>
              <a:rPr lang="en-US" sz="1800">
                <a:solidFill>
                  <a:schemeClr val="tx1"/>
                </a:solidFill>
                <a:latin typeface="Georgia" charset="0"/>
                <a:ea typeface="ＭＳ Ｐゴシック" charset="0"/>
              </a:rPr>
              <a:t>We know that communication is a problem, but the company is not going to discuss it with the employees.</a:t>
            </a:r>
            <a:r>
              <a:rPr lang="ja-JP" altLang="en-US" sz="1800">
                <a:solidFill>
                  <a:schemeClr val="tx1"/>
                </a:solidFill>
                <a:latin typeface="Georgia" charset="0"/>
                <a:ea typeface="ＭＳ Ｐゴシック" charset="0"/>
              </a:rPr>
              <a:t>”</a:t>
            </a:r>
            <a:r>
              <a:rPr lang="en-US" sz="1800">
                <a:solidFill>
                  <a:schemeClr val="tx1"/>
                </a:solidFill>
                <a:latin typeface="Georgia" charset="0"/>
                <a:ea typeface="ＭＳ Ｐゴシック" charset="0"/>
              </a:rPr>
              <a:t> (switch supervisor, AT&amp;T Long Lines Division)</a:t>
            </a:r>
          </a:p>
          <a:p>
            <a:pPr lvl="1" eaLnBrk="1" hangingPunct="1">
              <a:lnSpc>
                <a:spcPct val="80000"/>
              </a:lnSpc>
            </a:pPr>
            <a:r>
              <a:rPr lang="ja-JP" altLang="en-US" sz="1800">
                <a:solidFill>
                  <a:schemeClr val="tx1"/>
                </a:solidFill>
                <a:latin typeface="Georgia" charset="0"/>
                <a:ea typeface="ＭＳ Ｐゴシック" charset="0"/>
              </a:rPr>
              <a:t>“</a:t>
            </a:r>
            <a:r>
              <a:rPr lang="en-US" sz="1800">
                <a:solidFill>
                  <a:schemeClr val="tx1"/>
                </a:solidFill>
                <a:latin typeface="Georgia" charset="0"/>
                <a:ea typeface="ＭＳ Ｐゴシック" charset="0"/>
              </a:rPr>
              <a:t>Email is not to be used to pass on information or data.  It should be used only for company business.</a:t>
            </a:r>
            <a:r>
              <a:rPr lang="ja-JP" altLang="en-US" sz="1800">
                <a:solidFill>
                  <a:schemeClr val="tx1"/>
                </a:solidFill>
                <a:latin typeface="Georgia" charset="0"/>
                <a:ea typeface="ＭＳ Ｐゴシック" charset="0"/>
              </a:rPr>
              <a:t>”</a:t>
            </a:r>
            <a:r>
              <a:rPr lang="en-US" sz="1800">
                <a:solidFill>
                  <a:schemeClr val="tx1"/>
                </a:solidFill>
                <a:latin typeface="Georgia" charset="0"/>
                <a:ea typeface="ＭＳ Ｐゴシック" charset="0"/>
              </a:rPr>
              <a:t>  (Accounting manager, Electric Boat Company)</a:t>
            </a:r>
          </a:p>
          <a:p>
            <a:pPr lvl="1" eaLnBrk="1" hangingPunct="1">
              <a:lnSpc>
                <a:spcPct val="80000"/>
              </a:lnSpc>
            </a:pPr>
            <a:r>
              <a:rPr lang="ja-JP" altLang="en-US" sz="1800">
                <a:solidFill>
                  <a:schemeClr val="tx1"/>
                </a:solidFill>
                <a:latin typeface="Georgia" charset="0"/>
                <a:ea typeface="ＭＳ Ｐゴシック" charset="0"/>
              </a:rPr>
              <a:t>“</a:t>
            </a:r>
            <a:r>
              <a:rPr lang="en-US" sz="1800">
                <a:solidFill>
                  <a:schemeClr val="tx1"/>
                </a:solidFill>
                <a:latin typeface="Georgia" charset="0"/>
                <a:ea typeface="ＭＳ Ｐゴシック" charset="0"/>
              </a:rPr>
              <a:t>This project is so important, we can</a:t>
            </a:r>
            <a:r>
              <a:rPr lang="ja-JP" altLang="en-US" sz="1800">
                <a:solidFill>
                  <a:schemeClr val="tx1"/>
                </a:solidFill>
                <a:latin typeface="Georgia" charset="0"/>
                <a:ea typeface="ＭＳ Ｐゴシック" charset="0"/>
              </a:rPr>
              <a:t>’</a:t>
            </a:r>
            <a:r>
              <a:rPr lang="en-US" sz="1800">
                <a:solidFill>
                  <a:schemeClr val="tx1"/>
                </a:solidFill>
                <a:latin typeface="Georgia" charset="0"/>
                <a:ea typeface="ＭＳ Ｐゴシック" charset="0"/>
              </a:rPr>
              <a:t>t let things that are more important interfere with it.</a:t>
            </a:r>
            <a:r>
              <a:rPr lang="ja-JP" altLang="en-US" sz="1800">
                <a:solidFill>
                  <a:schemeClr val="tx1"/>
                </a:solidFill>
                <a:latin typeface="Georgia" charset="0"/>
                <a:ea typeface="ＭＳ Ｐゴシック" charset="0"/>
              </a:rPr>
              <a:t>”</a:t>
            </a:r>
            <a:r>
              <a:rPr lang="en-US" sz="1800">
                <a:solidFill>
                  <a:schemeClr val="tx1"/>
                </a:solidFill>
                <a:latin typeface="Georgia" charset="0"/>
                <a:ea typeface="ＭＳ Ｐゴシック" charset="0"/>
              </a:rPr>
              <a:t>  (Advertising/Marketing manager, United Parcel Service)</a:t>
            </a:r>
          </a:p>
          <a:p>
            <a:pPr lvl="1" eaLnBrk="1" hangingPunct="1">
              <a:lnSpc>
                <a:spcPct val="80000"/>
              </a:lnSpc>
            </a:pPr>
            <a:r>
              <a:rPr lang="ja-JP" altLang="en-US" sz="1800">
                <a:solidFill>
                  <a:schemeClr val="tx1"/>
                </a:solidFill>
                <a:latin typeface="Georgia" charset="0"/>
                <a:ea typeface="ＭＳ Ｐゴシック" charset="0"/>
              </a:rPr>
              <a:t>“</a:t>
            </a:r>
            <a:r>
              <a:rPr lang="en-US" sz="1800">
                <a:solidFill>
                  <a:schemeClr val="tx1"/>
                </a:solidFill>
                <a:latin typeface="Georgia" charset="0"/>
                <a:ea typeface="ＭＳ Ｐゴシック" charset="0"/>
              </a:rPr>
              <a:t>Teamwork is a lot of people doing what I say.</a:t>
            </a:r>
            <a:r>
              <a:rPr lang="ja-JP" altLang="en-US" sz="1800">
                <a:solidFill>
                  <a:schemeClr val="tx1"/>
                </a:solidFill>
                <a:latin typeface="Georgia" charset="0"/>
                <a:ea typeface="ＭＳ Ｐゴシック" charset="0"/>
              </a:rPr>
              <a:t>”</a:t>
            </a:r>
            <a:r>
              <a:rPr lang="en-US" sz="1800">
                <a:solidFill>
                  <a:schemeClr val="tx1"/>
                </a:solidFill>
                <a:latin typeface="Georgia" charset="0"/>
                <a:ea typeface="ＭＳ Ｐゴシック" charset="0"/>
              </a:rPr>
              <a:t> (Marketing executing, Citrix Corporation)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You Just Got the Job...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93713" y="1787525"/>
            <a:ext cx="8312150" cy="431165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90000"/>
              </a:lnSpc>
              <a:buFont typeface="Wingdings 2" charset="0"/>
              <a:buNone/>
            </a:pP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Things to Remember</a:t>
            </a:r>
          </a:p>
          <a:p>
            <a:pPr eaLnBrk="1" hangingPunct="1">
              <a:lnSpc>
                <a:spcPct val="90000"/>
              </a:lnSpc>
              <a:buFont typeface="Georgia" charset="0"/>
              <a:buAutoNum type="arabicPeriod"/>
            </a:pP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Success is Opinion.</a:t>
            </a:r>
          </a:p>
          <a:p>
            <a:pPr eaLnBrk="1" hangingPunct="1">
              <a:lnSpc>
                <a:spcPct val="90000"/>
              </a:lnSpc>
              <a:buFont typeface="Georgia" charset="0"/>
              <a:buAutoNum type="arabicPeriod"/>
            </a:pP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Excellence is Personal.</a:t>
            </a:r>
          </a:p>
          <a:p>
            <a:pPr marL="914400" lvl="1" indent="-514350" eaLnBrk="1" hangingPunct="1">
              <a:lnSpc>
                <a:spcPct val="90000"/>
              </a:lnSpc>
            </a:pPr>
            <a:r>
              <a:rPr lang="en-US" sz="2400">
                <a:solidFill>
                  <a:schemeClr val="tx1"/>
                </a:solidFill>
                <a:latin typeface="Georgia" charset="0"/>
                <a:ea typeface="ＭＳ Ｐゴシック" charset="0"/>
              </a:rPr>
              <a:t>I</a:t>
            </a:r>
            <a:r>
              <a:rPr lang="ja-JP" altLang="en-US" sz="2400">
                <a:solidFill>
                  <a:schemeClr val="tx1"/>
                </a:solidFill>
                <a:latin typeface="Georgia" charset="0"/>
                <a:ea typeface="ＭＳ Ｐゴシック" charset="0"/>
              </a:rPr>
              <a:t>’</a:t>
            </a:r>
            <a:r>
              <a:rPr lang="en-US" sz="2400">
                <a:solidFill>
                  <a:schemeClr val="tx1"/>
                </a:solidFill>
                <a:latin typeface="Georgia" charset="0"/>
                <a:ea typeface="ＭＳ Ｐゴシック" charset="0"/>
              </a:rPr>
              <a:t>m in charge of me.</a:t>
            </a:r>
          </a:p>
          <a:p>
            <a:pPr marL="914400" lvl="1" indent="-514350" eaLnBrk="1" hangingPunct="1">
              <a:lnSpc>
                <a:spcPct val="90000"/>
              </a:lnSpc>
            </a:pPr>
            <a:r>
              <a:rPr lang="en-US" sz="2400">
                <a:solidFill>
                  <a:schemeClr val="tx1"/>
                </a:solidFill>
                <a:latin typeface="Georgia" charset="0"/>
                <a:ea typeface="ＭＳ Ｐゴシック" charset="0"/>
              </a:rPr>
              <a:t>People I respect, their opinion matters.</a:t>
            </a:r>
          </a:p>
          <a:p>
            <a:pPr marL="914400" lvl="1" indent="-514350" eaLnBrk="1" hangingPunct="1">
              <a:lnSpc>
                <a:spcPct val="90000"/>
              </a:lnSpc>
            </a:pPr>
            <a:endParaRPr lang="en-US" sz="2400">
              <a:solidFill>
                <a:schemeClr val="tx1"/>
              </a:solidFill>
              <a:latin typeface="Georgia" charset="0"/>
              <a:ea typeface="ＭＳ Ｐゴシック" charset="0"/>
            </a:endParaRPr>
          </a:p>
          <a:p>
            <a:pPr marL="914400" lvl="1" indent="-514350" eaLnBrk="1" hangingPunct="1">
              <a:lnSpc>
                <a:spcPct val="90000"/>
              </a:lnSpc>
            </a:pPr>
            <a:r>
              <a:rPr lang="en-US" sz="2400">
                <a:solidFill>
                  <a:schemeClr val="tx1"/>
                </a:solidFill>
                <a:latin typeface="Georgia" charset="0"/>
                <a:ea typeface="ＭＳ Ｐゴシック" charset="0"/>
              </a:rPr>
              <a:t>The Music Dealer Matters!!!!</a:t>
            </a:r>
          </a:p>
          <a:p>
            <a:pPr marL="914400" lvl="1" indent="-514350" eaLnBrk="1" hangingPunct="1">
              <a:lnSpc>
                <a:spcPct val="90000"/>
              </a:lnSpc>
            </a:pPr>
            <a:r>
              <a:rPr lang="en-US" sz="2400">
                <a:solidFill>
                  <a:schemeClr val="tx1"/>
                </a:solidFill>
                <a:latin typeface="Georgia" charset="0"/>
                <a:ea typeface="ＭＳ Ｐゴシック" charset="0"/>
              </a:rPr>
              <a:t> - How can you gain respect?</a:t>
            </a:r>
          </a:p>
          <a:p>
            <a:pPr marL="914400" lvl="1" indent="-514350" eaLnBrk="1" hangingPunct="1">
              <a:lnSpc>
                <a:spcPct val="90000"/>
              </a:lnSpc>
            </a:pPr>
            <a:r>
              <a:rPr lang="en-US" sz="2400">
                <a:solidFill>
                  <a:schemeClr val="tx1"/>
                </a:solidFill>
                <a:latin typeface="Georgia" charset="0"/>
                <a:ea typeface="ＭＳ Ｐゴシック" charset="0"/>
              </a:rPr>
              <a:t>  - What can YOU do?</a:t>
            </a:r>
          </a:p>
          <a:p>
            <a:pPr marL="914400" lvl="1" indent="-514350" eaLnBrk="1" hangingPunct="1">
              <a:lnSpc>
                <a:spcPct val="90000"/>
              </a:lnSpc>
            </a:pPr>
            <a:r>
              <a:rPr lang="en-US" sz="2400">
                <a:solidFill>
                  <a:schemeClr val="tx1"/>
                </a:solidFill>
                <a:latin typeface="Georgia" charset="0"/>
                <a:ea typeface="ＭＳ Ｐゴシック" charset="0"/>
              </a:rPr>
              <a:t>  - How can you do it?</a:t>
            </a:r>
          </a:p>
          <a:p>
            <a:pPr marL="914400" lvl="1" indent="-514350" eaLnBrk="1" hangingPunct="1">
              <a:lnSpc>
                <a:spcPct val="90000"/>
              </a:lnSpc>
            </a:pPr>
            <a:endParaRPr lang="en-US" sz="2400">
              <a:solidFill>
                <a:schemeClr val="tx1"/>
              </a:solidFill>
              <a:latin typeface="Georgia" charset="0"/>
              <a:ea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800">
                <a:latin typeface="Georgia" charset="0"/>
                <a:ea typeface="ＭＳ Ｐゴシック" charset="0"/>
                <a:cs typeface="ＭＳ Ｐゴシック" charset="0"/>
              </a:rPr>
              <a:t>Dr. Frank Tracz</a:t>
            </a:r>
            <a:br>
              <a:rPr lang="en-US" sz="38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3800">
                <a:latin typeface="Georgia" charset="0"/>
                <a:ea typeface="ＭＳ Ｐゴシック" charset="0"/>
                <a:cs typeface="ＭＳ Ｐゴシック" charset="0"/>
              </a:rPr>
              <a:t>Kansas State University</a:t>
            </a:r>
            <a:br>
              <a:rPr lang="en-US" sz="3800">
                <a:latin typeface="Georgia" charset="0"/>
                <a:ea typeface="ＭＳ Ｐゴシック" charset="0"/>
                <a:cs typeface="ＭＳ Ｐゴシック" charset="0"/>
              </a:rPr>
            </a:br>
            <a:r>
              <a:rPr lang="en-US" sz="3800">
                <a:latin typeface="Georgia" charset="0"/>
                <a:ea typeface="ＭＳ Ｐゴシック" charset="0"/>
                <a:cs typeface="ＭＳ Ｐゴシック" charset="0"/>
              </a:rPr>
              <a:t>Director of Bands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1800" cap="none">
                <a:latin typeface="Georgia" charset="0"/>
                <a:ea typeface="ＭＳ Ｐゴシック" charset="0"/>
                <a:cs typeface="ＭＳ Ｐゴシック" charset="0"/>
              </a:rPr>
              <a:t>FTRACZ@KSU.EDU</a:t>
            </a:r>
          </a:p>
          <a:p>
            <a:pPr eaLnBrk="1" hangingPunct="1"/>
            <a:r>
              <a:rPr lang="en-US" sz="1800" cap="none">
                <a:latin typeface="Georgia" charset="0"/>
                <a:ea typeface="ＭＳ Ｐゴシック" charset="0"/>
                <a:cs typeface="ＭＳ Ｐゴシック" charset="0"/>
              </a:rPr>
              <a:t>785-532-3816</a:t>
            </a:r>
          </a:p>
          <a:p>
            <a:pPr eaLnBrk="1" hangingPunct="1"/>
            <a:r>
              <a:rPr lang="en-US" sz="1800" cap="none">
                <a:latin typeface="Georgia" charset="0"/>
                <a:ea typeface="ＭＳ Ｐゴシック" charset="0"/>
                <a:cs typeface="ＭＳ Ｐゴシック" charset="0"/>
              </a:rPr>
              <a:t>WEBSITE: KSU.EDU/BAND</a:t>
            </a:r>
          </a:p>
          <a:p>
            <a:pPr eaLnBrk="1" hangingPunct="1"/>
            <a:r>
              <a:rPr lang="en-US" sz="1800" cap="none">
                <a:latin typeface="Georgia" charset="0"/>
                <a:ea typeface="ＭＳ Ｐゴシック" charset="0"/>
                <a:cs typeface="ＭＳ Ｐゴシック" charset="0"/>
              </a:rPr>
              <a:t>CLICK </a:t>
            </a:r>
            <a:r>
              <a:rPr lang="ja-JP" altLang="en-US" sz="1800" cap="none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1800" cap="none">
                <a:latin typeface="Georgia" charset="0"/>
                <a:ea typeface="ＭＳ Ｐゴシック" charset="0"/>
                <a:cs typeface="ＭＳ Ｐゴシック" charset="0"/>
              </a:rPr>
              <a:t>HANDOUTS</a:t>
            </a:r>
            <a:r>
              <a:rPr lang="ja-JP" altLang="en-US" sz="1800" cap="none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endParaRPr lang="en-US" sz="1800" cap="none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You Are a MUSIC EDUCATOR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514350" indent="-514350" eaLnBrk="1" hangingPunct="1">
              <a:buFont typeface="Georgia" charset="0"/>
              <a:buAutoNum type="arabicPeriod"/>
            </a:pPr>
            <a:r>
              <a:rPr lang="en-US" sz="3200">
                <a:latin typeface="Georgia" charset="0"/>
                <a:ea typeface="ＭＳ Ｐゴシック" charset="0"/>
                <a:cs typeface="ＭＳ Ｐゴシック" charset="0"/>
              </a:rPr>
              <a:t>Teach</a:t>
            </a:r>
          </a:p>
          <a:p>
            <a:pPr marL="514350" indent="-514350" eaLnBrk="1" hangingPunct="1">
              <a:buFont typeface="Georgia" charset="0"/>
              <a:buAutoNum type="arabicPeriod"/>
            </a:pPr>
            <a:r>
              <a:rPr lang="en-US" sz="3200">
                <a:latin typeface="Georgia" charset="0"/>
                <a:ea typeface="ＭＳ Ｐゴシック" charset="0"/>
                <a:cs typeface="ＭＳ Ｐゴシック" charset="0"/>
              </a:rPr>
              <a:t>Administrate</a:t>
            </a:r>
          </a:p>
          <a:p>
            <a:pPr marL="514350" indent="-514350" eaLnBrk="1" hangingPunct="1">
              <a:buFont typeface="Georgia" charset="0"/>
              <a:buAutoNum type="arabicPeriod"/>
            </a:pPr>
            <a:r>
              <a:rPr lang="en-US" sz="3200">
                <a:latin typeface="Georgia" charset="0"/>
                <a:ea typeface="ＭＳ Ｐゴシック" charset="0"/>
                <a:cs typeface="ＭＳ Ｐゴシック" charset="0"/>
              </a:rPr>
              <a:t>Lead</a:t>
            </a:r>
          </a:p>
          <a:p>
            <a:pPr marL="514350" indent="-514350" eaLnBrk="1" hangingPunct="1">
              <a:buFont typeface="Georgia" charset="0"/>
              <a:buAutoNum type="arabicPeriod"/>
            </a:pPr>
            <a:r>
              <a:rPr lang="en-US" sz="3200">
                <a:latin typeface="Georgia" charset="0"/>
                <a:ea typeface="ＭＳ Ｐゴシック" charset="0"/>
                <a:cs typeface="ＭＳ Ｐゴシック" charset="0"/>
              </a:rPr>
              <a:t>Juggle/Balance – The profession </a:t>
            </a:r>
            <a:r>
              <a:rPr lang="en-US" sz="3200" u="sng">
                <a:latin typeface="Georgia" charset="0"/>
                <a:ea typeface="ＭＳ Ｐゴシック" charset="0"/>
                <a:cs typeface="ＭＳ Ｐゴシック" charset="0"/>
              </a:rPr>
              <a:t>and</a:t>
            </a:r>
            <a:r>
              <a:rPr lang="en-US" sz="3200">
                <a:latin typeface="Georgia" charset="0"/>
                <a:ea typeface="ＭＳ Ｐゴシック" charset="0"/>
                <a:cs typeface="ＭＳ Ｐゴシック" charset="0"/>
              </a:rPr>
              <a:t> your personal life.</a:t>
            </a:r>
          </a:p>
          <a:p>
            <a:pPr marL="514350" indent="-514350" eaLnBrk="1" hangingPunct="1">
              <a:buFont typeface="Georgia" charset="0"/>
              <a:buAutoNum type="arabicPeriod"/>
            </a:pPr>
            <a:r>
              <a:rPr lang="en-US" sz="3200">
                <a:latin typeface="Georgia" charset="0"/>
                <a:ea typeface="ＭＳ Ｐゴシック" charset="0"/>
                <a:cs typeface="ＭＳ Ｐゴシック" charset="0"/>
              </a:rPr>
              <a:t>You</a:t>
            </a:r>
            <a:r>
              <a:rPr lang="ja-JP" altLang="en-US" sz="3200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3200">
                <a:latin typeface="Georgia" charset="0"/>
                <a:ea typeface="ＭＳ Ｐゴシック" charset="0"/>
                <a:cs typeface="ＭＳ Ｐゴシック" charset="0"/>
              </a:rPr>
              <a:t>ve been there!!!  What has your experience taught you?   How can you relay this </a:t>
            </a:r>
            <a:r>
              <a:rPr lang="ja-JP" altLang="en-US" sz="3200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3200">
                <a:latin typeface="Georgia" charset="0"/>
                <a:ea typeface="ＭＳ Ｐゴシック" charset="0"/>
                <a:cs typeface="ＭＳ Ｐゴシック" charset="0"/>
              </a:rPr>
              <a:t>knowledge</a:t>
            </a:r>
            <a:r>
              <a:rPr lang="ja-JP" altLang="en-US" sz="3200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r>
              <a:rPr lang="en-US" sz="3200">
                <a:latin typeface="Georgia" charset="0"/>
                <a:ea typeface="ＭＳ Ｐゴシック" charset="0"/>
                <a:cs typeface="ＭＳ Ｐゴシック" charset="0"/>
              </a:rPr>
              <a:t> to the </a:t>
            </a:r>
            <a:r>
              <a:rPr lang="ja-JP" altLang="en-US" sz="3200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3200">
                <a:latin typeface="Georgia" charset="0"/>
                <a:ea typeface="ＭＳ Ｐゴシック" charset="0"/>
                <a:cs typeface="ＭＳ Ｐゴシック" charset="0"/>
              </a:rPr>
              <a:t>needy</a:t>
            </a:r>
            <a:r>
              <a:rPr lang="ja-JP" altLang="en-US" sz="3200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r>
              <a:rPr lang="en-US" sz="3200">
                <a:latin typeface="Georgia" charset="0"/>
                <a:ea typeface="ＭＳ Ｐゴシック" charset="0"/>
                <a:cs typeface="ＭＳ Ｐゴシック" charset="0"/>
              </a:rPr>
              <a:t>?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Top 10 </a:t>
            </a:r>
            <a:r>
              <a:rPr lang="ja-JP" alt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Blocher</a:t>
            </a:r>
            <a:r>
              <a:rPr lang="ja-JP" alt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isms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775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>
                <a:ea typeface="+mn-ea"/>
                <a:cs typeface="+mn-cs"/>
              </a:rPr>
              <a:t>Organize + Plan.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>
                <a:ea typeface="+mn-ea"/>
                <a:cs typeface="+mn-cs"/>
              </a:rPr>
              <a:t>Average H.S. Band plays 42 time a year.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>
                <a:ea typeface="+mn-ea"/>
                <a:cs typeface="+mn-cs"/>
              </a:rPr>
              <a:t>You can accomplish anything if you don’t care who gets the credit.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>
                <a:ea typeface="+mn-ea"/>
                <a:cs typeface="+mn-cs"/>
              </a:rPr>
              <a:t>You won’t “Burn Out.”  You will forget to “</a:t>
            </a:r>
            <a:r>
              <a:rPr lang="en-US" u="sng" dirty="0" smtClean="0">
                <a:ea typeface="+mn-ea"/>
                <a:cs typeface="+mn-cs"/>
              </a:rPr>
              <a:t>Re-Fuel</a:t>
            </a:r>
            <a:r>
              <a:rPr lang="en-US" dirty="0" smtClean="0">
                <a:ea typeface="+mn-ea"/>
                <a:cs typeface="+mn-cs"/>
              </a:rPr>
              <a:t>.”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u="sng" dirty="0" smtClean="0">
                <a:ea typeface="+mn-ea"/>
                <a:cs typeface="+mn-cs"/>
              </a:rPr>
              <a:t>Always</a:t>
            </a:r>
            <a:r>
              <a:rPr lang="en-US" dirty="0" smtClean="0">
                <a:ea typeface="+mn-ea"/>
                <a:cs typeface="+mn-cs"/>
              </a:rPr>
              <a:t> have the next level in mind.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>
                <a:ea typeface="+mn-ea"/>
                <a:cs typeface="+mn-cs"/>
              </a:rPr>
              <a:t>Don’t just read the book, Live It!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>
                <a:ea typeface="+mn-ea"/>
                <a:cs typeface="+mn-cs"/>
              </a:rPr>
              <a:t> Do what it takes to get the job done.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>
                <a:ea typeface="+mn-ea"/>
                <a:cs typeface="+mn-cs"/>
              </a:rPr>
              <a:t> People want…</a:t>
            </a:r>
          </a:p>
          <a:p>
            <a:pPr marL="914400" lvl="1" indent="-51435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dirty="0" smtClean="0">
                <a:solidFill>
                  <a:schemeClr val="tx1"/>
                </a:solidFill>
                <a:ea typeface="+mn-ea"/>
              </a:rPr>
              <a:t>Information</a:t>
            </a:r>
          </a:p>
          <a:p>
            <a:pPr marL="914400" lvl="1" indent="-51435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dirty="0" smtClean="0">
                <a:solidFill>
                  <a:schemeClr val="tx1"/>
                </a:solidFill>
                <a:ea typeface="+mn-ea"/>
              </a:rPr>
              <a:t>Inspiration</a:t>
            </a:r>
          </a:p>
          <a:p>
            <a:pPr marL="914400" lvl="1" indent="-51435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dirty="0" smtClean="0">
                <a:solidFill>
                  <a:schemeClr val="tx1"/>
                </a:solidFill>
                <a:ea typeface="+mn-ea"/>
              </a:rPr>
              <a:t>Affirmation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>
                <a:ea typeface="+mn-ea"/>
                <a:cs typeface="+mn-cs"/>
              </a:rPr>
              <a:t> Everything is the same until it is not.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>
                <a:ea typeface="+mn-ea"/>
                <a:cs typeface="+mn-cs"/>
              </a:rPr>
              <a:t> You don’t know what a smooth ride is until you drive a jeep on a dirt road!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Management by Delegation</a:t>
            </a:r>
            <a:r>
              <a:rPr lang="ja-JP" alt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34400" cy="5330825"/>
          </a:xfrm>
        </p:spPr>
        <p:txBody>
          <a:bodyPr/>
          <a:lstStyle/>
          <a:p>
            <a:pPr marL="514350" indent="-514350" eaLnBrk="1" hangingPunct="1">
              <a:buFont typeface="Georgia" charset="0"/>
              <a:buAutoNum type="arabicPeriod"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Stress Results, not details.</a:t>
            </a:r>
          </a:p>
          <a:p>
            <a:pPr marL="514350" indent="-514350" eaLnBrk="1" hangingPunct="1">
              <a:buFont typeface="Georgia" charset="0"/>
              <a:buAutoNum type="arabicPeriod"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Don</a:t>
            </a:r>
            <a:r>
              <a:rPr lang="ja-JP" altLang="en-US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t give </a:t>
            </a:r>
            <a:r>
              <a:rPr lang="ja-JP" altLang="en-US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solutions,</a:t>
            </a:r>
            <a:r>
              <a:rPr lang="ja-JP" altLang="en-US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 give opportunities.</a:t>
            </a:r>
          </a:p>
          <a:p>
            <a:pPr marL="514350" indent="-514350" eaLnBrk="1" hangingPunct="1">
              <a:buFont typeface="Georgia" charset="0"/>
              <a:buAutoNum type="arabicPeriod"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Turn the question /problem around.</a:t>
            </a:r>
          </a:p>
          <a:p>
            <a:pPr marL="514350" indent="-514350" eaLnBrk="1" hangingPunct="1">
              <a:buFont typeface="Georgia" charset="0"/>
              <a:buAutoNum type="arabicPeriod"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Establish measureable and concrete objectives.</a:t>
            </a:r>
          </a:p>
          <a:p>
            <a:pPr marL="514350" indent="-514350" eaLnBrk="1" hangingPunct="1">
              <a:buFont typeface="Georgia" charset="0"/>
              <a:buAutoNum type="arabicPeriod"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Develop reporting systems.</a:t>
            </a:r>
          </a:p>
          <a:p>
            <a:pPr marL="514350" indent="-514350" eaLnBrk="1" hangingPunct="1">
              <a:buFont typeface="Georgia" charset="0"/>
              <a:buAutoNum type="arabicPeriod"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Give strict and realistic deadlines.</a:t>
            </a:r>
          </a:p>
          <a:p>
            <a:pPr marL="514350" indent="-514350" eaLnBrk="1" hangingPunct="1">
              <a:buFont typeface="Georgia" charset="0"/>
              <a:buAutoNum type="arabicPeriod"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Keep a delegation </a:t>
            </a:r>
            <a:r>
              <a:rPr lang="ja-JP" altLang="en-US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log.</a:t>
            </a:r>
            <a:r>
              <a:rPr lang="ja-JP" altLang="en-US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latin typeface="Georgia" charset="0"/>
              <a:ea typeface="ＭＳ Ｐゴシック" charset="0"/>
              <a:cs typeface="ＭＳ Ｐゴシック" charset="0"/>
            </a:endParaRPr>
          </a:p>
          <a:p>
            <a:pPr marL="514350" indent="-514350" eaLnBrk="1" hangingPunct="1">
              <a:buFont typeface="Georgia" charset="0"/>
              <a:buAutoNum type="arabicPeriod"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Recognize talents and personalities.   </a:t>
            </a:r>
          </a:p>
          <a:p>
            <a:pPr marL="514350" indent="-514350" eaLnBrk="1" hangingPunct="1">
              <a:buFont typeface="Georgia" charset="0"/>
              <a:buAutoNum type="arabicPeriod"/>
            </a:pP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YOU have to gain the respect of all involved in the decision making process as well as the administrative system.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20 Things 20-Year-Olds Don</a:t>
            </a:r>
            <a:r>
              <a:rPr lang="ja-JP" alt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t 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514350" indent="-514350" eaLnBrk="1" hangingPunct="1">
              <a:buFont typeface="Georgia" charset="0"/>
              <a:buAutoNum type="arabicPeriod"/>
            </a:pP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Time is Not a Limitless Commodity</a:t>
            </a:r>
          </a:p>
          <a:p>
            <a:pPr marL="514350" indent="-514350" eaLnBrk="1" hangingPunct="1">
              <a:buFont typeface="Georgia" charset="0"/>
              <a:buAutoNum type="arabicPeriod"/>
            </a:pP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You</a:t>
            </a:r>
            <a:r>
              <a:rPr lang="ja-JP" altLang="en-US" sz="2400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re Talented, But Talent is Overrated</a:t>
            </a:r>
          </a:p>
          <a:p>
            <a:pPr marL="514350" indent="-514350" eaLnBrk="1" hangingPunct="1">
              <a:buFont typeface="Georgia" charset="0"/>
              <a:buAutoNum type="arabicPeriod"/>
            </a:pP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We</a:t>
            </a:r>
            <a:r>
              <a:rPr lang="ja-JP" altLang="en-US" sz="2400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re More Productive in the Morning</a:t>
            </a:r>
          </a:p>
          <a:p>
            <a:pPr marL="514350" indent="-514350" eaLnBrk="1" hangingPunct="1">
              <a:buFont typeface="Georgia" charset="0"/>
              <a:buAutoNum type="arabicPeriod"/>
            </a:pP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Social Media is Not a Career</a:t>
            </a:r>
          </a:p>
          <a:p>
            <a:pPr marL="514350" indent="-514350" eaLnBrk="1" hangingPunct="1">
              <a:buFont typeface="Georgia" charset="0"/>
              <a:buAutoNum type="arabicPeriod"/>
            </a:pP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Pick Up the Phone</a:t>
            </a:r>
          </a:p>
          <a:p>
            <a:pPr marL="514350" indent="-514350" eaLnBrk="1" hangingPunct="1">
              <a:buFont typeface="Georgia" charset="0"/>
              <a:buAutoNum type="arabicPeriod"/>
            </a:pP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Be the First In &amp; Last to Leave</a:t>
            </a:r>
          </a:p>
          <a:p>
            <a:pPr marL="514350" indent="-514350" eaLnBrk="1" hangingPunct="1">
              <a:buFont typeface="Georgia" charset="0"/>
              <a:buAutoNum type="arabicPeriod"/>
            </a:pP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Don</a:t>
            </a:r>
            <a:r>
              <a:rPr lang="ja-JP" altLang="en-US" sz="2400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t Wait to Be Told What to Do</a:t>
            </a:r>
          </a:p>
          <a:p>
            <a:pPr marL="514350" indent="-514350" eaLnBrk="1" hangingPunct="1">
              <a:buFont typeface="Georgia" charset="0"/>
              <a:buAutoNum type="arabicPeriod"/>
            </a:pP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Take Responsibility for your Mistakes</a:t>
            </a:r>
          </a:p>
          <a:p>
            <a:pPr marL="514350" indent="-514350" eaLnBrk="1" hangingPunct="1">
              <a:buFont typeface="Georgia" charset="0"/>
              <a:buAutoNum type="arabicPeriod"/>
            </a:pP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You Should Be Getting Your Butt Kicked</a:t>
            </a:r>
          </a:p>
          <a:p>
            <a:pPr marL="514350" indent="-514350" eaLnBrk="1" hangingPunct="1">
              <a:buFont typeface="Georgia" charset="0"/>
              <a:buAutoNum type="arabicPeriod"/>
            </a:pP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A New Job each Year Isn</a:t>
            </a:r>
            <a:r>
              <a:rPr lang="ja-JP" altLang="en-US" sz="2400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t a Good Thing</a:t>
            </a: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20 Things 20-Year-Olds Don</a:t>
            </a:r>
            <a:r>
              <a:rPr lang="ja-JP" alt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t Get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marL="514350" indent="-514350" eaLnBrk="1" hangingPunct="1">
              <a:buFont typeface="Georgia" charset="0"/>
              <a:buAutoNum type="arabicPeriod" startAt="11"/>
            </a:pP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People Matter More Than Perks</a:t>
            </a:r>
          </a:p>
          <a:p>
            <a:pPr marL="514350" indent="-514350" eaLnBrk="1" hangingPunct="1">
              <a:buFont typeface="Georgia" charset="0"/>
              <a:buAutoNum type="arabicPeriod" startAt="11"/>
            </a:pP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Map Effort to Your Professional Gain</a:t>
            </a:r>
          </a:p>
          <a:p>
            <a:pPr marL="514350" indent="-514350" eaLnBrk="1" hangingPunct="1">
              <a:buFont typeface="Georgia" charset="0"/>
              <a:buAutoNum type="arabicPeriod" startAt="11"/>
            </a:pP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Speak Up, Not Out</a:t>
            </a:r>
          </a:p>
          <a:p>
            <a:pPr marL="514350" indent="-514350" eaLnBrk="1" hangingPunct="1">
              <a:buFont typeface="Georgia" charset="0"/>
              <a:buAutoNum type="arabicPeriod" startAt="11"/>
            </a:pP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You HAVE to Build Your Technical Chops</a:t>
            </a:r>
          </a:p>
          <a:p>
            <a:pPr marL="514350" indent="-514350" eaLnBrk="1" hangingPunct="1">
              <a:buFont typeface="Georgia" charset="0"/>
              <a:buAutoNum type="arabicPeriod" startAt="11"/>
            </a:pP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Both the Size and Quality of Your Network Matter</a:t>
            </a:r>
          </a:p>
          <a:p>
            <a:pPr marL="514350" indent="-514350" eaLnBrk="1" hangingPunct="1">
              <a:buFont typeface="Georgia" charset="0"/>
              <a:buAutoNum type="arabicPeriod" startAt="11"/>
            </a:pP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You Need At Least 3 Professional Mentors</a:t>
            </a:r>
          </a:p>
          <a:p>
            <a:pPr marL="514350" indent="-514350" eaLnBrk="1" hangingPunct="1">
              <a:buFont typeface="Georgia" charset="0"/>
              <a:buAutoNum type="arabicPeriod" startAt="11"/>
            </a:pP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Pick an Idol &amp; </a:t>
            </a:r>
            <a:r>
              <a:rPr lang="ja-JP" altLang="en-US" sz="2400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As If</a:t>
            </a:r>
            <a:r>
              <a:rPr lang="ja-JP" altLang="en-US" sz="2400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endParaRPr lang="en-US" sz="2400">
              <a:latin typeface="Georgia" charset="0"/>
              <a:ea typeface="ＭＳ Ｐゴシック" charset="0"/>
              <a:cs typeface="ＭＳ Ｐゴシック" charset="0"/>
            </a:endParaRPr>
          </a:p>
          <a:p>
            <a:pPr marL="514350" indent="-514350" eaLnBrk="1" hangingPunct="1">
              <a:buFont typeface="Georgia" charset="0"/>
              <a:buAutoNum type="arabicPeriod" startAt="11"/>
            </a:pP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Read More Books, Fewer Tweets/Texts</a:t>
            </a:r>
          </a:p>
          <a:p>
            <a:pPr marL="514350" indent="-514350" eaLnBrk="1" hangingPunct="1">
              <a:buFont typeface="Georgia" charset="0"/>
              <a:buAutoNum type="arabicPeriod" startAt="11"/>
            </a:pP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Spend 25% Less Than You Make</a:t>
            </a:r>
          </a:p>
          <a:p>
            <a:pPr marL="514350" indent="-514350" eaLnBrk="1" hangingPunct="1">
              <a:buFont typeface="Georgia" charset="0"/>
              <a:buAutoNum type="arabicPeriod" startAt="11"/>
            </a:pP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Your Reputation is Priceless, Don</a:t>
            </a:r>
            <a:r>
              <a:rPr lang="ja-JP" altLang="en-US" sz="2400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2400">
                <a:latin typeface="Georgia" charset="0"/>
                <a:ea typeface="ＭＳ Ｐゴシック" charset="0"/>
                <a:cs typeface="ＭＳ Ｐゴシック" charset="0"/>
              </a:rPr>
              <a:t>t Damage It</a:t>
            </a:r>
          </a:p>
          <a:p>
            <a:pPr marL="514350" indent="-514350" eaLnBrk="1" hangingPunct="1"/>
            <a:endParaRPr lang="en-US" sz="2400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History 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charset="0"/>
              <a:buNone/>
            </a:pPr>
            <a:r>
              <a:rPr lang="en-US" b="1">
                <a:latin typeface="Georgia" charset="0"/>
                <a:ea typeface="ＭＳ Ｐゴシック" charset="0"/>
                <a:cs typeface="ＭＳ Ｐゴシック" charset="0"/>
              </a:rPr>
              <a:t>Henry Ford said…</a:t>
            </a:r>
          </a:p>
          <a:p>
            <a:pPr eaLnBrk="1" hangingPunct="1"/>
            <a:r>
              <a:rPr lang="ja-JP" altLang="en-US"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History is more or less bunk.  It</a:t>
            </a:r>
            <a:r>
              <a:rPr lang="ja-JP" altLang="en-US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s tradition.  We don</a:t>
            </a:r>
            <a:r>
              <a:rPr lang="ja-JP" altLang="en-US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t want tradition.  We want to live in the present, and the only history that is worth a tinker</a:t>
            </a:r>
            <a:r>
              <a:rPr lang="ja-JP" altLang="en-US">
                <a:latin typeface="Georgia" charset="0"/>
                <a:ea typeface="ＭＳ Ｐゴシック" charset="0"/>
                <a:cs typeface="ＭＳ Ｐゴシック" charset="0"/>
              </a:rPr>
              <a:t>’</a:t>
            </a:r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s damn is the history we make today.</a:t>
            </a:r>
            <a:r>
              <a:rPr lang="ja-JP" altLang="en-US"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>
              <a:latin typeface="Georgia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What will the history of music/bands be when you are done?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Can you work for change?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How?</a:t>
            </a:r>
          </a:p>
          <a:p>
            <a:pPr eaLnBrk="1" hangingPunct="1"/>
            <a:endParaRPr lang="en-US">
              <a:latin typeface="Georgia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“</a:t>
            </a:r>
            <a:r>
              <a:rPr 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Inspiration</a:t>
            </a:r>
            <a:r>
              <a:rPr lang="ja-JP" altLang="en-US">
                <a:solidFill>
                  <a:srgbClr val="7B9899"/>
                </a:solidFill>
                <a:latin typeface="Georgia" charset="0"/>
                <a:ea typeface="ＭＳ Ｐゴシック" charset="0"/>
                <a:cs typeface="ＭＳ Ｐゴシック" charset="0"/>
              </a:rPr>
              <a:t>”</a:t>
            </a:r>
            <a:endParaRPr lang="en-US">
              <a:solidFill>
                <a:srgbClr val="7B9899"/>
              </a:solidFill>
              <a:latin typeface="Georgi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charset="0"/>
              <a:buNone/>
            </a:pPr>
            <a:r>
              <a:rPr lang="en-US" b="1">
                <a:latin typeface="Georgia" charset="0"/>
                <a:ea typeface="ＭＳ Ｐゴシック" charset="0"/>
                <a:cs typeface="ＭＳ Ｐゴシック" charset="0"/>
              </a:rPr>
              <a:t>Never give up</a:t>
            </a:r>
          </a:p>
          <a:p>
            <a:pPr eaLnBrk="1" hangingPunct="1"/>
            <a:r>
              <a:rPr lang="en-US">
                <a:latin typeface="Georgia" charset="0"/>
                <a:ea typeface="ＭＳ Ｐゴシック" charset="0"/>
                <a:cs typeface="ＭＳ Ｐゴシック" charset="0"/>
              </a:rPr>
              <a:t>Here are two inspiring examples that prove that persistence, enthusiasm, and planning will help you succeed.</a:t>
            </a:r>
          </a:p>
          <a:p>
            <a:pPr lvl="1" eaLnBrk="1" hangingPunct="1"/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Chuck Yeager, on his first flight as a passenger, threw up all over the back seat.  He vowed never to go back up again – yet later became the first man to break the sound barrier.</a:t>
            </a:r>
          </a:p>
          <a:p>
            <a:pPr lvl="1" eaLnBrk="1" hangingPunct="1"/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A woman once said to the great violinist Fritz Kreisler after a recital, </a:t>
            </a:r>
            <a:r>
              <a:rPr lang="ja-JP" alt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“</a:t>
            </a:r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I</a:t>
            </a:r>
            <a:r>
              <a:rPr lang="ja-JP" alt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’</a:t>
            </a:r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d give my life to play as beautifully as you!</a:t>
            </a:r>
            <a:r>
              <a:rPr lang="ja-JP" alt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”</a:t>
            </a:r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 </a:t>
            </a:r>
            <a:r>
              <a:rPr lang="ja-JP" alt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“</a:t>
            </a:r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Madam,</a:t>
            </a:r>
            <a:r>
              <a:rPr lang="ja-JP" alt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”</a:t>
            </a:r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 Kreisler replied, </a:t>
            </a:r>
            <a:r>
              <a:rPr lang="ja-JP" alt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“</a:t>
            </a:r>
            <a:r>
              <a:rPr 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I have.</a:t>
            </a:r>
            <a:r>
              <a:rPr lang="ja-JP" altLang="en-US">
                <a:solidFill>
                  <a:schemeClr val="tx1"/>
                </a:solidFill>
                <a:latin typeface="Georgia" charset="0"/>
                <a:ea typeface="ＭＳ Ｐゴシック" charset="0"/>
              </a:rPr>
              <a:t>”</a:t>
            </a:r>
            <a:endParaRPr lang="en-US">
              <a:solidFill>
                <a:schemeClr val="tx1"/>
              </a:solidFill>
              <a:latin typeface="Georgia" charset="0"/>
              <a:ea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1425</TotalTime>
  <Words>1818</Words>
  <Application>Microsoft Macintosh PowerPoint</Application>
  <PresentationFormat>On-screen Show (4:3)</PresentationFormat>
  <Paragraphs>159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Civic</vt:lpstr>
      <vt:lpstr>You’re In Charge… Now What? </vt:lpstr>
      <vt:lpstr>You Just Got the Job... </vt:lpstr>
      <vt:lpstr>You Are a MUSIC EDUCATOR</vt:lpstr>
      <vt:lpstr>Top 10 “Blocher”isms</vt:lpstr>
      <vt:lpstr>“Management by Delegation”</vt:lpstr>
      <vt:lpstr>20 Things 20-Year-Olds Don’t Get</vt:lpstr>
      <vt:lpstr>20 Things 20-Year-Olds Don’t Get</vt:lpstr>
      <vt:lpstr>History Lesson</vt:lpstr>
      <vt:lpstr>“Inspiration”</vt:lpstr>
      <vt:lpstr>“Courage”</vt:lpstr>
      <vt:lpstr>“Luck?”</vt:lpstr>
      <vt:lpstr>“Truth”</vt:lpstr>
      <vt:lpstr>“Integrity”</vt:lpstr>
      <vt:lpstr>“Adjust”</vt:lpstr>
      <vt:lpstr>“Listen”</vt:lpstr>
      <vt:lpstr>“Communicate”</vt:lpstr>
      <vt:lpstr>“Perception”</vt:lpstr>
      <vt:lpstr>“Leaders Most Important Words"</vt:lpstr>
      <vt:lpstr>Finally: “Closing Words…..!”</vt:lpstr>
      <vt:lpstr>Dr. Frank Tracz Kansas State University Director of Bands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You’re In Charge… Now What? </dc:title>
  <dc:creator>Adam Ladd</dc:creator>
  <cp:lastModifiedBy>Alexander Wimmer</cp:lastModifiedBy>
  <cp:revision>22</cp:revision>
  <dcterms:created xsi:type="dcterms:W3CDTF">2014-04-02T02:27:47Z</dcterms:created>
  <dcterms:modified xsi:type="dcterms:W3CDTF">2014-06-13T14:28:50Z</dcterms:modified>
</cp:coreProperties>
</file>