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5" r:id="rId1"/>
  </p:sldMasterIdLst>
  <p:notesMasterIdLst>
    <p:notesMasterId r:id="rId18"/>
  </p:notes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71" r:id="rId13"/>
    <p:sldId id="272" r:id="rId14"/>
    <p:sldId id="273" r:id="rId15"/>
    <p:sldId id="274" r:id="rId16"/>
    <p:sldId id="268" r:id="rId1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-106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-106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-106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-106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entury Gothic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entury Gothic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entury Gothic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entury Gothic" pitchFamily="-10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32"/>
    <p:restoredTop sz="92780"/>
  </p:normalViewPr>
  <p:slideViewPr>
    <p:cSldViewPr snapToGrid="0" snapToObjects="1">
      <p:cViewPr varScale="1">
        <p:scale>
          <a:sx n="53" d="100"/>
          <a:sy n="53" d="100"/>
        </p:scale>
        <p:origin x="184" y="12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350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06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-106" charset="0"/>
              </a:defRPr>
            </a:lvl1pPr>
          </a:lstStyle>
          <a:p>
            <a:fld id="{77ED5BCB-939D-534E-A824-E90CCDB52A5A}" type="datetimeFigureOut">
              <a:rPr lang="en-US"/>
              <a:pPr/>
              <a:t>6/4/24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06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-106" charset="0"/>
              </a:defRPr>
            </a:lvl1pPr>
          </a:lstStyle>
          <a:p>
            <a:fld id="{E375A040-5D79-F146-9996-2E736436612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48BB5E-6267-3D47-84B6-87E8CF8A3742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70888" y="1295401"/>
            <a:ext cx="8650224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895" y="1524000"/>
            <a:ext cx="8664211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895" y="3299013"/>
            <a:ext cx="8664212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F6BD-6E9C-9A4E-8C59-7384873C3533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8" y="611872"/>
            <a:ext cx="5439393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8" y="1787856"/>
            <a:ext cx="5439393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9355-C4E1-3441-A0F0-4B8D77781414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8D3AE-43F0-DF4C-98EC-C08B91BF8C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7489" y="359393"/>
            <a:ext cx="48768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C430-A38E-774E-B24D-7B0A0D6B04BB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65CF-0CB4-6D45-9C99-DED5C3E83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6389" y="368301"/>
            <a:ext cx="2032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2365" y="368301"/>
            <a:ext cx="8919635" cy="557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C7C48-9262-054B-A484-DCFD168C82F2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F295-8717-BE47-AFC1-35F11FB88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D611-B0AA-584C-8807-C11A11FE75F8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E8AFD-AA85-5648-8731-89FB004622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718" y="3352802"/>
            <a:ext cx="11222567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718" y="4771030"/>
            <a:ext cx="11222567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5C641-BB44-5348-8142-2B39C309CC00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4845-A08A-4DF4-8D99-E2E7B6D41C67}" type="slidenum">
              <a:rPr/>
              <a:pPr/>
              <a:t>‹#›</a:t>
            </a:fld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640" y="363538"/>
            <a:ext cx="1120272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2403145"/>
            <a:ext cx="10742084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3736006"/>
            <a:ext cx="10742084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30131-FC8E-E847-9FA9-A2FD6908BE5D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1673-9CC2-3748-B331-1EAA31518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2367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4761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77CF8-3E2D-6E49-AE05-639E905275E1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D1FE-69D2-4947-988D-C7EE88FC76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5" y="107576"/>
            <a:ext cx="10723035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5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2365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4760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4760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6525-AD40-0245-A1D7-FB5FBA0A23A0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3AB8-095F-4640-B5A6-903370970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5979B-C35D-C649-A614-93769D9C34A0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C2FC1-D7C3-3D44-BAF3-789FBB96B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83A42-D7A2-E948-878F-7D51A0AA7707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2403-8555-314A-9DA1-6551189BD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9" y="611872"/>
            <a:ext cx="512064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765" y="368300"/>
            <a:ext cx="512064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9" y="1787856"/>
            <a:ext cx="512064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39591-732D-184A-B4A5-7272EDC0D9F9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1600201"/>
            <a:ext cx="1072303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06447" y="62756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585C641-BB44-5348-8142-2B39C309CC00}" type="datetimeFigureOut">
              <a:rPr lang="en-US" smtClean="0"/>
              <a:pPr/>
              <a:t>6/4/24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611" y="6275669"/>
            <a:ext cx="6454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30541" y="6275669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F8580EC1-EE33-FE45-816C-761F7DF80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684740" y="3503155"/>
            <a:ext cx="10723035" cy="1336956"/>
          </a:xfrm>
        </p:spPr>
        <p:txBody>
          <a:bodyPr/>
          <a:lstStyle/>
          <a:p>
            <a:r>
              <a:rPr lang="en-US" dirty="0"/>
              <a:t>”What is</a:t>
            </a:r>
            <a:r>
              <a:rPr lang="is-IS" dirty="0"/>
              <a:t>…..What Could Be”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idx="1"/>
          </p:nvPr>
        </p:nvSpPr>
        <p:spPr>
          <a:xfrm>
            <a:off x="3347863" y="5065923"/>
            <a:ext cx="5513915" cy="129818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cap="none" dirty="0">
                <a:solidFill>
                  <a:srgbClr val="EF53A5"/>
                </a:solidFill>
              </a:rPr>
              <a:t>Dr. Frank Tracz</a:t>
            </a:r>
          </a:p>
          <a:p>
            <a:pPr>
              <a:buNone/>
            </a:pPr>
            <a:r>
              <a:rPr lang="en-US" cap="none" dirty="0">
                <a:solidFill>
                  <a:srgbClr val="EF53A5"/>
                </a:solidFill>
              </a:rPr>
              <a:t>Director of Bands, Kansas State </a:t>
            </a:r>
            <a:r>
              <a:rPr lang="en-US" dirty="0">
                <a:solidFill>
                  <a:srgbClr val="EF53A5"/>
                </a:solidFill>
              </a:rPr>
              <a:t>U</a:t>
            </a:r>
            <a:r>
              <a:rPr lang="en-US" cap="none" dirty="0">
                <a:solidFill>
                  <a:srgbClr val="EF53A5"/>
                </a:solidFill>
              </a:rPr>
              <a:t>niversity</a:t>
            </a:r>
          </a:p>
          <a:p>
            <a:pPr>
              <a:buNone/>
            </a:pPr>
            <a:r>
              <a:rPr lang="en-US" cap="none" dirty="0">
                <a:solidFill>
                  <a:srgbClr val="EF53A5"/>
                </a:solidFill>
              </a:rPr>
              <a:t>Professor of Music</a:t>
            </a:r>
          </a:p>
        </p:txBody>
      </p:sp>
      <p:pic>
        <p:nvPicPr>
          <p:cNvPr id="16387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0" y="603250"/>
            <a:ext cx="4773613" cy="31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4000" y="603250"/>
            <a:ext cx="4803775" cy="31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”What is</a:t>
            </a:r>
            <a:r>
              <a:rPr lang="is-IS"/>
              <a:t>…..What Could Be”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8638" y="2346325"/>
            <a:ext cx="5543550" cy="3416300"/>
          </a:xfrm>
        </p:spPr>
        <p:txBody>
          <a:bodyPr/>
          <a:lstStyle/>
          <a:p>
            <a:pPr marL="0" indent="0" defTabSz="914400">
              <a:spcBef>
                <a:spcPct val="0"/>
              </a:spcBef>
              <a:buClrTx/>
              <a:buSzTx/>
              <a:buFont typeface="Wingdings 3" pitchFamily="-106" charset="2"/>
              <a:buNone/>
            </a:pPr>
            <a:r>
              <a:rPr lang="en-US" sz="2000"/>
              <a:t>Process</a:t>
            </a:r>
          </a:p>
          <a:p>
            <a:pPr marL="0" indent="0" defTabSz="914400"/>
            <a:r>
              <a:rPr lang="en-US" sz="2000"/>
              <a:t>Fast Paced</a:t>
            </a:r>
          </a:p>
          <a:p>
            <a:pPr marL="0" indent="0" defTabSz="914400"/>
            <a:r>
              <a:rPr lang="en-US" sz="2000"/>
              <a:t>Energetic</a:t>
            </a:r>
          </a:p>
          <a:p>
            <a:pPr marL="0" indent="0" defTabSz="914400"/>
            <a:r>
              <a:rPr lang="en-US" sz="2000"/>
              <a:t>Physical</a:t>
            </a:r>
          </a:p>
          <a:p>
            <a:pPr marL="0" indent="0" defTabSz="914400"/>
            <a:r>
              <a:rPr lang="en-US" sz="2000"/>
              <a:t>Mind Wandering Time</a:t>
            </a:r>
          </a:p>
          <a:p>
            <a:pPr marL="0" indent="0" defTabSz="914400"/>
            <a:r>
              <a:rPr lang="en-US" sz="2000"/>
              <a:t>Move from NON-COMFORT to COMFORT</a:t>
            </a:r>
          </a:p>
          <a:p>
            <a:pPr marL="0" indent="0" defTabSz="914400">
              <a:spcBef>
                <a:spcPct val="0"/>
              </a:spcBef>
              <a:buClrTx/>
              <a:buSzTx/>
            </a:pPr>
            <a:endParaRPr lang="en-US" sz="200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2188" y="2346325"/>
            <a:ext cx="5843587" cy="3940175"/>
          </a:xfrm>
        </p:spPr>
        <p:txBody>
          <a:bodyPr>
            <a:noAutofit/>
          </a:bodyPr>
          <a:lstStyle/>
          <a:p>
            <a:pPr marL="0" indent="0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sz="2000"/>
              <a:t>Result</a:t>
            </a:r>
          </a:p>
          <a:p>
            <a:pPr marL="0" indent="0" defTabSz="914400"/>
            <a:r>
              <a:rPr lang="en-US" sz="2000"/>
              <a:t>Positive and Productive Rehearsal</a:t>
            </a:r>
          </a:p>
          <a:p>
            <a:pPr marL="0" indent="0" defTabSz="914400"/>
            <a:r>
              <a:rPr lang="en-US" sz="2000"/>
              <a:t>Student Contribution</a:t>
            </a:r>
          </a:p>
          <a:p>
            <a:pPr marL="0" indent="0" defTabSz="914400"/>
            <a:r>
              <a:rPr lang="en-US" sz="2000"/>
              <a:t>Student Control</a:t>
            </a:r>
          </a:p>
          <a:p>
            <a:pPr marL="0" indent="0" defTabSz="914400"/>
            <a:r>
              <a:rPr lang="en-US" sz="2000"/>
              <a:t>Student Intensity and Focus</a:t>
            </a:r>
          </a:p>
          <a:p>
            <a:pPr marL="0" indent="0" defTabSz="914400"/>
            <a:r>
              <a:rPr lang="en-US" sz="2000"/>
              <a:t>Much Accomplished in Very Little Time!!!</a:t>
            </a:r>
          </a:p>
          <a:p>
            <a:pPr marL="0" indent="0" defTabSz="914400"/>
            <a:r>
              <a:rPr lang="en-US" sz="2000"/>
              <a:t>Happy and Satisfied Kid</a:t>
            </a:r>
          </a:p>
          <a:p>
            <a:pPr marL="0" indent="0" defTabSz="914400"/>
            <a:r>
              <a:rPr lang="en-US" sz="2000"/>
              <a:t>Involved Kid</a:t>
            </a:r>
          </a:p>
          <a:p>
            <a:pPr marL="0" indent="0" defTabSz="914400"/>
            <a:r>
              <a:rPr lang="en-US" sz="2000"/>
              <a:t>Student-Centered and Student-Owned</a:t>
            </a:r>
          </a:p>
          <a:p>
            <a:pPr mar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en-US" sz="200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8638" y="6086475"/>
            <a:ext cx="61007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/>
              <a:t>And, The Ultimate Result</a:t>
            </a:r>
            <a:r>
              <a:rPr lang="is-IS" sz="3200"/>
              <a:t>…..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4738" y="3933825"/>
            <a:ext cx="410845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155700" y="487363"/>
            <a:ext cx="8761413" cy="708025"/>
          </a:xfrm>
        </p:spPr>
        <p:txBody>
          <a:bodyPr>
            <a:normAutofit fontScale="90000"/>
          </a:bodyPr>
          <a:lstStyle/>
          <a:p>
            <a:r>
              <a:rPr lang="en-US"/>
              <a:t>”What is</a:t>
            </a:r>
            <a:r>
              <a:rPr lang="is-IS"/>
              <a:t>…..What Could Be”</a:t>
            </a:r>
            <a:endParaRPr lang="en-US"/>
          </a:p>
        </p:txBody>
      </p:sp>
      <p:pic>
        <p:nvPicPr>
          <p:cNvPr id="2765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2263" y="1295400"/>
            <a:ext cx="5207000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388" y="1295400"/>
            <a:ext cx="4629150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9"/>
          <p:cNvSpPr txBox="1">
            <a:spLocks noChangeArrowheads="1"/>
          </p:cNvSpPr>
          <p:nvPr/>
        </p:nvSpPr>
        <p:spPr bwMode="auto">
          <a:xfrm>
            <a:off x="306388" y="4875213"/>
            <a:ext cx="287972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800"/>
              <a:t>2015-2016 Sudler Trophy Award Winner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AE4B-5F25-BFC8-DC54-A95077B03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</p:spPr>
        <p:txBody>
          <a:bodyPr anchor="b">
            <a:normAutofit/>
          </a:bodyPr>
          <a:lstStyle/>
          <a:p>
            <a:r>
              <a:rPr lang="en-US" dirty="0"/>
              <a:t>”What is…What Could Be”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947854-98A8-4316-8D00-469746983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466" y="1444532"/>
            <a:ext cx="6125633" cy="40775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61282D-9D28-C6BD-87E0-07F4F9C7903E}"/>
              </a:ext>
            </a:extLst>
          </p:cNvPr>
          <p:cNvSpPr txBox="1"/>
          <p:nvPr/>
        </p:nvSpPr>
        <p:spPr>
          <a:xfrm>
            <a:off x="2102113" y="5700712"/>
            <a:ext cx="7272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radley Hand ITC" panose="020F0502020204030204" pitchFamily="34" charset="0"/>
                <a:cs typeface="Bradley Hand ITC" panose="020F0502020204030204" pitchFamily="34" charset="0"/>
              </a:rPr>
              <a:t>The </a:t>
            </a:r>
            <a:r>
              <a:rPr lang="en-US" sz="3600" b="1" dirty="0" err="1">
                <a:latin typeface="Bradley Hand ITC" panose="020F0502020204030204" pitchFamily="34" charset="0"/>
                <a:cs typeface="Bradley Hand ITC" panose="020F0502020204030204" pitchFamily="34" charset="0"/>
              </a:rPr>
              <a:t>Tracz</a:t>
            </a:r>
            <a:r>
              <a:rPr lang="en-US" sz="3600" b="1" dirty="0">
                <a:latin typeface="Bradley Hand ITC" panose="020F0502020204030204" pitchFamily="34" charset="0"/>
                <a:cs typeface="Bradley Hand ITC" panose="020F0502020204030204" pitchFamily="34" charset="0"/>
              </a:rPr>
              <a:t> Family Band Hall</a:t>
            </a:r>
          </a:p>
        </p:txBody>
      </p:sp>
    </p:spTree>
    <p:extLst>
      <p:ext uri="{BB962C8B-B14F-4D97-AF65-F5344CB8AC3E}">
        <p14:creationId xmlns:p14="http://schemas.microsoft.com/office/powerpoint/2010/main" val="3380008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B479-A9A6-222B-D86B-D8A7A7F16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</p:spPr>
        <p:txBody>
          <a:bodyPr anchor="b">
            <a:normAutofit/>
          </a:bodyPr>
          <a:lstStyle/>
          <a:p>
            <a:r>
              <a:rPr lang="en-US" dirty="0"/>
              <a:t>“What is…What Could Be”</a:t>
            </a:r>
          </a:p>
        </p:txBody>
      </p:sp>
      <p:pic>
        <p:nvPicPr>
          <p:cNvPr id="8" name="Picture 7" descr="A room with many exercise equipment&#10;&#10;Description automatically generated with medium confidence">
            <a:extLst>
              <a:ext uri="{FF2B5EF4-FFF2-40B4-BE49-F238E27FC236}">
                <a16:creationId xmlns:a16="http://schemas.microsoft.com/office/drawing/2014/main" id="{821E4238-D424-34AF-FEAA-F90C15829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84" y="1648311"/>
            <a:ext cx="5053087" cy="2650421"/>
          </a:xfrm>
          <a:prstGeom prst="rect">
            <a:avLst/>
          </a:prstGeom>
        </p:spPr>
      </p:pic>
      <p:pic>
        <p:nvPicPr>
          <p:cNvPr id="10" name="Picture 9" descr="A room with a large group of musical instruments&#10;&#10;Description automatically generated">
            <a:extLst>
              <a:ext uri="{FF2B5EF4-FFF2-40B4-BE49-F238E27FC236}">
                <a16:creationId xmlns:a16="http://schemas.microsoft.com/office/drawing/2014/main" id="{0BE6A43D-4C03-8E57-A186-A26EA0047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421" y="3314700"/>
            <a:ext cx="4617096" cy="3462822"/>
          </a:xfrm>
          <a:prstGeom prst="rect">
            <a:avLst/>
          </a:prstGeom>
        </p:spPr>
      </p:pic>
      <p:pic>
        <p:nvPicPr>
          <p:cNvPr id="12" name="Picture 11" descr="A room with a variety of items&#10;&#10;Description automatically generated">
            <a:extLst>
              <a:ext uri="{FF2B5EF4-FFF2-40B4-BE49-F238E27FC236}">
                <a16:creationId xmlns:a16="http://schemas.microsoft.com/office/drawing/2014/main" id="{AB1068C8-874C-C6EF-7130-84C9B06AF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892" y="1648311"/>
            <a:ext cx="4277264" cy="286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7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0D6F1-63AB-4D2F-9899-7F4029C69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“What is…What Could Be”</a:t>
            </a:r>
          </a:p>
        </p:txBody>
      </p:sp>
      <p:pic>
        <p:nvPicPr>
          <p:cNvPr id="4" name="Picture 3" descr="A desk in a building&#10;&#10;Description automatically generated with medium confidence">
            <a:extLst>
              <a:ext uri="{FF2B5EF4-FFF2-40B4-BE49-F238E27FC236}">
                <a16:creationId xmlns:a16="http://schemas.microsoft.com/office/drawing/2014/main" id="{8E06983F-8604-C4AE-295B-9B10A943B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38" y="1628775"/>
            <a:ext cx="4476721" cy="2986738"/>
          </a:xfrm>
          <a:prstGeom prst="rect">
            <a:avLst/>
          </a:prstGeom>
        </p:spPr>
      </p:pic>
      <p:pic>
        <p:nvPicPr>
          <p:cNvPr id="6" name="Picture 5" descr="A conference room with a table and chairs&#10;&#10;Description automatically generated">
            <a:extLst>
              <a:ext uri="{FF2B5EF4-FFF2-40B4-BE49-F238E27FC236}">
                <a16:creationId xmlns:a16="http://schemas.microsoft.com/office/drawing/2014/main" id="{4A45435F-FC54-D27D-46C4-613251031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626" y="3818544"/>
            <a:ext cx="4244866" cy="2821361"/>
          </a:xfrm>
          <a:prstGeom prst="rect">
            <a:avLst/>
          </a:prstGeom>
        </p:spPr>
      </p:pic>
      <p:pic>
        <p:nvPicPr>
          <p:cNvPr id="8" name="Picture 7" descr="A desk in a room with pictures and a lamp&#10;&#10;Description automatically generated">
            <a:extLst>
              <a:ext uri="{FF2B5EF4-FFF2-40B4-BE49-F238E27FC236}">
                <a16:creationId xmlns:a16="http://schemas.microsoft.com/office/drawing/2014/main" id="{EFA2319F-9D18-746B-9AC9-000139A12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527" y="1603981"/>
            <a:ext cx="4703135" cy="31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3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237AC-34D2-56C9-DCCC-F6386EC77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“What is…What Could Be”</a:t>
            </a:r>
          </a:p>
        </p:txBody>
      </p:sp>
      <p:pic>
        <p:nvPicPr>
          <p:cNvPr id="4" name="Picture 3" descr="A purple golf cart parked in front of a stone building&#10;&#10;Description automatically generated">
            <a:extLst>
              <a:ext uri="{FF2B5EF4-FFF2-40B4-BE49-F238E27FC236}">
                <a16:creationId xmlns:a16="http://schemas.microsoft.com/office/drawing/2014/main" id="{08219563-46BB-9878-5D56-418E0E5F2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227" y="1932383"/>
            <a:ext cx="5176838" cy="3882629"/>
          </a:xfrm>
          <a:prstGeom prst="rect">
            <a:avLst/>
          </a:prstGeom>
        </p:spPr>
      </p:pic>
      <p:sp>
        <p:nvSpPr>
          <p:cNvPr id="16" name="Herz 15">
            <a:extLst>
              <a:ext uri="{FF2B5EF4-FFF2-40B4-BE49-F238E27FC236}">
                <a16:creationId xmlns:a16="http://schemas.microsoft.com/office/drawing/2014/main" id="{B691951C-2195-4903-89AD-4C1F842B139E}"/>
              </a:ext>
            </a:extLst>
          </p:cNvPr>
          <p:cNvSpPr/>
          <p:nvPr/>
        </p:nvSpPr>
        <p:spPr>
          <a:xfrm>
            <a:off x="2692440" y="1095480"/>
            <a:ext cx="6217920" cy="5486400"/>
          </a:xfrm>
          <a:prstGeom prst="heart">
            <a:avLst/>
          </a:prstGeom>
          <a:solidFill>
            <a:srgbClr val="B600D5">
              <a:alpha val="5000"/>
            </a:srgbClr>
          </a:solidFill>
          <a:ln w="18000">
            <a:solidFill>
              <a:srgbClr val="B600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B600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3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ctrTitle"/>
          </p:nvPr>
        </p:nvSpPr>
        <p:spPr>
          <a:xfrm>
            <a:off x="2342445" y="1298222"/>
            <a:ext cx="7696030" cy="3027014"/>
          </a:xfrm>
        </p:spPr>
        <p:txBody>
          <a:bodyPr/>
          <a:lstStyle/>
          <a:p>
            <a:pPr defTabSz="914400"/>
            <a:r>
              <a:rPr lang="en-US" dirty="0"/>
              <a:t>Dr. Frank Tracz</a:t>
            </a:r>
            <a:br>
              <a:rPr lang="en-US" dirty="0"/>
            </a:br>
            <a:r>
              <a:rPr lang="en-US" dirty="0"/>
              <a:t>Director of Bands</a:t>
            </a:r>
            <a:br>
              <a:rPr lang="en-US" dirty="0"/>
            </a:br>
            <a:r>
              <a:rPr lang="en-US" dirty="0"/>
              <a:t>Kansas State University</a:t>
            </a:r>
            <a:br>
              <a:rPr lang="en-US" dirty="0"/>
            </a:br>
            <a:r>
              <a:rPr lang="en-US" dirty="0" err="1"/>
              <a:t>ftracz@ksu.edu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cap="none" dirty="0">
              <a:solidFill>
                <a:srgbClr val="EF53A5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”What is</a:t>
            </a:r>
            <a:r>
              <a:rPr lang="is-IS"/>
              <a:t>…..What Could Be”</a:t>
            </a:r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55700" y="2603500"/>
            <a:ext cx="8824913" cy="3416300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-106" charset="2"/>
              <a:buNone/>
            </a:pPr>
            <a:r>
              <a:rPr lang="en-US" sz="2000" dirty="0">
                <a:solidFill>
                  <a:srgbClr val="404040"/>
                </a:solidFill>
              </a:rPr>
              <a:t>“They Come From</a:t>
            </a:r>
            <a:r>
              <a:rPr lang="is-IS" sz="2000" dirty="0">
                <a:solidFill>
                  <a:srgbClr val="404040"/>
                </a:solidFill>
              </a:rPr>
              <a:t>…..”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-106" charset="2"/>
              <a:buChar char=""/>
            </a:pPr>
            <a:r>
              <a:rPr lang="is-IS" sz="2000" dirty="0">
                <a:solidFill>
                  <a:srgbClr val="404040"/>
                </a:solidFill>
              </a:rPr>
              <a:t>Class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-106" charset="2"/>
              <a:buChar char=""/>
            </a:pPr>
            <a:r>
              <a:rPr lang="is-IS" sz="2000" dirty="0">
                <a:solidFill>
                  <a:srgbClr val="404040"/>
                </a:solidFill>
              </a:rPr>
              <a:t>Work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-106" charset="2"/>
              <a:buChar char=""/>
            </a:pPr>
            <a:r>
              <a:rPr lang="is-IS" sz="2000" dirty="0">
                <a:solidFill>
                  <a:srgbClr val="404040"/>
                </a:solidFill>
              </a:rPr>
              <a:t>Napping!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-106" charset="2"/>
              <a:buChar char=""/>
            </a:pPr>
            <a:r>
              <a:rPr lang="is-IS" sz="2000" dirty="0">
                <a:solidFill>
                  <a:srgbClr val="404040"/>
                </a:solidFill>
              </a:rPr>
              <a:t>Home/Apartment</a:t>
            </a:r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70675" y="1601788"/>
            <a:ext cx="4549775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2588" y="3741738"/>
            <a:ext cx="3956050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0975" y="3027363"/>
            <a:ext cx="3381375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”What is</a:t>
            </a:r>
            <a:r>
              <a:rPr lang="is-IS"/>
              <a:t>…..What Could Be”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 3" pitchFamily="-106" charset="2"/>
              <a:buNone/>
            </a:pPr>
            <a:r>
              <a:rPr lang="en-US" sz="2000" dirty="0"/>
              <a:t>“They Come With</a:t>
            </a:r>
            <a:r>
              <a:rPr lang="is-IS" sz="2000" dirty="0"/>
              <a:t>…..”</a:t>
            </a:r>
          </a:p>
          <a:p>
            <a:pPr marL="0" indent="0"/>
            <a:r>
              <a:rPr lang="is-IS" sz="2000" dirty="0"/>
              <a:t>Worries</a:t>
            </a:r>
          </a:p>
          <a:p>
            <a:pPr marL="0" indent="0"/>
            <a:r>
              <a:rPr lang="is-IS" sz="2000" dirty="0"/>
              <a:t>Emotions</a:t>
            </a:r>
          </a:p>
          <a:p>
            <a:pPr marL="0" indent="0"/>
            <a:r>
              <a:rPr lang="is-IS" sz="2000" dirty="0"/>
              <a:t>Pain</a:t>
            </a:r>
          </a:p>
          <a:p>
            <a:pPr marL="0" indent="0"/>
            <a:r>
              <a:rPr lang="is-IS" sz="2000" dirty="0"/>
              <a:t>Challenges</a:t>
            </a:r>
          </a:p>
          <a:p>
            <a:pPr marL="0" indent="0"/>
            <a:r>
              <a:rPr lang="is-IS" sz="2000" dirty="0"/>
              <a:t>SOCIAL MEDIA!</a:t>
            </a:r>
            <a:endParaRPr lang="en-US" sz="2000" dirty="0"/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5213" y="30480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28025" y="1397000"/>
            <a:ext cx="3709988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0" y="4194175"/>
            <a:ext cx="23685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”What is</a:t>
            </a:r>
            <a:r>
              <a:rPr lang="is-IS"/>
              <a:t>…..What Could Be”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700" y="2603500"/>
            <a:ext cx="10602913" cy="3416300"/>
          </a:xfrm>
        </p:spPr>
        <p:txBody>
          <a:bodyPr>
            <a:normAutofit fontScale="92500"/>
          </a:bodyPr>
          <a:lstStyle/>
          <a:p>
            <a:pPr marL="0" indent="0">
              <a:buFont typeface="Wingdings 3" pitchFamily="-106" charset="2"/>
              <a:buNone/>
            </a:pPr>
            <a:r>
              <a:rPr lang="en-US" sz="2000"/>
              <a:t>”My Job</a:t>
            </a:r>
            <a:r>
              <a:rPr lang="is-IS" sz="2000"/>
              <a:t>…..”</a:t>
            </a:r>
          </a:p>
          <a:p>
            <a:pPr marL="0" indent="0">
              <a:buFont typeface="Wingdings 3" pitchFamily="-106" charset="2"/>
              <a:buNone/>
            </a:pPr>
            <a:endParaRPr lang="is-IS" sz="2000"/>
          </a:p>
          <a:p>
            <a:pPr marL="0" indent="0">
              <a:buFont typeface="Wingdings 3" pitchFamily="-106" charset="2"/>
              <a:buNone/>
            </a:pPr>
            <a:r>
              <a:rPr lang="is-IS" sz="8400" b="1" i="1" u="sng"/>
              <a:t>DE-BAG the BAND!!!</a:t>
            </a:r>
            <a:endParaRPr lang="en-US" sz="8400" b="1" i="1" u="sn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0225" y="3155950"/>
            <a:ext cx="41433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”What is</a:t>
            </a:r>
            <a:r>
              <a:rPr lang="is-IS"/>
              <a:t>…..What Could Be”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 3" pitchFamily="-106" charset="2"/>
              <a:buNone/>
            </a:pPr>
            <a:r>
              <a:rPr lang="en-US" sz="2000"/>
              <a:t>”Why Come To Band?”</a:t>
            </a:r>
          </a:p>
          <a:p>
            <a:pPr marL="0" indent="0"/>
            <a:r>
              <a:rPr lang="en-US" sz="2000"/>
              <a:t>Freedom</a:t>
            </a:r>
          </a:p>
          <a:p>
            <a:pPr marL="0" indent="0"/>
            <a:r>
              <a:rPr lang="en-US" sz="2000"/>
              <a:t>Escape</a:t>
            </a:r>
          </a:p>
          <a:p>
            <a:pPr marL="0" indent="0"/>
            <a:r>
              <a:rPr lang="en-US" sz="2000"/>
              <a:t>Friends</a:t>
            </a:r>
          </a:p>
          <a:p>
            <a:pPr marL="0" indent="0"/>
            <a:r>
              <a:rPr lang="en-US" sz="2000"/>
              <a:t>Perspective</a:t>
            </a:r>
          </a:p>
          <a:p>
            <a:pPr marL="0" indent="0"/>
            <a:r>
              <a:rPr lang="en-US" sz="2000"/>
              <a:t>Balance</a:t>
            </a:r>
          </a:p>
          <a:p>
            <a:pPr marL="0" indent="0"/>
            <a:r>
              <a:rPr lang="en-US" sz="2000"/>
              <a:t>FUN!!!</a:t>
            </a:r>
          </a:p>
        </p:txBody>
      </p:sp>
      <p:pic>
        <p:nvPicPr>
          <p:cNvPr id="2150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250" y="3430588"/>
            <a:ext cx="4862513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0811" y="1444532"/>
            <a:ext cx="3917952" cy="2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”What is</a:t>
            </a:r>
            <a:r>
              <a:rPr lang="is-IS"/>
              <a:t>…..What Could Be”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 3" pitchFamily="-106" charset="2"/>
              <a:buNone/>
            </a:pPr>
            <a:r>
              <a:rPr lang="en-US" sz="2000"/>
              <a:t>“What Do They Receive?”</a:t>
            </a:r>
          </a:p>
          <a:p>
            <a:pPr marL="0" indent="0"/>
            <a:r>
              <a:rPr lang="en-US" sz="2000"/>
              <a:t>Purpose</a:t>
            </a:r>
          </a:p>
          <a:p>
            <a:pPr marL="0" indent="0"/>
            <a:r>
              <a:rPr lang="en-US" sz="2000"/>
              <a:t>Cause</a:t>
            </a:r>
          </a:p>
          <a:p>
            <a:pPr marL="0" indent="0"/>
            <a:r>
              <a:rPr lang="en-US" sz="2000"/>
              <a:t>Buy-In</a:t>
            </a:r>
          </a:p>
          <a:p>
            <a:pPr marL="0" indent="0"/>
            <a:r>
              <a:rPr lang="en-US" sz="2000"/>
              <a:t>Belonging</a:t>
            </a:r>
          </a:p>
          <a:p>
            <a:pPr marL="0" indent="0"/>
            <a:r>
              <a:rPr lang="en-US" sz="2000"/>
              <a:t>Ownership!</a:t>
            </a:r>
          </a:p>
        </p:txBody>
      </p:sp>
      <p:pic>
        <p:nvPicPr>
          <p:cNvPr id="2253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7038" y="1819275"/>
            <a:ext cx="461962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3388" y="4114800"/>
            <a:ext cx="3852862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0113" y="4114800"/>
            <a:ext cx="3852862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”What is</a:t>
            </a:r>
            <a:r>
              <a:rPr lang="is-IS"/>
              <a:t>…..What Could Be”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 3" pitchFamily="-106" charset="2"/>
              <a:buNone/>
            </a:pPr>
            <a:r>
              <a:rPr lang="en-US" sz="2000"/>
              <a:t>”When?”</a:t>
            </a:r>
          </a:p>
          <a:p>
            <a:pPr marL="0" indent="0"/>
            <a:r>
              <a:rPr lang="en-US" sz="2000"/>
              <a:t>Before Band</a:t>
            </a:r>
          </a:p>
          <a:p>
            <a:pPr marL="0" indent="0"/>
            <a:r>
              <a:rPr lang="en-US" sz="2000"/>
              <a:t>Beginning of Band</a:t>
            </a:r>
          </a:p>
          <a:p>
            <a:pPr marL="0" indent="0"/>
            <a:r>
              <a:rPr lang="en-US" sz="2000"/>
              <a:t>Process of Band</a:t>
            </a:r>
          </a:p>
          <a:p>
            <a:pPr marL="0" indent="0"/>
            <a:r>
              <a:rPr lang="en-US" sz="2000"/>
              <a:t>Finale/Send-Off from Band</a:t>
            </a:r>
            <a:r>
              <a:rPr lang="is-IS" sz="2000"/>
              <a:t>…..</a:t>
            </a:r>
            <a:endParaRPr lang="en-US" sz="2000"/>
          </a:p>
          <a:p>
            <a:pPr marL="0" indent="0"/>
            <a:endParaRPr lang="en-US" sz="2000"/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0011" y="1556228"/>
            <a:ext cx="4038602" cy="269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5613" y="3300413"/>
            <a:ext cx="4367212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48713" y="4781550"/>
            <a:ext cx="3009900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6113" y="4849813"/>
            <a:ext cx="2801937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”What is</a:t>
            </a:r>
            <a:r>
              <a:rPr lang="is-IS"/>
              <a:t>…..What Could Be”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700" y="2603500"/>
            <a:ext cx="5946775" cy="4254500"/>
          </a:xfrm>
        </p:spPr>
        <p:txBody>
          <a:bodyPr>
            <a:noAutofit/>
          </a:bodyPr>
          <a:lstStyle/>
          <a:p>
            <a:pPr marL="0" indent="0">
              <a:buFont typeface="Wingdings 3" pitchFamily="-106" charset="2"/>
              <a:buNone/>
            </a:pPr>
            <a:r>
              <a:rPr lang="en-US" sz="2000" dirty="0"/>
              <a:t>”How?”</a:t>
            </a:r>
          </a:p>
          <a:p>
            <a:pPr marL="0" indent="0"/>
            <a:r>
              <a:rPr lang="en-US" sz="2000" dirty="0"/>
              <a:t>“CHANGE”</a:t>
            </a:r>
          </a:p>
          <a:p>
            <a:pPr lvl="1"/>
            <a:r>
              <a:rPr lang="en-US" sz="1800" dirty="0"/>
              <a:t>Mindset</a:t>
            </a:r>
          </a:p>
          <a:p>
            <a:pPr lvl="1"/>
            <a:r>
              <a:rPr lang="en-US" sz="1800" dirty="0"/>
              <a:t>Attitude</a:t>
            </a:r>
          </a:p>
          <a:p>
            <a:pPr lvl="1"/>
            <a:r>
              <a:rPr lang="en-US" sz="1800" dirty="0"/>
              <a:t>Focus</a:t>
            </a:r>
          </a:p>
          <a:p>
            <a:pPr lvl="1"/>
            <a:r>
              <a:rPr lang="en-US" sz="1800" dirty="0"/>
              <a:t>Priorities</a:t>
            </a:r>
          </a:p>
          <a:p>
            <a:pPr lvl="1"/>
            <a:r>
              <a:rPr lang="en-US" sz="1800" dirty="0"/>
              <a:t>The way they look at things, challenges, pain, etc. all of the above</a:t>
            </a:r>
          </a:p>
          <a:p>
            <a:pPr lvl="1"/>
            <a:r>
              <a:rPr lang="en-US" sz="1800" dirty="0"/>
              <a:t>Themselves and </a:t>
            </a:r>
          </a:p>
          <a:p>
            <a:pPr lvl="1"/>
            <a:r>
              <a:rPr lang="en-US" sz="1800" dirty="0"/>
              <a:t>LIFE!!!</a:t>
            </a:r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8600" y="1327150"/>
            <a:ext cx="4137025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2475" y="3683000"/>
            <a:ext cx="4465638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0250" y="2187575"/>
            <a:ext cx="4130675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”What is</a:t>
            </a:r>
            <a:r>
              <a:rPr lang="is-IS"/>
              <a:t>…..What Could Be”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2784475"/>
            <a:ext cx="6008687" cy="3416300"/>
          </a:xfrm>
        </p:spPr>
        <p:txBody>
          <a:bodyPr/>
          <a:lstStyle/>
          <a:p>
            <a:r>
              <a:rPr lang="en-US" sz="2000" dirty="0"/>
              <a:t>Communication Change</a:t>
            </a:r>
          </a:p>
          <a:p>
            <a:pPr lvl="1"/>
            <a:r>
              <a:rPr lang="en-US" sz="1800" dirty="0"/>
              <a:t>Conversation</a:t>
            </a:r>
          </a:p>
          <a:p>
            <a:pPr lvl="1"/>
            <a:r>
              <a:rPr lang="en-US" sz="1800" dirty="0"/>
              <a:t>Handwritten Notes</a:t>
            </a:r>
          </a:p>
          <a:p>
            <a:pPr lvl="1"/>
            <a:r>
              <a:rPr lang="en-US" sz="1800" dirty="0"/>
              <a:t>Football, Frisbee, Hacky Sack, Soccer</a:t>
            </a:r>
          </a:p>
          <a:p>
            <a:pPr lvl="1"/>
            <a:r>
              <a:rPr lang="en-US" sz="1800" dirty="0"/>
              <a:t>Stereo with LOUD MUSIC!!!</a:t>
            </a:r>
          </a:p>
          <a:p>
            <a:pPr lvl="1"/>
            <a:r>
              <a:rPr lang="en-US" sz="1800" dirty="0"/>
              <a:t>Short Bursts of Verbal and Physical Contacts</a:t>
            </a:r>
          </a:p>
          <a:p>
            <a:pPr lvl="1"/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2288" y="2784475"/>
            <a:ext cx="5429250" cy="3416300"/>
          </a:xfrm>
        </p:spPr>
        <p:txBody>
          <a:bodyPr/>
          <a:lstStyle/>
          <a:p>
            <a:r>
              <a:rPr lang="en-US" sz="2000" dirty="0"/>
              <a:t>Physical Change</a:t>
            </a:r>
          </a:p>
          <a:p>
            <a:pPr lvl="1"/>
            <a:r>
              <a:rPr lang="en-US" sz="1800" dirty="0"/>
              <a:t>Jumping Jacks</a:t>
            </a:r>
          </a:p>
          <a:p>
            <a:pPr lvl="1"/>
            <a:r>
              <a:rPr lang="en-US" sz="1800" dirty="0"/>
              <a:t>“Fundies” (technique)</a:t>
            </a:r>
          </a:p>
          <a:p>
            <a:pPr lvl="1"/>
            <a:r>
              <a:rPr lang="en-US" sz="1800" dirty="0"/>
              <a:t>”Arcs” Warm-Ups</a:t>
            </a:r>
          </a:p>
          <a:p>
            <a:pPr lvl="2"/>
            <a:r>
              <a:rPr lang="en-US" sz="1600" dirty="0"/>
              <a:t>Breathing, singing, thinking, playing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477838" y="2384425"/>
            <a:ext cx="7072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/>
              <a:t>”Successful Techniques”</a:t>
            </a:r>
          </a:p>
        </p:txBody>
      </p:sp>
      <p:pic>
        <p:nvPicPr>
          <p:cNvPr id="2560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6663" y="4770438"/>
            <a:ext cx="4000500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9913" y="5186363"/>
            <a:ext cx="231140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838" y="5187950"/>
            <a:ext cx="29876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4333" y="2384425"/>
            <a:ext cx="2076980" cy="138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236</TotalTime>
  <Words>366</Words>
  <Application>Microsoft Macintosh PowerPoint</Application>
  <PresentationFormat>Widescreen</PresentationFormat>
  <Paragraphs>91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Bradley Hand ITC</vt:lpstr>
      <vt:lpstr>Calibri</vt:lpstr>
      <vt:lpstr>Century Gothic</vt:lpstr>
      <vt:lpstr>News Gothic MT</vt:lpstr>
      <vt:lpstr>Wingdings 2</vt:lpstr>
      <vt:lpstr>Wingdings 3</vt:lpstr>
      <vt:lpstr>Breeze</vt:lpstr>
      <vt:lpstr>”What is…..What Could Be”</vt:lpstr>
      <vt:lpstr>”What is…..What Could Be”</vt:lpstr>
      <vt:lpstr>”What is…..What Could Be”</vt:lpstr>
      <vt:lpstr>”What is…..What Could Be”</vt:lpstr>
      <vt:lpstr>”What is…..What Could Be”</vt:lpstr>
      <vt:lpstr>”What is…..What Could Be”</vt:lpstr>
      <vt:lpstr>”What is…..What Could Be”</vt:lpstr>
      <vt:lpstr>”What is…..What Could Be”</vt:lpstr>
      <vt:lpstr>”What is…..What Could Be”</vt:lpstr>
      <vt:lpstr>”What is…..What Could Be”</vt:lpstr>
      <vt:lpstr>”What is…..What Could Be”</vt:lpstr>
      <vt:lpstr>”What is…What Could Be”</vt:lpstr>
      <vt:lpstr>“What is…What Could Be”</vt:lpstr>
      <vt:lpstr>“What is…What Could Be”</vt:lpstr>
      <vt:lpstr>“What is…What Could Be”</vt:lpstr>
      <vt:lpstr>Dr. Frank Tracz Director of Bands Kansas State University ftracz@ksu.edu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”What is…..What Could Be”</dc:title>
  <dc:creator>Alex Wimmer</dc:creator>
  <cp:lastModifiedBy>Sharyn Worcester</cp:lastModifiedBy>
  <cp:revision>79</cp:revision>
  <dcterms:created xsi:type="dcterms:W3CDTF">2016-05-27T21:25:06Z</dcterms:created>
  <dcterms:modified xsi:type="dcterms:W3CDTF">2024-06-04T23:07:43Z</dcterms:modified>
</cp:coreProperties>
</file>