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4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4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4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4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fld id="{7AE3BE9C-24FB-3C4E-B5ED-87D9D175C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ＭＳ Ｐゴシック" pitchFamily="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79C83-8732-0F42-98A7-E68ED19C56DC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EB6CBB-A42B-4E40-9108-0806B9A39AC2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10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0503DE-9F45-2145-8217-EA103D296487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11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72FA80-BEB9-7045-B473-3D11CFBED7A5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13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FF5F8-742B-8A4A-B4D9-ACBCFB4416CD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2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E52CC-7AC9-5E46-9AC8-EEB8D60E3479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3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65CD8-ADCC-FE4A-88DE-D8DB326AE6D5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4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33D421-877B-D34C-8FAE-ED85087126A9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5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CAD410-F19C-444A-A1BC-6AE9779616AB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6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0C8E9-1F80-2043-84CA-9816E993C1D6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7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0C0ED0-6CA4-1543-ADF9-56742B02142B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8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6F354-953A-BE4A-BBB8-21F0ADAB7449}" type="slidenum">
              <a:rPr lang="en-US">
                <a:latin typeface="Arial" charset="-52"/>
                <a:ea typeface="ＭＳ Ｐゴシック" charset="-128"/>
                <a:cs typeface="ＭＳ Ｐゴシック" charset="-128"/>
              </a:rPr>
              <a:pPr/>
              <a:t>9</a:t>
            </a:fld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-52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4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0A95-A4E1-874D-8892-B2D296897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F6009-6757-6C40-B85A-F0FE73EFD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C06F8-4FD1-8143-8140-999C83720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E33DF-9925-BA4E-B9F9-8F61114A9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9991E-9791-6247-8057-38656441B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A5C89-BCB7-1546-9231-608ED35B4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DBA0D-5484-3842-9525-29344EFAC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37255-B67D-7443-8A69-EAECCB41C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086A5-841F-FF48-B6D8-1CBA272FE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2EA9F-BF9C-F14F-A9A4-CC1BC3F71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4941-DAEC-5A45-999D-6F0E53D6C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12700" dir="2700000" algn="ctr" rotWithShape="0">
              <a:srgbClr val="000000">
                <a:alpha val="8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12700" dir="2700000" algn="ctr" rotWithShape="0">
              <a:srgbClr val="000000">
                <a:alpha val="8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Wingdings" pitchFamily="4" charset="2"/>
              <a:buNone/>
              <a:defRPr sz="1400">
                <a:latin typeface="+mn-lt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fld id="{940145C1-D62F-EF40-A414-988C62D2B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4" charset="0"/>
          <a:ea typeface="ＭＳ Ｐゴシック" pitchFamily="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4" charset="0"/>
          <a:ea typeface="ＭＳ Ｐゴシック" pitchFamily="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4" charset="0"/>
          <a:ea typeface="ＭＳ Ｐゴシック" pitchFamily="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4" charset="0"/>
          <a:ea typeface="ＭＳ Ｐゴシック" pitchFamily="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4" charset="0"/>
          <a:ea typeface="ＭＳ Ｐゴシック" pitchFamily="4" charset="-128"/>
          <a:cs typeface="ＭＳ Ｐゴシック" pitchFamily="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4" charset="0"/>
          <a:ea typeface="ＭＳ Ｐゴシック" pitchFamily="4" charset="-128"/>
          <a:cs typeface="ＭＳ Ｐゴシック" pitchFamily="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4" charset="0"/>
          <a:ea typeface="ＭＳ Ｐゴシック" pitchFamily="4" charset="-128"/>
          <a:cs typeface="ＭＳ Ｐゴシック" pitchFamily="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4" charset="0"/>
          <a:ea typeface="ＭＳ Ｐゴシック" pitchFamily="4" charset="-128"/>
          <a:cs typeface="ＭＳ Ｐゴシック" pitchFamily="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w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w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w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w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4" charset="2"/>
        <a:buChar char="w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4" charset="2"/>
        <a:buChar char="w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4" charset="2"/>
        <a:buChar char="w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4" charset="2"/>
        <a:buChar char="w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Conquering Adversity : “COVID-19 Style”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Identify, Understand, and Conquer!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Group “Work” Book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4" charset="2"/>
              <a:buNone/>
              <a:defRPr/>
            </a:pPr>
            <a:endParaRPr lang="en-US"/>
          </a:p>
          <a:p>
            <a:pPr marL="609600" indent="-609600" eaLnBrk="1" hangingPunct="1">
              <a:buFont typeface="Wingdings" pitchFamily="4" charset="2"/>
              <a:buNone/>
              <a:defRPr/>
            </a:pPr>
            <a:endParaRPr lang="en-US"/>
          </a:p>
          <a:p>
            <a:pPr marL="609600" indent="-609600" eaLnBrk="1" hangingPunct="1">
              <a:buFontTx/>
              <a:buChar char="•"/>
              <a:defRPr/>
            </a:pPr>
            <a:r>
              <a:rPr lang="en-US"/>
              <a:t>Known/Expected</a:t>
            </a:r>
          </a:p>
          <a:p>
            <a:pPr marL="609600" indent="-609600" eaLnBrk="1" hangingPunct="1">
              <a:buFontTx/>
              <a:buChar char="•"/>
              <a:defRPr/>
            </a:pPr>
            <a:r>
              <a:rPr lang="en-US"/>
              <a:t>Unknown/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/>
              <a:t>	Unexpected/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/>
              <a:t>	Predicted?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Tx/>
              <a:buChar char="•"/>
              <a:defRPr/>
            </a:pPr>
            <a:endParaRPr lang="en-US"/>
          </a:p>
          <a:p>
            <a:pPr marL="533400" indent="-533400" eaLnBrk="1" hangingPunct="1">
              <a:buFontTx/>
              <a:buChar char="•"/>
              <a:defRPr/>
            </a:pPr>
            <a:endParaRPr lang="en-US"/>
          </a:p>
          <a:p>
            <a:pPr marL="533400" indent="-533400" eaLnBrk="1" hangingPunct="1">
              <a:buFontTx/>
              <a:buChar char="•"/>
              <a:defRPr/>
            </a:pPr>
            <a:r>
              <a:rPr lang="en-US"/>
              <a:t>Solutions</a:t>
            </a:r>
          </a:p>
          <a:p>
            <a:pPr marL="533400" indent="-533400" eaLnBrk="1" hangingPunct="1">
              <a:buFontTx/>
              <a:buChar char="•"/>
              <a:defRPr/>
            </a:pPr>
            <a:r>
              <a:rPr lang="en-US"/>
              <a:t>Vision</a:t>
            </a:r>
          </a:p>
          <a:p>
            <a:pPr marL="533400" indent="-533400" eaLnBrk="1" hangingPunct="1">
              <a:buFontTx/>
              <a:buChar char="•"/>
              <a:defRPr/>
            </a:pPr>
            <a:r>
              <a:rPr lang="en-US"/>
              <a:t>Planning</a:t>
            </a:r>
          </a:p>
          <a:p>
            <a:pPr marL="533400" indent="-533400" eaLnBrk="1" hangingPunct="1">
              <a:buFont typeface="Wingdings" pitchFamily="4" charset="2"/>
              <a:buNone/>
              <a:defRPr/>
            </a:pPr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09600" y="1600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12700" dir="2700000" algn="ctr" rotWithShape="0">
              <a:srgbClr val="000000">
                <a:alpha val="80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200">
                <a:solidFill>
                  <a:schemeClr val="tx2"/>
                </a:solidFill>
                <a:latin typeface="Tahoma" pitchFamily="4" charset="0"/>
                <a:ea typeface="ＭＳ Ｐゴシック" pitchFamily="4" charset="-128"/>
                <a:cs typeface="ＭＳ Ｐゴシック" pitchFamily="4" charset="-128"/>
              </a:rPr>
              <a:t>“Adversities”</a:t>
            </a:r>
            <a:endParaRPr lang="en-US" sz="4400">
              <a:solidFill>
                <a:schemeClr val="tx2"/>
              </a:solidFill>
              <a:latin typeface="Tahoma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0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Think About It…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 sz="2800"/>
              <a:t>“</a:t>
            </a:r>
            <a:r>
              <a:rPr lang="en-US" sz="2800" u="sng"/>
              <a:t>Past</a:t>
            </a:r>
            <a:r>
              <a:rPr lang="en-US" sz="2800"/>
              <a:t>”</a:t>
            </a:r>
          </a:p>
          <a:p>
            <a:pPr marL="609600" indent="-609600" eaLnBrk="1" hangingPunct="1">
              <a:buFont typeface="Arial" pitchFamily="4" charset="0"/>
              <a:buNone/>
              <a:defRPr/>
            </a:pPr>
            <a:r>
              <a:rPr lang="en-US" sz="2800"/>
              <a:t>				Produces Guilt</a:t>
            </a:r>
          </a:p>
          <a:p>
            <a:pPr marL="609600" indent="-609600" eaLnBrk="1" hangingPunct="1">
              <a:buFont typeface="Arial" pitchFamily="4" charset="0"/>
              <a:buNone/>
              <a:defRPr/>
            </a:pPr>
            <a:endParaRPr lang="en-US" sz="2800"/>
          </a:p>
          <a:p>
            <a:pPr marL="609600" indent="-609600" eaLnBrk="1" hangingPunct="1">
              <a:buFont typeface="Arial" pitchFamily="4" charset="0"/>
              <a:buNone/>
              <a:defRPr/>
            </a:pPr>
            <a:r>
              <a:rPr lang="en-US" sz="2800"/>
              <a:t>2.  “</a:t>
            </a:r>
            <a:r>
              <a:rPr lang="en-US" sz="2800" u="sng"/>
              <a:t>Future</a:t>
            </a:r>
            <a:r>
              <a:rPr lang="en-US" sz="2800"/>
              <a:t>”</a:t>
            </a:r>
          </a:p>
          <a:p>
            <a:pPr marL="609600" indent="-609600" eaLnBrk="1" hangingPunct="1">
              <a:buFont typeface="Arial" pitchFamily="4" charset="0"/>
              <a:buNone/>
              <a:defRPr/>
            </a:pPr>
            <a:r>
              <a:rPr lang="en-US" sz="2800"/>
              <a:t>				Produces Worry</a:t>
            </a:r>
          </a:p>
          <a:p>
            <a:pPr marL="609600" indent="-609600" eaLnBrk="1" hangingPunct="1">
              <a:buFont typeface="Arial" pitchFamily="4" charset="0"/>
              <a:buNone/>
              <a:defRPr/>
            </a:pPr>
            <a:endParaRPr lang="en-US" sz="2800"/>
          </a:p>
          <a:p>
            <a:pPr marL="609600" indent="-609600" eaLnBrk="1" hangingPunct="1">
              <a:buFont typeface="Arial" pitchFamily="4" charset="0"/>
              <a:buAutoNum type="arabicPeriod" startAt="3"/>
              <a:defRPr/>
            </a:pPr>
            <a:r>
              <a:rPr lang="en-US" sz="2800"/>
              <a:t>“</a:t>
            </a:r>
            <a:r>
              <a:rPr lang="en-US" sz="2800" u="sng"/>
              <a:t>Present”</a:t>
            </a:r>
            <a:endParaRPr lang="en-US" sz="2800"/>
          </a:p>
          <a:p>
            <a:pPr marL="609600" indent="-609600" eaLnBrk="1" hangingPunct="1">
              <a:buFont typeface="Arial" pitchFamily="4" charset="0"/>
              <a:buNone/>
              <a:defRPr/>
            </a:pPr>
            <a:r>
              <a:rPr lang="en-US" sz="2800"/>
              <a:t>				Produces </a:t>
            </a:r>
            <a:r>
              <a:rPr lang="en-US" sz="2800" u="sng"/>
              <a:t>PASSION!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4" charset="2"/>
              <a:buChar char="w"/>
              <a:defRPr/>
            </a:pPr>
            <a:r>
              <a:rPr lang="en-US" dirty="0"/>
              <a:t>“The truth is incontrovertible.  Malice may attack it, ignorance may deride it, but in the end, there it is.  </a:t>
            </a:r>
            <a:r>
              <a:rPr lang="en-US"/>
              <a:t>If you’re </a:t>
            </a:r>
            <a:r>
              <a:rPr lang="en-US" dirty="0"/>
              <a:t>going through hell, keep going.”</a:t>
            </a:r>
          </a:p>
          <a:p>
            <a:pPr>
              <a:buFont typeface="Wingdings" pitchFamily="4" charset="2"/>
              <a:buChar char="w"/>
              <a:defRPr/>
            </a:pPr>
            <a:endParaRPr lang="en-US" dirty="0"/>
          </a:p>
          <a:p>
            <a:pPr>
              <a:buFont typeface="Wingdings" pitchFamily="4" charset="2"/>
              <a:buChar char="w"/>
              <a:defRPr/>
            </a:pPr>
            <a:r>
              <a:rPr lang="en-US" dirty="0"/>
              <a:t>                           - Winston Churchill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 eaLnBrk="1" hangingPunct="1">
              <a:buFont typeface="Wingdings" pitchFamily="4" charset="2"/>
              <a:buNone/>
              <a:defRPr/>
            </a:pPr>
            <a:r>
              <a:rPr lang="en-US" sz="4000"/>
              <a:t>Dr. Frank Tracz</a:t>
            </a:r>
            <a:endParaRPr lang="en-US"/>
          </a:p>
          <a:p>
            <a:pPr eaLnBrk="1" hangingPunct="1">
              <a:buFont typeface="Wingdings" pitchFamily="4" charset="2"/>
              <a:buNone/>
              <a:defRPr/>
            </a:pPr>
            <a:r>
              <a:rPr lang="en-US"/>
              <a:t>Kansas State University</a:t>
            </a:r>
          </a:p>
          <a:p>
            <a:pPr eaLnBrk="1" hangingPunct="1">
              <a:buFont typeface="Wingdings" pitchFamily="4" charset="2"/>
              <a:buNone/>
              <a:defRPr/>
            </a:pPr>
            <a:r>
              <a:rPr lang="en-US"/>
              <a:t>Director of Bands</a:t>
            </a:r>
          </a:p>
          <a:p>
            <a:pPr eaLnBrk="1" hangingPunct="1">
              <a:buFont typeface="Wingdings" pitchFamily="4" charset="2"/>
              <a:buNone/>
              <a:defRPr/>
            </a:pPr>
            <a:r>
              <a:rPr lang="en-US"/>
              <a:t>785-532-3816</a:t>
            </a:r>
          </a:p>
          <a:p>
            <a:pPr eaLnBrk="1" hangingPunct="1">
              <a:buFont typeface="Wingdings" pitchFamily="4" charset="2"/>
              <a:buNone/>
              <a:defRPr/>
            </a:pPr>
            <a:r>
              <a:rPr lang="en-US"/>
              <a:t>ftracz@ksu.edu</a:t>
            </a:r>
          </a:p>
          <a:p>
            <a:pPr eaLnBrk="1" hangingPunct="1">
              <a:buFont typeface="Wingdings" pitchFamily="4" charset="2"/>
              <a:buNone/>
              <a:defRPr/>
            </a:pPr>
            <a:r>
              <a:rPr lang="en-US"/>
              <a:t>www.ksu.edu/bands</a:t>
            </a:r>
          </a:p>
        </p:txBody>
      </p:sp>
      <p:pic>
        <p:nvPicPr>
          <p:cNvPr id="3789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514600"/>
            <a:ext cx="2730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Define Adversities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4" charset="2"/>
              <a:buChar char="w"/>
              <a:defRPr/>
            </a:pPr>
            <a:endParaRPr lang="en-US" sz="5000"/>
          </a:p>
          <a:p>
            <a:pPr eaLnBrk="1" hangingPunct="1">
              <a:buFont typeface="Wingdings" pitchFamily="4" charset="2"/>
              <a:buChar char="w"/>
              <a:defRPr/>
            </a:pPr>
            <a:r>
              <a:rPr lang="en-US" sz="5000"/>
              <a:t>Yours</a:t>
            </a:r>
          </a:p>
          <a:p>
            <a:pPr eaLnBrk="1" hangingPunct="1">
              <a:buFont typeface="Wingdings" pitchFamily="4" charset="2"/>
              <a:buChar char="w"/>
              <a:defRPr/>
            </a:pPr>
            <a:r>
              <a:rPr lang="en-US" sz="5000"/>
              <a:t>Section’s</a:t>
            </a:r>
          </a:p>
          <a:p>
            <a:pPr eaLnBrk="1" hangingPunct="1">
              <a:buFont typeface="Wingdings" pitchFamily="4" charset="2"/>
              <a:buChar char="w"/>
              <a:defRPr/>
            </a:pPr>
            <a:r>
              <a:rPr lang="en-US" sz="5000"/>
              <a:t>Group’s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Strategy #1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4" charset="2"/>
              <a:buNone/>
              <a:defRPr/>
            </a:pPr>
            <a:r>
              <a:rPr lang="en-US"/>
              <a:t>“Affirmation”</a:t>
            </a:r>
          </a:p>
          <a:p>
            <a:pPr marL="609600" indent="-609600" eaLnBrk="1" hangingPunct="1">
              <a:buFont typeface="Wingdings" pitchFamily="4" charset="2"/>
              <a:buNone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Identify bedrock values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Acknowledge what is lost and not lost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Accept a healthy “selfishness”</a:t>
            </a:r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Strategy #2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4" charset="2"/>
              <a:buNone/>
              <a:defRPr/>
            </a:pPr>
            <a:r>
              <a:rPr lang="en-US" sz="3600"/>
              <a:t>“Expectation”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4" charset="2"/>
              <a:buNone/>
              <a:defRPr/>
            </a:pPr>
            <a:endParaRPr lang="en-US"/>
          </a:p>
          <a:p>
            <a:pPr marL="609600" indent="-609600" eaLnBrk="1" hangingPunct="1">
              <a:lnSpc>
                <a:spcPct val="90000"/>
              </a:lnSpc>
              <a:buFont typeface="Arial" pitchFamily="4" charset="0"/>
              <a:buAutoNum type="arabicPeriod"/>
              <a:defRPr/>
            </a:pPr>
            <a:r>
              <a:rPr lang="en-US"/>
              <a:t>Recognize that life is not fair, so don’t expect it to be!</a:t>
            </a:r>
          </a:p>
          <a:p>
            <a:pPr marL="609600" indent="-609600" eaLnBrk="1" hangingPunct="1">
              <a:lnSpc>
                <a:spcPct val="90000"/>
              </a:lnSpc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lnSpc>
                <a:spcPct val="90000"/>
              </a:lnSpc>
              <a:buFont typeface="Arial" pitchFamily="4" charset="0"/>
              <a:buAutoNum type="arabicPeriod"/>
              <a:defRPr/>
            </a:pPr>
            <a:r>
              <a:rPr lang="en-US"/>
              <a:t>Apply optimism</a:t>
            </a:r>
          </a:p>
          <a:p>
            <a:pPr marL="609600" indent="-609600" eaLnBrk="1" hangingPunct="1">
              <a:lnSpc>
                <a:spcPct val="90000"/>
              </a:lnSpc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lnSpc>
                <a:spcPct val="90000"/>
              </a:lnSpc>
              <a:buFont typeface="Arial" pitchFamily="4" charset="0"/>
              <a:buAutoNum type="arabicPeriod"/>
              <a:defRPr/>
            </a:pPr>
            <a:r>
              <a:rPr lang="en-US"/>
              <a:t>Avoid the “why” traps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Strategy #3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4" charset="2"/>
              <a:buNone/>
              <a:defRPr/>
            </a:pPr>
            <a:r>
              <a:rPr lang="en-US"/>
              <a:t>“Communication”</a:t>
            </a:r>
          </a:p>
          <a:p>
            <a:pPr marL="609600" indent="-609600" eaLnBrk="1" hangingPunct="1">
              <a:buFont typeface="Wingdings" pitchFamily="4" charset="2"/>
              <a:buNone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With your “heart”…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Communicate NOW!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Invite others to help.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Strategy #4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4" charset="2"/>
              <a:buNone/>
              <a:defRPr/>
            </a:pPr>
            <a:r>
              <a:rPr lang="en-US"/>
              <a:t>“Locomotion”</a:t>
            </a:r>
          </a:p>
          <a:p>
            <a:pPr marL="609600" indent="-609600" algn="ctr" eaLnBrk="1" hangingPunct="1">
              <a:buFont typeface="Wingdings" pitchFamily="4" charset="2"/>
              <a:buNone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Create a “speed is life” mentality.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Be the traveler, not the settler.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Master the power of persistence.</a:t>
            </a:r>
          </a:p>
        </p:txBody>
      </p:sp>
      <p:pic>
        <p:nvPicPr>
          <p:cNvPr id="2458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1905000"/>
            <a:ext cx="1074738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Strategy #5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4" charset="2"/>
              <a:buNone/>
              <a:defRPr/>
            </a:pPr>
            <a:r>
              <a:rPr lang="en-US"/>
              <a:t>“Collaboration”</a:t>
            </a:r>
          </a:p>
          <a:p>
            <a:pPr marL="609600" indent="-609600" eaLnBrk="1" hangingPunct="1">
              <a:buFont typeface="Wingdings" pitchFamily="4" charset="2"/>
              <a:buNone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Create a “circle”.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Empathy, NOT Sympathy!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/>
              <a:t>Seek balance.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1371600" y="304800"/>
            <a:ext cx="6248400" cy="60960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514600" y="1371600"/>
            <a:ext cx="3962400" cy="396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3581400" y="2438400"/>
            <a:ext cx="1828800" cy="1752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Inner</a:t>
            </a:r>
          </a:p>
          <a:p>
            <a:pPr algn="ctr"/>
            <a:r>
              <a:rPr lang="en-US"/>
              <a:t>Circle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276600" y="685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Bull Pen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276600" y="1828800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Support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8" grpId="0" animBg="1"/>
      <p:bldP spid="184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Strategy #6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 typeface="Wingdings" pitchFamily="4" charset="2"/>
              <a:buNone/>
              <a:defRPr/>
            </a:pPr>
            <a:r>
              <a:rPr lang="en-US" sz="2800"/>
              <a:t>“Celebration”</a:t>
            </a:r>
          </a:p>
          <a:p>
            <a:pPr marL="609600" indent="-609600" eaLnBrk="1" hangingPunct="1">
              <a:buFont typeface="Wingdings" pitchFamily="4" charset="2"/>
              <a:buNone/>
              <a:defRPr/>
            </a:pPr>
            <a:endParaRPr lang="en-US" sz="2800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 sz="2800"/>
              <a:t>LAUGH!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 sz="2800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 sz="2800"/>
              <a:t>Schedule downtime.</a:t>
            </a:r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endParaRPr lang="en-US" sz="2800"/>
          </a:p>
          <a:p>
            <a:pPr marL="609600" indent="-609600" eaLnBrk="1" hangingPunct="1">
              <a:buFont typeface="Arial" pitchFamily="4" charset="0"/>
              <a:buAutoNum type="arabicPeriod"/>
              <a:defRPr/>
            </a:pPr>
            <a:r>
              <a:rPr lang="en-US" sz="2800"/>
              <a:t>Turn negative events into positive 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theme/theme1.xml><?xml version="1.0" encoding="utf-8"?>
<a:theme xmlns:a="http://schemas.openxmlformats.org/drawingml/2006/main" name="Royalty">
  <a:themeElements>
    <a:clrScheme name="Royalty 2">
      <a:dk1>
        <a:srgbClr val="3E3E5C"/>
      </a:dk1>
      <a:lt1>
        <a:srgbClr val="FFFF00"/>
      </a:lt1>
      <a:dk2>
        <a:srgbClr val="9358A0"/>
      </a:dk2>
      <a:lt2>
        <a:srgbClr val="FFFF00"/>
      </a:lt2>
      <a:accent1>
        <a:srgbClr val="60597B"/>
      </a:accent1>
      <a:accent2>
        <a:srgbClr val="6666FF"/>
      </a:accent2>
      <a:accent3>
        <a:srgbClr val="C8B4CD"/>
      </a:accent3>
      <a:accent4>
        <a:srgbClr val="DADA00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Royalty">
      <a:majorFont>
        <a:latin typeface="Tahoma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4" charset="0"/>
            <a:ea typeface="ＭＳ Ｐゴシック" pitchFamily="4" charset="-128"/>
            <a:cs typeface="ＭＳ Ｐゴシック" pitchFamily="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4" charset="0"/>
            <a:ea typeface="ＭＳ Ｐゴシック" pitchFamily="4" charset="-128"/>
            <a:cs typeface="ＭＳ Ｐゴシック" pitchFamily="4" charset="-128"/>
          </a:defRPr>
        </a:defPPr>
      </a:lstStyle>
    </a:lnDef>
  </a:objectDefaults>
  <a:extraClrSchemeLst>
    <a:extraClrScheme>
      <a:clrScheme name="Royalty 1">
        <a:dk1>
          <a:srgbClr val="336699"/>
        </a:dk1>
        <a:lt1>
          <a:srgbClr val="FFFF00"/>
        </a:lt1>
        <a:dk2>
          <a:srgbClr val="9358A0"/>
        </a:dk2>
        <a:lt2>
          <a:srgbClr val="FFFF00"/>
        </a:lt2>
        <a:accent1>
          <a:srgbClr val="003399"/>
        </a:accent1>
        <a:accent2>
          <a:srgbClr val="468A4B"/>
        </a:accent2>
        <a:accent3>
          <a:srgbClr val="C8B4CD"/>
        </a:accent3>
        <a:accent4>
          <a:srgbClr val="DADA00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yalty 2">
        <a:dk1>
          <a:srgbClr val="3E3E5C"/>
        </a:dk1>
        <a:lt1>
          <a:srgbClr val="FFFF00"/>
        </a:lt1>
        <a:dk2>
          <a:srgbClr val="9358A0"/>
        </a:dk2>
        <a:lt2>
          <a:srgbClr val="FFFF00"/>
        </a:lt2>
        <a:accent1>
          <a:srgbClr val="60597B"/>
        </a:accent1>
        <a:accent2>
          <a:srgbClr val="6666FF"/>
        </a:accent2>
        <a:accent3>
          <a:srgbClr val="C8B4CD"/>
        </a:accent3>
        <a:accent4>
          <a:srgbClr val="DADA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2004:Templates:Presentations:Designs:Royalty</Template>
  <TotalTime>68</TotalTime>
  <Words>289</Words>
  <Application>Microsoft Macintosh PowerPoint</Application>
  <PresentationFormat>On-screen Show (4:3)</PresentationFormat>
  <Paragraphs>102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Royalty</vt:lpstr>
      <vt:lpstr>Conquering Adversity : “COVID-19 Style”</vt:lpstr>
      <vt:lpstr>Define Adversities</vt:lpstr>
      <vt:lpstr>Strategy #1</vt:lpstr>
      <vt:lpstr>Strategy #2</vt:lpstr>
      <vt:lpstr>Strategy #3</vt:lpstr>
      <vt:lpstr>Strategy #4</vt:lpstr>
      <vt:lpstr>Strategy #5</vt:lpstr>
      <vt:lpstr>PowerPoint Presentation</vt:lpstr>
      <vt:lpstr>Strategy #6</vt:lpstr>
      <vt:lpstr>Group “Work” Book</vt:lpstr>
      <vt:lpstr>Think About It…</vt:lpstr>
      <vt:lpstr>PowerPoint Presentation</vt:lpstr>
      <vt:lpstr>PowerPoint Presentation</vt:lpstr>
    </vt:vector>
  </TitlesOfParts>
  <Company>Anna Eaverson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Conquering Adversity </dc:title>
  <dc:creator>Anna Eaverson User</dc:creator>
  <cp:lastModifiedBy>Frank Tracz</cp:lastModifiedBy>
  <cp:revision>10</cp:revision>
  <dcterms:created xsi:type="dcterms:W3CDTF">2017-02-12T21:55:52Z</dcterms:created>
  <dcterms:modified xsi:type="dcterms:W3CDTF">2020-08-17T19:57:38Z</dcterms:modified>
</cp:coreProperties>
</file>