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86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C7D4EAA-3FFE-DF41-B81F-78664F1A27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649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9FFBB43-8F7A-B34A-93D8-4158B1AEEE44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53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1ED8DCF-0C44-C84F-B19F-D596FF954E28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CAD0EB2-7F20-704F-AA0E-DCDFB286AE72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BD95BE2-BF1D-2447-A981-BE2048F8B34D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08846ED-7607-2F49-A4B9-0EA74EE30AC7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174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29F96F3-DA39-F544-8F09-183AAE85A46B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194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A5498D8-8D4F-E94B-B17B-574A9299E22C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215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B352A3E-78DF-CA46-AEE7-CD5EA1FEE91A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235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FDC977E-6B7E-BA4B-B172-922D38F33D59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09DAF3E-A25E-944D-AA26-4E27F687237D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276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779DA24-6BC9-4B42-B71B-CCEB1285E6E1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717591E-47AF-2744-96AE-84B800F607BD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81200" y="1905000"/>
            <a:ext cx="64770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886200"/>
            <a:ext cx="6477000" cy="1752600"/>
          </a:xfrm>
        </p:spPr>
        <p:txBody>
          <a:bodyPr/>
          <a:lstStyle>
            <a:lvl1pPr marL="0" indent="0" algn="r">
              <a:buFont typeface="Wingdings" charset="2"/>
              <a:buNone/>
              <a:defRPr sz="2800" i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BD00C0-8A1B-8348-8E2D-070229246E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105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70EF97-FFF2-EB4D-8D98-244B822DA6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162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EF3D13-1A6F-F842-B3FA-18DBC6FEA4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407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F80DCF-02D4-FD4B-95D2-5B4CEDA9AA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481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1802AC-1F3B-9D41-A43A-AC8E5C1063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72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0A5586-6981-F740-82CD-84526215D8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360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7418B7-F829-554D-92D7-4617073B6C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402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8E873-4491-2B48-9F04-4A17C44D04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446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48DA8-A513-A94D-957A-5C4A07E4F7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98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ADF097-CE97-E449-8F81-75B4760D11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92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98B65-B601-9142-B934-9C9CA2CA6C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629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algn="ctr" rotWithShape="0">
              <a:srgbClr val="FFFFFF">
                <a:alpha val="75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algn="ctr" rotWithShape="0">
              <a:srgbClr val="FFFFFF">
                <a:alpha val="75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ahoma" charset="0"/>
              </a:defRPr>
            </a:lvl1pPr>
          </a:lstStyle>
          <a:p>
            <a:fld id="{9B96777F-905E-DC4D-8BF1-A7C5AABBFD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ahoma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ahoma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ahoma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ahoma" charset="0"/>
          <a:ea typeface="ＭＳ Ｐゴシック" charset="-128"/>
          <a:cs typeface="ＭＳ Ｐゴシック" charset="-128"/>
        </a:defRPr>
      </a:lvl5pPr>
      <a:lvl6pPr marL="4572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ahoma" charset="0"/>
          <a:ea typeface="ＭＳ Ｐゴシック" charset="-128"/>
          <a:cs typeface="ＭＳ Ｐゴシック" charset="-128"/>
        </a:defRPr>
      </a:lvl6pPr>
      <a:lvl7pPr marL="9144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ahoma" charset="0"/>
          <a:ea typeface="ＭＳ Ｐゴシック" charset="-128"/>
          <a:cs typeface="ＭＳ Ｐゴシック" charset="-128"/>
        </a:defRPr>
      </a:lvl7pPr>
      <a:lvl8pPr marL="13716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ahoma" charset="0"/>
          <a:ea typeface="ＭＳ Ｐゴシック" charset="-128"/>
          <a:cs typeface="ＭＳ Ｐゴシック" charset="-128"/>
        </a:defRPr>
      </a:lvl8pPr>
      <a:lvl9pPr marL="18288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ahoma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charset="0"/>
        <a:buChar char="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charset="0"/>
        <a:buChar char="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charset="0"/>
        <a:buChar char="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charset="0"/>
        <a:buChar char="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charset="0"/>
        <a:buChar char="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65000"/>
        <a:buFont typeface="Wingdings" charset="2"/>
        <a:buChar char="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65000"/>
        <a:buFont typeface="Wingdings" charset="2"/>
        <a:buChar char="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65000"/>
        <a:buFont typeface="Wingdings" charset="2"/>
        <a:buChar char="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65000"/>
        <a:buFont typeface="Wingdings" charset="2"/>
        <a:buChar char="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Ftracz@ksu.edu" TargetMode="External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5000" y="1905000"/>
            <a:ext cx="6629400" cy="1524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Rehearsal Management: Maximizing Potential!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 eaLnBrk="1" hangingPunct="1">
              <a:defRPr/>
            </a:pPr>
            <a:endParaRPr lang="en-US" smtClean="0"/>
          </a:p>
          <a:p>
            <a:pPr algn="ctr" eaLnBrk="1" hangingPunct="1">
              <a:defRPr/>
            </a:pPr>
            <a:r>
              <a:rPr lang="en-US" dirty="0" smtClean="0"/>
              <a:t>Dr. Frank Tracz, Director of Bands</a:t>
            </a:r>
          </a:p>
          <a:p>
            <a:pPr algn="ctr" eaLnBrk="1" hangingPunct="1">
              <a:defRPr/>
            </a:pPr>
            <a:r>
              <a:rPr lang="en-US" dirty="0" smtClean="0"/>
              <a:t>Kansas State University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Where to “Begin”: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Char char=""/>
              <a:defRPr/>
            </a:pPr>
            <a:endParaRPr lang="en-US" sz="2800"/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sz="2800"/>
              <a:t>	“You”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endParaRPr lang="en-US" sz="2800"/>
          </a:p>
          <a:p>
            <a:pPr lvl="1" eaLnBrk="1" hangingPunct="1">
              <a:lnSpc>
                <a:spcPct val="90000"/>
              </a:lnSpc>
              <a:buFont typeface="Wingdings" charset="2"/>
              <a:buChar char=""/>
              <a:defRPr/>
            </a:pPr>
            <a:r>
              <a:rPr lang="en-US" sz="2400"/>
              <a:t>Plan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Char char=""/>
              <a:defRPr/>
            </a:pPr>
            <a:endParaRPr lang="en-US" sz="2400"/>
          </a:p>
          <a:p>
            <a:pPr lvl="1" eaLnBrk="1" hangingPunct="1">
              <a:lnSpc>
                <a:spcPct val="90000"/>
              </a:lnSpc>
              <a:buFont typeface="Wingdings" charset="2"/>
              <a:buChar char=""/>
              <a:defRPr/>
            </a:pPr>
            <a:r>
              <a:rPr lang="en-US" sz="2400"/>
              <a:t>Technique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Char char=""/>
              <a:defRPr/>
            </a:pPr>
            <a:endParaRPr lang="en-US" sz="2400"/>
          </a:p>
          <a:p>
            <a:pPr lvl="1" eaLnBrk="1" hangingPunct="1">
              <a:lnSpc>
                <a:spcPct val="90000"/>
              </a:lnSpc>
              <a:buFont typeface="Wingdings" charset="2"/>
              <a:buChar char=""/>
              <a:defRPr/>
            </a:pPr>
            <a:r>
              <a:rPr lang="en-US" sz="2400"/>
              <a:t>“Look”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Char char=""/>
              <a:defRPr/>
            </a:pPr>
            <a:endParaRPr lang="en-US" sz="2400"/>
          </a:p>
          <a:p>
            <a:pPr lvl="1" eaLnBrk="1" hangingPunct="1">
              <a:lnSpc>
                <a:spcPct val="90000"/>
              </a:lnSpc>
              <a:buFont typeface="Wingdings" charset="2"/>
              <a:buChar char=""/>
              <a:defRPr/>
            </a:pPr>
            <a:r>
              <a:rPr lang="en-US" sz="2400"/>
              <a:t>Voice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Where to “Begin”: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Char char=""/>
              <a:defRPr/>
            </a:pPr>
            <a:endParaRPr lang="en-US"/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/>
              <a:t>	First Impressions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endParaRPr lang="en-US"/>
          </a:p>
          <a:p>
            <a:pPr lvl="1" eaLnBrk="1" hangingPunct="1">
              <a:lnSpc>
                <a:spcPct val="90000"/>
              </a:lnSpc>
              <a:buFont typeface="Wingdings" charset="2"/>
              <a:buChar char=""/>
              <a:defRPr/>
            </a:pPr>
            <a:r>
              <a:rPr lang="en-US"/>
              <a:t>Establish control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Char char=""/>
              <a:defRPr/>
            </a:pPr>
            <a:endParaRPr lang="en-US"/>
          </a:p>
          <a:p>
            <a:pPr lvl="1" eaLnBrk="1" hangingPunct="1">
              <a:lnSpc>
                <a:spcPct val="90000"/>
              </a:lnSpc>
              <a:buFont typeface="Wingdings" charset="2"/>
              <a:buChar char=""/>
              <a:defRPr/>
            </a:pPr>
            <a:r>
              <a:rPr lang="en-US"/>
              <a:t>Rehearse “routine”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Char char=""/>
              <a:defRPr/>
            </a:pPr>
            <a:endParaRPr lang="en-US"/>
          </a:p>
          <a:p>
            <a:pPr lvl="1" eaLnBrk="1" hangingPunct="1">
              <a:lnSpc>
                <a:spcPct val="90000"/>
              </a:lnSpc>
              <a:buFont typeface="Wingdings" charset="2"/>
              <a:buChar char=""/>
              <a:defRPr/>
            </a:pPr>
            <a:r>
              <a:rPr lang="en-US" u="sng"/>
              <a:t>When</a:t>
            </a:r>
            <a:r>
              <a:rPr lang="en-US"/>
              <a:t> and </a:t>
            </a:r>
            <a:r>
              <a:rPr lang="en-US" u="sng"/>
              <a:t>Where</a:t>
            </a:r>
            <a:r>
              <a:rPr lang="en-US"/>
              <a:t> to talk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ＭＳ Ｐゴシック" charset="0"/>
                <a:cs typeface="ＭＳ Ｐゴシック" charset="0"/>
              </a:rPr>
              <a:t>Know Your </a:t>
            </a:r>
            <a:r>
              <a:rPr lang="ja-JP" altLang="en-US">
                <a:latin typeface="Tahoma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latin typeface="Tahoma" charset="0"/>
                <a:ea typeface="ＭＳ Ｐゴシック" charset="0"/>
                <a:cs typeface="ＭＳ Ｐゴシック" charset="0"/>
              </a:rPr>
              <a:t>Stuff</a:t>
            </a:r>
            <a:r>
              <a:rPr lang="ja-JP" altLang="en-US">
                <a:latin typeface="Tahoma" charset="0"/>
                <a:ea typeface="ＭＳ Ｐゴシック" charset="0"/>
                <a:cs typeface="ＭＳ Ｐゴシック" charset="0"/>
              </a:rPr>
              <a:t>”</a:t>
            </a:r>
            <a:endParaRPr lang="en-US"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800">
                <a:latin typeface="Tahoma" charset="0"/>
                <a:ea typeface="ＭＳ Ｐゴシック" charset="0"/>
                <a:cs typeface="ＭＳ Ｐゴシック" charset="0"/>
              </a:rPr>
              <a:t>Personality</a:t>
            </a: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endParaRPr lang="en-US" sz="2800">
              <a:latin typeface="Tahoma" charset="0"/>
              <a:ea typeface="ＭＳ Ｐゴシック" charset="0"/>
              <a:cs typeface="ＭＳ Ｐゴシック" charset="0"/>
            </a:endParaRP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800">
                <a:latin typeface="Tahoma" charset="0"/>
                <a:ea typeface="ＭＳ Ｐゴシック" charset="0"/>
                <a:cs typeface="ＭＳ Ｐゴシック" charset="0"/>
              </a:rPr>
              <a:t>Talents</a:t>
            </a: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endParaRPr lang="en-US" sz="2800">
              <a:latin typeface="Tahoma" charset="0"/>
              <a:ea typeface="ＭＳ Ｐゴシック" charset="0"/>
              <a:cs typeface="ＭＳ Ｐゴシック" charset="0"/>
            </a:endParaRP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800">
                <a:latin typeface="Tahoma" charset="0"/>
                <a:ea typeface="ＭＳ Ｐゴシック" charset="0"/>
                <a:cs typeface="ＭＳ Ｐゴシック" charset="0"/>
              </a:rPr>
              <a:t>Technique</a:t>
            </a: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endParaRPr lang="en-US" sz="2800">
              <a:latin typeface="Tahoma" charset="0"/>
              <a:ea typeface="ＭＳ Ｐゴシック" charset="0"/>
              <a:cs typeface="ＭＳ Ｐゴシック" charset="0"/>
            </a:endParaRP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800">
                <a:latin typeface="Tahoma" charset="0"/>
                <a:ea typeface="ＭＳ Ｐゴシック" charset="0"/>
                <a:cs typeface="ＭＳ Ｐゴシック" charset="0"/>
              </a:rPr>
              <a:t>Presentation</a:t>
            </a: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800">
                <a:latin typeface="Tahoma" charset="0"/>
                <a:ea typeface="ＭＳ Ｐゴシック" charset="0"/>
                <a:cs typeface="ＭＳ Ｐゴシック" charset="0"/>
              </a:rPr>
              <a:t>=</a:t>
            </a: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800">
                <a:latin typeface="Tahoma" charset="0"/>
                <a:ea typeface="ＭＳ Ｐゴシック" charset="0"/>
                <a:cs typeface="ＭＳ Ｐゴシック" charset="0"/>
              </a:rPr>
              <a:t>Your Ensemble!!!!</a:t>
            </a: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endParaRPr lang="en-US" sz="2800">
              <a:latin typeface="Tahoma" charset="0"/>
              <a:ea typeface="ＭＳ Ｐゴシック" charset="0"/>
              <a:cs typeface="ＭＳ Ｐゴシック" charset="0"/>
            </a:endParaRP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endParaRPr lang="en-US" sz="2800"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4572000" y="2514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4572000" y="3505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4572000" y="4419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4419600" y="2667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4419600" y="3657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4419600" y="4572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  <p:bldP spid="23559" grpId="0" animBg="1"/>
      <p:bldP spid="23560" grpId="0" animBg="1"/>
      <p:bldP spid="23561" grpId="0" animBg="1"/>
      <p:bldP spid="23563" grpId="0" animBg="1"/>
      <p:bldP spid="23564" grpId="0" animBg="1"/>
      <p:bldP spid="2356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>
                <a:latin typeface="Tahoma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latin typeface="Tahoma" charset="0"/>
                <a:ea typeface="ＭＳ Ｐゴシック" charset="0"/>
                <a:cs typeface="ＭＳ Ｐゴシック" charset="0"/>
              </a:rPr>
              <a:t>Nuts and Bolts</a:t>
            </a:r>
            <a:r>
              <a:rPr lang="ja-JP" altLang="en-US">
                <a:latin typeface="Tahoma" charset="0"/>
                <a:ea typeface="ＭＳ Ｐゴシック" charset="0"/>
                <a:cs typeface="ＭＳ Ｐゴシック" charset="0"/>
              </a:rPr>
              <a:t>”</a:t>
            </a:r>
            <a:endParaRPr lang="en-US"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sz="2800"/>
              <a:t>You must research and decide: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  <a:defRPr/>
            </a:pPr>
            <a:r>
              <a:rPr lang="en-US" sz="2800"/>
              <a:t>How to introduce yourself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  <a:defRPr/>
            </a:pPr>
            <a:r>
              <a:rPr lang="en-US" sz="2800"/>
              <a:t>Seating? Why?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  <a:defRPr/>
            </a:pPr>
            <a:r>
              <a:rPr lang="en-US" sz="2800"/>
              <a:t>Set/Post schedule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  <a:defRPr/>
            </a:pPr>
            <a:r>
              <a:rPr lang="en-US" sz="2800"/>
              <a:t>Attendance procedures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  <a:defRPr/>
            </a:pPr>
            <a:r>
              <a:rPr lang="en-US" sz="2800"/>
              <a:t>Record keeping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  <a:defRPr/>
            </a:pPr>
            <a:r>
              <a:rPr lang="en-US" sz="2800"/>
              <a:t>Effective discipline plan:</a:t>
            </a:r>
          </a:p>
          <a:p>
            <a:pPr marL="1371600" lvl="2" indent="-457200" eaLnBrk="1" hangingPunct="1">
              <a:lnSpc>
                <a:spcPct val="90000"/>
              </a:lnSpc>
              <a:buFont typeface="Arial" charset="0"/>
              <a:buChar char=""/>
              <a:defRPr/>
            </a:pPr>
            <a:r>
              <a:rPr lang="en-US" sz="2000"/>
              <a:t>Rules</a:t>
            </a:r>
          </a:p>
          <a:p>
            <a:pPr marL="1371600" lvl="2" indent="-457200" eaLnBrk="1" hangingPunct="1">
              <a:lnSpc>
                <a:spcPct val="90000"/>
              </a:lnSpc>
              <a:buFont typeface="Arial" charset="0"/>
              <a:buChar char=""/>
              <a:defRPr/>
            </a:pPr>
            <a:r>
              <a:rPr lang="en-US" sz="2000"/>
              <a:t>Consequences</a:t>
            </a:r>
          </a:p>
          <a:p>
            <a:pPr marL="1371600" lvl="2" indent="-457200" eaLnBrk="1" hangingPunct="1">
              <a:lnSpc>
                <a:spcPct val="90000"/>
              </a:lnSpc>
              <a:buFont typeface="Arial" charset="0"/>
              <a:buChar char=""/>
              <a:defRPr/>
            </a:pPr>
            <a:r>
              <a:rPr lang="en-US" sz="2000"/>
              <a:t>Procedures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Age-Tested Advice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2"/>
              <a:buChar char=""/>
              <a:defRPr/>
            </a:pPr>
            <a:r>
              <a:rPr lang="en-US"/>
              <a:t>Use procedures to help learning</a:t>
            </a:r>
          </a:p>
          <a:p>
            <a:pPr eaLnBrk="1" hangingPunct="1">
              <a:buFont typeface="Wingdings" charset="2"/>
              <a:buChar char=""/>
              <a:defRPr/>
            </a:pPr>
            <a:r>
              <a:rPr lang="en-US"/>
              <a:t>Seek respect - not friendship</a:t>
            </a:r>
          </a:p>
          <a:p>
            <a:pPr eaLnBrk="1" hangingPunct="1">
              <a:buFont typeface="Wingdings" charset="2"/>
              <a:buChar char=""/>
              <a:defRPr/>
            </a:pPr>
            <a:r>
              <a:rPr lang="en-US"/>
              <a:t>Spend time teaching “your way”</a:t>
            </a:r>
          </a:p>
          <a:p>
            <a:pPr eaLnBrk="1" hangingPunct="1">
              <a:buFont typeface="Wingdings" charset="2"/>
              <a:buChar char=""/>
              <a:defRPr/>
            </a:pPr>
            <a:r>
              <a:rPr lang="en-US"/>
              <a:t>Be consistent</a:t>
            </a:r>
          </a:p>
          <a:p>
            <a:pPr eaLnBrk="1" hangingPunct="1">
              <a:buFont typeface="Wingdings" charset="2"/>
              <a:buChar char=""/>
              <a:defRPr/>
            </a:pPr>
            <a:r>
              <a:rPr lang="en-US"/>
              <a:t>Quality planning increases chances for quality rehearsals.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ahoma" charset="0"/>
                <a:ea typeface="ＭＳ Ｐゴシック" charset="0"/>
                <a:cs typeface="ＭＳ Ｐゴシック" charset="0"/>
              </a:rPr>
              <a:t>Components of </a:t>
            </a:r>
            <a:r>
              <a:rPr lang="ja-JP" altLang="en-US" sz="4000">
                <a:latin typeface="Tahom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4000">
                <a:latin typeface="Tahoma" charset="0"/>
                <a:ea typeface="ＭＳ Ｐゴシック" charset="0"/>
                <a:cs typeface="ＭＳ Ｐゴシック" charset="0"/>
              </a:rPr>
              <a:t>The Rehearsal</a:t>
            </a:r>
            <a:r>
              <a:rPr lang="ja-JP" altLang="en-US" sz="4000">
                <a:latin typeface="Tahoma" charset="0"/>
                <a:ea typeface="ＭＳ Ｐゴシック" charset="0"/>
                <a:cs typeface="ＭＳ Ｐゴシック" charset="0"/>
              </a:rPr>
              <a:t>”</a:t>
            </a:r>
            <a:endParaRPr lang="en-US"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800">
                <a:latin typeface="Tahoma" charset="0"/>
                <a:ea typeface="ＭＳ Ｐゴシック" charset="0"/>
                <a:cs typeface="ＭＳ Ｐゴシック" charset="0"/>
              </a:rPr>
              <a:t>Entry to Room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Tahoma" charset="0"/>
                <a:ea typeface="ＭＳ Ｐゴシック" charset="0"/>
              </a:rPr>
              <a:t>Warm-up/tuning/sight reading</a:t>
            </a:r>
          </a:p>
          <a:p>
            <a:pPr lvl="1" eaLnBrk="1" hangingPunct="1">
              <a:lnSpc>
                <a:spcPct val="90000"/>
              </a:lnSpc>
            </a:pPr>
            <a:endParaRPr lang="en-US" sz="2400">
              <a:latin typeface="Tahoma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800">
                <a:latin typeface="Tahoma" charset="0"/>
                <a:ea typeface="ＭＳ Ｐゴシック" charset="0"/>
                <a:cs typeface="ＭＳ Ｐゴシック" charset="0"/>
              </a:rPr>
              <a:t>Transition to Repertoire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Tahoma" charset="0"/>
                <a:ea typeface="ＭＳ Ｐゴシック" charset="0"/>
              </a:rPr>
              <a:t>Literature/sections to rehearse</a:t>
            </a:r>
          </a:p>
          <a:p>
            <a:pPr lvl="1" eaLnBrk="1" hangingPunct="1">
              <a:lnSpc>
                <a:spcPct val="90000"/>
              </a:lnSpc>
            </a:pPr>
            <a:endParaRPr lang="en-US" sz="2400">
              <a:latin typeface="Tahoma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800">
                <a:latin typeface="Tahoma" charset="0"/>
                <a:ea typeface="ＭＳ Ｐゴシック" charset="0"/>
                <a:cs typeface="ＭＳ Ｐゴシック" charset="0"/>
              </a:rPr>
              <a:t>Teach for Concept Transfer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Tahoma" charset="0"/>
                <a:ea typeface="ＭＳ Ｐゴシック" charset="0"/>
              </a:rPr>
              <a:t>End BIG, all inclusive, positive</a:t>
            </a:r>
          </a:p>
          <a:p>
            <a:pPr lvl="1" eaLnBrk="1" hangingPunct="1">
              <a:lnSpc>
                <a:spcPct val="90000"/>
              </a:lnSpc>
            </a:pPr>
            <a:endParaRPr lang="en-US" sz="2400">
              <a:latin typeface="Tahoma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800">
                <a:latin typeface="Tahoma" charset="0"/>
                <a:ea typeface="ＭＳ Ｐゴシック" charset="0"/>
                <a:cs typeface="ＭＳ Ｐゴシック" charset="0"/>
              </a:rPr>
              <a:t>Warm Down/Closure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Tahoma" charset="0"/>
                <a:ea typeface="ＭＳ Ｐゴシック" charset="0"/>
              </a:rPr>
              <a:t>Review?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en-US" sz="2800">
              <a:latin typeface="Tahoma" charset="0"/>
              <a:ea typeface="ＭＳ Ｐゴシック" charset="0"/>
              <a:cs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sz="2400">
              <a:latin typeface="Tahoma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sz="2400">
              <a:latin typeface="Tahoma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endParaRPr lang="en-US" sz="2400">
              <a:latin typeface="Tahoma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endParaRPr lang="en-US" sz="2400">
              <a:latin typeface="Tahom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Teacher’s Creed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2"/>
              <a:buChar char=""/>
              <a:defRPr/>
            </a:pPr>
            <a:r>
              <a:rPr lang="en-US"/>
              <a:t>Tell them what you are going to teach them.</a:t>
            </a:r>
          </a:p>
          <a:p>
            <a:pPr eaLnBrk="1" hangingPunct="1">
              <a:buFont typeface="Wingdings" charset="2"/>
              <a:buChar char=""/>
              <a:defRPr/>
            </a:pPr>
            <a:endParaRPr lang="en-US"/>
          </a:p>
          <a:p>
            <a:pPr eaLnBrk="1" hangingPunct="1">
              <a:buFont typeface="Wingdings" charset="2"/>
              <a:buChar char=""/>
              <a:defRPr/>
            </a:pPr>
            <a:r>
              <a:rPr lang="en-US"/>
              <a:t>Teach them</a:t>
            </a:r>
          </a:p>
          <a:p>
            <a:pPr eaLnBrk="1" hangingPunct="1">
              <a:buFont typeface="Wingdings" charset="2"/>
              <a:buChar char=""/>
              <a:defRPr/>
            </a:pPr>
            <a:endParaRPr lang="en-US"/>
          </a:p>
          <a:p>
            <a:pPr eaLnBrk="1" hangingPunct="1">
              <a:buFont typeface="Wingdings" charset="2"/>
              <a:buChar char=""/>
              <a:defRPr/>
            </a:pPr>
            <a:r>
              <a:rPr lang="en-US"/>
              <a:t>Tell them what you taught them.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ＭＳ Ｐゴシック" charset="0"/>
                <a:cs typeface="ＭＳ Ｐゴシック" charset="0"/>
              </a:rPr>
              <a:t>Our Altar: </a:t>
            </a:r>
            <a:r>
              <a:rPr lang="ja-JP" altLang="en-US">
                <a:latin typeface="Tahoma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latin typeface="Tahoma" charset="0"/>
                <a:ea typeface="ＭＳ Ｐゴシック" charset="0"/>
                <a:cs typeface="ＭＳ Ｐゴシック" charset="0"/>
              </a:rPr>
              <a:t>The Podium</a:t>
            </a:r>
            <a:r>
              <a:rPr lang="ja-JP" altLang="en-US">
                <a:latin typeface="Tahoma" charset="0"/>
                <a:ea typeface="ＭＳ Ｐゴシック" charset="0"/>
                <a:cs typeface="ＭＳ Ｐゴシック" charset="0"/>
              </a:rPr>
              <a:t>”</a:t>
            </a:r>
            <a:endParaRPr lang="en-US"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charset="2"/>
              <a:buNone/>
              <a:defRPr/>
            </a:pPr>
            <a:endParaRPr lang="en-US"/>
          </a:p>
          <a:p>
            <a:pPr algn="ctr" eaLnBrk="1" hangingPunct="1">
              <a:buFont typeface="Wingdings" charset="2"/>
              <a:buNone/>
              <a:defRPr/>
            </a:pPr>
            <a:r>
              <a:rPr lang="en-US"/>
              <a:t>Purpose</a:t>
            </a:r>
          </a:p>
          <a:p>
            <a:pPr algn="ctr" eaLnBrk="1" hangingPunct="1">
              <a:buFont typeface="Wingdings" charset="2"/>
              <a:buNone/>
              <a:defRPr/>
            </a:pPr>
            <a:endParaRPr lang="en-US"/>
          </a:p>
          <a:p>
            <a:pPr algn="ctr" eaLnBrk="1" hangingPunct="1">
              <a:buFont typeface="Wingdings" charset="2"/>
              <a:buNone/>
              <a:defRPr/>
            </a:pPr>
            <a:r>
              <a:rPr lang="en-US"/>
              <a:t>Function</a:t>
            </a:r>
          </a:p>
          <a:p>
            <a:pPr algn="ctr" eaLnBrk="1" hangingPunct="1">
              <a:buFont typeface="Wingdings" charset="2"/>
              <a:buNone/>
              <a:defRPr/>
            </a:pPr>
            <a:endParaRPr lang="en-US"/>
          </a:p>
          <a:p>
            <a:pPr algn="ctr" eaLnBrk="1" hangingPunct="1">
              <a:buFont typeface="Wingdings" charset="2"/>
              <a:buNone/>
              <a:defRPr/>
            </a:pPr>
            <a:r>
              <a:rPr lang="en-US"/>
              <a:t>Process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ＭＳ Ｐゴシック" charset="0"/>
                <a:cs typeface="ＭＳ Ｐゴシック" charset="0"/>
              </a:rPr>
              <a:t>Things to Consider…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latin typeface="Tahoma" charset="0"/>
                <a:ea typeface="ＭＳ Ｐゴシック" charset="0"/>
                <a:cs typeface="ＭＳ Ｐゴシック" charset="0"/>
              </a:rPr>
              <a:t>Baton/no baton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Tahoma" charset="0"/>
                <a:ea typeface="ＭＳ Ｐゴシック" charset="0"/>
                <a:cs typeface="ＭＳ Ｐゴシック" charset="0"/>
              </a:rPr>
              <a:t>Non-verbal communication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Tahoma" charset="0"/>
                <a:ea typeface="ＭＳ Ｐゴシック" charset="0"/>
                <a:cs typeface="ＭＳ Ｐゴシック" charset="0"/>
              </a:rPr>
              <a:t>Proximity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Tahoma" charset="0"/>
                <a:ea typeface="ＭＳ Ｐゴシック" charset="0"/>
                <a:cs typeface="ＭＳ Ｐゴシック" charset="0"/>
              </a:rPr>
              <a:t>Talk vs. playing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Tahoma" charset="0"/>
                <a:ea typeface="ＭＳ Ｐゴシック" charset="0"/>
                <a:cs typeface="ＭＳ Ｐゴシック" charset="0"/>
              </a:rPr>
              <a:t>Pacing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Tahoma" charset="0"/>
                <a:ea typeface="ＭＳ Ｐゴシック" charset="0"/>
                <a:cs typeface="ＭＳ Ｐゴシック" charset="0"/>
              </a:rPr>
              <a:t>Changing it up?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Tahoma" charset="0"/>
                <a:ea typeface="ＭＳ Ｐゴシック" charset="0"/>
                <a:cs typeface="ＭＳ Ｐゴシック" charset="0"/>
              </a:rPr>
              <a:t>Literature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Tahoma" charset="0"/>
                <a:ea typeface="ＭＳ Ｐゴシック" charset="0"/>
                <a:cs typeface="ＭＳ Ｐゴシック" charset="0"/>
              </a:rPr>
              <a:t>Delivery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Tahoma" charset="0"/>
                <a:ea typeface="ＭＳ Ｐゴシック" charset="0"/>
                <a:cs typeface="ＭＳ Ｐゴシック" charset="0"/>
              </a:rPr>
              <a:t>Psychology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Tahoma" charset="0"/>
                <a:ea typeface="ＭＳ Ｐゴシック" charset="0"/>
                <a:cs typeface="ＭＳ Ｐゴシック" charset="0"/>
              </a:rPr>
              <a:t>Behavior Modification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Tahoma" charset="0"/>
                <a:ea typeface="ＭＳ Ｐゴシック" charset="0"/>
                <a:cs typeface="ＭＳ Ｐゴシック" charset="0"/>
              </a:rPr>
              <a:t>Kids!!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en-US" sz="2800">
              <a:latin typeface="Tahom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Bottom Line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charset="2"/>
              <a:buNone/>
              <a:defRPr/>
            </a:pPr>
            <a:endParaRPr lang="en-US"/>
          </a:p>
          <a:p>
            <a:pPr algn="ctr" eaLnBrk="1" hangingPunct="1">
              <a:buFont typeface="Wingdings" charset="2"/>
              <a:buNone/>
              <a:defRPr/>
            </a:pPr>
            <a:r>
              <a:rPr lang="en-US"/>
              <a:t>Prepare</a:t>
            </a:r>
          </a:p>
          <a:p>
            <a:pPr algn="ctr" eaLnBrk="1" hangingPunct="1">
              <a:buFont typeface="Wingdings" charset="2"/>
              <a:buNone/>
              <a:defRPr/>
            </a:pPr>
            <a:endParaRPr lang="en-US"/>
          </a:p>
          <a:p>
            <a:pPr algn="ctr" eaLnBrk="1" hangingPunct="1">
              <a:buFont typeface="Wingdings" charset="2"/>
              <a:buNone/>
              <a:defRPr/>
            </a:pPr>
            <a:r>
              <a:rPr lang="en-US"/>
              <a:t>Execute (Perform)</a:t>
            </a:r>
          </a:p>
          <a:p>
            <a:pPr algn="ctr" eaLnBrk="1" hangingPunct="1">
              <a:buFont typeface="Wingdings" charset="2"/>
              <a:buNone/>
              <a:defRPr/>
            </a:pPr>
            <a:endParaRPr lang="en-US"/>
          </a:p>
          <a:p>
            <a:pPr algn="ctr" eaLnBrk="1" hangingPunct="1">
              <a:buFont typeface="Wingdings" charset="2"/>
              <a:buNone/>
              <a:defRPr/>
            </a:pPr>
            <a:r>
              <a:rPr lang="en-US"/>
              <a:t>ENJOY!!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>
                <a:latin typeface="Tahoma" charset="0"/>
                <a:ea typeface="ＭＳ Ｐゴシック" charset="0"/>
                <a:cs typeface="ＭＳ Ｐゴシック" charset="0"/>
              </a:rPr>
              <a:t>What is Good Classroom Management?</a:t>
            </a:r>
            <a:endParaRPr lang="en-US"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2"/>
              <a:buChar char=""/>
              <a:defRPr/>
            </a:pPr>
            <a:r>
              <a:rPr lang="en-US"/>
              <a:t>Prepared</a:t>
            </a:r>
          </a:p>
          <a:p>
            <a:pPr eaLnBrk="1" hangingPunct="1">
              <a:buFont typeface="Wingdings" charset="2"/>
              <a:buChar char=""/>
              <a:defRPr/>
            </a:pPr>
            <a:r>
              <a:rPr lang="en-US"/>
              <a:t>Organized</a:t>
            </a:r>
          </a:p>
          <a:p>
            <a:pPr eaLnBrk="1" hangingPunct="1">
              <a:buFont typeface="Wingdings" charset="2"/>
              <a:buChar char=""/>
              <a:defRPr/>
            </a:pPr>
            <a:r>
              <a:rPr lang="en-US"/>
              <a:t>Orderly</a:t>
            </a:r>
          </a:p>
          <a:p>
            <a:pPr eaLnBrk="1" hangingPunct="1">
              <a:buFont typeface="Wingdings" charset="2"/>
              <a:buChar char=""/>
              <a:defRPr/>
            </a:pPr>
            <a:r>
              <a:rPr lang="en-US"/>
              <a:t>Efficient</a:t>
            </a:r>
          </a:p>
          <a:p>
            <a:pPr eaLnBrk="1" hangingPunct="1">
              <a:buFont typeface="Wingdings" charset="2"/>
              <a:buChar char=""/>
              <a:defRPr/>
            </a:pPr>
            <a:r>
              <a:rPr lang="en-US"/>
              <a:t>Effective</a:t>
            </a:r>
          </a:p>
          <a:p>
            <a:pPr eaLnBrk="1" hangingPunct="1">
              <a:buFont typeface="Wingdings" charset="2"/>
              <a:buChar char=""/>
              <a:defRPr/>
            </a:pPr>
            <a:r>
              <a:rPr lang="en-US"/>
              <a:t>Thorough</a:t>
            </a:r>
          </a:p>
          <a:p>
            <a:pPr eaLnBrk="1" hangingPunct="1">
              <a:buFont typeface="Wingdings" charset="2"/>
              <a:buChar char=""/>
              <a:defRPr/>
            </a:pPr>
            <a:r>
              <a:rPr lang="en-US"/>
              <a:t>Visionary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Books to Consider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sz="2800"/>
              <a:t>Teaching Techniques and Insights</a:t>
            </a:r>
          </a:p>
          <a:p>
            <a:pPr algn="r"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sz="2800"/>
              <a:t>Joseph L. Casey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sz="2800"/>
              <a:t>Conductor, Teacher, Leader</a:t>
            </a:r>
          </a:p>
          <a:p>
            <a:pPr algn="r"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sz="2800"/>
              <a:t>Ed Lisk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sz="2800"/>
              <a:t>Teaching Band and Orchestra</a:t>
            </a:r>
          </a:p>
          <a:p>
            <a:pPr algn="r"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sz="2800"/>
              <a:t>Lynn G. Cooper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sz="2800"/>
              <a:t>Habits of a Successful Band Director</a:t>
            </a:r>
          </a:p>
          <a:p>
            <a:pPr algn="r"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sz="2800"/>
              <a:t>Scott Rush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sz="2800"/>
              <a:t>The First Days of School</a:t>
            </a:r>
          </a:p>
          <a:p>
            <a:pPr algn="r"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sz="2800"/>
              <a:t>Harry and Rosemary Wong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7724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en-US" sz="2800">
              <a:latin typeface="Tahom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en-US" sz="2800">
              <a:latin typeface="Tahoma" charset="0"/>
              <a:ea typeface="ＭＳ Ｐゴシック" charset="0"/>
              <a:cs typeface="ＭＳ Ｐゴシック" charset="0"/>
            </a:endParaRP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endParaRPr lang="en-US" sz="2800">
              <a:latin typeface="Tahoma" charset="0"/>
              <a:ea typeface="ＭＳ Ｐゴシック" charset="0"/>
              <a:cs typeface="ＭＳ Ｐゴシック" charset="0"/>
            </a:endParaRP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endParaRPr lang="en-US" sz="2800">
              <a:latin typeface="Tahoma" charset="0"/>
              <a:ea typeface="ＭＳ Ｐゴシック" charset="0"/>
              <a:cs typeface="ＭＳ Ｐゴシック" charset="0"/>
            </a:endParaRP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endParaRPr lang="en-US" sz="2800">
              <a:latin typeface="Tahoma" charset="0"/>
              <a:ea typeface="ＭＳ Ｐゴシック" charset="0"/>
              <a:cs typeface="ＭＳ Ｐゴシック" charset="0"/>
            </a:endParaRP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800">
                <a:latin typeface="Tahoma" charset="0"/>
                <a:ea typeface="ＭＳ Ｐゴシック" charset="0"/>
                <a:cs typeface="ＭＳ Ｐゴシック" charset="0"/>
              </a:rPr>
              <a:t>Dr. Frank Tracz</a:t>
            </a: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800">
                <a:latin typeface="Tahoma" charset="0"/>
                <a:ea typeface="ＭＳ Ｐゴシック" charset="0"/>
                <a:cs typeface="ＭＳ Ｐゴシック" charset="0"/>
              </a:rPr>
              <a:t>Kansas State University</a:t>
            </a: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800">
                <a:latin typeface="Tahoma" charset="0"/>
                <a:ea typeface="ＭＳ Ｐゴシック" charset="0"/>
                <a:cs typeface="ＭＳ Ｐゴシック" charset="0"/>
                <a:hlinkClick r:id="rId2"/>
              </a:rPr>
              <a:t>Ftracz@ksu.edu</a:t>
            </a:r>
            <a:endParaRPr lang="en-US" sz="2800">
              <a:latin typeface="Tahoma" charset="0"/>
              <a:ea typeface="ＭＳ Ｐゴシック" charset="0"/>
              <a:cs typeface="ＭＳ Ｐゴシック" charset="0"/>
            </a:endParaRP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800">
                <a:latin typeface="Tahoma" charset="0"/>
                <a:ea typeface="ＭＳ Ｐゴシック" charset="0"/>
                <a:cs typeface="ＭＳ Ｐゴシック" charset="0"/>
              </a:rPr>
              <a:t>226 McCain Auditorium</a:t>
            </a: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800">
                <a:latin typeface="Tahoma" charset="0"/>
                <a:ea typeface="ＭＳ Ｐゴシック" charset="0"/>
                <a:cs typeface="ＭＳ Ｐゴシック" charset="0"/>
              </a:rPr>
              <a:t>Manhattan, KS 66502</a:t>
            </a: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800">
                <a:latin typeface="Tahoma" charset="0"/>
                <a:ea typeface="ＭＳ Ｐゴシック" charset="0"/>
                <a:cs typeface="ＭＳ Ｐゴシック" charset="0"/>
              </a:rPr>
              <a:t>(785) 532-3816</a:t>
            </a: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endParaRPr lang="en-US" sz="2800"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47107" name="Picture 5" descr="powerca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609600"/>
            <a:ext cx="2743200" cy="193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ＭＳ Ｐゴシック" charset="0"/>
                <a:cs typeface="ＭＳ Ｐゴシック" charset="0"/>
              </a:rPr>
              <a:t>Good Classroom Managers…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ahoma" charset="0"/>
                <a:ea typeface="ＭＳ Ｐゴシック" charset="0"/>
                <a:cs typeface="ＭＳ Ｐゴシック" charset="0"/>
              </a:rPr>
              <a:t>Have management skills</a:t>
            </a:r>
          </a:p>
          <a:p>
            <a:pPr eaLnBrk="1" hangingPunct="1"/>
            <a:endParaRPr lang="en-US">
              <a:latin typeface="Tahom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Tahoma" charset="0"/>
                <a:ea typeface="ＭＳ Ｐゴシック" charset="0"/>
                <a:cs typeface="ＭＳ Ｐゴシック" charset="0"/>
              </a:rPr>
              <a:t>Teach for mastery</a:t>
            </a:r>
          </a:p>
          <a:p>
            <a:pPr eaLnBrk="1" hangingPunct="1"/>
            <a:endParaRPr lang="en-US">
              <a:latin typeface="Tahom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Tahoma" charset="0"/>
                <a:ea typeface="ＭＳ Ｐゴシック" charset="0"/>
                <a:cs typeface="ＭＳ Ｐゴシック" charset="0"/>
              </a:rPr>
              <a:t>Practice positive expectations</a:t>
            </a:r>
          </a:p>
          <a:p>
            <a:pPr eaLnBrk="1" hangingPunct="1"/>
            <a:endParaRPr lang="en-US">
              <a:latin typeface="Tahom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charset="2"/>
              <a:buChar char=""/>
              <a:defRPr/>
            </a:pPr>
            <a:r>
              <a:rPr lang="en-US"/>
              <a:t>Effective teachers “manage” their classrooms.</a:t>
            </a:r>
          </a:p>
          <a:p>
            <a:pPr eaLnBrk="1" hangingPunct="1">
              <a:buFont typeface="Wingdings" charset="2"/>
              <a:buChar char=""/>
              <a:defRPr/>
            </a:pPr>
            <a:endParaRPr lang="en-US"/>
          </a:p>
          <a:p>
            <a:pPr eaLnBrk="1" hangingPunct="1">
              <a:buFont typeface="Wingdings" charset="2"/>
              <a:buChar char=""/>
              <a:defRPr/>
            </a:pPr>
            <a:endParaRPr lang="en-US"/>
          </a:p>
          <a:p>
            <a:pPr algn="ctr" eaLnBrk="1" hangingPunct="1">
              <a:buFont typeface="Wingdings" charset="2"/>
              <a:buChar char=""/>
              <a:defRPr/>
            </a:pPr>
            <a:r>
              <a:rPr lang="en-US"/>
              <a:t>Ineffective teachers discipline their classrooms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Keys to Success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2"/>
              <a:buChar char=""/>
              <a:defRPr/>
            </a:pPr>
            <a:r>
              <a:rPr lang="en-US"/>
              <a:t>Student learning is drastically enhanced in a task-oriented environment.</a:t>
            </a:r>
          </a:p>
          <a:p>
            <a:pPr eaLnBrk="1" hangingPunct="1">
              <a:buFont typeface="Wingdings" charset="2"/>
              <a:buChar char=""/>
              <a:defRPr/>
            </a:pPr>
            <a:endParaRPr lang="en-US"/>
          </a:p>
          <a:p>
            <a:pPr eaLnBrk="1" hangingPunct="1">
              <a:buFont typeface="Wingdings" charset="2"/>
              <a:buChar char=""/>
              <a:defRPr/>
            </a:pPr>
            <a:endParaRPr lang="en-US"/>
          </a:p>
          <a:p>
            <a:pPr eaLnBrk="1" hangingPunct="1">
              <a:buFont typeface="Wingdings" charset="2"/>
              <a:buChar char=""/>
              <a:defRPr/>
            </a:pPr>
            <a:r>
              <a:rPr lang="en-US"/>
              <a:t>Consistency!!!!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924800" cy="1143000"/>
          </a:xfrm>
        </p:spPr>
        <p:txBody>
          <a:bodyPr/>
          <a:lstStyle/>
          <a:p>
            <a:pPr eaLnBrk="1" hangingPunct="1"/>
            <a:r>
              <a:rPr lang="en-US" sz="2800">
                <a:latin typeface="Tahoma" charset="0"/>
                <a:ea typeface="ＭＳ Ｐゴシック" charset="0"/>
                <a:cs typeface="ＭＳ Ｐゴシック" charset="0"/>
              </a:rPr>
              <a:t>Characteristics of a </a:t>
            </a:r>
            <a:r>
              <a:rPr lang="ja-JP" altLang="en-US" sz="2800">
                <a:latin typeface="Tahom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2800">
                <a:latin typeface="Tahoma" charset="0"/>
                <a:ea typeface="ＭＳ Ｐゴシック" charset="0"/>
                <a:cs typeface="ＭＳ Ｐゴシック" charset="0"/>
              </a:rPr>
              <a:t>Well-Managed</a:t>
            </a:r>
            <a:r>
              <a:rPr lang="ja-JP" altLang="en-US" sz="2800">
                <a:latin typeface="Tahoma" charset="0"/>
                <a:ea typeface="ＭＳ Ｐゴシック" charset="0"/>
                <a:cs typeface="ＭＳ Ｐゴシック" charset="0"/>
              </a:rPr>
              <a:t>”</a:t>
            </a:r>
            <a:r>
              <a:rPr lang="en-US" sz="2800">
                <a:latin typeface="Tahoma" charset="0"/>
                <a:ea typeface="ＭＳ Ｐゴシック" charset="0"/>
                <a:cs typeface="ＭＳ Ｐゴシック" charset="0"/>
              </a:rPr>
              <a:t> Rehearsal</a:t>
            </a:r>
            <a:endParaRPr lang="en-US"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Char char=""/>
              <a:defRPr/>
            </a:pPr>
            <a:r>
              <a:rPr lang="en-US"/>
              <a:t>The “room” - layout, organization, cleanliness.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"/>
              <a:defRPr/>
            </a:pPr>
            <a:endParaRPr lang="en-US"/>
          </a:p>
          <a:p>
            <a:pPr eaLnBrk="1" hangingPunct="1">
              <a:lnSpc>
                <a:spcPct val="90000"/>
              </a:lnSpc>
              <a:buFont typeface="Wingdings" charset="2"/>
              <a:buChar char=""/>
              <a:defRPr/>
            </a:pPr>
            <a:r>
              <a:rPr lang="en-US"/>
              <a:t>The “goods” - instruments, stands, equipment are accessible and available.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"/>
              <a:defRPr/>
            </a:pPr>
            <a:endParaRPr lang="en-US"/>
          </a:p>
          <a:p>
            <a:pPr eaLnBrk="1" hangingPunct="1">
              <a:lnSpc>
                <a:spcPct val="90000"/>
              </a:lnSpc>
              <a:buFont typeface="Wingdings" charset="2"/>
              <a:buChar char=""/>
              <a:defRPr/>
            </a:pPr>
            <a:r>
              <a:rPr lang="en-US"/>
              <a:t>The “rehearsal manager” - efficiency, knowledge, and demeanor/personality.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848600" cy="1143000"/>
          </a:xfrm>
        </p:spPr>
        <p:txBody>
          <a:bodyPr/>
          <a:lstStyle/>
          <a:p>
            <a:pPr eaLnBrk="1" hangingPunct="1"/>
            <a:r>
              <a:rPr lang="en-US" sz="3200">
                <a:latin typeface="Tahoma" charset="0"/>
                <a:ea typeface="ＭＳ Ｐゴシック" charset="0"/>
                <a:cs typeface="ＭＳ Ｐゴシック" charset="0"/>
              </a:rPr>
              <a:t>The </a:t>
            </a:r>
            <a:r>
              <a:rPr lang="ja-JP" altLang="en-US" sz="3200">
                <a:latin typeface="Tahom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3200">
                <a:latin typeface="Tahoma" charset="0"/>
                <a:ea typeface="ＭＳ Ｐゴシック" charset="0"/>
                <a:cs typeface="ＭＳ Ｐゴシック" charset="0"/>
              </a:rPr>
              <a:t> Look</a:t>
            </a:r>
            <a:r>
              <a:rPr lang="ja-JP" altLang="en-US" sz="3200">
                <a:latin typeface="Tahoma" charset="0"/>
                <a:ea typeface="ＭＳ Ｐゴシック" charset="0"/>
                <a:cs typeface="ＭＳ Ｐゴシック" charset="0"/>
              </a:rPr>
              <a:t>”</a:t>
            </a:r>
            <a:r>
              <a:rPr lang="en-US" sz="3200">
                <a:latin typeface="Tahoma" charset="0"/>
                <a:ea typeface="ＭＳ Ｐゴシック" charset="0"/>
                <a:cs typeface="ＭＳ Ｐゴシック" charset="0"/>
              </a:rPr>
              <a:t> of a Well Managed Rehearsal</a:t>
            </a:r>
            <a:endParaRPr lang="en-US"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Char char=""/>
              <a:defRPr/>
            </a:pPr>
            <a:r>
              <a:rPr lang="en-US"/>
              <a:t>Students are deeply involved with instruction.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"/>
              <a:defRPr/>
            </a:pPr>
            <a:r>
              <a:rPr lang="en-US"/>
              <a:t>Students know what is expected and are successful.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"/>
              <a:defRPr/>
            </a:pPr>
            <a:r>
              <a:rPr lang="en-US"/>
              <a:t>Very little wasted time, confusion or disruption.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"/>
              <a:defRPr/>
            </a:pPr>
            <a:r>
              <a:rPr lang="en-US"/>
              <a:t>Climate is task oriented but has a positive flow.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Where to “Begin”: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Arial" charset="0"/>
              <a:buAutoNum type="arabicPeriod"/>
              <a:defRPr/>
            </a:pPr>
            <a:endParaRPr lang="en-US"/>
          </a:p>
          <a:p>
            <a:pPr marL="609600" indent="-609600" eaLnBrk="1" hangingPunct="1">
              <a:buFont typeface="Arial" charset="0"/>
              <a:buNone/>
              <a:defRPr/>
            </a:pPr>
            <a:r>
              <a:rPr lang="en-US"/>
              <a:t>	</a:t>
            </a:r>
            <a:r>
              <a:rPr lang="en-US" i="1"/>
              <a:t>The Rehearsal Room</a:t>
            </a:r>
            <a:endParaRPr lang="en-US"/>
          </a:p>
          <a:p>
            <a:pPr marL="990600" lvl="1" indent="-533400" eaLnBrk="1" hangingPunct="1">
              <a:buFont typeface="Wingdings" charset="2"/>
              <a:buChar char=""/>
              <a:defRPr/>
            </a:pPr>
            <a:endParaRPr lang="en-US" sz="3200"/>
          </a:p>
          <a:p>
            <a:pPr marL="990600" lvl="1" indent="-533400" eaLnBrk="1" hangingPunct="1">
              <a:buFont typeface="Wingdings" charset="2"/>
              <a:buChar char=""/>
              <a:defRPr/>
            </a:pPr>
            <a:r>
              <a:rPr lang="en-US"/>
              <a:t>Set Up</a:t>
            </a:r>
          </a:p>
          <a:p>
            <a:pPr marL="990600" lvl="1" indent="-533400" eaLnBrk="1" hangingPunct="1">
              <a:buFont typeface="Wingdings" charset="2"/>
              <a:buChar char=""/>
              <a:defRPr/>
            </a:pPr>
            <a:endParaRPr lang="en-US"/>
          </a:p>
          <a:p>
            <a:pPr marL="990600" lvl="1" indent="-533400" eaLnBrk="1" hangingPunct="1">
              <a:buFont typeface="Wingdings" charset="2"/>
              <a:buChar char=""/>
              <a:defRPr/>
            </a:pPr>
            <a:r>
              <a:rPr lang="en-US"/>
              <a:t>Equipment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Where to “Begin”: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endParaRPr lang="en-US"/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i="1"/>
              <a:t>	Bulletin Boards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endParaRPr lang="en-US"/>
          </a:p>
          <a:p>
            <a:pPr lvl="1" eaLnBrk="1" hangingPunct="1">
              <a:lnSpc>
                <a:spcPct val="90000"/>
              </a:lnSpc>
              <a:buFont typeface="Wingdings" charset="2"/>
              <a:buChar char=""/>
              <a:defRPr/>
            </a:pPr>
            <a:r>
              <a:rPr lang="en-US"/>
              <a:t>Content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Char char=""/>
              <a:defRPr/>
            </a:pPr>
            <a:endParaRPr lang="en-US"/>
          </a:p>
          <a:p>
            <a:pPr lvl="1" eaLnBrk="1" hangingPunct="1">
              <a:lnSpc>
                <a:spcPct val="90000"/>
              </a:lnSpc>
              <a:buFont typeface="Wingdings" charset="2"/>
              <a:buChar char=""/>
              <a:defRPr/>
            </a:pPr>
            <a:r>
              <a:rPr lang="en-US"/>
              <a:t>“Look”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Char char=""/>
              <a:defRPr/>
            </a:pPr>
            <a:endParaRPr lang="en-US"/>
          </a:p>
          <a:p>
            <a:pPr lvl="1" eaLnBrk="1" hangingPunct="1">
              <a:lnSpc>
                <a:spcPct val="90000"/>
              </a:lnSpc>
              <a:buFont typeface="Wingdings" charset="2"/>
              <a:buChar char=""/>
              <a:defRPr/>
            </a:pPr>
            <a:r>
              <a:rPr lang="en-US"/>
              <a:t>Location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theme/theme1.xml><?xml version="1.0" encoding="utf-8"?>
<a:theme xmlns:a="http://schemas.openxmlformats.org/drawingml/2006/main" name="Shell">
  <a:themeElements>
    <a:clrScheme name="Shell 1">
      <a:dk1>
        <a:srgbClr val="000000"/>
      </a:dk1>
      <a:lt1>
        <a:srgbClr val="D9B5BF"/>
      </a:lt1>
      <a:dk2>
        <a:srgbClr val="000000"/>
      </a:dk2>
      <a:lt2>
        <a:srgbClr val="808080"/>
      </a:lt2>
      <a:accent1>
        <a:srgbClr val="D79193"/>
      </a:accent1>
      <a:accent2>
        <a:srgbClr val="67272B"/>
      </a:accent2>
      <a:accent3>
        <a:srgbClr val="E9D7DC"/>
      </a:accent3>
      <a:accent4>
        <a:srgbClr val="000000"/>
      </a:accent4>
      <a:accent5>
        <a:srgbClr val="E8C7C8"/>
      </a:accent5>
      <a:accent6>
        <a:srgbClr val="5D2226"/>
      </a:accent6>
      <a:hlink>
        <a:srgbClr val="A4717B"/>
      </a:hlink>
      <a:folHlink>
        <a:srgbClr val="FCE7EC"/>
      </a:folHlink>
    </a:clrScheme>
    <a:fontScheme name="Shell">
      <a:majorFont>
        <a:latin typeface="Tahoma"/>
        <a:ea typeface="ＭＳ Ｐゴシック"/>
        <a:cs typeface="ＭＳ Ｐゴシック"/>
      </a:majorFont>
      <a:minorFont>
        <a:latin typeface="Tahom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Shell 1">
        <a:dk1>
          <a:srgbClr val="000000"/>
        </a:dk1>
        <a:lt1>
          <a:srgbClr val="D9B5BF"/>
        </a:lt1>
        <a:dk2>
          <a:srgbClr val="000000"/>
        </a:dk2>
        <a:lt2>
          <a:srgbClr val="808080"/>
        </a:lt2>
        <a:accent1>
          <a:srgbClr val="D79193"/>
        </a:accent1>
        <a:accent2>
          <a:srgbClr val="67272B"/>
        </a:accent2>
        <a:accent3>
          <a:srgbClr val="E9D7DC"/>
        </a:accent3>
        <a:accent4>
          <a:srgbClr val="000000"/>
        </a:accent4>
        <a:accent5>
          <a:srgbClr val="E8C7C8"/>
        </a:accent5>
        <a:accent6>
          <a:srgbClr val="5D2226"/>
        </a:accent6>
        <a:hlink>
          <a:srgbClr val="A4717B"/>
        </a:hlink>
        <a:folHlink>
          <a:srgbClr val="FCE7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2004:Templates:Presentations:Designs:Shell</Template>
  <TotalTime>78</TotalTime>
  <Words>466</Words>
  <Application>Microsoft Macintosh PowerPoint</Application>
  <PresentationFormat>On-screen Show (4:3)</PresentationFormat>
  <Paragraphs>182</Paragraphs>
  <Slides>21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ＭＳ Ｐゴシック</vt:lpstr>
      <vt:lpstr>Tahoma</vt:lpstr>
      <vt:lpstr>Wingdings</vt:lpstr>
      <vt:lpstr>Shell</vt:lpstr>
      <vt:lpstr>Rehearsal Management: Maximizing Potential!</vt:lpstr>
      <vt:lpstr>What is Good Classroom Management?</vt:lpstr>
      <vt:lpstr>Good Classroom Managers…</vt:lpstr>
      <vt:lpstr>PowerPoint Presentation</vt:lpstr>
      <vt:lpstr>Keys to Success</vt:lpstr>
      <vt:lpstr>Characteristics of a “Well-Managed” Rehearsal</vt:lpstr>
      <vt:lpstr>The “ Look” of a Well Managed Rehearsal</vt:lpstr>
      <vt:lpstr>Where to “Begin”:</vt:lpstr>
      <vt:lpstr>Where to “Begin”:</vt:lpstr>
      <vt:lpstr>Where to “Begin”:</vt:lpstr>
      <vt:lpstr>Where to “Begin”:</vt:lpstr>
      <vt:lpstr>Know Your “Stuff”</vt:lpstr>
      <vt:lpstr>“Nuts and Bolts”</vt:lpstr>
      <vt:lpstr>Age-Tested Advice</vt:lpstr>
      <vt:lpstr>Components of “The Rehearsal”</vt:lpstr>
      <vt:lpstr>Teacher’s Creed</vt:lpstr>
      <vt:lpstr>Our Altar: “The Podium”</vt:lpstr>
      <vt:lpstr>Things to Consider…</vt:lpstr>
      <vt:lpstr>Bottom Line</vt:lpstr>
      <vt:lpstr>Books to Consider</vt:lpstr>
      <vt:lpstr>PowerPoint Presentation</vt:lpstr>
    </vt:vector>
  </TitlesOfParts>
  <Company>Anna Eaverson 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Classroom Management: Who’s In Charge?</dc:title>
  <dc:creator>Anna Eaverson User</dc:creator>
  <cp:lastModifiedBy>Alexander Wimmer</cp:lastModifiedBy>
  <cp:revision>17</cp:revision>
  <dcterms:created xsi:type="dcterms:W3CDTF">2009-07-24T17:12:32Z</dcterms:created>
  <dcterms:modified xsi:type="dcterms:W3CDTF">2014-06-13T14:04:53Z</dcterms:modified>
</cp:coreProperties>
</file>