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9" r:id="rId5"/>
    <p:sldId id="260" r:id="rId6"/>
    <p:sldId id="261" r:id="rId7"/>
    <p:sldId id="270" r:id="rId8"/>
    <p:sldId id="271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BFA2CA-E997-470C-BB42-DD2F21059015}" v="12" dt="2021-01-18T23:30:00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07" autoAdjust="0"/>
    <p:restoredTop sz="94660"/>
  </p:normalViewPr>
  <p:slideViewPr>
    <p:cSldViewPr snapToGrid="0">
      <p:cViewPr varScale="1">
        <p:scale>
          <a:sx n="90" d="100"/>
          <a:sy n="90" d="100"/>
        </p:scale>
        <p:origin x="2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2C63B-080D-47D7-9FAF-A3E1FB47A2B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CC4-907E-4061-AE32-C19BDC64566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604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2C63B-080D-47D7-9FAF-A3E1FB47A2B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CC4-907E-4061-AE32-C19BDC645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12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2C63B-080D-47D7-9FAF-A3E1FB47A2B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CC4-907E-4061-AE32-C19BDC645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79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2C63B-080D-47D7-9FAF-A3E1FB47A2B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CC4-907E-4061-AE32-C19BDC645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6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2C63B-080D-47D7-9FAF-A3E1FB47A2B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CC4-907E-4061-AE32-C19BDC64566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63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2C63B-080D-47D7-9FAF-A3E1FB47A2B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CC4-907E-4061-AE32-C19BDC645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3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2C63B-080D-47D7-9FAF-A3E1FB47A2B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CC4-907E-4061-AE32-C19BDC645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4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2C63B-080D-47D7-9FAF-A3E1FB47A2B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CC4-907E-4061-AE32-C19BDC645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9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2C63B-080D-47D7-9FAF-A3E1FB47A2B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CC4-907E-4061-AE32-C19BDC645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5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DA2C63B-080D-47D7-9FAF-A3E1FB47A2B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704CCC4-907E-4061-AE32-C19BDC645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61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2C63B-080D-47D7-9FAF-A3E1FB47A2B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CC4-907E-4061-AE32-C19BDC645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38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A2C63B-080D-47D7-9FAF-A3E1FB47A2B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704CCC4-907E-4061-AE32-C19BDC64566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76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15746F23-6A4C-4A1F-A0CE-A0C8537D5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89EB7-5918-4C2A-97E7-C2CA561BC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600"/>
              <a:t>NEVER WASTE A CRISIS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191C6-DC15-4F95-9173-D3B6F3ECB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1110" y="4455621"/>
            <a:ext cx="3417990" cy="1238616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KMEA 2021</a:t>
            </a:r>
          </a:p>
          <a:p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Dr. Frank Tracz</a:t>
            </a:r>
          </a:p>
          <a:p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Director of Bands</a:t>
            </a:r>
          </a:p>
          <a:p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Kansas State University</a:t>
            </a:r>
          </a:p>
        </p:txBody>
      </p:sp>
      <p:pic>
        <p:nvPicPr>
          <p:cNvPr id="5124" name="Picture 4" descr="COVID-19 pandemic - Wikipedia">
            <a:extLst>
              <a:ext uri="{FF2B5EF4-FFF2-40B4-BE49-F238E27FC236}">
                <a16:creationId xmlns:a16="http://schemas.microsoft.com/office/drawing/2014/main" id="{ED69A1E0-5378-459D-9D9F-3E936C21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395903"/>
            <a:ext cx="6912217" cy="354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9BFE64E-CCE4-4F62-BB14-C7028756C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87CC7517-DC26-4B88-BF95-5D09F3E9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87C466A-2605-4E25-9E19-8E277E2EA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517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5E745-E8C8-42C2-8874-E5C07843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YOUR JOB AND CAREER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A8F7B2-9FE3-4181-B633-A69D88D1D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r>
              <a:rPr lang="en-US" dirty="0"/>
              <a:t>- Learned what matters.</a:t>
            </a:r>
          </a:p>
          <a:p>
            <a:r>
              <a:rPr lang="en-US" dirty="0"/>
              <a:t>- Back to basics.</a:t>
            </a:r>
          </a:p>
          <a:p>
            <a:r>
              <a:rPr lang="en-US" dirty="0"/>
              <a:t>- Reviewed secondary instruments.</a:t>
            </a:r>
          </a:p>
          <a:p>
            <a:r>
              <a:rPr lang="en-US" dirty="0"/>
              <a:t>- Realized the opportunity for growth and learning.</a:t>
            </a:r>
          </a:p>
          <a:p>
            <a:r>
              <a:rPr lang="en-US" dirty="0"/>
              <a:t>- Did more “house-keeping” chores for the band program.</a:t>
            </a:r>
          </a:p>
          <a:p>
            <a:r>
              <a:rPr lang="en-US" dirty="0"/>
              <a:t>- Discovered the many new and exciting resources that are   available!! </a:t>
            </a:r>
          </a:p>
          <a:p>
            <a:r>
              <a:rPr lang="en-US" dirty="0"/>
              <a:t>- Realized we are all in this together and there are no “silver bullets.”</a:t>
            </a:r>
          </a:p>
          <a:p>
            <a:r>
              <a:rPr lang="en-US" dirty="0"/>
              <a:t>- Became a better teacher, leader, musician, human being.</a:t>
            </a:r>
          </a:p>
          <a:p>
            <a:r>
              <a:rPr lang="en-US" dirty="0"/>
              <a:t>-  PERSPECTIVE.</a:t>
            </a:r>
          </a:p>
        </p:txBody>
      </p:sp>
    </p:spTree>
    <p:extLst>
      <p:ext uri="{BB962C8B-B14F-4D97-AF65-F5344CB8AC3E}">
        <p14:creationId xmlns:p14="http://schemas.microsoft.com/office/powerpoint/2010/main" val="46235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B019A08-55AD-4038-B865-37DA596B8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3FA68-A098-4732-A92F-D3CF88DE8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 dirty="0"/>
              <a:t>THE “OTHER SIDE”</a:t>
            </a:r>
          </a:p>
        </p:txBody>
      </p:sp>
      <p:pic>
        <p:nvPicPr>
          <p:cNvPr id="3074" name="Picture 2" descr="Abbey Road - Wikipedia">
            <a:extLst>
              <a:ext uri="{FF2B5EF4-FFF2-40B4-BE49-F238E27FC236}">
                <a16:creationId xmlns:a16="http://schemas.microsoft.com/office/drawing/2014/main" id="{9CB8A8F5-ACCF-477A-99D9-DAA82238E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132" y="645106"/>
            <a:ext cx="5247747" cy="524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BA067F2-7FAF-4758-9BC4-F7C88ED90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D73E8-7C76-4286-951B-B7753E209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en-US" sz="1100" dirty="0"/>
              <a:t>Look back to learn.</a:t>
            </a:r>
          </a:p>
          <a:p>
            <a:r>
              <a:rPr lang="en-US" sz="1100" dirty="0"/>
              <a:t>What have we learned?</a:t>
            </a:r>
          </a:p>
          <a:p>
            <a:r>
              <a:rPr lang="en-US" sz="1100" dirty="0"/>
              <a:t>What will you do differently?</a:t>
            </a:r>
          </a:p>
          <a:p>
            <a:r>
              <a:rPr lang="en-US" sz="1100" dirty="0"/>
              <a:t>Does this change your teaching? Thinking?</a:t>
            </a:r>
          </a:p>
          <a:p>
            <a:r>
              <a:rPr lang="en-US" sz="1100" dirty="0"/>
              <a:t>How has your teaching philosophy come through all this??</a:t>
            </a:r>
          </a:p>
          <a:p>
            <a:r>
              <a:rPr lang="en-US" sz="1100" dirty="0"/>
              <a:t>What have your students learned from all this?</a:t>
            </a:r>
          </a:p>
          <a:p>
            <a:r>
              <a:rPr lang="en-US" sz="1100" dirty="0"/>
              <a:t>What is “new” in our profession</a:t>
            </a:r>
          </a:p>
          <a:p>
            <a:r>
              <a:rPr lang="en-US" sz="1100" dirty="0"/>
              <a:t>What has changed?</a:t>
            </a:r>
          </a:p>
          <a:p>
            <a:r>
              <a:rPr lang="en-US" sz="1100" dirty="0"/>
              <a:t>What will be different for you, your students, your program?</a:t>
            </a:r>
          </a:p>
          <a:p>
            <a:endParaRPr lang="en-US" sz="1100" dirty="0"/>
          </a:p>
          <a:p>
            <a:pPr marL="0" indent="0">
              <a:buNone/>
            </a:pPr>
            <a:r>
              <a:rPr lang="en-US" sz="1100" dirty="0"/>
              <a:t>“Here comes the sun, I say, it’s alright,” George Harrison, Abby Road, 1969.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627C7B9-FD35-4E35-B741-E4A9A5F4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76B7131-2035-43F9-84E8-2B4749D33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Here Comes The Sun (Remastered 2009)">
            <a:hlinkClick r:id="" action="ppaction://media"/>
            <a:extLst>
              <a:ext uri="{FF2B5EF4-FFF2-40B4-BE49-F238E27FC236}">
                <a16:creationId xmlns:a16="http://schemas.microsoft.com/office/drawing/2014/main" id="{4FFB4B5A-043C-4860-B3E2-3EA33825F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72140" cy="37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6" name="Rectangle 145">
            <a:extLst>
              <a:ext uri="{FF2B5EF4-FFF2-40B4-BE49-F238E27FC236}">
                <a16:creationId xmlns:a16="http://schemas.microsoft.com/office/drawing/2014/main" id="{BF7BD50D-C1EE-4035-A802-4F54BBF42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8846FB44-39AD-490A-B5CC-8EAED40E6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9F51D0-6522-4F55-8369-14C09BCFB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WHERE DO WE GO FROM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49913-E386-4E44-AFA1-A3E3F7234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236304"/>
            <a:ext cx="5977938" cy="3652667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Learn from the past.</a:t>
            </a:r>
          </a:p>
          <a:p>
            <a:r>
              <a:rPr lang="en-US" sz="1500" dirty="0">
                <a:solidFill>
                  <a:srgbClr val="FFFFFF"/>
                </a:solidFill>
              </a:rPr>
              <a:t>Can we be better prepared for “next” time?</a:t>
            </a:r>
          </a:p>
          <a:p>
            <a:r>
              <a:rPr lang="en-US" sz="1500" dirty="0">
                <a:solidFill>
                  <a:srgbClr val="FFFFFF"/>
                </a:solidFill>
              </a:rPr>
              <a:t>What will you do when we get to the other side?</a:t>
            </a:r>
          </a:p>
          <a:p>
            <a:r>
              <a:rPr lang="en-US" sz="1500" dirty="0">
                <a:solidFill>
                  <a:srgbClr val="FFFFFF"/>
                </a:solidFill>
              </a:rPr>
              <a:t>Will this profession be the same?</a:t>
            </a:r>
          </a:p>
          <a:p>
            <a:r>
              <a:rPr lang="en-US" sz="1500" dirty="0">
                <a:solidFill>
                  <a:srgbClr val="FFFFFF"/>
                </a:solidFill>
              </a:rPr>
              <a:t>We must always come back to teaching music!!!</a:t>
            </a:r>
          </a:p>
          <a:p>
            <a:r>
              <a:rPr lang="en-US" sz="1500" dirty="0">
                <a:solidFill>
                  <a:srgbClr val="FFFFFF"/>
                </a:solidFill>
              </a:rPr>
              <a:t>Changing lives is the goal, music is the tool.</a:t>
            </a:r>
          </a:p>
          <a:p>
            <a:r>
              <a:rPr lang="en-US" sz="1500" dirty="0">
                <a:solidFill>
                  <a:srgbClr val="FFFFFF"/>
                </a:solidFill>
              </a:rPr>
              <a:t>If it doesn’t kill us…………….</a:t>
            </a:r>
          </a:p>
          <a:p>
            <a:r>
              <a:rPr lang="en-US" sz="1500" dirty="0">
                <a:solidFill>
                  <a:srgbClr val="FFFFFF"/>
                </a:solidFill>
              </a:rPr>
              <a:t>“Never waste a crisis!”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FFFFFF"/>
                </a:solidFill>
              </a:rPr>
              <a:t>“....all the doors that closed one time, will open up again,” Steve </a:t>
            </a:r>
            <a:r>
              <a:rPr lang="en-US" sz="1500" dirty="0" err="1">
                <a:solidFill>
                  <a:srgbClr val="FFFFFF"/>
                </a:solidFill>
              </a:rPr>
              <a:t>Winwood</a:t>
            </a:r>
            <a:r>
              <a:rPr lang="en-US" sz="1500" dirty="0">
                <a:solidFill>
                  <a:srgbClr val="FFFFFF"/>
                </a:solidFill>
              </a:rPr>
              <a:t>, 1986.</a:t>
            </a:r>
          </a:p>
        </p:txBody>
      </p:sp>
      <p:pic>
        <p:nvPicPr>
          <p:cNvPr id="4105" name="Picture 9" descr="A person playing drums&#10;&#10;Description automatically generated with low confidence">
            <a:extLst>
              <a:ext uri="{FF2B5EF4-FFF2-40B4-BE49-F238E27FC236}">
                <a16:creationId xmlns:a16="http://schemas.microsoft.com/office/drawing/2014/main" id="{0AFADF18-0F1C-4D01-9A25-CB0E0DA8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3" r="-3" b="17266"/>
          <a:stretch/>
        </p:blipFill>
        <p:spPr bwMode="auto">
          <a:xfrm>
            <a:off x="7613443" y="10"/>
            <a:ext cx="4578557" cy="22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CB2E037B-7C43-49BF-8A57-8F66AE8A5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03" name="Picture 7">
            <a:extLst>
              <a:ext uri="{FF2B5EF4-FFF2-40B4-BE49-F238E27FC236}">
                <a16:creationId xmlns:a16="http://schemas.microsoft.com/office/drawing/2014/main" id="{10E2EA27-A818-4C9F-B7F7-8C0444A10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r="20178" b="-3"/>
          <a:stretch/>
        </p:blipFill>
        <p:spPr bwMode="auto">
          <a:xfrm>
            <a:off x="7611903" y="4572000"/>
            <a:ext cx="458009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A person standing in front of a group of people playing instruments&#10;&#10;Description automatically generated with low confidence">
            <a:extLst>
              <a:ext uri="{FF2B5EF4-FFF2-40B4-BE49-F238E27FC236}">
                <a16:creationId xmlns:a16="http://schemas.microsoft.com/office/drawing/2014/main" id="{57E04252-4130-4477-BE64-7CA16914C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473"/>
          <a:stretch/>
        </p:blipFill>
        <p:spPr bwMode="auto">
          <a:xfrm>
            <a:off x="7611902" y="2318167"/>
            <a:ext cx="458009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CF68031E-1B0E-4EB8-B6B3-F241282F7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2267112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DED4A9BC-A543-4CA4-9524-CA2FA372F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4545792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teve Winwood - Back In The High Life Again (Lyrics on screen)">
            <a:hlinkClick r:id="" action="ppaction://media"/>
            <a:extLst>
              <a:ext uri="{FF2B5EF4-FFF2-40B4-BE49-F238E27FC236}">
                <a16:creationId xmlns:a16="http://schemas.microsoft.com/office/drawing/2014/main" id="{ED6A9277-6C41-4CF6-9904-5E8FF7854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21266"/>
            <a:ext cx="405114" cy="40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061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4CE3AD-C754-4F1E-A76F-1EDDF7179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5789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38B743-4443-4735-BFC2-B514F6409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578973" y="0"/>
            <a:ext cx="761302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C5920-25C1-4B66-8099-CA6188B70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206" y="643467"/>
            <a:ext cx="6104288" cy="557106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rgbClr val="FFFFFF"/>
                </a:solidFill>
              </a:rPr>
              <a:t>Dr. Frank Tracz</a:t>
            </a:r>
          </a:p>
          <a:p>
            <a:pPr marL="0" indent="0">
              <a:buNone/>
            </a:pPr>
            <a:r>
              <a:rPr lang="en-US" sz="1800">
                <a:solidFill>
                  <a:srgbClr val="FFFFFF"/>
                </a:solidFill>
              </a:rPr>
              <a:t>Director of Bands</a:t>
            </a:r>
          </a:p>
          <a:p>
            <a:pPr marL="0" indent="0">
              <a:buNone/>
            </a:pPr>
            <a:r>
              <a:rPr lang="en-US" sz="1800">
                <a:solidFill>
                  <a:srgbClr val="FFFFFF"/>
                </a:solidFill>
              </a:rPr>
              <a:t>Professor of Music</a:t>
            </a:r>
          </a:p>
          <a:p>
            <a:pPr marL="0" indent="0">
              <a:buNone/>
            </a:pPr>
            <a:r>
              <a:rPr lang="en-US" sz="1800">
                <a:solidFill>
                  <a:srgbClr val="FFFFFF"/>
                </a:solidFill>
              </a:rPr>
              <a:t>Kansas State University</a:t>
            </a:r>
          </a:p>
          <a:p>
            <a:pPr marL="0" indent="0">
              <a:buNone/>
            </a:pPr>
            <a:r>
              <a:rPr lang="en-US" sz="1800">
                <a:solidFill>
                  <a:srgbClr val="FFFFFF"/>
                </a:solidFill>
              </a:rPr>
              <a:t>226 McCain Auditorium</a:t>
            </a:r>
          </a:p>
          <a:p>
            <a:pPr marL="0" indent="0">
              <a:buNone/>
            </a:pPr>
            <a:r>
              <a:rPr lang="en-US" sz="1800">
                <a:solidFill>
                  <a:srgbClr val="FFFFFF"/>
                </a:solidFill>
              </a:rPr>
              <a:t>Manhattan, KS 66506</a:t>
            </a:r>
          </a:p>
          <a:p>
            <a:pPr marL="0" indent="0">
              <a:buNone/>
            </a:pPr>
            <a:r>
              <a:rPr lang="en-US" sz="1800">
                <a:solidFill>
                  <a:srgbClr val="FFFFFF"/>
                </a:solidFill>
              </a:rPr>
              <a:t>785-532-3816 – Office</a:t>
            </a:r>
          </a:p>
          <a:p>
            <a:pPr marL="0" indent="0">
              <a:buNone/>
            </a:pPr>
            <a:r>
              <a:rPr lang="en-US" sz="1800">
                <a:solidFill>
                  <a:srgbClr val="FFFFFF"/>
                </a:solidFill>
              </a:rPr>
              <a:t>785-770-7873 – Cell</a:t>
            </a:r>
          </a:p>
          <a:p>
            <a:pPr marL="0" indent="0">
              <a:buNone/>
            </a:pPr>
            <a:r>
              <a:rPr lang="en-US" sz="1800">
                <a:solidFill>
                  <a:srgbClr val="FFFFFF"/>
                </a:solidFill>
              </a:rPr>
              <a:t>ftracz@ksu.edu</a:t>
            </a:r>
          </a:p>
        </p:txBody>
      </p:sp>
    </p:spTree>
    <p:extLst>
      <p:ext uri="{BB962C8B-B14F-4D97-AF65-F5344CB8AC3E}">
        <p14:creationId xmlns:p14="http://schemas.microsoft.com/office/powerpoint/2010/main" val="4082533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E1F60A3A-08DA-445D-B74A-BEE073589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21A61-3746-42E8-B056-B647CC95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/>
              <a:t>YESTERDAY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D82F5-484E-4AFA-9E52-B2A68DA7CF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1344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296E6EFB-D2CB-44B2-BE0D-9C6DCCCED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1DBA-29F5-4FD0-8FEC-67F36E547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en-US" dirty="0"/>
              <a:t>Planning our programs.</a:t>
            </a:r>
          </a:p>
          <a:p>
            <a:r>
              <a:rPr lang="en-US" dirty="0"/>
              <a:t>Recruiting.</a:t>
            </a:r>
          </a:p>
          <a:p>
            <a:r>
              <a:rPr lang="en-US" dirty="0"/>
              <a:t>Fundraising.</a:t>
            </a:r>
          </a:p>
          <a:p>
            <a:r>
              <a:rPr lang="en-US" dirty="0"/>
              <a:t>Bus trips, concerts, football Fridays, basketball Saturdays.</a:t>
            </a:r>
          </a:p>
          <a:p>
            <a:r>
              <a:rPr lang="en-US" dirty="0"/>
              <a:t>Rehearsing our groups face to face.</a:t>
            </a:r>
          </a:p>
          <a:p>
            <a:r>
              <a:rPr lang="en-US" dirty="0"/>
              <a:t>What were our “real” worries last year?</a:t>
            </a:r>
          </a:p>
          <a:p>
            <a:r>
              <a:rPr lang="en-US" dirty="0"/>
              <a:t>I miss yesterday……..</a:t>
            </a:r>
          </a:p>
          <a:p>
            <a:pPr marL="0" indent="0">
              <a:buNone/>
            </a:pPr>
            <a:r>
              <a:rPr lang="en-US" dirty="0"/>
              <a:t>“.....all my troubles seemed so far away,” Paul McCartney, 1965.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62BA066C-D259-4F6D-9F83-124F73636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179F48-E825-4803-806A-7029F8537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Yesterday (Remastered 2009)">
            <a:hlinkClick r:id="" action="ppaction://media"/>
            <a:extLst>
              <a:ext uri="{FF2B5EF4-FFF2-40B4-BE49-F238E27FC236}">
                <a16:creationId xmlns:a16="http://schemas.microsoft.com/office/drawing/2014/main" id="{F0D28FE6-7F84-4A4D-8824-A6177F16B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59027" cy="35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61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D9A7F5-759F-405A-B7A5-C34486A1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6A706-C11A-4FFF-A519-2486B4904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6E33F-3E7C-4C46-8F98-5A744DFD9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236304"/>
            <a:ext cx="5977938" cy="3652667"/>
          </a:xfrm>
        </p:spPr>
        <p:txBody>
          <a:bodyPr numCol="2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The Pandemic of the century</a:t>
            </a:r>
          </a:p>
          <a:p>
            <a:r>
              <a:rPr lang="en-US" sz="1800" dirty="0">
                <a:solidFill>
                  <a:srgbClr val="FFFFFF"/>
                </a:solidFill>
              </a:rPr>
              <a:t>Political turmoil.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Economic disaster.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Social unrest.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Social media.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Vaccinations.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Elections.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Tweets.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COVID-19 Protocol.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What are our real worries right now?</a:t>
            </a:r>
          </a:p>
          <a:p>
            <a:r>
              <a:rPr lang="en-US" sz="1800" dirty="0">
                <a:solidFill>
                  <a:srgbClr val="FFFFFF"/>
                </a:solidFill>
              </a:rPr>
              <a:t>General Richard Meyers</a:t>
            </a:r>
          </a:p>
          <a:p>
            <a:r>
              <a:rPr lang="en-US" sz="1800" dirty="0">
                <a:solidFill>
                  <a:srgbClr val="FFFFFF"/>
                </a:solidFill>
              </a:rPr>
              <a:t>Can’t look back.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</a:rPr>
              <a:t>“We didn’t start the fire....,” Billy Joel, 1989.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F6FDC-4730-4E9A-91F7-2C3C1B77D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1BAFB-29A1-4768-B270-A0B9B0BE1B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27" r="18850"/>
          <a:stretch/>
        </p:blipFill>
        <p:spPr>
          <a:xfrm>
            <a:off x="7611902" y="10"/>
            <a:ext cx="4580097" cy="6857990"/>
          </a:xfrm>
          <a:prstGeom prst="rect">
            <a:avLst/>
          </a:prstGeom>
        </p:spPr>
      </p:pic>
      <p:pic>
        <p:nvPicPr>
          <p:cNvPr id="5" name="We Didn't Start the Fire w Lyrics">
            <a:hlinkClick r:id="" action="ppaction://media"/>
            <a:extLst>
              <a:ext uri="{FF2B5EF4-FFF2-40B4-BE49-F238E27FC236}">
                <a16:creationId xmlns:a16="http://schemas.microsoft.com/office/drawing/2014/main" id="{E1467905-3C8E-4D45-82AC-503C2893A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04" y="1"/>
            <a:ext cx="414670" cy="41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82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475A6-7558-4721-8281-8849005C4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/>
              <a:t>WHAT HAS CHANGED?</a:t>
            </a:r>
          </a:p>
        </p:txBody>
      </p:sp>
      <p:pic>
        <p:nvPicPr>
          <p:cNvPr id="4" name="Picture 2" descr="The Story of David Bowie's Ziggy Stardust Character – Brain Pickings">
            <a:extLst>
              <a:ext uri="{FF2B5EF4-FFF2-40B4-BE49-F238E27FC236}">
                <a16:creationId xmlns:a16="http://schemas.microsoft.com/office/drawing/2014/main" id="{DF630EA3-B09E-4348-82CF-71CDC642F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0" r="20458" b="-2"/>
          <a:stretch/>
        </p:blipFill>
        <p:spPr bwMode="auto">
          <a:xfrm>
            <a:off x="1598579" y="1916318"/>
            <a:ext cx="2050702" cy="347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376A0-5268-43C6-B543-71A2F1706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733" y="1845734"/>
            <a:ext cx="6515947" cy="4023360"/>
          </a:xfrm>
        </p:spPr>
        <p:txBody>
          <a:bodyPr>
            <a:normAutofit/>
          </a:bodyPr>
          <a:lstStyle/>
          <a:p>
            <a:r>
              <a:rPr lang="en-US" dirty="0"/>
              <a:t>You?</a:t>
            </a:r>
          </a:p>
          <a:p>
            <a:r>
              <a:rPr lang="en-US" dirty="0"/>
              <a:t>Me?</a:t>
            </a:r>
          </a:p>
          <a:p>
            <a:r>
              <a:rPr lang="en-US" dirty="0"/>
              <a:t>Us?</a:t>
            </a:r>
          </a:p>
          <a:p>
            <a:r>
              <a:rPr lang="en-US" dirty="0"/>
              <a:t>The world?</a:t>
            </a:r>
          </a:p>
          <a:p>
            <a:r>
              <a:rPr lang="en-US" dirty="0"/>
              <a:t>Everything?</a:t>
            </a:r>
          </a:p>
          <a:p>
            <a:r>
              <a:rPr lang="en-US" dirty="0"/>
              <a:t>Our profession?</a:t>
            </a:r>
          </a:p>
          <a:p>
            <a:r>
              <a:rPr lang="en-US" dirty="0"/>
              <a:t>“Turn and face the change,” David Bowie, 1971.</a:t>
            </a:r>
          </a:p>
        </p:txBody>
      </p:sp>
      <p:pic>
        <p:nvPicPr>
          <p:cNvPr id="5" name="Changes (2015 Remaster)">
            <a:hlinkClick r:id="" action="ppaction://media"/>
            <a:extLst>
              <a:ext uri="{FF2B5EF4-FFF2-40B4-BE49-F238E27FC236}">
                <a16:creationId xmlns:a16="http://schemas.microsoft.com/office/drawing/2014/main" id="{5E861E77-4F3E-40A8-8C8B-CC04DA16F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93405" cy="39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056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ck of John Lennon's hair fetches $35,000 at auction">
            <a:extLst>
              <a:ext uri="{FF2B5EF4-FFF2-40B4-BE49-F238E27FC236}">
                <a16:creationId xmlns:a16="http://schemas.microsoft.com/office/drawing/2014/main" id="{8CE0B371-7F4A-44D4-9871-21A60927B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" r="5488"/>
          <a:stretch/>
        </p:blipFill>
        <p:spPr bwMode="auto">
          <a:xfrm>
            <a:off x="20" y="10"/>
            <a:ext cx="45789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C9A38F1B-CDC5-446F-958D-6F4F65C66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235C2B-32F6-4286-BBAA-CD34B294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206" y="516835"/>
            <a:ext cx="6339840" cy="166650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NOW WHAT?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73AA170-54FE-45E4-BE8F-E242A9C66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1D829-833F-4AF7-BD2B-96D398869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206" y="2236304"/>
            <a:ext cx="6339840" cy="3652667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Most crucial time in our lives....so far.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A lot depends on me.....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Can’t do it alone. </a:t>
            </a:r>
          </a:p>
          <a:p>
            <a:r>
              <a:rPr lang="en-US" sz="1800" dirty="0">
                <a:solidFill>
                  <a:srgbClr val="FFFFFF"/>
                </a:solidFill>
              </a:rPr>
              <a:t>Take it from what is, to what could be.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HOW?</a:t>
            </a:r>
          </a:p>
          <a:p>
            <a:r>
              <a:rPr lang="en-US" sz="1800" dirty="0">
                <a:solidFill>
                  <a:srgbClr val="FFFFFF"/>
                </a:solidFill>
              </a:rPr>
              <a:t>Our lives and plans are treading water.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NOBODY planned for this!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</a:rPr>
              <a:t>“Life is what happens to you while you’re busy making other plans,” John Lennon, 1980.</a:t>
            </a:r>
          </a:p>
        </p:txBody>
      </p:sp>
      <p:pic>
        <p:nvPicPr>
          <p:cNvPr id="4" name="Beautiful Boy (Darling Boy)">
            <a:hlinkClick r:id="" action="ppaction://media"/>
            <a:extLst>
              <a:ext uri="{FF2B5EF4-FFF2-40B4-BE49-F238E27FC236}">
                <a16:creationId xmlns:a16="http://schemas.microsoft.com/office/drawing/2014/main" id="{37B0A2FF-1989-4D65-93DE-26274D1DE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82772" cy="38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32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54CE3AD-C754-4F1E-A76F-1EDDF7179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5789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780CC-5352-4EAC-9C45-5EA47E06C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77" y="643467"/>
            <a:ext cx="3467569" cy="557106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WHERE DO WE GO FROM HERE?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38B743-4443-4735-BFC2-B514F6409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578973" y="0"/>
            <a:ext cx="761302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A9C2A-E528-4D50-964F-A7E0EE26F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206" y="643467"/>
            <a:ext cx="6104288" cy="5571065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You!</a:t>
            </a:r>
          </a:p>
          <a:p>
            <a:r>
              <a:rPr lang="en-US" sz="1800" dirty="0">
                <a:solidFill>
                  <a:srgbClr val="FFFFFF"/>
                </a:solidFill>
              </a:rPr>
              <a:t>Your family.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Your ensemble and your students.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Your job and career.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So I asked....let’s break it down.</a:t>
            </a:r>
          </a:p>
          <a:p>
            <a:r>
              <a:rPr lang="en-US" sz="1800" dirty="0">
                <a:solidFill>
                  <a:srgbClr val="FFFFFF"/>
                </a:solidFill>
              </a:rPr>
              <a:t>“The more I look around the more I have to fear,” Chicago IV, Live at Carnegie Hall, 1971.</a:t>
            </a:r>
          </a:p>
        </p:txBody>
      </p:sp>
      <p:pic>
        <p:nvPicPr>
          <p:cNvPr id="4" name="Where Do We Go from Here (Live at Carnegie Hall, New York, NY, April 5-10, 1971)">
            <a:hlinkClick r:id="" action="ppaction://media"/>
            <a:extLst>
              <a:ext uri="{FF2B5EF4-FFF2-40B4-BE49-F238E27FC236}">
                <a16:creationId xmlns:a16="http://schemas.microsoft.com/office/drawing/2014/main" id="{5700D542-EE8D-48B6-968C-2F81DF0A0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1898"/>
            <a:ext cx="329609" cy="32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51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F1F02-326C-4AA9-A4B1-30B88872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YOU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48F06-C3D7-489F-B7F8-021687F11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r>
              <a:rPr lang="en-US" dirty="0"/>
              <a:t>It is what it is.....(yikes!!)</a:t>
            </a:r>
            <a:endParaRPr lang="en-US" dirty="0">
              <a:cs typeface="Calibri"/>
            </a:endParaRPr>
          </a:p>
          <a:p>
            <a:r>
              <a:rPr lang="en-US" dirty="0"/>
              <a:t>What are YOU doing to move forward? (Emphasis on YOU.)</a:t>
            </a:r>
          </a:p>
          <a:p>
            <a:r>
              <a:rPr lang="en-US" dirty="0"/>
              <a:t>- Time Management is crucial!</a:t>
            </a:r>
          </a:p>
          <a:p>
            <a:r>
              <a:rPr lang="en-US" dirty="0"/>
              <a:t>- Made a list of “to do’s”.</a:t>
            </a:r>
          </a:p>
          <a:p>
            <a:r>
              <a:rPr lang="en-US" dirty="0"/>
              <a:t>- Gave up being the victim.</a:t>
            </a:r>
          </a:p>
          <a:p>
            <a:r>
              <a:rPr lang="en-US" dirty="0"/>
              <a:t>- Realized a need to join forces with others.</a:t>
            </a:r>
          </a:p>
          <a:p>
            <a:r>
              <a:rPr lang="en-US" dirty="0"/>
              <a:t>- Got moving…..</a:t>
            </a:r>
          </a:p>
          <a:p>
            <a:r>
              <a:rPr lang="en-US" dirty="0"/>
              <a:t>- Learned to use time more efficiently and got more done at a higher level!!!</a:t>
            </a:r>
          </a:p>
          <a:p>
            <a:r>
              <a:rPr lang="en-US" dirty="0"/>
              <a:t>- Learned/noticed the “little” things.</a:t>
            </a:r>
          </a:p>
          <a:p>
            <a:r>
              <a:rPr lang="en-US" dirty="0"/>
              <a:t>- Counted my blessings, and cherished the moment.</a:t>
            </a:r>
          </a:p>
          <a:p>
            <a:r>
              <a:rPr lang="en-US" dirty="0"/>
              <a:t>- Reflection and planning.</a:t>
            </a:r>
          </a:p>
        </p:txBody>
      </p:sp>
    </p:spTree>
    <p:extLst>
      <p:ext uri="{BB962C8B-B14F-4D97-AF65-F5344CB8AC3E}">
        <p14:creationId xmlns:p14="http://schemas.microsoft.com/office/powerpoint/2010/main" val="18719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1A4D24-E35B-49AC-8C83-485A7A65A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YOUR FAMILY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0E694-0E3F-49C5-9439-0E7C13BE3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r>
              <a:rPr lang="en-US" dirty="0"/>
              <a:t>- Contacted family and friends through ZOOM AND phone calls.</a:t>
            </a:r>
          </a:p>
          <a:p>
            <a:r>
              <a:rPr lang="en-US" dirty="0"/>
              <a:t>- Looked for “experts” and expanded my “family.”</a:t>
            </a:r>
          </a:p>
          <a:p>
            <a:r>
              <a:rPr lang="en-US" dirty="0"/>
              <a:t>- Gained pleasure/confidence through helping others!</a:t>
            </a:r>
          </a:p>
          <a:p>
            <a:r>
              <a:rPr lang="en-US" dirty="0"/>
              <a:t>- Made new friends professionally.</a:t>
            </a:r>
          </a:p>
          <a:p>
            <a:r>
              <a:rPr lang="en-US" dirty="0"/>
              <a:t>- Asked “What do you think?” …..a lot!</a:t>
            </a:r>
          </a:p>
          <a:p>
            <a:r>
              <a:rPr lang="en-US" dirty="0"/>
              <a:t>- Discovered plan “B,” and “C,” and “E,” etc., etc., etc.……</a:t>
            </a:r>
          </a:p>
          <a:p>
            <a:r>
              <a:rPr lang="en-US" dirty="0"/>
              <a:t>- Established new priorities.</a:t>
            </a:r>
          </a:p>
          <a:p>
            <a:r>
              <a:rPr lang="en-US" dirty="0"/>
              <a:t>- “Made” the time for others and myself.</a:t>
            </a:r>
          </a:p>
          <a:p>
            <a:r>
              <a:rPr lang="en-US" dirty="0"/>
              <a:t>- Became a juggler of all things important.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5FCD2-C23C-4CF7-842B-DBEBD4EB2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YOUR ENSEMBLE AND YOUR STUDENTS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1C142-5638-4050-A38C-36AB2953E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r>
              <a:rPr lang="en-US" dirty="0"/>
              <a:t>- Learned to record, stream.</a:t>
            </a:r>
          </a:p>
          <a:p>
            <a:r>
              <a:rPr lang="en-US" dirty="0"/>
              <a:t>- Realized what was most important.  Made the challenges more doable!</a:t>
            </a:r>
          </a:p>
          <a:p>
            <a:r>
              <a:rPr lang="en-US" dirty="0"/>
              <a:t>- Lived and taught “time management.”</a:t>
            </a:r>
          </a:p>
          <a:p>
            <a:r>
              <a:rPr lang="en-US" dirty="0"/>
              <a:t>- Looked to the future to build a “legacy.”</a:t>
            </a:r>
          </a:p>
          <a:p>
            <a:r>
              <a:rPr lang="en-US" dirty="0"/>
              <a:t>- Became more understanding of others.</a:t>
            </a:r>
          </a:p>
          <a:p>
            <a:r>
              <a:rPr lang="en-US" dirty="0"/>
              <a:t>- Acquired “double jointed flexibility!!”</a:t>
            </a:r>
          </a:p>
          <a:p>
            <a:r>
              <a:rPr lang="en-US" dirty="0"/>
              <a:t>- Learned methods of creative engagement.</a:t>
            </a:r>
          </a:p>
          <a:p>
            <a:r>
              <a:rPr lang="en-US" dirty="0"/>
              <a:t>- Answered the need for “safe” social interaction….creatively.</a:t>
            </a:r>
          </a:p>
          <a:p>
            <a:r>
              <a:rPr lang="en-US" dirty="0"/>
              <a:t>- Used my ensemble/class to teach the soul and heart.</a:t>
            </a:r>
          </a:p>
          <a:p>
            <a:r>
              <a:rPr lang="en-US" dirty="0"/>
              <a:t>- Discovered ”how” to build the “family atmosphere.”</a:t>
            </a:r>
          </a:p>
        </p:txBody>
      </p:sp>
    </p:spTree>
    <p:extLst>
      <p:ext uri="{BB962C8B-B14F-4D97-AF65-F5344CB8AC3E}">
        <p14:creationId xmlns:p14="http://schemas.microsoft.com/office/powerpoint/2010/main" val="182763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880</Words>
  <Application>Microsoft Office PowerPoint</Application>
  <PresentationFormat>Widescreen</PresentationFormat>
  <Paragraphs>126</Paragraphs>
  <Slides>13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Retrospect</vt:lpstr>
      <vt:lpstr>NEVER WASTE A CRISIS</vt:lpstr>
      <vt:lpstr>YESTERDAY</vt:lpstr>
      <vt:lpstr>THE CRISIS</vt:lpstr>
      <vt:lpstr>WHAT HAS CHANGED?</vt:lpstr>
      <vt:lpstr>NOW WHAT?</vt:lpstr>
      <vt:lpstr>WHERE DO WE GO FROM HERE?</vt:lpstr>
      <vt:lpstr>YOU</vt:lpstr>
      <vt:lpstr>YOUR FAMILY</vt:lpstr>
      <vt:lpstr>YOUR ENSEMBLE AND YOUR STUDENTS</vt:lpstr>
      <vt:lpstr>YOUR JOB AND CAREER</vt:lpstr>
      <vt:lpstr>THE “OTHER SIDE”</vt:lpstr>
      <vt:lpstr>WHERE DO WE GO FROM HERE?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NEVER WASTE A CRISIS</dc:title>
  <dc:creator>sophiashaar@outlook.com</dc:creator>
  <cp:lastModifiedBy>sophiashaar@outlook.com</cp:lastModifiedBy>
  <cp:revision>25</cp:revision>
  <dcterms:created xsi:type="dcterms:W3CDTF">2021-01-15T18:09:00Z</dcterms:created>
  <dcterms:modified xsi:type="dcterms:W3CDTF">2021-01-19T19:05:16Z</dcterms:modified>
</cp:coreProperties>
</file>