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>
      <p:cViewPr varScale="1">
        <p:scale>
          <a:sx n="52" d="100"/>
          <a:sy n="52" d="100"/>
        </p:scale>
        <p:origin x="8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anoramic photo of two canoeists on a wide river with snowy mountains in the background"/>
          <p:cNvSpPr>
            <a:spLocks noGrp="1"/>
          </p:cNvSpPr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noramic photo of two canoeists on a wide river with snowy mountains in the background"/>
          <p:cNvSpPr>
            <a:spLocks noGrp="1"/>
          </p:cNvSpPr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d boat moored by a dock in a river with trees along the shoreline and a cloudy blue sky in the background"/>
          <p:cNvSpPr>
            <a:spLocks noGrp="1"/>
          </p:cNvSpPr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d boat moored by a dock in a river with trees along the shoreline and a cloudy blue sky in the background"/>
          <p:cNvSpPr>
            <a:spLocks noGrp="1"/>
          </p:cNvSpPr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hild looking through binoculars at a snowy mountain landscape"/>
          <p:cNvSpPr>
            <a:spLocks noGrp="1"/>
          </p:cNvSpPr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mall rocky island covered with grass and surrounded by ocean with blue sky in the background"/>
          <p:cNvSpPr>
            <a:spLocks noGrp="1"/>
          </p:cNvSpPr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Red boat moored by a dock in a river with trees along the shoreline and a cloudy blue sky in the background"/>
          <p:cNvSpPr>
            <a:spLocks noGrp="1"/>
          </p:cNvSpPr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ksu.edu/band/about" TargetMode="External"/><Relationship Id="rId2" Type="http://schemas.openxmlformats.org/officeDocument/2006/relationships/hyperlink" Target="mailto:ftracz@ksu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earn to Hit the Curve Ball…"/>
          <p:cNvSpPr txBox="1">
            <a:spLocks noGrp="1"/>
          </p:cNvSpPr>
          <p:nvPr>
            <p:ph type="ctrTitle"/>
          </p:nvPr>
        </p:nvSpPr>
        <p:spPr>
          <a:xfrm>
            <a:off x="2381250" y="22987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Learn to Hit the Curve Ball</a:t>
            </a:r>
          </a:p>
          <a:p>
            <a:r>
              <a:rPr dirty="0"/>
              <a:t>or Don’t Play the Game</a:t>
            </a:r>
          </a:p>
        </p:txBody>
      </p:sp>
      <p:sp>
        <p:nvSpPr>
          <p:cNvPr id="120" name="Dr. Frank Tracz…"/>
          <p:cNvSpPr txBox="1">
            <a:spLocks noGrp="1"/>
          </p:cNvSpPr>
          <p:nvPr>
            <p:ph type="subTitle" sz="half" idx="1"/>
          </p:nvPr>
        </p:nvSpPr>
        <p:spPr>
          <a:xfrm>
            <a:off x="2387600" y="7595229"/>
            <a:ext cx="19763033" cy="437687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726440">
              <a:defRPr sz="5632"/>
            </a:pPr>
            <a:r>
              <a:rPr dirty="0"/>
              <a:t>Dr. Frank </a:t>
            </a:r>
            <a:r>
              <a:rPr dirty="0" err="1"/>
              <a:t>Tracz</a:t>
            </a:r>
            <a:endParaRPr dirty="0"/>
          </a:p>
          <a:p>
            <a:pPr defTabSz="726440">
              <a:defRPr sz="5632"/>
            </a:pPr>
            <a:r>
              <a:rPr dirty="0"/>
              <a:t>Director of Bands</a:t>
            </a:r>
          </a:p>
          <a:p>
            <a:pPr defTabSz="726440">
              <a:defRPr sz="5632"/>
            </a:pPr>
            <a:r>
              <a:rPr dirty="0"/>
              <a:t>Kansas State University</a:t>
            </a:r>
          </a:p>
          <a:p>
            <a:pPr defTabSz="726440">
              <a:defRPr sz="5632"/>
            </a:pPr>
            <a:r>
              <a:rPr lang="en-US" dirty="0"/>
              <a:t>June 9-10, 2024</a:t>
            </a:r>
            <a:endParaRPr dirty="0"/>
          </a:p>
          <a:p>
            <a:pPr defTabSz="726440">
              <a:defRPr sz="5632"/>
            </a:pPr>
            <a:r>
              <a:rPr lang="en-US" dirty="0"/>
              <a:t>Conn-Selmer Institute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What Both People Need To Kn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8990">
              <a:defRPr sz="10976"/>
            </a:lvl1pPr>
          </a:lstStyle>
          <a:p>
            <a:r>
              <a:t>What Both People Need To Know</a:t>
            </a:r>
          </a:p>
        </p:txBody>
      </p:sp>
      <p:sp>
        <p:nvSpPr>
          <p:cNvPr id="154" name="Your “can do” lis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24255" indent="-524255" defTabSz="709930">
              <a:spcBef>
                <a:spcPts val="5000"/>
              </a:spcBef>
              <a:defRPr sz="5848"/>
            </a:pPr>
            <a:r>
              <a:t>Your “can do” list</a:t>
            </a:r>
          </a:p>
          <a:p>
            <a:pPr marL="524255" indent="-524255" defTabSz="709930">
              <a:spcBef>
                <a:spcPts val="5000"/>
              </a:spcBef>
              <a:defRPr sz="5848"/>
            </a:pPr>
            <a:r>
              <a:t>Your “can’t do” list</a:t>
            </a:r>
          </a:p>
          <a:p>
            <a:pPr marL="524255" indent="-524255" defTabSz="709930">
              <a:spcBef>
                <a:spcPts val="5000"/>
              </a:spcBef>
              <a:defRPr sz="5848"/>
            </a:pPr>
            <a:r>
              <a:t>Basics</a:t>
            </a:r>
          </a:p>
          <a:p>
            <a:pPr marL="524255" indent="-524255" defTabSz="709930">
              <a:spcBef>
                <a:spcPts val="5000"/>
              </a:spcBef>
              <a:defRPr sz="5848"/>
            </a:pPr>
            <a:r>
              <a:t>Fundamentals</a:t>
            </a:r>
          </a:p>
          <a:p>
            <a:pPr marL="524255" indent="-524255" defTabSz="709930">
              <a:spcBef>
                <a:spcPts val="5000"/>
              </a:spcBef>
              <a:defRPr sz="5848"/>
            </a:pPr>
            <a:r>
              <a:t>Technique</a:t>
            </a:r>
          </a:p>
          <a:p>
            <a:pPr marL="524255" indent="-524255" defTabSz="709930">
              <a:spcBef>
                <a:spcPts val="5000"/>
              </a:spcBef>
              <a:defRPr sz="5848"/>
            </a:pPr>
            <a:r>
              <a:t>Analytics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Baseball vs. Condu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Baseball vs. Conductor</a:t>
            </a:r>
          </a:p>
        </p:txBody>
      </p:sp>
      <p:sp>
        <p:nvSpPr>
          <p:cNvPr id="157" name="“Same Thing”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800"/>
            </a:pPr>
            <a:r>
              <a:t>“Same Thing”</a:t>
            </a:r>
          </a:p>
          <a:p>
            <a:pPr>
              <a:defRPr sz="6800"/>
            </a:pPr>
            <a:r>
              <a:t>You must prepare.</a:t>
            </a:r>
          </a:p>
          <a:p>
            <a:pPr>
              <a:defRPr sz="6800"/>
            </a:pPr>
            <a:r>
              <a:t>Practice fundamentals.</a:t>
            </a:r>
          </a:p>
          <a:p>
            <a:pPr>
              <a:defRPr sz="6800"/>
            </a:pPr>
            <a:r>
              <a:t>Stay updated (read and research).</a:t>
            </a:r>
          </a:p>
          <a:p>
            <a:pPr>
              <a:defRPr sz="6800"/>
            </a:pPr>
            <a:r>
              <a:t>Adjust and change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wo Reasons Why We Fai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 Reasons Why We Fail</a:t>
            </a:r>
          </a:p>
        </p:txBody>
      </p:sp>
      <p:sp>
        <p:nvSpPr>
          <p:cNvPr id="160" name="Lack of People Skills…"/>
          <p:cNvSpPr txBox="1">
            <a:spLocks noGrp="1"/>
          </p:cNvSpPr>
          <p:nvPr>
            <p:ph type="body" sz="half" idx="1"/>
          </p:nvPr>
        </p:nvSpPr>
        <p:spPr>
          <a:xfrm>
            <a:off x="1790700" y="3644900"/>
            <a:ext cx="20815300" cy="6023279"/>
          </a:xfrm>
          <a:prstGeom prst="rect">
            <a:avLst/>
          </a:prstGeom>
        </p:spPr>
        <p:txBody>
          <a:bodyPr/>
          <a:lstStyle/>
          <a:p>
            <a:pPr>
              <a:defRPr sz="6800"/>
            </a:pPr>
            <a:r>
              <a:t>Lack of People Skills</a:t>
            </a:r>
          </a:p>
          <a:p>
            <a:pPr>
              <a:defRPr sz="6800"/>
            </a:pPr>
            <a:r>
              <a:t>Lack of Organizational Skills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1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roblems and Solu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Problems and Solutions</a:t>
            </a:r>
          </a:p>
        </p:txBody>
      </p:sp>
      <p:sp>
        <p:nvSpPr>
          <p:cNvPr id="163" name="Both are challeng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800"/>
            </a:pPr>
            <a:r>
              <a:t>Both are challenging</a:t>
            </a:r>
          </a:p>
          <a:p>
            <a:pPr>
              <a:defRPr sz="6800"/>
            </a:pPr>
            <a:r>
              <a:t>Networking</a:t>
            </a:r>
          </a:p>
          <a:p>
            <a:pPr>
              <a:defRPr sz="6800"/>
            </a:pPr>
            <a:r>
              <a:t>Sponging (Dr. Robert Petzold)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creenshot 2023-11-15 at 4.40.36 PM.png" descr="Screenshot 2023-11-15 at 4.40.36 PM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3093" b="3093"/>
          <a:stretch>
            <a:fillRect/>
          </a:stretch>
        </p:blipFill>
        <p:spPr>
          <a:xfrm>
            <a:off x="11844285" y="3651250"/>
            <a:ext cx="10007601" cy="8851900"/>
          </a:xfrm>
          <a:prstGeom prst="rect">
            <a:avLst/>
          </a:prstGeom>
        </p:spPr>
      </p:pic>
      <p:sp>
        <p:nvSpPr>
          <p:cNvPr id="166" name="Create Your Circle of Suppo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Create Your Circle of Support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creenshot 2023-11-15 at 4.40.36 PM.png" descr="Screenshot 2023-11-15 at 4.40.36 PM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3093" b="3093"/>
          <a:stretch>
            <a:fillRect/>
          </a:stretch>
        </p:blipFill>
        <p:spPr>
          <a:xfrm>
            <a:off x="11844285" y="3651250"/>
            <a:ext cx="10007601" cy="8851900"/>
          </a:xfrm>
          <a:prstGeom prst="rect">
            <a:avLst/>
          </a:prstGeom>
        </p:spPr>
      </p:pic>
      <p:sp>
        <p:nvSpPr>
          <p:cNvPr id="169" name="Create Your Circle of Suppo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Create Your Circle of Support</a:t>
            </a:r>
          </a:p>
        </p:txBody>
      </p:sp>
      <p:sp>
        <p:nvSpPr>
          <p:cNvPr id="170" name="Everyday Support"/>
          <p:cNvSpPr txBox="1"/>
          <p:nvPr/>
        </p:nvSpPr>
        <p:spPr>
          <a:xfrm>
            <a:off x="2632776" y="4503642"/>
            <a:ext cx="70550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/>
            </a:lvl1pPr>
          </a:lstStyle>
          <a:p>
            <a:r>
              <a:t>Everyday Support</a:t>
            </a:r>
          </a:p>
        </p:txBody>
      </p:sp>
      <p:sp>
        <p:nvSpPr>
          <p:cNvPr id="171" name="Arrow"/>
          <p:cNvSpPr/>
          <p:nvPr/>
        </p:nvSpPr>
        <p:spPr>
          <a:xfrm>
            <a:off x="10219004" y="4661425"/>
            <a:ext cx="4376073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shot 2023-11-15 at 4.40.36 PM.png" descr="Screenshot 2023-11-15 at 4.40.36 PM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3093" b="3093"/>
          <a:stretch>
            <a:fillRect/>
          </a:stretch>
        </p:blipFill>
        <p:spPr>
          <a:xfrm>
            <a:off x="11830400" y="3651250"/>
            <a:ext cx="10007601" cy="8851900"/>
          </a:xfrm>
          <a:prstGeom prst="rect">
            <a:avLst/>
          </a:prstGeom>
        </p:spPr>
      </p:pic>
      <p:sp>
        <p:nvSpPr>
          <p:cNvPr id="174" name="Create Your Circle of Suppo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Create Your Circle of Support</a:t>
            </a:r>
          </a:p>
        </p:txBody>
      </p:sp>
      <p:sp>
        <p:nvSpPr>
          <p:cNvPr id="175" name="Everyday Support…"/>
          <p:cNvSpPr txBox="1"/>
          <p:nvPr/>
        </p:nvSpPr>
        <p:spPr>
          <a:xfrm>
            <a:off x="2609530" y="4431328"/>
            <a:ext cx="7055054" cy="414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800"/>
            </a:pPr>
            <a:r>
              <a:t>Everyday Support</a:t>
            </a:r>
          </a:p>
          <a:p>
            <a:pPr>
              <a:defRPr sz="5500"/>
            </a:pPr>
            <a:endParaRPr/>
          </a:p>
          <a:p>
            <a:pPr>
              <a:defRPr sz="6800"/>
            </a:pPr>
            <a:r>
              <a:t>Specific Support</a:t>
            </a:r>
          </a:p>
        </p:txBody>
      </p:sp>
      <p:sp>
        <p:nvSpPr>
          <p:cNvPr id="176" name="Arrow"/>
          <p:cNvSpPr/>
          <p:nvPr/>
        </p:nvSpPr>
        <p:spPr>
          <a:xfrm>
            <a:off x="10210680" y="4577285"/>
            <a:ext cx="4432430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7" name="Arrow"/>
          <p:cNvSpPr/>
          <p:nvPr/>
        </p:nvSpPr>
        <p:spPr>
          <a:xfrm>
            <a:off x="10223187" y="6223000"/>
            <a:ext cx="4795537" cy="1270000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shot 2023-11-15 at 4.40.36 PM.png" descr="Screenshot 2023-11-15 at 4.40.36 PM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3093" b="3093"/>
          <a:stretch>
            <a:fillRect/>
          </a:stretch>
        </p:blipFill>
        <p:spPr>
          <a:xfrm>
            <a:off x="11830400" y="3651250"/>
            <a:ext cx="10007601" cy="8851900"/>
          </a:xfrm>
          <a:prstGeom prst="rect">
            <a:avLst/>
          </a:prstGeom>
        </p:spPr>
      </p:pic>
      <p:sp>
        <p:nvSpPr>
          <p:cNvPr id="180" name="Create Your Circle of Suppo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Create Your Circle of Support</a:t>
            </a:r>
          </a:p>
        </p:txBody>
      </p:sp>
      <p:sp>
        <p:nvSpPr>
          <p:cNvPr id="181" name="Everyday Support…"/>
          <p:cNvSpPr txBox="1"/>
          <p:nvPr/>
        </p:nvSpPr>
        <p:spPr>
          <a:xfrm>
            <a:off x="2609530" y="4406900"/>
            <a:ext cx="7055054" cy="490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800"/>
            </a:pPr>
            <a:r>
              <a:t>Everyday Support</a:t>
            </a:r>
          </a:p>
          <a:p>
            <a:pPr>
              <a:defRPr sz="5500"/>
            </a:pPr>
            <a:endParaRPr/>
          </a:p>
          <a:p>
            <a:pPr>
              <a:defRPr sz="6800"/>
            </a:pPr>
            <a:r>
              <a:t>Specific Support</a:t>
            </a:r>
          </a:p>
          <a:p>
            <a:pPr>
              <a:defRPr sz="5500"/>
            </a:pPr>
            <a:endParaRPr/>
          </a:p>
          <a:p>
            <a:pPr>
              <a:defRPr sz="6800"/>
            </a:pPr>
            <a:r>
              <a:t>Bullpen Support</a:t>
            </a:r>
          </a:p>
        </p:txBody>
      </p:sp>
      <p:sp>
        <p:nvSpPr>
          <p:cNvPr id="182" name="Arrow"/>
          <p:cNvSpPr/>
          <p:nvPr/>
        </p:nvSpPr>
        <p:spPr>
          <a:xfrm>
            <a:off x="10187392" y="4542713"/>
            <a:ext cx="4376073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" name="Arrow"/>
          <p:cNvSpPr/>
          <p:nvPr/>
        </p:nvSpPr>
        <p:spPr>
          <a:xfrm>
            <a:off x="10214821" y="6223000"/>
            <a:ext cx="4788573" cy="1270000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4" name="Arrow"/>
          <p:cNvSpPr/>
          <p:nvPr/>
        </p:nvSpPr>
        <p:spPr>
          <a:xfrm>
            <a:off x="10187392" y="7903285"/>
            <a:ext cx="6419288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caterpillar.jpeg" descr="caterpillar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5800" r="15800"/>
          <a:stretch>
            <a:fillRect/>
          </a:stretch>
        </p:blipFill>
        <p:spPr>
          <a:xfrm>
            <a:off x="12377117" y="4070716"/>
            <a:ext cx="5162693" cy="4566495"/>
          </a:xfrm>
          <a:prstGeom prst="rect">
            <a:avLst/>
          </a:prstGeom>
        </p:spPr>
      </p:pic>
      <p:sp>
        <p:nvSpPr>
          <p:cNvPr id="187" name="Change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Change!</a:t>
            </a:r>
          </a:p>
        </p:txBody>
      </p:sp>
      <p:sp>
        <p:nvSpPr>
          <p:cNvPr id="188" name="It happens all the time to all of us forever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200"/>
            </a:pPr>
            <a:r>
              <a:t>It happens all the time to all of us forever.</a:t>
            </a:r>
          </a:p>
          <a:p>
            <a:pPr>
              <a:defRPr sz="6200"/>
            </a:pPr>
            <a:r>
              <a:t>Embrace it.</a:t>
            </a:r>
          </a:p>
          <a:p>
            <a:pPr>
              <a:defRPr sz="6200"/>
            </a:pPr>
            <a:r>
              <a:t>Learn from it.</a:t>
            </a:r>
          </a:p>
          <a:p>
            <a:pPr>
              <a:defRPr sz="6200"/>
            </a:pPr>
            <a:r>
              <a:t>Guide it.</a:t>
            </a:r>
          </a:p>
        </p:txBody>
      </p:sp>
      <p:grpSp>
        <p:nvGrpSpPr>
          <p:cNvPr id="191" name="Image Gallery"/>
          <p:cNvGrpSpPr/>
          <p:nvPr/>
        </p:nvGrpSpPr>
        <p:grpSpPr>
          <a:xfrm>
            <a:off x="17554787" y="4158815"/>
            <a:ext cx="5274349" cy="5076047"/>
            <a:chOff x="0" y="0"/>
            <a:chExt cx="5274348" cy="5076045"/>
          </a:xfrm>
        </p:grpSpPr>
        <p:pic>
          <p:nvPicPr>
            <p:cNvPr id="189" name="cocoon.jpeg" descr="cocoon.jpeg"/>
            <p:cNvPicPr>
              <a:picLocks noChangeAspect="1"/>
            </p:cNvPicPr>
            <p:nvPr/>
          </p:nvPicPr>
          <p:blipFill>
            <a:blip r:embed="rId3"/>
            <a:srcRect l="15352" r="15352"/>
            <a:stretch>
              <a:fillRect/>
            </a:stretch>
          </p:blipFill>
          <p:spPr>
            <a:xfrm>
              <a:off x="0" y="0"/>
              <a:ext cx="5274349" cy="4390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Caption"/>
            <p:cNvSpPr/>
            <p:nvPr/>
          </p:nvSpPr>
          <p:spPr>
            <a:xfrm>
              <a:off x="0" y="4466445"/>
              <a:ext cx="5274349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3000"/>
              </a:lvl1pPr>
            </a:lstStyle>
            <a:p>
              <a:r>
                <a:t>Caption</a:t>
              </a:r>
            </a:p>
          </p:txBody>
        </p:sp>
      </p:grpSp>
      <p:grpSp>
        <p:nvGrpSpPr>
          <p:cNvPr id="194" name="Image Gallery"/>
          <p:cNvGrpSpPr/>
          <p:nvPr/>
        </p:nvGrpSpPr>
        <p:grpSpPr>
          <a:xfrm>
            <a:off x="12320461" y="8683774"/>
            <a:ext cx="5162551" cy="5110869"/>
            <a:chOff x="0" y="0"/>
            <a:chExt cx="5162550" cy="5110868"/>
          </a:xfrm>
        </p:grpSpPr>
        <p:pic>
          <p:nvPicPr>
            <p:cNvPr id="192" name="cocoon 2.jpeg" descr="cocoon 2.jpeg"/>
            <p:cNvPicPr>
              <a:picLocks noChangeAspect="1"/>
            </p:cNvPicPr>
            <p:nvPr/>
          </p:nvPicPr>
          <p:blipFill>
            <a:blip r:embed="rId4"/>
            <a:srcRect l="9300" r="9300"/>
            <a:stretch>
              <a:fillRect/>
            </a:stretch>
          </p:blipFill>
          <p:spPr>
            <a:xfrm>
              <a:off x="0" y="0"/>
              <a:ext cx="5162550" cy="4425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Rectangle"/>
            <p:cNvSpPr/>
            <p:nvPr/>
          </p:nvSpPr>
          <p:spPr>
            <a:xfrm>
              <a:off x="0" y="4501268"/>
              <a:ext cx="5162550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3000"/>
              </a:lvl1pPr>
            </a:lstStyle>
            <a:p>
              <a:r>
                <a:t>  </a:t>
              </a:r>
            </a:p>
          </p:txBody>
        </p:sp>
      </p:grpSp>
      <p:grpSp>
        <p:nvGrpSpPr>
          <p:cNvPr id="197" name="Image Gallery"/>
          <p:cNvGrpSpPr/>
          <p:nvPr/>
        </p:nvGrpSpPr>
        <p:grpSpPr>
          <a:xfrm>
            <a:off x="17554787" y="8556647"/>
            <a:ext cx="5274349" cy="5367098"/>
            <a:chOff x="0" y="0"/>
            <a:chExt cx="5274348" cy="5367097"/>
          </a:xfrm>
        </p:grpSpPr>
        <p:pic>
          <p:nvPicPr>
            <p:cNvPr id="195" name="butterfly.avif" descr="butterfly.avif"/>
            <p:cNvPicPr>
              <a:picLocks noChangeAspect="1"/>
            </p:cNvPicPr>
            <p:nvPr/>
          </p:nvPicPr>
          <p:blipFill>
            <a:blip r:embed="rId5"/>
            <a:srcRect l="12443" r="12443"/>
            <a:stretch>
              <a:fillRect/>
            </a:stretch>
          </p:blipFill>
          <p:spPr>
            <a:xfrm>
              <a:off x="0" y="0"/>
              <a:ext cx="5274349" cy="4681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" name="Rectangle"/>
            <p:cNvSpPr/>
            <p:nvPr/>
          </p:nvSpPr>
          <p:spPr>
            <a:xfrm>
              <a:off x="0" y="4757497"/>
              <a:ext cx="5274349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3000"/>
              </a:lvl1pPr>
            </a:lstStyle>
            <a:p>
              <a:r>
                <a:t> 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build="p" bldLvl="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“10 - 80 - 10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“10 - 80 - 10”</a:t>
            </a:r>
          </a:p>
        </p:txBody>
      </p:sp>
      <p:sp>
        <p:nvSpPr>
          <p:cNvPr id="200" name="Dr. Jerry Forsythe"/>
          <p:cNvSpPr txBox="1"/>
          <p:nvPr/>
        </p:nvSpPr>
        <p:spPr>
          <a:xfrm>
            <a:off x="8742070" y="5938770"/>
            <a:ext cx="691256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/>
            </a:lvl1pPr>
          </a:lstStyle>
          <a:p>
            <a:r>
              <a:t>Dr. Jerry Forsythe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baseball kid.jpeg" descr="baseball kid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666"/>
          <a:stretch>
            <a:fillRect/>
          </a:stretch>
        </p:blipFill>
        <p:spPr>
          <a:xfrm>
            <a:off x="12598400" y="3641951"/>
            <a:ext cx="10007600" cy="8851901"/>
          </a:xfrm>
          <a:prstGeom prst="rect">
            <a:avLst/>
          </a:prstGeom>
        </p:spPr>
      </p:pic>
      <p:sp>
        <p:nvSpPr>
          <p:cNvPr id="123" name="Old Wives Ta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Old Wives Tale</a:t>
            </a:r>
          </a:p>
        </p:txBody>
      </p:sp>
      <p:sp>
        <p:nvSpPr>
          <p:cNvPr id="124" name="High school hot shot gets drafted.…"/>
          <p:cNvSpPr txBox="1">
            <a:spLocks noGrp="1"/>
          </p:cNvSpPr>
          <p:nvPr>
            <p:ph type="body" sz="half" idx="1"/>
          </p:nvPr>
        </p:nvSpPr>
        <p:spPr>
          <a:xfrm>
            <a:off x="1778000" y="3648301"/>
            <a:ext cx="10007600" cy="8839201"/>
          </a:xfrm>
          <a:prstGeom prst="rect">
            <a:avLst/>
          </a:prstGeom>
        </p:spPr>
        <p:txBody>
          <a:bodyPr/>
          <a:lstStyle/>
          <a:p>
            <a:r>
              <a:t>High school hot shot gets drafted.</a:t>
            </a:r>
          </a:p>
          <a:p>
            <a:r>
              <a:t>Hot shot goes to Single A.</a:t>
            </a:r>
          </a:p>
          <a:p>
            <a:r>
              <a:t>The world is a great place.</a:t>
            </a:r>
          </a:p>
          <a:p>
            <a:r>
              <a:t>First week, he hits 420 and calls home…</a:t>
            </a:r>
          </a:p>
          <a:p>
            <a:r>
              <a:t>Second week, he hits 510 and tells mom…</a:t>
            </a:r>
          </a:p>
          <a:p>
            <a:r>
              <a:t>Third week, he calls home…”Mom, they are throwing curve balls. Be home Saturday night!”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onclu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</a:t>
            </a:r>
          </a:p>
        </p:txBody>
      </p:sp>
      <p:sp>
        <p:nvSpPr>
          <p:cNvPr id="203" name="You’re young and stupid……"/>
          <p:cNvSpPr txBox="1">
            <a:spLocks noGrp="1"/>
          </p:cNvSpPr>
          <p:nvPr>
            <p:ph type="body" idx="1"/>
          </p:nvPr>
        </p:nvSpPr>
        <p:spPr>
          <a:xfrm>
            <a:off x="1790700" y="3644900"/>
            <a:ext cx="21398144" cy="8839200"/>
          </a:xfrm>
          <a:prstGeom prst="rect">
            <a:avLst/>
          </a:prstGeom>
        </p:spPr>
        <p:txBody>
          <a:bodyPr/>
          <a:lstStyle/>
          <a:p>
            <a:pPr marL="566927" indent="-566927" defTabSz="767715">
              <a:spcBef>
                <a:spcPts val="5400"/>
              </a:spcBef>
              <a:defRPr sz="4836"/>
            </a:pPr>
            <a:r>
              <a:t>You’re young and stupid…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And gullible.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You chose a great profession.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The goal is to be effective and affective for your entire career.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You do not know it all. You will never know it all. That’s the good news.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If you think you know it all and there’s nothing left to learn, that’s the really bad news.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1" build="p" bldLvl="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Welcome to the Greatest Prof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z="10192"/>
            </a:lvl1pPr>
          </a:lstStyle>
          <a:p>
            <a:r>
              <a:t>Welcome to the Greatest Profession</a:t>
            </a:r>
          </a:p>
        </p:txBody>
      </p:sp>
      <p:sp>
        <p:nvSpPr>
          <p:cNvPr id="206" name="“The greatest act of optimism…"/>
          <p:cNvSpPr txBox="1"/>
          <p:nvPr/>
        </p:nvSpPr>
        <p:spPr>
          <a:xfrm>
            <a:off x="4745278" y="5486399"/>
            <a:ext cx="14893443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700"/>
            </a:pPr>
            <a:r>
              <a:t>“The greatest act of optimism </a:t>
            </a:r>
          </a:p>
          <a:p>
            <a:pPr>
              <a:defRPr sz="8700"/>
            </a:pPr>
            <a:r>
              <a:t>is the act of teaching.”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Dr. Frank Tracz…"/>
          <p:cNvSpPr txBox="1">
            <a:spLocks noGrp="1"/>
          </p:cNvSpPr>
          <p:nvPr>
            <p:ph type="ctrTitle"/>
          </p:nvPr>
        </p:nvSpPr>
        <p:spPr>
          <a:xfrm>
            <a:off x="2503071" y="1232346"/>
            <a:ext cx="19377858" cy="11251308"/>
          </a:xfrm>
          <a:prstGeom prst="rect">
            <a:avLst/>
          </a:prstGeom>
        </p:spPr>
        <p:txBody>
          <a:bodyPr/>
          <a:lstStyle/>
          <a:p>
            <a:pPr defTabSz="751205">
              <a:defRPr sz="10192"/>
            </a:pPr>
            <a:r>
              <a:t>Dr. Frank Tracz</a:t>
            </a:r>
          </a:p>
          <a:p>
            <a:pPr defTabSz="751205">
              <a:defRPr sz="10192"/>
            </a:pPr>
            <a:r>
              <a:t>Director of Bands</a:t>
            </a:r>
          </a:p>
          <a:p>
            <a:pPr defTabSz="751205">
              <a:defRPr sz="10192"/>
            </a:pPr>
            <a:r>
              <a:t>Kansas State University</a:t>
            </a:r>
          </a:p>
          <a:p>
            <a:pPr defTabSz="751205">
              <a:defRPr sz="10192"/>
            </a:pPr>
            <a:r>
              <a:rPr u="sng">
                <a:hlinkClick r:id="rId2"/>
              </a:rPr>
              <a:t>ftracz@ksu.edu</a:t>
            </a:r>
          </a:p>
          <a:p>
            <a:pPr defTabSz="751205">
              <a:defRPr sz="10192"/>
            </a:pPr>
            <a:r>
              <a:rPr u="sng">
                <a:hlinkClick r:id="rId3"/>
              </a:rPr>
              <a:t>ksu.edu/band/about</a:t>
            </a:r>
          </a:p>
          <a:p>
            <a:pPr defTabSz="751205">
              <a:defRPr sz="10192"/>
            </a:pPr>
            <a:endParaRPr u="sng">
              <a:hlinkClick r:id="rId3"/>
            </a:endParaRPr>
          </a:p>
          <a:p>
            <a:pPr defTabSz="751205">
              <a:defRPr sz="5824"/>
            </a:pPr>
            <a:r>
              <a:t>(Click the link above to find today’s presentation handout.)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trike out.gif" descr="strike out.gif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598400" y="5240754"/>
            <a:ext cx="10007600" cy="5654295"/>
          </a:xfrm>
          <a:prstGeom prst="rect">
            <a:avLst/>
          </a:prstGeom>
          <a:ln w="9525">
            <a:round/>
          </a:ln>
        </p:spPr>
      </p:pic>
      <p:sp>
        <p:nvSpPr>
          <p:cNvPr id="127" name="Old Wise Ta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Old Wise Tale</a:t>
            </a:r>
          </a:p>
        </p:txBody>
      </p:sp>
      <p:sp>
        <p:nvSpPr>
          <p:cNvPr id="128" name="High school hot shot gets drafted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 school hot shot gets drafted.</a:t>
            </a:r>
          </a:p>
          <a:p>
            <a:r>
              <a:t>Hot shot goes to Single A.</a:t>
            </a:r>
          </a:p>
          <a:p>
            <a:r>
              <a:t>The world is a great place.</a:t>
            </a:r>
          </a:p>
          <a:p>
            <a:r>
              <a:t>First week, he hits 420 and calls home…</a:t>
            </a:r>
          </a:p>
          <a:p>
            <a:r>
              <a:t>Second week, he hits 510 and tells mom…</a:t>
            </a:r>
          </a:p>
          <a:p>
            <a:r>
              <a:t>Third week, he calls home…”Mom, they are throwing curve balls. Be home Saturday night!”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thinking gif.gif" descr="thinking gif.gif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0374955" y="4566253"/>
            <a:ext cx="12231045" cy="6709603"/>
          </a:xfrm>
          <a:prstGeom prst="rect">
            <a:avLst/>
          </a:prstGeom>
        </p:spPr>
      </p:pic>
      <p:sp>
        <p:nvSpPr>
          <p:cNvPr id="131" name="Is What You Think You Know Enough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09930">
              <a:defRPr sz="9632"/>
            </a:lvl1pPr>
          </a:lstStyle>
          <a:p>
            <a:r>
              <a:t>Is What You Think You Know Enough?</a:t>
            </a:r>
          </a:p>
        </p:txBody>
      </p:sp>
      <p:sp>
        <p:nvSpPr>
          <p:cNvPr id="132" name="Degrees?…"/>
          <p:cNvSpPr txBox="1">
            <a:spLocks noGrp="1"/>
          </p:cNvSpPr>
          <p:nvPr>
            <p:ph type="body" sz="quarter" idx="1"/>
          </p:nvPr>
        </p:nvSpPr>
        <p:spPr>
          <a:xfrm>
            <a:off x="2847714" y="3501454"/>
            <a:ext cx="7053351" cy="8839201"/>
          </a:xfrm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Degrees?</a:t>
            </a:r>
          </a:p>
          <a:p>
            <a:pPr>
              <a:defRPr sz="5000"/>
            </a:pPr>
            <a:r>
              <a:t>Experience?</a:t>
            </a:r>
          </a:p>
          <a:p>
            <a:pPr>
              <a:defRPr sz="5000"/>
            </a:pPr>
            <a:r>
              <a:t>Resume?</a:t>
            </a:r>
          </a:p>
          <a:p>
            <a:pPr>
              <a:defRPr sz="5000"/>
            </a:pPr>
            <a:r>
              <a:t>Desire?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oda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Today?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no3.gif" descr="no3.gif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6103034" y="3810479"/>
            <a:ext cx="12190632" cy="8533442"/>
          </a:xfrm>
          <a:prstGeom prst="rect">
            <a:avLst/>
          </a:prstGeom>
        </p:spPr>
      </p:pic>
      <p:sp>
        <p:nvSpPr>
          <p:cNvPr id="137" name="Toda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Today?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tillwell.gif" descr="stillwell.gif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0154620" y="4707259"/>
            <a:ext cx="13652010" cy="5772851"/>
          </a:xfrm>
          <a:prstGeom prst="rect">
            <a:avLst/>
          </a:prstGeom>
        </p:spPr>
      </p:pic>
      <p:sp>
        <p:nvSpPr>
          <p:cNvPr id="140" name="How to Hit the Curve Bal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to Hit the Curve Ball</a:t>
            </a:r>
          </a:p>
        </p:txBody>
      </p:sp>
      <p:sp>
        <p:nvSpPr>
          <p:cNvPr id="141" name="Know what it is…"/>
          <p:cNvSpPr txBox="1">
            <a:spLocks noGrp="1"/>
          </p:cNvSpPr>
          <p:nvPr>
            <p:ph type="body" sz="half" idx="1"/>
          </p:nvPr>
        </p:nvSpPr>
        <p:spPr>
          <a:xfrm>
            <a:off x="1778000" y="3644900"/>
            <a:ext cx="10007600" cy="8846003"/>
          </a:xfrm>
          <a:prstGeom prst="rect">
            <a:avLst/>
          </a:prstGeom>
        </p:spPr>
        <p:txBody>
          <a:bodyPr/>
          <a:lstStyle/>
          <a:p>
            <a:pPr marL="401574" indent="-401574" defTabSz="767715">
              <a:spcBef>
                <a:spcPts val="4900"/>
              </a:spcBef>
              <a:defRPr sz="4650"/>
            </a:pPr>
            <a:r>
              <a:t>Know what it is</a:t>
            </a:r>
          </a:p>
          <a:p>
            <a:pPr marL="401574" indent="-401574" defTabSz="767715">
              <a:spcBef>
                <a:spcPts val="4900"/>
              </a:spcBef>
              <a:defRPr sz="4650"/>
            </a:pPr>
            <a:r>
              <a:t>Know the person throwing it</a:t>
            </a:r>
          </a:p>
          <a:p>
            <a:pPr marL="401574" indent="-401574" defTabSz="767715">
              <a:spcBef>
                <a:spcPts val="4900"/>
              </a:spcBef>
              <a:defRPr sz="4650"/>
            </a:pPr>
            <a:r>
              <a:t>Know you</a:t>
            </a:r>
          </a:p>
          <a:p>
            <a:pPr marL="803148" lvl="1" indent="-401574" defTabSz="767715">
              <a:spcBef>
                <a:spcPts val="4900"/>
              </a:spcBef>
              <a:defRPr sz="4650"/>
            </a:pPr>
            <a:r>
              <a:t>Strengths</a:t>
            </a:r>
          </a:p>
          <a:p>
            <a:pPr marL="803148" lvl="1" indent="-401574" defTabSz="767715">
              <a:spcBef>
                <a:spcPts val="4900"/>
              </a:spcBef>
              <a:defRPr sz="4650"/>
            </a:pPr>
            <a:r>
              <a:t>Weaknesses</a:t>
            </a:r>
          </a:p>
          <a:p>
            <a:pPr marL="803148" lvl="1" indent="-401574" defTabSz="767715">
              <a:spcBef>
                <a:spcPts val="4900"/>
              </a:spcBef>
              <a:defRPr sz="4650"/>
            </a:pPr>
            <a:r>
              <a:t>Tendencies</a:t>
            </a:r>
          </a:p>
          <a:p>
            <a:pPr marL="803148" lvl="1" indent="-401574" defTabSz="767715">
              <a:spcBef>
                <a:spcPts val="4900"/>
              </a:spcBef>
              <a:defRPr sz="4650"/>
            </a:pPr>
            <a:r>
              <a:t>Fears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aseball vs. Ba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Baseball vs. Band</a:t>
            </a:r>
          </a:p>
        </p:txBody>
      </p:sp>
      <p:sp>
        <p:nvSpPr>
          <p:cNvPr id="144" name="To Know:…"/>
          <p:cNvSpPr txBox="1"/>
          <p:nvPr/>
        </p:nvSpPr>
        <p:spPr>
          <a:xfrm>
            <a:off x="1686857" y="2696543"/>
            <a:ext cx="20914869" cy="947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200000"/>
              </a:lnSpc>
              <a:defRPr sz="6800"/>
            </a:pPr>
            <a:r>
              <a:t>To Know:</a:t>
            </a:r>
          </a:p>
          <a:p>
            <a:pPr marL="609600" indent="-609600" algn="l">
              <a:lnSpc>
                <a:spcPct val="200000"/>
              </a:lnSpc>
              <a:buSzPct val="75000"/>
              <a:buChar char="•"/>
              <a:defRPr sz="6800"/>
            </a:pPr>
            <a:r>
              <a:t>The batting order/students and people you deal with</a:t>
            </a:r>
          </a:p>
          <a:p>
            <a:pPr marL="609600" indent="-609600" algn="l">
              <a:lnSpc>
                <a:spcPct val="200000"/>
              </a:lnSpc>
              <a:buSzPct val="75000"/>
              <a:buChar char="•"/>
              <a:defRPr sz="6800"/>
            </a:pPr>
            <a:r>
              <a:t>Base runners/players in your ensemble</a:t>
            </a:r>
          </a:p>
          <a:p>
            <a:pPr marL="609600" indent="-609600" algn="l">
              <a:lnSpc>
                <a:spcPct val="200000"/>
              </a:lnSpc>
              <a:buSzPct val="75000"/>
              <a:buChar char="•"/>
              <a:defRPr sz="6800"/>
            </a:pPr>
            <a:r>
              <a:t>Positions on the field/instruments and parts (SATB)</a:t>
            </a:r>
          </a:p>
          <a:p>
            <a:pPr marL="609600" indent="-609600" algn="l">
              <a:lnSpc>
                <a:spcPct val="200000"/>
              </a:lnSpc>
              <a:buSzPct val="75000"/>
              <a:buChar char="•"/>
              <a:defRPr sz="6800"/>
            </a:pPr>
            <a:r>
              <a:t>Elements (weather/school atmosphere)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hings to Know"/>
          <p:cNvSpPr txBox="1">
            <a:spLocks noGrp="1"/>
          </p:cNvSpPr>
          <p:nvPr>
            <p:ph type="title"/>
          </p:nvPr>
        </p:nvSpPr>
        <p:spPr>
          <a:xfrm>
            <a:off x="1790700" y="577850"/>
            <a:ext cx="20815300" cy="2984500"/>
          </a:xfrm>
          <a:prstGeom prst="rect">
            <a:avLst/>
          </a:prstGeom>
        </p:spPr>
        <p:txBody>
          <a:bodyPr/>
          <a:lstStyle/>
          <a:p>
            <a:r>
              <a:t>Things to Know</a:t>
            </a:r>
          </a:p>
        </p:txBody>
      </p:sp>
      <p:grpSp>
        <p:nvGrpSpPr>
          <p:cNvPr id="149" name="Image Gallery"/>
          <p:cNvGrpSpPr/>
          <p:nvPr/>
        </p:nvGrpSpPr>
        <p:grpSpPr>
          <a:xfrm>
            <a:off x="385314" y="4125796"/>
            <a:ext cx="7943786" cy="7623408"/>
            <a:chOff x="0" y="0"/>
            <a:chExt cx="7943785" cy="7623406"/>
          </a:xfrm>
        </p:grpSpPr>
        <p:pic>
          <p:nvPicPr>
            <p:cNvPr id="147" name="bernstein.jpeg" descr="bernstein.jpeg"/>
            <p:cNvPicPr>
              <a:picLocks noChangeAspect="1"/>
            </p:cNvPicPr>
            <p:nvPr/>
          </p:nvPicPr>
          <p:blipFill>
            <a:blip r:embed="rId2"/>
            <a:srcRect l="11026" r="3095"/>
            <a:stretch>
              <a:fillRect/>
            </a:stretch>
          </p:blipFill>
          <p:spPr>
            <a:xfrm>
              <a:off x="0" y="0"/>
              <a:ext cx="7943786" cy="6937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" name="Rectangle"/>
            <p:cNvSpPr/>
            <p:nvPr/>
          </p:nvSpPr>
          <p:spPr>
            <a:xfrm>
              <a:off x="0" y="7013806"/>
              <a:ext cx="7943786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3000"/>
              </a:lvl1pPr>
            </a:lstStyle>
            <a:p>
              <a:r>
                <a:t>   </a:t>
              </a:r>
            </a:p>
          </p:txBody>
        </p:sp>
      </p:grpSp>
      <p:sp>
        <p:nvSpPr>
          <p:cNvPr id="150" name="Strengths…"/>
          <p:cNvSpPr txBox="1"/>
          <p:nvPr/>
        </p:nvSpPr>
        <p:spPr>
          <a:xfrm>
            <a:off x="9717684" y="4203700"/>
            <a:ext cx="4948632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09600" indent="-609600">
              <a:buSzPct val="75000"/>
              <a:buChar char="•"/>
              <a:defRPr sz="6800"/>
            </a:pPr>
            <a:r>
              <a:t>Strengths</a:t>
            </a:r>
          </a:p>
          <a:p>
            <a:pPr marL="609600" indent="-609600">
              <a:buSzPct val="75000"/>
              <a:buChar char="•"/>
              <a:defRPr sz="6800"/>
            </a:pPr>
            <a:r>
              <a:t>Presence</a:t>
            </a:r>
          </a:p>
          <a:p>
            <a:pPr marL="609600" indent="-609600">
              <a:buSzPct val="75000"/>
              <a:buChar char="•"/>
              <a:defRPr sz="6800"/>
            </a:pPr>
            <a:r>
              <a:t> Technique</a:t>
            </a:r>
          </a:p>
          <a:p>
            <a:pPr marL="609600" indent="-609600">
              <a:buSzPct val="75000"/>
              <a:buChar char="•"/>
              <a:defRPr sz="6800"/>
            </a:pPr>
            <a:r>
              <a:t>_________</a:t>
            </a:r>
          </a:p>
          <a:p>
            <a:pPr marL="609600" indent="-609600">
              <a:buSzPct val="75000"/>
              <a:buChar char="•"/>
              <a:defRPr sz="6800"/>
            </a:pPr>
            <a:r>
              <a:t>_________</a:t>
            </a:r>
          </a:p>
        </p:txBody>
      </p:sp>
      <p:sp>
        <p:nvSpPr>
          <p:cNvPr id="151" name="YOU"/>
          <p:cNvSpPr txBox="1"/>
          <p:nvPr/>
        </p:nvSpPr>
        <p:spPr>
          <a:xfrm>
            <a:off x="16684880" y="5108485"/>
            <a:ext cx="5476241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/>
            </a:lvl1pPr>
          </a:lstStyle>
          <a:p>
            <a:r>
              <a:t>YOU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build="p" bldLvl="5" animBg="1" advAuto="0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509</Words>
  <Application>Microsoft Macintosh PowerPoint</Application>
  <PresentationFormat>Custom</PresentationFormat>
  <Paragraphs>110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Helvetica</vt:lpstr>
      <vt:lpstr>Helvetica Light</vt:lpstr>
      <vt:lpstr>Helvetica Neue</vt:lpstr>
      <vt:lpstr>Gradient</vt:lpstr>
      <vt:lpstr>Learn to Hit the Curve Ball or Don’t Play the Game</vt:lpstr>
      <vt:lpstr>Old Wives Tale</vt:lpstr>
      <vt:lpstr>Old Wise Tale</vt:lpstr>
      <vt:lpstr>Is What You Think You Know Enough?</vt:lpstr>
      <vt:lpstr>Today?</vt:lpstr>
      <vt:lpstr>Today?</vt:lpstr>
      <vt:lpstr>How to Hit the Curve Ball</vt:lpstr>
      <vt:lpstr>Baseball vs. Band</vt:lpstr>
      <vt:lpstr>Things to Know</vt:lpstr>
      <vt:lpstr>What Both People Need To Know</vt:lpstr>
      <vt:lpstr>Baseball vs. Conductor</vt:lpstr>
      <vt:lpstr>Two Reasons Why We Fail</vt:lpstr>
      <vt:lpstr>Problems and Solutions</vt:lpstr>
      <vt:lpstr>Create Your Circle of Support</vt:lpstr>
      <vt:lpstr>Create Your Circle of Support</vt:lpstr>
      <vt:lpstr>Create Your Circle of Support</vt:lpstr>
      <vt:lpstr>Create Your Circle of Support</vt:lpstr>
      <vt:lpstr>Change!</vt:lpstr>
      <vt:lpstr>“10 - 80 - 10”</vt:lpstr>
      <vt:lpstr>Conclusion</vt:lpstr>
      <vt:lpstr>Welcome to the Greatest Profession</vt:lpstr>
      <vt:lpstr>Dr. Frank Tracz Director of Bands Kansas State University ftracz@ksu.edu ksu.edu/band/about  (Click the link above to find today’s presentation handout.)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 to Hit the Curve Ball or Don’t Play the Game</dc:title>
  <cp:lastModifiedBy>Sharyn Worcester</cp:lastModifiedBy>
  <cp:revision>1</cp:revision>
  <dcterms:modified xsi:type="dcterms:W3CDTF">2024-06-04T21:14:38Z</dcterms:modified>
</cp:coreProperties>
</file>