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82D689-1154-4F1A-9785-6D9D4BF1D068}" type="doc">
      <dgm:prSet loTypeId="urn:microsoft.com/office/officeart/2008/layout/LinedList" loCatId="list" qsTypeId="urn:microsoft.com/office/officeart/2005/8/quickstyle/simple4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BD0D7948-9155-4D25-9F14-5CB814ADD19D}">
      <dgm:prSet/>
      <dgm:spPr/>
      <dgm:t>
        <a:bodyPr/>
        <a:lstStyle/>
        <a:p>
          <a:r>
            <a:rPr lang="en-US"/>
            <a:t>Dr. Frank Tracz</a:t>
          </a:r>
        </a:p>
      </dgm:t>
    </dgm:pt>
    <dgm:pt modelId="{A1ED97EA-AEB7-4E90-AA80-6BD1E8CB4FF3}" type="parTrans" cxnId="{12C6E616-ACC8-46EA-850E-0A4E0135864F}">
      <dgm:prSet/>
      <dgm:spPr/>
      <dgm:t>
        <a:bodyPr/>
        <a:lstStyle/>
        <a:p>
          <a:endParaRPr lang="en-US"/>
        </a:p>
      </dgm:t>
    </dgm:pt>
    <dgm:pt modelId="{1946371C-9A17-489D-8C3B-EF5B6A11C4EB}" type="sibTrans" cxnId="{12C6E616-ACC8-46EA-850E-0A4E0135864F}">
      <dgm:prSet/>
      <dgm:spPr/>
      <dgm:t>
        <a:bodyPr/>
        <a:lstStyle/>
        <a:p>
          <a:endParaRPr lang="en-US"/>
        </a:p>
      </dgm:t>
    </dgm:pt>
    <dgm:pt modelId="{636A76A3-4BED-4798-A063-3461972FFD97}">
      <dgm:prSet/>
      <dgm:spPr/>
      <dgm:t>
        <a:bodyPr/>
        <a:lstStyle/>
        <a:p>
          <a:r>
            <a:rPr lang="en-US" dirty="0"/>
            <a:t>ftracz@ksu.edu</a:t>
          </a:r>
        </a:p>
      </dgm:t>
    </dgm:pt>
    <dgm:pt modelId="{263E60CC-0BB6-4E4A-8F2A-B38C9E93A742}" type="parTrans" cxnId="{B7FFC4C3-95E3-457A-9328-48834C8EEC81}">
      <dgm:prSet/>
      <dgm:spPr/>
      <dgm:t>
        <a:bodyPr/>
        <a:lstStyle/>
        <a:p>
          <a:endParaRPr lang="en-US"/>
        </a:p>
      </dgm:t>
    </dgm:pt>
    <dgm:pt modelId="{C7A07921-6526-4D7B-AB11-FBCE413FC5CF}" type="sibTrans" cxnId="{B7FFC4C3-95E3-457A-9328-48834C8EEC81}">
      <dgm:prSet/>
      <dgm:spPr/>
      <dgm:t>
        <a:bodyPr/>
        <a:lstStyle/>
        <a:p>
          <a:endParaRPr lang="en-US"/>
        </a:p>
      </dgm:t>
    </dgm:pt>
    <dgm:pt modelId="{51585B51-5FFD-4E26-9ADB-CD901D3E4916}">
      <dgm:prSet/>
      <dgm:spPr/>
      <dgm:t>
        <a:bodyPr/>
        <a:lstStyle/>
        <a:p>
          <a:r>
            <a:rPr lang="en-US"/>
            <a:t>785-770-7873 (cell)</a:t>
          </a:r>
        </a:p>
      </dgm:t>
    </dgm:pt>
    <dgm:pt modelId="{D3D53318-C7D6-4B35-BAC5-D40C6435D932}" type="parTrans" cxnId="{DB73E41D-E7F7-4C6F-83A6-F26240DCE0B0}">
      <dgm:prSet/>
      <dgm:spPr/>
      <dgm:t>
        <a:bodyPr/>
        <a:lstStyle/>
        <a:p>
          <a:endParaRPr lang="en-US"/>
        </a:p>
      </dgm:t>
    </dgm:pt>
    <dgm:pt modelId="{A34713A1-8263-420A-AD16-1894B1604D5A}" type="sibTrans" cxnId="{DB73E41D-E7F7-4C6F-83A6-F26240DCE0B0}">
      <dgm:prSet/>
      <dgm:spPr/>
      <dgm:t>
        <a:bodyPr/>
        <a:lstStyle/>
        <a:p>
          <a:endParaRPr lang="en-US"/>
        </a:p>
      </dgm:t>
    </dgm:pt>
    <dgm:pt modelId="{3958021F-C638-4756-86C3-CC4D3F731BFA}">
      <dgm:prSet/>
      <dgm:spPr/>
      <dgm:t>
        <a:bodyPr/>
        <a:lstStyle/>
        <a:p>
          <a:r>
            <a:rPr lang="en-US" dirty="0"/>
            <a:t>785-532-3816 (office)</a:t>
          </a:r>
        </a:p>
      </dgm:t>
    </dgm:pt>
    <dgm:pt modelId="{E65DB207-49A1-4A6C-862A-754D60E6B0E3}" type="parTrans" cxnId="{671AF855-4702-4CC6-A635-4981DFCA69FE}">
      <dgm:prSet/>
      <dgm:spPr/>
      <dgm:t>
        <a:bodyPr/>
        <a:lstStyle/>
        <a:p>
          <a:endParaRPr lang="en-US"/>
        </a:p>
      </dgm:t>
    </dgm:pt>
    <dgm:pt modelId="{24C4EE66-7870-47DC-AD3A-2BEFE4773696}" type="sibTrans" cxnId="{671AF855-4702-4CC6-A635-4981DFCA69FE}">
      <dgm:prSet/>
      <dgm:spPr/>
      <dgm:t>
        <a:bodyPr/>
        <a:lstStyle/>
        <a:p>
          <a:endParaRPr lang="en-US"/>
        </a:p>
      </dgm:t>
    </dgm:pt>
    <dgm:pt modelId="{ADB107AB-402F-47C5-98E0-A209D836F283}" type="pres">
      <dgm:prSet presAssocID="{AB82D689-1154-4F1A-9785-6D9D4BF1D068}" presName="vert0" presStyleCnt="0">
        <dgm:presLayoutVars>
          <dgm:dir/>
          <dgm:animOne val="branch"/>
          <dgm:animLvl val="lvl"/>
        </dgm:presLayoutVars>
      </dgm:prSet>
      <dgm:spPr/>
    </dgm:pt>
    <dgm:pt modelId="{C053EB54-AEDF-4650-8CF5-9BBF2B25A4B9}" type="pres">
      <dgm:prSet presAssocID="{BD0D7948-9155-4D25-9F14-5CB814ADD19D}" presName="thickLine" presStyleLbl="alignNode1" presStyleIdx="0" presStyleCnt="4"/>
      <dgm:spPr/>
    </dgm:pt>
    <dgm:pt modelId="{52F1E9AB-085D-4AB4-A4C0-1551A283779F}" type="pres">
      <dgm:prSet presAssocID="{BD0D7948-9155-4D25-9F14-5CB814ADD19D}" presName="horz1" presStyleCnt="0"/>
      <dgm:spPr/>
    </dgm:pt>
    <dgm:pt modelId="{1EB7825D-E9D0-4FE3-8E6B-8CADDFDA3614}" type="pres">
      <dgm:prSet presAssocID="{BD0D7948-9155-4D25-9F14-5CB814ADD19D}" presName="tx1" presStyleLbl="revTx" presStyleIdx="0" presStyleCnt="4"/>
      <dgm:spPr/>
    </dgm:pt>
    <dgm:pt modelId="{E22738F2-A822-482D-B0EB-39711CCC54BD}" type="pres">
      <dgm:prSet presAssocID="{BD0D7948-9155-4D25-9F14-5CB814ADD19D}" presName="vert1" presStyleCnt="0"/>
      <dgm:spPr/>
    </dgm:pt>
    <dgm:pt modelId="{E8B33D15-E8A4-4D49-9E60-61A665CBC24E}" type="pres">
      <dgm:prSet presAssocID="{636A76A3-4BED-4798-A063-3461972FFD97}" presName="thickLine" presStyleLbl="alignNode1" presStyleIdx="1" presStyleCnt="4"/>
      <dgm:spPr/>
    </dgm:pt>
    <dgm:pt modelId="{D86D8A11-6FE5-4F3C-9577-6AE6E9887A18}" type="pres">
      <dgm:prSet presAssocID="{636A76A3-4BED-4798-A063-3461972FFD97}" presName="horz1" presStyleCnt="0"/>
      <dgm:spPr/>
    </dgm:pt>
    <dgm:pt modelId="{71FE8ADD-17DC-423F-8005-547162E813B3}" type="pres">
      <dgm:prSet presAssocID="{636A76A3-4BED-4798-A063-3461972FFD97}" presName="tx1" presStyleLbl="revTx" presStyleIdx="1" presStyleCnt="4"/>
      <dgm:spPr/>
    </dgm:pt>
    <dgm:pt modelId="{AF6DCE5E-76B9-4B7C-9EEC-C60219AF44CA}" type="pres">
      <dgm:prSet presAssocID="{636A76A3-4BED-4798-A063-3461972FFD97}" presName="vert1" presStyleCnt="0"/>
      <dgm:spPr/>
    </dgm:pt>
    <dgm:pt modelId="{82A26ABB-FF99-420F-9792-8122B6C347DB}" type="pres">
      <dgm:prSet presAssocID="{51585B51-5FFD-4E26-9ADB-CD901D3E4916}" presName="thickLine" presStyleLbl="alignNode1" presStyleIdx="2" presStyleCnt="4"/>
      <dgm:spPr/>
    </dgm:pt>
    <dgm:pt modelId="{0A1A7845-0296-4983-99CC-5202C6512FB1}" type="pres">
      <dgm:prSet presAssocID="{51585B51-5FFD-4E26-9ADB-CD901D3E4916}" presName="horz1" presStyleCnt="0"/>
      <dgm:spPr/>
    </dgm:pt>
    <dgm:pt modelId="{58A7FE4F-E348-45DB-BC25-736D36902340}" type="pres">
      <dgm:prSet presAssocID="{51585B51-5FFD-4E26-9ADB-CD901D3E4916}" presName="tx1" presStyleLbl="revTx" presStyleIdx="2" presStyleCnt="4"/>
      <dgm:spPr/>
    </dgm:pt>
    <dgm:pt modelId="{D34816B8-9ECB-4A44-B005-BFA22D62D0FE}" type="pres">
      <dgm:prSet presAssocID="{51585B51-5FFD-4E26-9ADB-CD901D3E4916}" presName="vert1" presStyleCnt="0"/>
      <dgm:spPr/>
    </dgm:pt>
    <dgm:pt modelId="{1481A459-D3F3-443B-9302-B0C6569F5249}" type="pres">
      <dgm:prSet presAssocID="{3958021F-C638-4756-86C3-CC4D3F731BFA}" presName="thickLine" presStyleLbl="alignNode1" presStyleIdx="3" presStyleCnt="4"/>
      <dgm:spPr/>
    </dgm:pt>
    <dgm:pt modelId="{CC5E4091-25CF-46BF-B5A0-5A00444F681F}" type="pres">
      <dgm:prSet presAssocID="{3958021F-C638-4756-86C3-CC4D3F731BFA}" presName="horz1" presStyleCnt="0"/>
      <dgm:spPr/>
    </dgm:pt>
    <dgm:pt modelId="{63FC5927-8FF9-4DE6-9D7E-1757466D5011}" type="pres">
      <dgm:prSet presAssocID="{3958021F-C638-4756-86C3-CC4D3F731BFA}" presName="tx1" presStyleLbl="revTx" presStyleIdx="3" presStyleCnt="4"/>
      <dgm:spPr/>
    </dgm:pt>
    <dgm:pt modelId="{0D9DCD2D-FE9D-44C3-A03B-107F70FA1E88}" type="pres">
      <dgm:prSet presAssocID="{3958021F-C638-4756-86C3-CC4D3F731BFA}" presName="vert1" presStyleCnt="0"/>
      <dgm:spPr/>
    </dgm:pt>
  </dgm:ptLst>
  <dgm:cxnLst>
    <dgm:cxn modelId="{F64E0E08-5ECC-49B6-91FD-FDD41765280F}" type="presOf" srcId="{BD0D7948-9155-4D25-9F14-5CB814ADD19D}" destId="{1EB7825D-E9D0-4FE3-8E6B-8CADDFDA3614}" srcOrd="0" destOrd="0" presId="urn:microsoft.com/office/officeart/2008/layout/LinedList"/>
    <dgm:cxn modelId="{12C6E616-ACC8-46EA-850E-0A4E0135864F}" srcId="{AB82D689-1154-4F1A-9785-6D9D4BF1D068}" destId="{BD0D7948-9155-4D25-9F14-5CB814ADD19D}" srcOrd="0" destOrd="0" parTransId="{A1ED97EA-AEB7-4E90-AA80-6BD1E8CB4FF3}" sibTransId="{1946371C-9A17-489D-8C3B-EF5B6A11C4EB}"/>
    <dgm:cxn modelId="{DB73E41D-E7F7-4C6F-83A6-F26240DCE0B0}" srcId="{AB82D689-1154-4F1A-9785-6D9D4BF1D068}" destId="{51585B51-5FFD-4E26-9ADB-CD901D3E4916}" srcOrd="2" destOrd="0" parTransId="{D3D53318-C7D6-4B35-BAC5-D40C6435D932}" sibTransId="{A34713A1-8263-420A-AD16-1894B1604D5A}"/>
    <dgm:cxn modelId="{70940E46-F416-4404-BBF7-88E21E0F2071}" type="presOf" srcId="{AB82D689-1154-4F1A-9785-6D9D4BF1D068}" destId="{ADB107AB-402F-47C5-98E0-A209D836F283}" srcOrd="0" destOrd="0" presId="urn:microsoft.com/office/officeart/2008/layout/LinedList"/>
    <dgm:cxn modelId="{1B9C7A74-2CB0-4893-84D4-50928A46AD5D}" type="presOf" srcId="{3958021F-C638-4756-86C3-CC4D3F731BFA}" destId="{63FC5927-8FF9-4DE6-9D7E-1757466D5011}" srcOrd="0" destOrd="0" presId="urn:microsoft.com/office/officeart/2008/layout/LinedList"/>
    <dgm:cxn modelId="{671AF855-4702-4CC6-A635-4981DFCA69FE}" srcId="{AB82D689-1154-4F1A-9785-6D9D4BF1D068}" destId="{3958021F-C638-4756-86C3-CC4D3F731BFA}" srcOrd="3" destOrd="0" parTransId="{E65DB207-49A1-4A6C-862A-754D60E6B0E3}" sibTransId="{24C4EE66-7870-47DC-AD3A-2BEFE4773696}"/>
    <dgm:cxn modelId="{8ED58CB4-39A8-40EE-974A-2A1353B69319}" type="presOf" srcId="{51585B51-5FFD-4E26-9ADB-CD901D3E4916}" destId="{58A7FE4F-E348-45DB-BC25-736D36902340}" srcOrd="0" destOrd="0" presId="urn:microsoft.com/office/officeart/2008/layout/LinedList"/>
    <dgm:cxn modelId="{45EE10B5-017D-4A39-B824-813B813ED730}" type="presOf" srcId="{636A76A3-4BED-4798-A063-3461972FFD97}" destId="{71FE8ADD-17DC-423F-8005-547162E813B3}" srcOrd="0" destOrd="0" presId="urn:microsoft.com/office/officeart/2008/layout/LinedList"/>
    <dgm:cxn modelId="{B7FFC4C3-95E3-457A-9328-48834C8EEC81}" srcId="{AB82D689-1154-4F1A-9785-6D9D4BF1D068}" destId="{636A76A3-4BED-4798-A063-3461972FFD97}" srcOrd="1" destOrd="0" parTransId="{263E60CC-0BB6-4E4A-8F2A-B38C9E93A742}" sibTransId="{C7A07921-6526-4D7B-AB11-FBCE413FC5CF}"/>
    <dgm:cxn modelId="{7BF1F4C4-8F51-495D-8848-796F9556F6EB}" type="presParOf" srcId="{ADB107AB-402F-47C5-98E0-A209D836F283}" destId="{C053EB54-AEDF-4650-8CF5-9BBF2B25A4B9}" srcOrd="0" destOrd="0" presId="urn:microsoft.com/office/officeart/2008/layout/LinedList"/>
    <dgm:cxn modelId="{FD3CD74F-7AE5-4444-B91F-17BAE6735B7E}" type="presParOf" srcId="{ADB107AB-402F-47C5-98E0-A209D836F283}" destId="{52F1E9AB-085D-4AB4-A4C0-1551A283779F}" srcOrd="1" destOrd="0" presId="urn:microsoft.com/office/officeart/2008/layout/LinedList"/>
    <dgm:cxn modelId="{B7188C4E-D33B-439B-ADC8-BB07C5BFE178}" type="presParOf" srcId="{52F1E9AB-085D-4AB4-A4C0-1551A283779F}" destId="{1EB7825D-E9D0-4FE3-8E6B-8CADDFDA3614}" srcOrd="0" destOrd="0" presId="urn:microsoft.com/office/officeart/2008/layout/LinedList"/>
    <dgm:cxn modelId="{A5A53E27-9494-46D6-8C07-AAE3B4090020}" type="presParOf" srcId="{52F1E9AB-085D-4AB4-A4C0-1551A283779F}" destId="{E22738F2-A822-482D-B0EB-39711CCC54BD}" srcOrd="1" destOrd="0" presId="urn:microsoft.com/office/officeart/2008/layout/LinedList"/>
    <dgm:cxn modelId="{BA5D3123-86C0-48BD-82E0-A2B440350311}" type="presParOf" srcId="{ADB107AB-402F-47C5-98E0-A209D836F283}" destId="{E8B33D15-E8A4-4D49-9E60-61A665CBC24E}" srcOrd="2" destOrd="0" presId="urn:microsoft.com/office/officeart/2008/layout/LinedList"/>
    <dgm:cxn modelId="{020BEE33-61C7-44E3-8724-5B9CBE62446C}" type="presParOf" srcId="{ADB107AB-402F-47C5-98E0-A209D836F283}" destId="{D86D8A11-6FE5-4F3C-9577-6AE6E9887A18}" srcOrd="3" destOrd="0" presId="urn:microsoft.com/office/officeart/2008/layout/LinedList"/>
    <dgm:cxn modelId="{62654C6F-B924-436E-BC0F-BB18D3876C3D}" type="presParOf" srcId="{D86D8A11-6FE5-4F3C-9577-6AE6E9887A18}" destId="{71FE8ADD-17DC-423F-8005-547162E813B3}" srcOrd="0" destOrd="0" presId="urn:microsoft.com/office/officeart/2008/layout/LinedList"/>
    <dgm:cxn modelId="{9958FF5D-1232-48BD-AF37-CA3922F2CCD1}" type="presParOf" srcId="{D86D8A11-6FE5-4F3C-9577-6AE6E9887A18}" destId="{AF6DCE5E-76B9-4B7C-9EEC-C60219AF44CA}" srcOrd="1" destOrd="0" presId="urn:microsoft.com/office/officeart/2008/layout/LinedList"/>
    <dgm:cxn modelId="{7E4AABA0-899F-4FDD-BFB1-1FB99AFA25E0}" type="presParOf" srcId="{ADB107AB-402F-47C5-98E0-A209D836F283}" destId="{82A26ABB-FF99-420F-9792-8122B6C347DB}" srcOrd="4" destOrd="0" presId="urn:microsoft.com/office/officeart/2008/layout/LinedList"/>
    <dgm:cxn modelId="{21ABEC7B-D5A0-40A9-83A2-730C46958297}" type="presParOf" srcId="{ADB107AB-402F-47C5-98E0-A209D836F283}" destId="{0A1A7845-0296-4983-99CC-5202C6512FB1}" srcOrd="5" destOrd="0" presId="urn:microsoft.com/office/officeart/2008/layout/LinedList"/>
    <dgm:cxn modelId="{0C1F26B2-8377-4413-8C63-ED6EE5CA8589}" type="presParOf" srcId="{0A1A7845-0296-4983-99CC-5202C6512FB1}" destId="{58A7FE4F-E348-45DB-BC25-736D36902340}" srcOrd="0" destOrd="0" presId="urn:microsoft.com/office/officeart/2008/layout/LinedList"/>
    <dgm:cxn modelId="{A801471F-CD3C-4904-9A73-69CDCDD87FCC}" type="presParOf" srcId="{0A1A7845-0296-4983-99CC-5202C6512FB1}" destId="{D34816B8-9ECB-4A44-B005-BFA22D62D0FE}" srcOrd="1" destOrd="0" presId="urn:microsoft.com/office/officeart/2008/layout/LinedList"/>
    <dgm:cxn modelId="{163B87A8-4AFF-4832-87EA-FB57732A5778}" type="presParOf" srcId="{ADB107AB-402F-47C5-98E0-A209D836F283}" destId="{1481A459-D3F3-443B-9302-B0C6569F5249}" srcOrd="6" destOrd="0" presId="urn:microsoft.com/office/officeart/2008/layout/LinedList"/>
    <dgm:cxn modelId="{A47CFA83-107C-4F3E-A603-3B31A58AE967}" type="presParOf" srcId="{ADB107AB-402F-47C5-98E0-A209D836F283}" destId="{CC5E4091-25CF-46BF-B5A0-5A00444F681F}" srcOrd="7" destOrd="0" presId="urn:microsoft.com/office/officeart/2008/layout/LinedList"/>
    <dgm:cxn modelId="{DD52BE75-7902-4458-ABB4-0B74E02302E2}" type="presParOf" srcId="{CC5E4091-25CF-46BF-B5A0-5A00444F681F}" destId="{63FC5927-8FF9-4DE6-9D7E-1757466D5011}" srcOrd="0" destOrd="0" presId="urn:microsoft.com/office/officeart/2008/layout/LinedList"/>
    <dgm:cxn modelId="{AC0C2EC7-A34E-4647-8EBA-7DB607670E93}" type="presParOf" srcId="{CC5E4091-25CF-46BF-B5A0-5A00444F681F}" destId="{0D9DCD2D-FE9D-44C3-A03B-107F70FA1E8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53EB54-AEDF-4650-8CF5-9BBF2B25A4B9}">
      <dsp:nvSpPr>
        <dsp:cNvPr id="0" name=""/>
        <dsp:cNvSpPr/>
      </dsp:nvSpPr>
      <dsp:spPr>
        <a:xfrm>
          <a:off x="0" y="0"/>
          <a:ext cx="595565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B7825D-E9D0-4FE3-8E6B-8CADDFDA3614}">
      <dsp:nvSpPr>
        <dsp:cNvPr id="0" name=""/>
        <dsp:cNvSpPr/>
      </dsp:nvSpPr>
      <dsp:spPr>
        <a:xfrm>
          <a:off x="0" y="0"/>
          <a:ext cx="5955658" cy="1346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Dr. Frank Tracz</a:t>
          </a:r>
        </a:p>
      </dsp:txBody>
      <dsp:txXfrm>
        <a:off x="0" y="0"/>
        <a:ext cx="5955658" cy="1346338"/>
      </dsp:txXfrm>
    </dsp:sp>
    <dsp:sp modelId="{E8B33D15-E8A4-4D49-9E60-61A665CBC24E}">
      <dsp:nvSpPr>
        <dsp:cNvPr id="0" name=""/>
        <dsp:cNvSpPr/>
      </dsp:nvSpPr>
      <dsp:spPr>
        <a:xfrm>
          <a:off x="0" y="1346338"/>
          <a:ext cx="595565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FE8ADD-17DC-423F-8005-547162E813B3}">
      <dsp:nvSpPr>
        <dsp:cNvPr id="0" name=""/>
        <dsp:cNvSpPr/>
      </dsp:nvSpPr>
      <dsp:spPr>
        <a:xfrm>
          <a:off x="0" y="1346338"/>
          <a:ext cx="5955658" cy="1346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ftracz@ksu.edu</a:t>
          </a:r>
        </a:p>
      </dsp:txBody>
      <dsp:txXfrm>
        <a:off x="0" y="1346338"/>
        <a:ext cx="5955658" cy="1346338"/>
      </dsp:txXfrm>
    </dsp:sp>
    <dsp:sp modelId="{82A26ABB-FF99-420F-9792-8122B6C347DB}">
      <dsp:nvSpPr>
        <dsp:cNvPr id="0" name=""/>
        <dsp:cNvSpPr/>
      </dsp:nvSpPr>
      <dsp:spPr>
        <a:xfrm>
          <a:off x="0" y="2692677"/>
          <a:ext cx="595565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A7FE4F-E348-45DB-BC25-736D36902340}">
      <dsp:nvSpPr>
        <dsp:cNvPr id="0" name=""/>
        <dsp:cNvSpPr/>
      </dsp:nvSpPr>
      <dsp:spPr>
        <a:xfrm>
          <a:off x="0" y="2692677"/>
          <a:ext cx="5955658" cy="1346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785-770-7873 (cell)</a:t>
          </a:r>
        </a:p>
      </dsp:txBody>
      <dsp:txXfrm>
        <a:off x="0" y="2692677"/>
        <a:ext cx="5955658" cy="1346338"/>
      </dsp:txXfrm>
    </dsp:sp>
    <dsp:sp modelId="{1481A459-D3F3-443B-9302-B0C6569F5249}">
      <dsp:nvSpPr>
        <dsp:cNvPr id="0" name=""/>
        <dsp:cNvSpPr/>
      </dsp:nvSpPr>
      <dsp:spPr>
        <a:xfrm>
          <a:off x="0" y="4039015"/>
          <a:ext cx="5955658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3FC5927-8FF9-4DE6-9D7E-1757466D5011}">
      <dsp:nvSpPr>
        <dsp:cNvPr id="0" name=""/>
        <dsp:cNvSpPr/>
      </dsp:nvSpPr>
      <dsp:spPr>
        <a:xfrm>
          <a:off x="0" y="4039015"/>
          <a:ext cx="5955658" cy="1346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785-532-3816 (office)</a:t>
          </a:r>
        </a:p>
      </dsp:txBody>
      <dsp:txXfrm>
        <a:off x="0" y="4039015"/>
        <a:ext cx="5955658" cy="13463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28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16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712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923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086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5285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478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44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96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2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438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27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085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04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51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92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87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B0B3A-66AC-4389-ABE1-4637F1C1EE1C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0CFF5-85D5-4AED-9919-373F88392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939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2E911EF-80F5-4781-A4DF-44EFAF242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0A2A734-17E4-44D5-9630-D54D6AF74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FFB5C33-24B2-4764-BDBD-4C10A21DB1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88808" y="0"/>
            <a:ext cx="340319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EB601E2-EFED-4313-BEE4-9E27B94FC6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42852"/>
            <a:ext cx="9110541" cy="246557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425DB5A-CEE1-4EE1-8C4A-689E49D354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2590078"/>
            <a:ext cx="9110542" cy="166033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55A1D9-F23F-46B2-97CC-F596068BD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510" y="2733709"/>
            <a:ext cx="7657792" cy="1373070"/>
          </a:xfrm>
        </p:spPr>
        <p:txBody>
          <a:bodyPr>
            <a:normAutofit/>
          </a:bodyPr>
          <a:lstStyle/>
          <a:p>
            <a:r>
              <a:rPr lang="en-US" sz="3400" dirty="0">
                <a:solidFill>
                  <a:srgbClr val="FFFFFF"/>
                </a:solidFill>
              </a:rPr>
              <a:t>LEADERSHIP LESSONS LEARNED</a:t>
            </a:r>
            <a:br>
              <a:rPr lang="en-US" sz="3400" dirty="0">
                <a:solidFill>
                  <a:srgbClr val="FFFFFF"/>
                </a:solidFill>
              </a:rPr>
            </a:br>
            <a:r>
              <a:rPr lang="en-US" sz="3400" dirty="0">
                <a:solidFill>
                  <a:srgbClr val="FFFFFF"/>
                </a:solidFill>
              </a:rPr>
              <a:t>....and still more to learn!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2927B-0C33-4D57-ADBD-95AA921E4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149" y="4394039"/>
            <a:ext cx="7304152" cy="1117687"/>
          </a:xfrm>
        </p:spPr>
        <p:txBody>
          <a:bodyPr>
            <a:normAutofit/>
          </a:bodyPr>
          <a:lstStyle/>
          <a:p>
            <a:r>
              <a:rPr lang="en-US" sz="1700" dirty="0"/>
              <a:t>Dr. Frank Tracz</a:t>
            </a:r>
          </a:p>
          <a:p>
            <a:r>
              <a:rPr lang="en-US" sz="1700" dirty="0"/>
              <a:t>Director of Bands</a:t>
            </a:r>
          </a:p>
          <a:p>
            <a:r>
              <a:rPr lang="en-US" sz="1700" dirty="0"/>
              <a:t>Kansas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6695582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B1AFBE-C2CC-4D6F-BB1C-105F4199C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8. FLEXIBILITY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712B5-6D83-4B1B-B97D-FA7898A17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dirty="0">
                <a:solidFill>
                  <a:srgbClr val="FFFFFF"/>
                </a:solidFill>
              </a:rPr>
              <a:t>When given lemons.....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Learn to hit the “curve ball.” (Young baseball star and Mom farm club story)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“Dirt” roads are more challenging, harder on you, dirtier, dangerous, uncompromising, etc.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“Dirt” roads are also more fun, exciting, unpredictable, more scenic, less travelled.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Learn to adjust, adopt and adapt.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Change is inevitable.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12331569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54A274-4E17-406E-B6D1-BEBED0817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9. HELP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E587A-D118-46B7-A89A-B96F59BE66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dirty="0">
                <a:solidFill>
                  <a:srgbClr val="FFFFFF"/>
                </a:solidFill>
              </a:rPr>
              <a:t>Learning is amplified when we give.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Emotional strength is solidified.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True definition of a teacher.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Teacher, Parent, DOB, Dean, Principal, etc. titles matter to a point.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“Content” within the title is the most important.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Can’t save them all, but you can save one each day. (Starfish on the beach story)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163530468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CFBC6C-31B0-436E-89C7-3759B4958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10.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E58A9A-6354-4206-B51A-DFB1B0A8A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dirty="0">
                <a:solidFill>
                  <a:srgbClr val="FFFFFF"/>
                </a:solidFill>
              </a:rPr>
              <a:t>Macro-Micro-Macro.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While you are climbing to the top be sure to know the way back down.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Stay the course, but go with the wind.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9746679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CDBCB3D0-62EC-4D8A-A9E7-991AF662D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62C758D7-9BCC-44AD-98FB-A68CA5267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A890917F-0A64-4C0A-91F8-E4F6BE6A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938C8E05-3629-4B19-A965-0C926F9DE4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9044F20B-3F79-4BBD-A9B8-33672B6A4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3F08FC19-6DA8-473A-B675-07BDDBB5B5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6583433"/>
              </p:ext>
            </p:extLst>
          </p:nvPr>
        </p:nvGraphicFramePr>
        <p:xfrm>
          <a:off x="5437509" y="777860"/>
          <a:ext cx="5955658" cy="5385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961955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A106B9FE-7E5A-4047-B5D3-C3C24BD3E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B60EBA20-0A64-45D5-B937-FE93DCA01C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85632" y="0"/>
            <a:ext cx="340636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" name="Picture 11">
            <a:extLst>
              <a:ext uri="{FF2B5EF4-FFF2-40B4-BE49-F238E27FC236}">
                <a16:creationId xmlns:a16="http://schemas.microsoft.com/office/drawing/2014/main" id="{3EAD5E5B-543A-4690-8C75-BACF7FFB40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6" y="0"/>
            <a:ext cx="12192000" cy="6858000"/>
          </a:xfrm>
          <a:prstGeom prst="rect">
            <a:avLst/>
          </a:prstGeom>
        </p:spPr>
      </p:pic>
      <p:pic>
        <p:nvPicPr>
          <p:cNvPr id="21" name="Picture 13">
            <a:extLst>
              <a:ext uri="{FF2B5EF4-FFF2-40B4-BE49-F238E27FC236}">
                <a16:creationId xmlns:a16="http://schemas.microsoft.com/office/drawing/2014/main" id="{98739700-980C-4F96-84CD-97157DFE8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59089"/>
            <a:ext cx="9107362" cy="321164"/>
          </a:xfrm>
          <a:prstGeom prst="rect">
            <a:avLst/>
          </a:prstGeom>
        </p:spPr>
      </p:pic>
      <p:sp>
        <p:nvSpPr>
          <p:cNvPr id="22" name="Rectangle 15">
            <a:extLst>
              <a:ext uri="{FF2B5EF4-FFF2-40B4-BE49-F238E27FC236}">
                <a16:creationId xmlns:a16="http://schemas.microsoft.com/office/drawing/2014/main" id="{52A2FDCB-3B06-44F3-A0AA-2C056C3E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" y="609600"/>
            <a:ext cx="9107363" cy="1368198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32398F9-61D7-4066-A19E-2C52DB52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7461844" cy="108093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TOP TEN THINGS OF IMPORTANCE: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7B0BB-46B9-41D1-8F80-328B35045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7461844" cy="3142077"/>
          </a:xfrm>
        </p:spPr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Dream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Work Ethic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Education: traditional, street, life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Positive thinking and living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Give up being the victim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Vision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Pay the price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FLEXIBILITY: adjust, change, adapt, suffer, enjoy, etc.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Help others. Always.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Plan</a:t>
            </a:r>
          </a:p>
        </p:txBody>
      </p:sp>
    </p:spTree>
    <p:extLst>
      <p:ext uri="{BB962C8B-B14F-4D97-AF65-F5344CB8AC3E}">
        <p14:creationId xmlns:p14="http://schemas.microsoft.com/office/powerpoint/2010/main" val="36302162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5358765-BFB7-45D3-A8B9-0D141B380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1. DREAM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F5B400-8EBD-4471-9A05-80740DE15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sz="1900" dirty="0">
                <a:solidFill>
                  <a:srgbClr val="FFFFFF"/>
                </a:solidFill>
              </a:rPr>
              <a:t>Often.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I</a:t>
            </a:r>
            <a:r>
              <a:rPr lang="en-US" sz="1900">
                <a:solidFill>
                  <a:srgbClr val="FFFFFF"/>
                </a:solidFill>
              </a:rPr>
              <a:t>n </a:t>
            </a:r>
            <a:r>
              <a:rPr lang="en-US" sz="1900" dirty="0">
                <a:solidFill>
                  <a:srgbClr val="FFFFFF"/>
                </a:solidFill>
              </a:rPr>
              <a:t>color.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Eyes wide open.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Where do they come from?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Be realistic (Disney World started as a swamp!!)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“It’s </a:t>
            </a:r>
            <a:r>
              <a:rPr lang="en-US" sz="1900" dirty="0" err="1">
                <a:solidFill>
                  <a:srgbClr val="FFFFFF"/>
                </a:solidFill>
              </a:rPr>
              <a:t>kinda</a:t>
            </a:r>
            <a:r>
              <a:rPr lang="en-US" sz="1900" dirty="0">
                <a:solidFill>
                  <a:srgbClr val="FFFFFF"/>
                </a:solidFill>
              </a:rPr>
              <a:t> fun to do the impossible.” –Walt Disney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Challenge everything.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Accept your own challenges as well as from others.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“They said it couldn’t be done” is the best opening statement.....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sz="1900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18046338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AC222B-031E-4FC4-AA37-8FA9374A4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2. WORK ETHIC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BC61B-1DAF-496B-A2A5-737C9E4FC6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sz="1700" dirty="0">
                <a:solidFill>
                  <a:srgbClr val="FFFFFF"/>
                </a:solidFill>
              </a:rPr>
              <a:t>Surround yourself with good people.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Get your hands dirty.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Volunteer (for the tough jobs).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Sleep less.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Understand, know, develop, work for closure....in everything!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Develop the attitude of  “whatever it takes.”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Be influenced by “good” people and things.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“Successful Entrepreneurs will gladly work 80 hours a week to avoid the 40 hour work plan.” –Shark Tank!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“Successful Band Directors will gladly work 80 hours a week to avoid the 40 hour band program.” –DT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Learn to “chunk it.”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Pick the low-hanging fruit.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20466509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0C1E8D-4F2B-42AD-A02F-3287A64ED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3.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82361-4786-4101-9EC2-5228B3C32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dirty="0">
                <a:solidFill>
                  <a:srgbClr val="FFFFFF"/>
                </a:solidFill>
              </a:rPr>
              <a:t>Growing up.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Your world is your school.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Consequences.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Traditional: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The Street: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Life: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Experience is the toughest teacher.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School never lets out.....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Surround yourself with good people.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338912955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CEEF60-AE7F-4F10-AC52-EC25B6BE3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4. POSITIVE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1D399E-975C-4606-9789-EE8479943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dirty="0">
                <a:solidFill>
                  <a:srgbClr val="FFFFFF"/>
                </a:solidFill>
              </a:rPr>
              <a:t>Thinking. (who you hang with, you become)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Good thoughts, good results.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Look on the bright side, or the learning side.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Living: where, when, why, how, it all matters and it all teaches.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Remember what it is like to be down and out.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Be honest. Always.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358521500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C53D8A-40AE-47C2-B603-1449AE1C8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5. GIVE UP....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55F5B-250B-40AB-B9FA-0A587F8FE6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dirty="0">
                <a:solidFill>
                  <a:srgbClr val="FFFFFF"/>
                </a:solidFill>
              </a:rPr>
              <a:t>Being the victim.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Giving up.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Blaming others.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Whining.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Making excuses.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275740490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0F0E54-D8FE-4312-9477-A0BFF0EB3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6.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16D20-0C16-43FD-9727-2C1EBFEEE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dirty="0">
                <a:solidFill>
                  <a:srgbClr val="FFFFFF"/>
                </a:solidFill>
              </a:rPr>
              <a:t>Why have one?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How to develop one?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Where does it take us?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The “Arnold Palmer” vision example.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See the “Vision Doctor,” often!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195984156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0FA309-807F-4C17-98EF-A3BA7388E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82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642A87B-CAE9-4F8F-B293-28388E45D9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C8FA1749-B91A-40E7-AD01-0B9C9C6AF7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B7A934F-FFF7-4353-83D3-4EF66E93E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66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00676C8-6DE8-47DD-9A23-D42063A12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4771C0-7A13-4EEB-A85B-375F55B12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2063262"/>
            <a:ext cx="3739279" cy="2661052"/>
          </a:xfrm>
        </p:spPr>
        <p:txBody>
          <a:bodyPr>
            <a:normAutofit/>
          </a:bodyPr>
          <a:lstStyle/>
          <a:p>
            <a:pPr algn="r"/>
            <a:r>
              <a:rPr lang="en-US" sz="4400">
                <a:solidFill>
                  <a:srgbClr val="FFFFFF"/>
                </a:solidFill>
              </a:rPr>
              <a:t>7. PAY THE PRICE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9AD19-B96E-470A-8707-FB75C87F6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7995" y="661106"/>
            <a:ext cx="6257362" cy="5503101"/>
          </a:xfrm>
        </p:spPr>
        <p:txBody>
          <a:bodyPr anchor="ctr">
            <a:normAutofit/>
          </a:bodyPr>
          <a:lstStyle/>
          <a:p>
            <a:pPr lvl="1"/>
            <a:r>
              <a:rPr lang="en-US" sz="1700" dirty="0">
                <a:solidFill>
                  <a:srgbClr val="FFFFFF"/>
                </a:solidFill>
              </a:rPr>
              <a:t>Everything has a price tag.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Everyone can afford everything.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Create and choose value.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Your “account” has limits.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You can continually “add” to your account.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Collect your “pop bottles.”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Absence creates strength.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Absence creates desire.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Absence creates a way.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Create your own “drive.”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Point the finger at YOU! (Stand up, point your finger, turn as far as you can to the right from the hips.)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Celebrate the win, learn from the loss.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PLACEHOLDER</a:t>
            </a:r>
          </a:p>
          <a:p>
            <a:pPr lvl="1"/>
            <a:r>
              <a:rPr lang="en-US" sz="1700" dirty="0">
                <a:solidFill>
                  <a:srgbClr val="FFFFFF"/>
                </a:solidFill>
              </a:rPr>
              <a:t>Plan.</a:t>
            </a:r>
          </a:p>
        </p:txBody>
      </p:sp>
    </p:spTree>
    <p:extLst>
      <p:ext uri="{BB962C8B-B14F-4D97-AF65-F5344CB8AC3E}">
        <p14:creationId xmlns:p14="http://schemas.microsoft.com/office/powerpoint/2010/main" val="31724869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751</Words>
  <Application>Microsoft Office PowerPoint</Application>
  <PresentationFormat>Widescreen</PresentationFormat>
  <Paragraphs>143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Trebuchet MS</vt:lpstr>
      <vt:lpstr>Berlin</vt:lpstr>
      <vt:lpstr>LEADERSHIP LESSONS LEARNED ....and still more to learn!</vt:lpstr>
      <vt:lpstr>TOP TEN THINGS OF IMPORTANCE:</vt:lpstr>
      <vt:lpstr>1. DREAM</vt:lpstr>
      <vt:lpstr>2. WORK ETHIC</vt:lpstr>
      <vt:lpstr>3. EDUCATION</vt:lpstr>
      <vt:lpstr>4. POSITIVE</vt:lpstr>
      <vt:lpstr>5. GIVE UP....</vt:lpstr>
      <vt:lpstr>6. VISION</vt:lpstr>
      <vt:lpstr>7. PAY THE PRICE</vt:lpstr>
      <vt:lpstr>8. FLEXIBILITY</vt:lpstr>
      <vt:lpstr>9. HELP OTHERS</vt:lpstr>
      <vt:lpstr>10. PLAN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 LESSONS LEARNED...and still more to learn!</dc:title>
  <dc:creator>sophiashaar@outlook.com</dc:creator>
  <cp:lastModifiedBy>sophiashaar@outlook.com</cp:lastModifiedBy>
  <cp:revision>4</cp:revision>
  <dcterms:created xsi:type="dcterms:W3CDTF">2020-12-29T19:34:04Z</dcterms:created>
  <dcterms:modified xsi:type="dcterms:W3CDTF">2020-12-29T19:53:17Z</dcterms:modified>
</cp:coreProperties>
</file>