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52"/>
    <p:restoredTop sz="94694"/>
  </p:normalViewPr>
  <p:slideViewPr>
    <p:cSldViewPr snapToGrid="0">
      <p:cViewPr varScale="1">
        <p:scale>
          <a:sx n="121" d="100"/>
          <a:sy n="121" d="100"/>
        </p:scale>
        <p:origin x="4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B0FAB-A226-E243-BF37-8C1D57468A11}" type="datetimeFigureOut">
              <a:rPr lang="en-US" smtClean="0"/>
              <a:t>8/9/25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BBDEA-E4FE-064E-B817-E91439680320}" type="slidenum">
              <a:rPr lang="en-US" smtClean="0"/>
              <a:t>‹#›</a:t>
            </a:fld>
            <a:endParaRPr lang="en-US" dirty="0"/>
          </a:p>
        </p:txBody>
      </p:sp>
    </p:spTree>
    <p:extLst>
      <p:ext uri="{BB962C8B-B14F-4D97-AF65-F5344CB8AC3E}">
        <p14:creationId xmlns:p14="http://schemas.microsoft.com/office/powerpoint/2010/main" val="992497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EBBDEA-E4FE-064E-B817-E91439680320}" type="slidenum">
              <a:rPr lang="en-US" smtClean="0"/>
              <a:t>3</a:t>
            </a:fld>
            <a:endParaRPr lang="en-US" dirty="0"/>
          </a:p>
        </p:txBody>
      </p:sp>
    </p:spTree>
    <p:extLst>
      <p:ext uri="{BB962C8B-B14F-4D97-AF65-F5344CB8AC3E}">
        <p14:creationId xmlns:p14="http://schemas.microsoft.com/office/powerpoint/2010/main" val="1723621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F7AFFB9B-9FB8-469E-96F9-4D32314110B6}" type="datetimeFigureOut">
              <a:rPr lang="en-US" smtClean="0"/>
              <a:t>8/9/25</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80616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smtClean="0"/>
              <a:t>8/9/25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70515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smtClean="0"/>
              <a:t>8/9/25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9115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smtClean="0"/>
              <a:t>8/9/25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709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smtClean="0"/>
              <a:t>8/9/25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3509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smtClean="0"/>
              <a:t>8/9/25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5022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smtClean="0"/>
              <a:t>8/9/25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0904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8/9/25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0733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8/9/25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1285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8/9/25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88687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8/9/25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3698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8/9/25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6300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8/9/25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479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8/9/25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168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8/9/25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4948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smtClean="0"/>
              <a:t>8/9/25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249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8/9/25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1098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C35BB1C6-BF8F-4481-8AB2-603A1C8A906A}" type="datetimeFigureOut">
              <a:rPr lang="en-US" smtClean="0"/>
              <a:t>8/9/25</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225822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5D4B-177E-048B-2A7E-F5522C63DDF9}"/>
              </a:ext>
            </a:extLst>
          </p:cNvPr>
          <p:cNvSpPr>
            <a:spLocks noGrp="1"/>
          </p:cNvSpPr>
          <p:nvPr>
            <p:ph type="ctrTitle"/>
          </p:nvPr>
        </p:nvSpPr>
        <p:spPr/>
        <p:txBody>
          <a:bodyPr/>
          <a:lstStyle/>
          <a:p>
            <a:pPr algn="ctr"/>
            <a:r>
              <a:rPr lang="en-US" dirty="0"/>
              <a:t>“The Process. . .”</a:t>
            </a:r>
          </a:p>
        </p:txBody>
      </p:sp>
      <p:sp>
        <p:nvSpPr>
          <p:cNvPr id="3" name="Subtitle 2">
            <a:extLst>
              <a:ext uri="{FF2B5EF4-FFF2-40B4-BE49-F238E27FC236}">
                <a16:creationId xmlns:a16="http://schemas.microsoft.com/office/drawing/2014/main" id="{982F95B5-8070-B037-BBBA-67C0DE806EB9}"/>
              </a:ext>
            </a:extLst>
          </p:cNvPr>
          <p:cNvSpPr>
            <a:spLocks noGrp="1"/>
          </p:cNvSpPr>
          <p:nvPr>
            <p:ph type="subTitle" idx="1"/>
          </p:nvPr>
        </p:nvSpPr>
        <p:spPr>
          <a:xfrm rot="21420000">
            <a:off x="1021878" y="3424181"/>
            <a:ext cx="9755187" cy="2033685"/>
          </a:xfrm>
        </p:spPr>
        <p:txBody>
          <a:bodyPr/>
          <a:lstStyle/>
          <a:p>
            <a:r>
              <a:rPr lang="en-US" dirty="0"/>
              <a:t>2025 KSUMB Leadership </a:t>
            </a:r>
          </a:p>
          <a:p>
            <a:r>
              <a:rPr lang="en-US" dirty="0"/>
              <a:t>August 8</a:t>
            </a:r>
            <a:r>
              <a:rPr lang="en-US" baseline="30000" dirty="0"/>
              <a:t>th</a:t>
            </a:r>
            <a:r>
              <a:rPr lang="en-US" dirty="0"/>
              <a:t>, 2025</a:t>
            </a:r>
          </a:p>
          <a:p>
            <a:r>
              <a:rPr lang="en-US" dirty="0"/>
              <a:t>Dr. Frank Tracz</a:t>
            </a:r>
          </a:p>
        </p:txBody>
      </p:sp>
    </p:spTree>
    <p:extLst>
      <p:ext uri="{BB962C8B-B14F-4D97-AF65-F5344CB8AC3E}">
        <p14:creationId xmlns:p14="http://schemas.microsoft.com/office/powerpoint/2010/main" val="26231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F205-8E01-3C0A-CCE6-CE79D5F0EE58}"/>
              </a:ext>
            </a:extLst>
          </p:cNvPr>
          <p:cNvSpPr>
            <a:spLocks noGrp="1"/>
          </p:cNvSpPr>
          <p:nvPr>
            <p:ph type="title"/>
          </p:nvPr>
        </p:nvSpPr>
        <p:spPr>
          <a:xfrm>
            <a:off x="8009812" y="685800"/>
            <a:ext cx="3072869" cy="1151965"/>
          </a:xfrm>
        </p:spPr>
        <p:txBody>
          <a:bodyPr>
            <a:normAutofit fontScale="90000"/>
          </a:bodyPr>
          <a:lstStyle/>
          <a:p>
            <a:r>
              <a:rPr lang="en-US" sz="4400" dirty="0"/>
              <a:t>A successful Life is. . .</a:t>
            </a:r>
          </a:p>
        </p:txBody>
      </p:sp>
      <p:sp>
        <p:nvSpPr>
          <p:cNvPr id="3" name="Content Placeholder 2">
            <a:extLst>
              <a:ext uri="{FF2B5EF4-FFF2-40B4-BE49-F238E27FC236}">
                <a16:creationId xmlns:a16="http://schemas.microsoft.com/office/drawing/2014/main" id="{0FF1FAED-4C43-039E-185A-3A6C383D6FD8}"/>
              </a:ext>
            </a:extLst>
          </p:cNvPr>
          <p:cNvSpPr>
            <a:spLocks noGrp="1"/>
          </p:cNvSpPr>
          <p:nvPr>
            <p:ph sz="quarter" idx="13"/>
          </p:nvPr>
        </p:nvSpPr>
        <p:spPr>
          <a:xfrm>
            <a:off x="8006592" y="2071048"/>
            <a:ext cx="3076090" cy="3072290"/>
          </a:xfrm>
        </p:spPr>
        <p:txBody>
          <a:bodyPr anchor="t">
            <a:normAutofit/>
          </a:bodyPr>
          <a:lstStyle/>
          <a:p>
            <a:r>
              <a:rPr lang="en-US" sz="1800" b="1" u="sng" dirty="0"/>
              <a:t>Not</a:t>
            </a:r>
            <a:r>
              <a:rPr lang="en-US" sz="1800" dirty="0"/>
              <a:t> who dies with the most toys. . .</a:t>
            </a:r>
          </a:p>
          <a:p>
            <a:r>
              <a:rPr lang="en-US" sz="1800" b="1" u="sng" dirty="0"/>
              <a:t>It</a:t>
            </a:r>
            <a:r>
              <a:rPr lang="en-US" sz="1800" dirty="0"/>
              <a:t> is who has lived more and better on the </a:t>
            </a:r>
            <a:r>
              <a:rPr lang="en-US" sz="1800" u="sng" dirty="0"/>
              <a:t>way!</a:t>
            </a:r>
            <a:endParaRPr lang="en-US" sz="1800" b="1" u="sng" dirty="0"/>
          </a:p>
        </p:txBody>
      </p:sp>
      <p:pic>
        <p:nvPicPr>
          <p:cNvPr id="5" name="Picture 4" descr="A person sitting on a bench&#10;&#10;AI-generated content may be incorrect.">
            <a:extLst>
              <a:ext uri="{FF2B5EF4-FFF2-40B4-BE49-F238E27FC236}">
                <a16:creationId xmlns:a16="http://schemas.microsoft.com/office/drawing/2014/main" id="{91A6A8F0-F640-0CDA-635A-8774D64301E8}"/>
              </a:ext>
            </a:extLst>
          </p:cNvPr>
          <p:cNvPicPr>
            <a:picLocks noChangeAspect="1"/>
          </p:cNvPicPr>
          <p:nvPr/>
        </p:nvPicPr>
        <p:blipFill>
          <a:blip r:embed="rId3"/>
          <a:stretch>
            <a:fillRect/>
          </a:stretch>
        </p:blipFill>
        <p:spPr>
          <a:xfrm>
            <a:off x="750707" y="954766"/>
            <a:ext cx="6557897" cy="3688817"/>
          </a:xfrm>
          <a:prstGeom prst="rect">
            <a:avLst/>
          </a:prstGeom>
        </p:spPr>
      </p:pic>
    </p:spTree>
    <p:extLst>
      <p:ext uri="{BB962C8B-B14F-4D97-AF65-F5344CB8AC3E}">
        <p14:creationId xmlns:p14="http://schemas.microsoft.com/office/powerpoint/2010/main" val="153861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5D7C-D249-2669-E092-3A542E24855E}"/>
              </a:ext>
            </a:extLst>
          </p:cNvPr>
          <p:cNvSpPr>
            <a:spLocks noGrp="1"/>
          </p:cNvSpPr>
          <p:nvPr>
            <p:ph type="title"/>
          </p:nvPr>
        </p:nvSpPr>
        <p:spPr>
          <a:xfrm>
            <a:off x="6179229" y="685800"/>
            <a:ext cx="4903454" cy="1151965"/>
          </a:xfrm>
        </p:spPr>
        <p:txBody>
          <a:bodyPr>
            <a:normAutofit/>
          </a:bodyPr>
          <a:lstStyle/>
          <a:p>
            <a:r>
              <a:rPr lang="en-US" dirty="0"/>
              <a:t>The process is:</a:t>
            </a:r>
          </a:p>
        </p:txBody>
      </p:sp>
      <p:sp>
        <p:nvSpPr>
          <p:cNvPr id="3" name="Content Placeholder 2">
            <a:extLst>
              <a:ext uri="{FF2B5EF4-FFF2-40B4-BE49-F238E27FC236}">
                <a16:creationId xmlns:a16="http://schemas.microsoft.com/office/drawing/2014/main" id="{01A9D64C-400C-B077-A795-3998B6FFE6A1}"/>
              </a:ext>
            </a:extLst>
          </p:cNvPr>
          <p:cNvSpPr>
            <a:spLocks noGrp="1"/>
          </p:cNvSpPr>
          <p:nvPr>
            <p:ph sz="quarter" idx="13"/>
          </p:nvPr>
        </p:nvSpPr>
        <p:spPr>
          <a:xfrm>
            <a:off x="6174089" y="2142066"/>
            <a:ext cx="4908593" cy="3232519"/>
          </a:xfrm>
        </p:spPr>
        <p:txBody>
          <a:bodyPr>
            <a:normAutofit/>
          </a:bodyPr>
          <a:lstStyle/>
          <a:p>
            <a:r>
              <a:rPr lang="en-US" dirty="0"/>
              <a:t>The Journey to. . .</a:t>
            </a:r>
          </a:p>
          <a:p>
            <a:r>
              <a:rPr lang="en-US" dirty="0"/>
              <a:t>What happened to us on the way. . .</a:t>
            </a:r>
          </a:p>
          <a:p>
            <a:r>
              <a:rPr lang="en-US" dirty="0"/>
              <a:t>What we learn on the way. . .</a:t>
            </a:r>
          </a:p>
          <a:p>
            <a:r>
              <a:rPr lang="en-US" dirty="0"/>
              <a:t>How has it changed us?</a:t>
            </a:r>
          </a:p>
        </p:txBody>
      </p:sp>
      <p:pic>
        <p:nvPicPr>
          <p:cNvPr id="7" name="Picture 6" descr="A group of people standing together&#10;&#10;AI-generated content may be incorrect.">
            <a:extLst>
              <a:ext uri="{FF2B5EF4-FFF2-40B4-BE49-F238E27FC236}">
                <a16:creationId xmlns:a16="http://schemas.microsoft.com/office/drawing/2014/main" id="{DB60A2D1-828F-CB2D-4C64-9799DB01547D}"/>
              </a:ext>
            </a:extLst>
          </p:cNvPr>
          <p:cNvPicPr>
            <a:picLocks noChangeAspect="1"/>
          </p:cNvPicPr>
          <p:nvPr/>
        </p:nvPicPr>
        <p:blipFill>
          <a:blip r:embed="rId3"/>
          <a:srcRect l="26928" r="31235"/>
          <a:stretch>
            <a:fillRect/>
          </a:stretch>
        </p:blipFill>
        <p:spPr>
          <a:xfrm>
            <a:off x="404226" y="132745"/>
            <a:ext cx="5312664"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31871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736E-B60B-CF91-D8A7-8A8C478D6AAC}"/>
              </a:ext>
            </a:extLst>
          </p:cNvPr>
          <p:cNvSpPr>
            <a:spLocks noGrp="1"/>
          </p:cNvSpPr>
          <p:nvPr>
            <p:ph type="title"/>
          </p:nvPr>
        </p:nvSpPr>
        <p:spPr>
          <a:xfrm>
            <a:off x="605790" y="377190"/>
            <a:ext cx="10792837" cy="1485900"/>
          </a:xfrm>
        </p:spPr>
        <p:txBody>
          <a:bodyPr>
            <a:normAutofit/>
          </a:bodyPr>
          <a:lstStyle/>
          <a:p>
            <a:r>
              <a:rPr lang="en-US" dirty="0"/>
              <a:t>Develop </a:t>
            </a:r>
            <a:r>
              <a:rPr lang="en-US" i="1" dirty="0"/>
              <a:t>your </a:t>
            </a:r>
            <a:r>
              <a:rPr lang="en-US" dirty="0"/>
              <a:t> process (life + Band)</a:t>
            </a:r>
          </a:p>
        </p:txBody>
      </p:sp>
      <p:sp>
        <p:nvSpPr>
          <p:cNvPr id="3" name="Content Placeholder 2">
            <a:extLst>
              <a:ext uri="{FF2B5EF4-FFF2-40B4-BE49-F238E27FC236}">
                <a16:creationId xmlns:a16="http://schemas.microsoft.com/office/drawing/2014/main" id="{2A33598A-ECF6-4FE2-ED6B-CFB0A28D2349}"/>
              </a:ext>
            </a:extLst>
          </p:cNvPr>
          <p:cNvSpPr>
            <a:spLocks noGrp="1"/>
          </p:cNvSpPr>
          <p:nvPr>
            <p:ph sz="quarter" idx="13"/>
          </p:nvPr>
        </p:nvSpPr>
        <p:spPr>
          <a:xfrm>
            <a:off x="685801" y="2286000"/>
            <a:ext cx="5326380" cy="3800693"/>
          </a:xfrm>
        </p:spPr>
        <p:txBody>
          <a:bodyPr anchor="t">
            <a:normAutofit/>
          </a:bodyPr>
          <a:lstStyle/>
          <a:p>
            <a:r>
              <a:rPr lang="en-US" sz="2800" dirty="0"/>
              <a:t>What is important?</a:t>
            </a:r>
          </a:p>
          <a:p>
            <a:r>
              <a:rPr lang="en-US" sz="2800" dirty="0"/>
              <a:t>Why is it important?</a:t>
            </a:r>
          </a:p>
          <a:p>
            <a:r>
              <a:rPr lang="en-US" sz="2800" dirty="0"/>
              <a:t>How can you teach it?</a:t>
            </a:r>
          </a:p>
          <a:p>
            <a:pPr lvl="1"/>
            <a:r>
              <a:rPr lang="en-US" sz="2400" dirty="0"/>
              <a:t>Methods</a:t>
            </a:r>
          </a:p>
          <a:p>
            <a:pPr lvl="1"/>
            <a:r>
              <a:rPr lang="en-US" sz="2400" dirty="0"/>
              <a:t>Material</a:t>
            </a:r>
          </a:p>
          <a:p>
            <a:pPr lvl="1"/>
            <a:r>
              <a:rPr lang="en-US" sz="2400" dirty="0"/>
              <a:t>Get/be creative!</a:t>
            </a:r>
          </a:p>
        </p:txBody>
      </p:sp>
      <p:pic>
        <p:nvPicPr>
          <p:cNvPr id="5" name="Picture 4" descr="A group of people embling a puzzle&#10;&#10;AI-generated content may be incorrect.">
            <a:extLst>
              <a:ext uri="{FF2B5EF4-FFF2-40B4-BE49-F238E27FC236}">
                <a16:creationId xmlns:a16="http://schemas.microsoft.com/office/drawing/2014/main" id="{BAF588B8-A7D5-3B00-4AEB-CEA817167C86}"/>
              </a:ext>
            </a:extLst>
          </p:cNvPr>
          <p:cNvPicPr>
            <a:picLocks noChangeAspect="1"/>
          </p:cNvPicPr>
          <p:nvPr/>
        </p:nvPicPr>
        <p:blipFill>
          <a:blip r:embed="rId3"/>
          <a:stretch>
            <a:fillRect/>
          </a:stretch>
        </p:blipFill>
        <p:spPr>
          <a:xfrm>
            <a:off x="5493038" y="1957347"/>
            <a:ext cx="5597902" cy="4198426"/>
          </a:xfrm>
          <a:prstGeom prst="rect">
            <a:avLst/>
          </a:prstGeom>
        </p:spPr>
      </p:pic>
    </p:spTree>
    <p:extLst>
      <p:ext uri="{BB962C8B-B14F-4D97-AF65-F5344CB8AC3E}">
        <p14:creationId xmlns:p14="http://schemas.microsoft.com/office/powerpoint/2010/main" val="22514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 name="Picture 2" descr="A person with long hair and mustache&#10;&#10;AI-generated content may be incorrect.">
            <a:extLst>
              <a:ext uri="{FF2B5EF4-FFF2-40B4-BE49-F238E27FC236}">
                <a16:creationId xmlns:a16="http://schemas.microsoft.com/office/drawing/2014/main" id="{8790E5A7-1686-80F7-65E0-3FBA21076D5E}"/>
              </a:ext>
            </a:extLst>
          </p:cNvPr>
          <p:cNvPicPr>
            <a:picLocks noChangeAspect="1"/>
          </p:cNvPicPr>
          <p:nvPr/>
        </p:nvPicPr>
        <p:blipFill>
          <a:blip r:embed="rId3"/>
          <a:stretch>
            <a:fillRect/>
          </a:stretch>
        </p:blipFill>
        <p:spPr>
          <a:xfrm>
            <a:off x="3011523" y="323427"/>
            <a:ext cx="5803193" cy="5571066"/>
          </a:xfrm>
          <a:prstGeom prst="rect">
            <a:avLst/>
          </a:prstGeom>
        </p:spPr>
      </p:pic>
    </p:spTree>
    <p:extLst>
      <p:ext uri="{BB962C8B-B14F-4D97-AF65-F5344CB8AC3E}">
        <p14:creationId xmlns:p14="http://schemas.microsoft.com/office/powerpoint/2010/main" val="390175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95AF3-E7C7-999E-46A2-BCFE258D2117}"/>
              </a:ext>
            </a:extLst>
          </p:cNvPr>
          <p:cNvSpPr>
            <a:spLocks noGrp="1"/>
          </p:cNvSpPr>
          <p:nvPr>
            <p:ph type="title"/>
          </p:nvPr>
        </p:nvSpPr>
        <p:spPr>
          <a:xfrm>
            <a:off x="437074" y="595798"/>
            <a:ext cx="5778684" cy="2901781"/>
          </a:xfrm>
        </p:spPr>
        <p:txBody>
          <a:bodyPr vert="horz" lIns="91440" tIns="45720" rIns="91440" bIns="45720" rtlCol="0" anchor="b">
            <a:normAutofit/>
          </a:bodyPr>
          <a:lstStyle/>
          <a:p>
            <a:pPr algn="r"/>
            <a:r>
              <a:rPr lang="en-US" sz="6200" dirty="0"/>
              <a:t>Beware of cute little sayings and fads</a:t>
            </a:r>
          </a:p>
        </p:txBody>
      </p:sp>
      <p:pic>
        <p:nvPicPr>
          <p:cNvPr id="5" name="Content Placeholder 4" descr="A sign on a pole&#10;&#10;AI-generated content may be incorrect.">
            <a:extLst>
              <a:ext uri="{FF2B5EF4-FFF2-40B4-BE49-F238E27FC236}">
                <a16:creationId xmlns:a16="http://schemas.microsoft.com/office/drawing/2014/main" id="{E1FC5002-B753-C5DB-BB84-775C0676476F}"/>
              </a:ext>
            </a:extLst>
          </p:cNvPr>
          <p:cNvPicPr>
            <a:picLocks noGrp="1" noChangeAspect="1"/>
          </p:cNvPicPr>
          <p:nvPr>
            <p:ph sz="quarter" idx="13"/>
          </p:nvPr>
        </p:nvPicPr>
        <p:blipFill>
          <a:blip r:embed="rId3"/>
          <a:srcRect r="10071" b="3"/>
          <a:stretch>
            <a:fillRect/>
          </a:stretch>
        </p:blipFill>
        <p:spPr>
          <a:xfrm>
            <a:off x="7359814" y="206095"/>
            <a:ext cx="4062951" cy="6023805"/>
          </a:xfrm>
          <a:prstGeom prst="rect">
            <a:avLst/>
          </a:prstGeom>
          <a:effectLst>
            <a:outerShdw blurRad="50800" dist="38100" algn="l" rotWithShape="0">
              <a:prstClr val="black">
                <a:alpha val="40000"/>
              </a:prstClr>
            </a:outerShdw>
          </a:effectLst>
        </p:spPr>
      </p:pic>
      <p:sp>
        <p:nvSpPr>
          <p:cNvPr id="7" name="TextBox 6">
            <a:extLst>
              <a:ext uri="{FF2B5EF4-FFF2-40B4-BE49-F238E27FC236}">
                <a16:creationId xmlns:a16="http://schemas.microsoft.com/office/drawing/2014/main" id="{ACA3E764-013B-A2A3-9C97-D660D8387A14}"/>
              </a:ext>
            </a:extLst>
          </p:cNvPr>
          <p:cNvSpPr txBox="1"/>
          <p:nvPr/>
        </p:nvSpPr>
        <p:spPr>
          <a:xfrm>
            <a:off x="1755058" y="4005662"/>
            <a:ext cx="5914103" cy="584775"/>
          </a:xfrm>
          <a:prstGeom prst="rect">
            <a:avLst/>
          </a:prstGeom>
          <a:noFill/>
        </p:spPr>
        <p:txBody>
          <a:bodyPr wrap="square" rtlCol="0">
            <a:spAutoFit/>
          </a:bodyPr>
          <a:lstStyle/>
          <a:p>
            <a:r>
              <a:rPr lang="en-US" sz="3200" dirty="0"/>
              <a:t>THERE ARE NO QUICK FIXES!</a:t>
            </a:r>
          </a:p>
        </p:txBody>
      </p:sp>
    </p:spTree>
    <p:extLst>
      <p:ext uri="{BB962C8B-B14F-4D97-AF65-F5344CB8AC3E}">
        <p14:creationId xmlns:p14="http://schemas.microsoft.com/office/powerpoint/2010/main" val="31885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59F5-A564-FC3C-22CB-440C9F485259}"/>
              </a:ext>
            </a:extLst>
          </p:cNvPr>
          <p:cNvSpPr>
            <a:spLocks noGrp="1"/>
          </p:cNvSpPr>
          <p:nvPr>
            <p:ph type="title"/>
          </p:nvPr>
        </p:nvSpPr>
        <p:spPr>
          <a:xfrm>
            <a:off x="685802" y="685800"/>
            <a:ext cx="4951408" cy="1151965"/>
          </a:xfrm>
        </p:spPr>
        <p:txBody>
          <a:bodyPr>
            <a:normAutofit/>
          </a:bodyPr>
          <a:lstStyle/>
          <a:p>
            <a:r>
              <a:rPr lang="en-US" dirty="0"/>
              <a:t>Be honest. . .</a:t>
            </a:r>
          </a:p>
        </p:txBody>
      </p:sp>
      <p:sp>
        <p:nvSpPr>
          <p:cNvPr id="9" name="Content Placeholder 8">
            <a:extLst>
              <a:ext uri="{FF2B5EF4-FFF2-40B4-BE49-F238E27FC236}">
                <a16:creationId xmlns:a16="http://schemas.microsoft.com/office/drawing/2014/main" id="{D2E7E7D1-3FDE-C69A-144D-4F366874A7E0}"/>
              </a:ext>
            </a:extLst>
          </p:cNvPr>
          <p:cNvSpPr>
            <a:spLocks noGrp="1"/>
          </p:cNvSpPr>
          <p:nvPr>
            <p:ph sz="quarter" idx="13"/>
          </p:nvPr>
        </p:nvSpPr>
        <p:spPr>
          <a:xfrm>
            <a:off x="685801" y="2076423"/>
            <a:ext cx="4951410" cy="3288739"/>
          </a:xfrm>
        </p:spPr>
        <p:txBody>
          <a:bodyPr>
            <a:normAutofit/>
          </a:bodyPr>
          <a:lstStyle/>
          <a:p>
            <a:endParaRPr lang="en-US" dirty="0"/>
          </a:p>
        </p:txBody>
      </p:sp>
      <p:pic>
        <p:nvPicPr>
          <p:cNvPr id="5" name="Content Placeholder 4" descr="A person and person in a restaurant&#10;&#10;AI-generated content may be incorrect.">
            <a:extLst>
              <a:ext uri="{FF2B5EF4-FFF2-40B4-BE49-F238E27FC236}">
                <a16:creationId xmlns:a16="http://schemas.microsoft.com/office/drawing/2014/main" id="{02F88E3F-738B-3D7A-474A-ABC01F5AEC03}"/>
              </a:ext>
            </a:extLst>
          </p:cNvPr>
          <p:cNvPicPr>
            <a:picLocks noChangeAspect="1"/>
          </p:cNvPicPr>
          <p:nvPr/>
        </p:nvPicPr>
        <p:blipFill>
          <a:blip r:embed="rId3"/>
          <a:srcRect r="-2" b="17881"/>
          <a:stretch>
            <a:fillRect/>
          </a:stretch>
        </p:blipFill>
        <p:spPr>
          <a:xfrm>
            <a:off x="6153404" y="176991"/>
            <a:ext cx="5310189"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317760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2FC2-228D-5145-8A68-C4E1E8B9399D}"/>
              </a:ext>
            </a:extLst>
          </p:cNvPr>
          <p:cNvSpPr>
            <a:spLocks noGrp="1"/>
          </p:cNvSpPr>
          <p:nvPr>
            <p:ph type="title"/>
          </p:nvPr>
        </p:nvSpPr>
        <p:spPr>
          <a:xfrm>
            <a:off x="8009812" y="685800"/>
            <a:ext cx="3072869" cy="1151965"/>
          </a:xfrm>
        </p:spPr>
        <p:txBody>
          <a:bodyPr>
            <a:normAutofit/>
          </a:bodyPr>
          <a:lstStyle/>
          <a:p>
            <a:r>
              <a:rPr lang="en-US" sz="3400" dirty="0"/>
              <a:t>THE PROCESS IS THE JOURNEY. . .</a:t>
            </a:r>
          </a:p>
        </p:txBody>
      </p:sp>
      <p:sp>
        <p:nvSpPr>
          <p:cNvPr id="3" name="Content Placeholder 2">
            <a:extLst>
              <a:ext uri="{FF2B5EF4-FFF2-40B4-BE49-F238E27FC236}">
                <a16:creationId xmlns:a16="http://schemas.microsoft.com/office/drawing/2014/main" id="{FC60EE43-B2EA-187E-A8F6-A35136505F63}"/>
              </a:ext>
            </a:extLst>
          </p:cNvPr>
          <p:cNvSpPr>
            <a:spLocks noGrp="1"/>
          </p:cNvSpPr>
          <p:nvPr>
            <p:ph sz="quarter" idx="13"/>
          </p:nvPr>
        </p:nvSpPr>
        <p:spPr>
          <a:xfrm>
            <a:off x="8006592" y="2071048"/>
            <a:ext cx="3076090" cy="3072290"/>
          </a:xfrm>
        </p:spPr>
        <p:txBody>
          <a:bodyPr anchor="t">
            <a:normAutofit/>
          </a:bodyPr>
          <a:lstStyle/>
          <a:p>
            <a:r>
              <a:rPr lang="en-US" sz="1800" dirty="0"/>
              <a:t>WHAT IS THE PROCESS OF YOUR CHAPTERS?</a:t>
            </a:r>
          </a:p>
          <a:p>
            <a:r>
              <a:rPr lang="en-US" sz="1800" dirty="0"/>
              <a:t>WHAT MAKES YOUR PROCESS INNOVATIVE?</a:t>
            </a:r>
          </a:p>
          <a:p>
            <a:r>
              <a:rPr lang="en-US" sz="1800" dirty="0"/>
              <a:t>WHAT MAKES IT SUCCESSFUL?</a:t>
            </a:r>
          </a:p>
        </p:txBody>
      </p:sp>
      <p:pic>
        <p:nvPicPr>
          <p:cNvPr id="5" name="Picture 4" descr="A light bulb with text on it&#10;&#10;AI-generated content may be incorrect.">
            <a:extLst>
              <a:ext uri="{FF2B5EF4-FFF2-40B4-BE49-F238E27FC236}">
                <a16:creationId xmlns:a16="http://schemas.microsoft.com/office/drawing/2014/main" id="{C712232E-7F8E-170B-4E10-3808571C709B}"/>
              </a:ext>
            </a:extLst>
          </p:cNvPr>
          <p:cNvPicPr>
            <a:picLocks noChangeAspect="1"/>
          </p:cNvPicPr>
          <p:nvPr/>
        </p:nvPicPr>
        <p:blipFill>
          <a:blip r:embed="rId3"/>
          <a:stretch>
            <a:fillRect/>
          </a:stretch>
        </p:blipFill>
        <p:spPr>
          <a:xfrm>
            <a:off x="750707" y="979359"/>
            <a:ext cx="6557897" cy="3639631"/>
          </a:xfrm>
          <a:prstGeom prst="rect">
            <a:avLst/>
          </a:prstGeom>
        </p:spPr>
      </p:pic>
    </p:spTree>
    <p:extLst>
      <p:ext uri="{BB962C8B-B14F-4D97-AF65-F5344CB8AC3E}">
        <p14:creationId xmlns:p14="http://schemas.microsoft.com/office/powerpoint/2010/main" val="324480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F038-C2F8-E421-155A-0A706EFA1635}"/>
              </a:ext>
            </a:extLst>
          </p:cNvPr>
          <p:cNvSpPr>
            <a:spLocks noGrp="1"/>
          </p:cNvSpPr>
          <p:nvPr>
            <p:ph type="title"/>
          </p:nvPr>
        </p:nvSpPr>
        <p:spPr/>
        <p:txBody>
          <a:bodyPr/>
          <a:lstStyle/>
          <a:p>
            <a:r>
              <a:rPr lang="en-US" dirty="0"/>
              <a:t>Band leadership</a:t>
            </a:r>
          </a:p>
        </p:txBody>
      </p:sp>
      <p:sp>
        <p:nvSpPr>
          <p:cNvPr id="3" name="Content Placeholder 2">
            <a:extLst>
              <a:ext uri="{FF2B5EF4-FFF2-40B4-BE49-F238E27FC236}">
                <a16:creationId xmlns:a16="http://schemas.microsoft.com/office/drawing/2014/main" id="{B12BD6E4-6D34-9863-3A3D-EAD4BF8264C7}"/>
              </a:ext>
            </a:extLst>
          </p:cNvPr>
          <p:cNvSpPr>
            <a:spLocks noGrp="1"/>
          </p:cNvSpPr>
          <p:nvPr>
            <p:ph sz="quarter" idx="13"/>
          </p:nvPr>
        </p:nvSpPr>
        <p:spPr/>
        <p:txBody>
          <a:bodyPr>
            <a:normAutofit fontScale="77500" lnSpcReduction="20000"/>
          </a:bodyPr>
          <a:lstStyle/>
          <a:p>
            <a:r>
              <a:rPr lang="en-US" sz="3600" dirty="0"/>
              <a:t>What are your section goals?</a:t>
            </a:r>
          </a:p>
          <a:p>
            <a:endParaRPr lang="en-US" sz="3600" dirty="0"/>
          </a:p>
          <a:p>
            <a:r>
              <a:rPr lang="en-US" sz="3600" dirty="0"/>
              <a:t>More importantly, What is your process to achieve your section goals?</a:t>
            </a:r>
          </a:p>
          <a:p>
            <a:endParaRPr lang="en-US" sz="3600" dirty="0"/>
          </a:p>
          <a:p>
            <a:r>
              <a:rPr lang="en-US" sz="3600" dirty="0"/>
              <a:t>Let’s share!</a:t>
            </a:r>
          </a:p>
        </p:txBody>
      </p:sp>
    </p:spTree>
    <p:extLst>
      <p:ext uri="{BB962C8B-B14F-4D97-AF65-F5344CB8AC3E}">
        <p14:creationId xmlns:p14="http://schemas.microsoft.com/office/powerpoint/2010/main" val="7516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5342-B940-B161-6160-C2CFA2476B84}"/>
              </a:ext>
            </a:extLst>
          </p:cNvPr>
          <p:cNvSpPr>
            <a:spLocks noGrp="1"/>
          </p:cNvSpPr>
          <p:nvPr>
            <p:ph type="title"/>
          </p:nvPr>
        </p:nvSpPr>
        <p:spPr>
          <a:xfrm>
            <a:off x="6179229" y="685800"/>
            <a:ext cx="4903454" cy="1151965"/>
          </a:xfrm>
        </p:spPr>
        <p:txBody>
          <a:bodyPr>
            <a:normAutofit/>
          </a:bodyPr>
          <a:lstStyle/>
          <a:p>
            <a:r>
              <a:rPr lang="en-US" sz="3800" dirty="0"/>
              <a:t>Advice from those who got it. . .</a:t>
            </a:r>
          </a:p>
        </p:txBody>
      </p:sp>
      <p:sp>
        <p:nvSpPr>
          <p:cNvPr id="3" name="Content Placeholder 2">
            <a:extLst>
              <a:ext uri="{FF2B5EF4-FFF2-40B4-BE49-F238E27FC236}">
                <a16:creationId xmlns:a16="http://schemas.microsoft.com/office/drawing/2014/main" id="{AACA0A41-08DD-37B0-CC46-B8E5078B8048}"/>
              </a:ext>
            </a:extLst>
          </p:cNvPr>
          <p:cNvSpPr>
            <a:spLocks noGrp="1"/>
          </p:cNvSpPr>
          <p:nvPr>
            <p:ph sz="quarter" idx="13"/>
          </p:nvPr>
        </p:nvSpPr>
        <p:spPr>
          <a:xfrm>
            <a:off x="6174089" y="2142066"/>
            <a:ext cx="4908593" cy="3232519"/>
          </a:xfrm>
        </p:spPr>
        <p:txBody>
          <a:bodyPr>
            <a:normAutofit/>
          </a:bodyPr>
          <a:lstStyle/>
          <a:p>
            <a:r>
              <a:rPr lang="en-US" dirty="0"/>
              <a:t>“You have to believe in yourself when no one else does”</a:t>
            </a:r>
          </a:p>
          <a:p>
            <a:pPr lvl="1"/>
            <a:r>
              <a:rPr lang="en-US" dirty="0"/>
              <a:t>-Serena Willams</a:t>
            </a:r>
          </a:p>
        </p:txBody>
      </p:sp>
      <p:pic>
        <p:nvPicPr>
          <p:cNvPr id="5" name="Picture 4" descr="A person playing tennis&#10;&#10;AI-generated content may be incorrect.">
            <a:extLst>
              <a:ext uri="{FF2B5EF4-FFF2-40B4-BE49-F238E27FC236}">
                <a16:creationId xmlns:a16="http://schemas.microsoft.com/office/drawing/2014/main" id="{DC1311AB-0A45-A8AC-353F-0C47C81256FB}"/>
              </a:ext>
            </a:extLst>
          </p:cNvPr>
          <p:cNvPicPr>
            <a:picLocks noChangeAspect="1"/>
          </p:cNvPicPr>
          <p:nvPr/>
        </p:nvPicPr>
        <p:blipFill>
          <a:blip r:embed="rId3"/>
          <a:srcRect r="3301" b="2"/>
          <a:stretch>
            <a:fillRect/>
          </a:stretch>
        </p:blipFill>
        <p:spPr>
          <a:xfrm>
            <a:off x="418974" y="191739"/>
            <a:ext cx="5312664"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2003656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A9B1EF1-3892-6A25-DCD4-EC3AA9753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260A2-FDE2-EA77-343C-F7A14880C987}"/>
              </a:ext>
            </a:extLst>
          </p:cNvPr>
          <p:cNvSpPr>
            <a:spLocks noGrp="1"/>
          </p:cNvSpPr>
          <p:nvPr>
            <p:ph type="title"/>
          </p:nvPr>
        </p:nvSpPr>
        <p:spPr>
          <a:xfrm>
            <a:off x="6179229" y="685800"/>
            <a:ext cx="4903454" cy="1151965"/>
          </a:xfrm>
        </p:spPr>
        <p:txBody>
          <a:bodyPr>
            <a:normAutofit/>
          </a:bodyPr>
          <a:lstStyle/>
          <a:p>
            <a:r>
              <a:rPr lang="en-US" sz="3800" dirty="0"/>
              <a:t>Advice from those who got it. . .</a:t>
            </a:r>
          </a:p>
        </p:txBody>
      </p:sp>
      <p:sp>
        <p:nvSpPr>
          <p:cNvPr id="3" name="Content Placeholder 2">
            <a:extLst>
              <a:ext uri="{FF2B5EF4-FFF2-40B4-BE49-F238E27FC236}">
                <a16:creationId xmlns:a16="http://schemas.microsoft.com/office/drawing/2014/main" id="{67FDA434-B10A-CE31-6F2A-6876EAC9E5B0}"/>
              </a:ext>
            </a:extLst>
          </p:cNvPr>
          <p:cNvSpPr>
            <a:spLocks noGrp="1"/>
          </p:cNvSpPr>
          <p:nvPr>
            <p:ph sz="quarter" idx="13"/>
          </p:nvPr>
        </p:nvSpPr>
        <p:spPr>
          <a:xfrm>
            <a:off x="6174089" y="2142066"/>
            <a:ext cx="4908593" cy="3232519"/>
          </a:xfrm>
        </p:spPr>
        <p:txBody>
          <a:bodyPr>
            <a:normAutofit/>
          </a:bodyPr>
          <a:lstStyle/>
          <a:p>
            <a:r>
              <a:rPr lang="en-US" dirty="0"/>
              <a:t>“Find out who you are and do you on purpose”</a:t>
            </a:r>
          </a:p>
          <a:p>
            <a:pPr lvl="1"/>
            <a:r>
              <a:rPr lang="en-US" dirty="0"/>
              <a:t>-Dolly Parton</a:t>
            </a:r>
          </a:p>
        </p:txBody>
      </p:sp>
      <p:pic>
        <p:nvPicPr>
          <p:cNvPr id="5" name="Picture 4">
            <a:extLst>
              <a:ext uri="{FF2B5EF4-FFF2-40B4-BE49-F238E27FC236}">
                <a16:creationId xmlns:a16="http://schemas.microsoft.com/office/drawing/2014/main" id="{03126FE2-2481-0DA4-C8FA-499ADFFB0E95}"/>
              </a:ext>
            </a:extLst>
          </p:cNvPr>
          <p:cNvPicPr>
            <a:picLocks noChangeAspect="1"/>
          </p:cNvPicPr>
          <p:nvPr/>
        </p:nvPicPr>
        <p:blipFill>
          <a:blip r:embed="rId3"/>
          <a:srcRect l="16597" r="16597"/>
          <a:stretch/>
        </p:blipFill>
        <p:spPr>
          <a:xfrm>
            <a:off x="418974" y="191739"/>
            <a:ext cx="5312664"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1311332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CD78-980C-A025-C96A-A1D791A26BA4}"/>
              </a:ext>
            </a:extLst>
          </p:cNvPr>
          <p:cNvSpPr>
            <a:spLocks noGrp="1"/>
          </p:cNvSpPr>
          <p:nvPr>
            <p:ph type="title"/>
          </p:nvPr>
        </p:nvSpPr>
        <p:spPr>
          <a:xfrm>
            <a:off x="685802" y="685800"/>
            <a:ext cx="4951408" cy="1151965"/>
          </a:xfrm>
        </p:spPr>
        <p:txBody>
          <a:bodyPr>
            <a:normAutofit/>
          </a:bodyPr>
          <a:lstStyle/>
          <a:p>
            <a:r>
              <a:rPr lang="en-US" dirty="0"/>
              <a:t>Life’s Book. . . . </a:t>
            </a:r>
          </a:p>
        </p:txBody>
      </p:sp>
      <p:sp>
        <p:nvSpPr>
          <p:cNvPr id="3" name="Content Placeholder 2">
            <a:extLst>
              <a:ext uri="{FF2B5EF4-FFF2-40B4-BE49-F238E27FC236}">
                <a16:creationId xmlns:a16="http://schemas.microsoft.com/office/drawing/2014/main" id="{A35AC219-F6C2-0EC3-2091-3EC95C9848C4}"/>
              </a:ext>
            </a:extLst>
          </p:cNvPr>
          <p:cNvSpPr>
            <a:spLocks noGrp="1"/>
          </p:cNvSpPr>
          <p:nvPr>
            <p:ph sz="quarter" idx="13"/>
          </p:nvPr>
        </p:nvSpPr>
        <p:spPr>
          <a:xfrm>
            <a:off x="674371" y="1562073"/>
            <a:ext cx="4951410" cy="3288739"/>
          </a:xfrm>
        </p:spPr>
        <p:txBody>
          <a:bodyPr>
            <a:normAutofit/>
          </a:bodyPr>
          <a:lstStyle/>
          <a:p>
            <a:r>
              <a:rPr lang="en-US" dirty="0"/>
              <a:t>Many Chapters</a:t>
            </a:r>
          </a:p>
          <a:p>
            <a:r>
              <a:rPr lang="en-US" dirty="0"/>
              <a:t>Many Changes</a:t>
            </a:r>
          </a:p>
          <a:p>
            <a:r>
              <a:rPr lang="en-US" dirty="0"/>
              <a:t>Many Challenges</a:t>
            </a:r>
          </a:p>
          <a:p>
            <a:r>
              <a:rPr lang="en-US" dirty="0"/>
              <a:t>Many Victories</a:t>
            </a:r>
          </a:p>
          <a:p>
            <a:r>
              <a:rPr lang="en-US" dirty="0"/>
              <a:t>Many Defeats</a:t>
            </a:r>
          </a:p>
        </p:txBody>
      </p:sp>
      <p:pic>
        <p:nvPicPr>
          <p:cNvPr id="5" name="Picture 4" descr="A book with a cartoon of an envelope and mountains&#10;&#10;AI-generated content may be incorrect.">
            <a:extLst>
              <a:ext uri="{FF2B5EF4-FFF2-40B4-BE49-F238E27FC236}">
                <a16:creationId xmlns:a16="http://schemas.microsoft.com/office/drawing/2014/main" id="{9CE7BB81-A6D7-F419-B6D6-64B90AA3AC99}"/>
              </a:ext>
            </a:extLst>
          </p:cNvPr>
          <p:cNvPicPr>
            <a:picLocks noChangeAspect="1"/>
          </p:cNvPicPr>
          <p:nvPr/>
        </p:nvPicPr>
        <p:blipFill>
          <a:blip r:embed="rId3"/>
          <a:srcRect l="13453" t="4930" r="17135" b="8702"/>
          <a:stretch>
            <a:fillRect/>
          </a:stretch>
        </p:blipFill>
        <p:spPr>
          <a:xfrm>
            <a:off x="6721718" y="356525"/>
            <a:ext cx="3953901" cy="4919739"/>
          </a:xfrm>
          <a:prstGeom prst="rect">
            <a:avLst/>
          </a:prstGeom>
          <a:ln w="57150" cmpd="thinThick">
            <a:solidFill>
              <a:schemeClr val="bg1">
                <a:lumMod val="50000"/>
              </a:schemeClr>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215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5FA1484-3EBF-839C-FA92-C20BCF3A29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AA0D8-2710-57B5-DB14-A155244CFBF5}"/>
              </a:ext>
            </a:extLst>
          </p:cNvPr>
          <p:cNvSpPr>
            <a:spLocks noGrp="1"/>
          </p:cNvSpPr>
          <p:nvPr>
            <p:ph type="title"/>
          </p:nvPr>
        </p:nvSpPr>
        <p:spPr>
          <a:xfrm>
            <a:off x="6179229" y="685800"/>
            <a:ext cx="4903454" cy="1151965"/>
          </a:xfrm>
        </p:spPr>
        <p:txBody>
          <a:bodyPr>
            <a:normAutofit/>
          </a:bodyPr>
          <a:lstStyle/>
          <a:p>
            <a:r>
              <a:rPr lang="en-US" sz="3800" dirty="0"/>
              <a:t>Advice from those who got it. . .</a:t>
            </a:r>
          </a:p>
        </p:txBody>
      </p:sp>
      <p:sp>
        <p:nvSpPr>
          <p:cNvPr id="3" name="Content Placeholder 2">
            <a:extLst>
              <a:ext uri="{FF2B5EF4-FFF2-40B4-BE49-F238E27FC236}">
                <a16:creationId xmlns:a16="http://schemas.microsoft.com/office/drawing/2014/main" id="{6FE60300-423E-40EF-7991-7B6BF917CAC1}"/>
              </a:ext>
            </a:extLst>
          </p:cNvPr>
          <p:cNvSpPr>
            <a:spLocks noGrp="1"/>
          </p:cNvSpPr>
          <p:nvPr>
            <p:ph sz="quarter" idx="13"/>
          </p:nvPr>
        </p:nvSpPr>
        <p:spPr>
          <a:xfrm>
            <a:off x="6174089" y="2142066"/>
            <a:ext cx="4908593" cy="3232519"/>
          </a:xfrm>
        </p:spPr>
        <p:txBody>
          <a:bodyPr>
            <a:normAutofit/>
          </a:bodyPr>
          <a:lstStyle/>
          <a:p>
            <a:r>
              <a:rPr lang="en-US" dirty="0"/>
              <a:t>“I dream my painting, and I paint my dream” </a:t>
            </a:r>
          </a:p>
          <a:p>
            <a:pPr lvl="1"/>
            <a:r>
              <a:rPr lang="en-US" dirty="0"/>
              <a:t>-Vincent van Gogh</a:t>
            </a:r>
          </a:p>
        </p:txBody>
      </p:sp>
      <p:pic>
        <p:nvPicPr>
          <p:cNvPr id="5" name="Picture 4">
            <a:extLst>
              <a:ext uri="{FF2B5EF4-FFF2-40B4-BE49-F238E27FC236}">
                <a16:creationId xmlns:a16="http://schemas.microsoft.com/office/drawing/2014/main" id="{60999753-BE89-6C91-4C9F-3E24E30BA8BA}"/>
              </a:ext>
            </a:extLst>
          </p:cNvPr>
          <p:cNvPicPr>
            <a:picLocks noChangeAspect="1"/>
          </p:cNvPicPr>
          <p:nvPr/>
        </p:nvPicPr>
        <p:blipFill>
          <a:blip r:embed="rId3"/>
          <a:srcRect t="13016" b="13016"/>
          <a:stretch/>
        </p:blipFill>
        <p:spPr>
          <a:xfrm>
            <a:off x="418974" y="191739"/>
            <a:ext cx="5312664"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1818583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1558-459C-8534-9376-0E2FB78ED21F}"/>
              </a:ext>
            </a:extLst>
          </p:cNvPr>
          <p:cNvSpPr>
            <a:spLocks noGrp="1"/>
          </p:cNvSpPr>
          <p:nvPr>
            <p:ph type="title"/>
          </p:nvPr>
        </p:nvSpPr>
        <p:spPr/>
        <p:txBody>
          <a:bodyPr/>
          <a:lstStyle/>
          <a:p>
            <a:r>
              <a:rPr lang="en-US" dirty="0"/>
              <a:t>Thoughts on leadership</a:t>
            </a:r>
          </a:p>
        </p:txBody>
      </p:sp>
      <p:pic>
        <p:nvPicPr>
          <p:cNvPr id="7" name="Content Placeholder 6" descr="A yellow paper airplane on a blackboard&#10;&#10;AI-generated content may be incorrect.">
            <a:extLst>
              <a:ext uri="{FF2B5EF4-FFF2-40B4-BE49-F238E27FC236}">
                <a16:creationId xmlns:a16="http://schemas.microsoft.com/office/drawing/2014/main" id="{052DB5A0-85AB-C124-5C65-57D2CE16CBC6}"/>
              </a:ext>
            </a:extLst>
          </p:cNvPr>
          <p:cNvPicPr>
            <a:picLocks noGrp="1" noChangeAspect="1"/>
          </p:cNvPicPr>
          <p:nvPr>
            <p:ph sz="quarter" idx="13"/>
          </p:nvPr>
        </p:nvPicPr>
        <p:blipFill>
          <a:blip r:embed="rId2"/>
          <a:stretch>
            <a:fillRect/>
          </a:stretch>
        </p:blipFill>
        <p:spPr>
          <a:xfrm>
            <a:off x="0" y="1563329"/>
            <a:ext cx="11695471" cy="4082728"/>
          </a:xfrm>
        </p:spPr>
      </p:pic>
      <p:sp>
        <p:nvSpPr>
          <p:cNvPr id="8" name="TextBox 7">
            <a:extLst>
              <a:ext uri="{FF2B5EF4-FFF2-40B4-BE49-F238E27FC236}">
                <a16:creationId xmlns:a16="http://schemas.microsoft.com/office/drawing/2014/main" id="{81B2EFFC-4519-D5F7-BE58-AE6383B0E8EA}"/>
              </a:ext>
            </a:extLst>
          </p:cNvPr>
          <p:cNvSpPr txBox="1"/>
          <p:nvPr/>
        </p:nvSpPr>
        <p:spPr>
          <a:xfrm>
            <a:off x="309716" y="1814052"/>
            <a:ext cx="6533536"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Leadership is a privilege to better the lives of others. It is not an opportunity to satisfy personal greed.</a:t>
            </a:r>
          </a:p>
          <a:p>
            <a:pPr marL="742950" lvl="1" indent="-285750">
              <a:buFont typeface="Arial" panose="020B0604020202020204" pitchFamily="34" charset="0"/>
              <a:buChar char="•"/>
            </a:pPr>
            <a:r>
              <a:rPr lang="en-US" dirty="0">
                <a:solidFill>
                  <a:schemeClr val="bg1"/>
                </a:solidFill>
              </a:rPr>
              <a:t>Mwai Kibaki</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Leaders are people who bring others with them, who are ready for action, who have a sense of anger and injustice and an eye for understanding power. These relationship-based networks, or deep coalitions, are a form of power.</a:t>
            </a:r>
          </a:p>
          <a:p>
            <a:pPr marL="742950" lvl="1" indent="-285750">
              <a:buFont typeface="Arial" panose="020B0604020202020204" pitchFamily="34" charset="0"/>
              <a:buChar char="•"/>
            </a:pPr>
            <a:r>
              <a:rPr lang="en-US" dirty="0">
                <a:solidFill>
                  <a:schemeClr val="bg1"/>
                </a:solidFill>
              </a:rPr>
              <a:t>Amanda Tattersall</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Followers who tell the truth, and leaders who listen to it, are an unbeatable combination.</a:t>
            </a:r>
          </a:p>
          <a:p>
            <a:pPr marL="742950" lvl="1" indent="-285750">
              <a:buFont typeface="Arial" panose="020B0604020202020204" pitchFamily="34" charset="0"/>
              <a:buChar char="•"/>
            </a:pPr>
            <a:r>
              <a:rPr lang="en-US" dirty="0">
                <a:solidFill>
                  <a:schemeClr val="bg1"/>
                </a:solidFill>
              </a:rPr>
              <a:t>Warren Bennis</a:t>
            </a:r>
          </a:p>
        </p:txBody>
      </p:sp>
    </p:spTree>
    <p:extLst>
      <p:ext uri="{BB962C8B-B14F-4D97-AF65-F5344CB8AC3E}">
        <p14:creationId xmlns:p14="http://schemas.microsoft.com/office/powerpoint/2010/main" val="312411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E59EC-68F9-5AB1-30FF-247C5B2A3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B2D13-9C79-4212-7464-A7384B682D69}"/>
              </a:ext>
            </a:extLst>
          </p:cNvPr>
          <p:cNvSpPr>
            <a:spLocks noGrp="1"/>
          </p:cNvSpPr>
          <p:nvPr>
            <p:ph type="title"/>
          </p:nvPr>
        </p:nvSpPr>
        <p:spPr/>
        <p:txBody>
          <a:bodyPr/>
          <a:lstStyle/>
          <a:p>
            <a:r>
              <a:rPr lang="en-US" dirty="0"/>
              <a:t>Thoughts on leadership</a:t>
            </a:r>
          </a:p>
        </p:txBody>
      </p:sp>
      <p:pic>
        <p:nvPicPr>
          <p:cNvPr id="7" name="Content Placeholder 6" descr="A yellow paper airplane on a blackboard&#10;&#10;AI-generated content may be incorrect.">
            <a:extLst>
              <a:ext uri="{FF2B5EF4-FFF2-40B4-BE49-F238E27FC236}">
                <a16:creationId xmlns:a16="http://schemas.microsoft.com/office/drawing/2014/main" id="{765DF460-C310-1F0D-9AA5-09B6B8115D57}"/>
              </a:ext>
            </a:extLst>
          </p:cNvPr>
          <p:cNvPicPr>
            <a:picLocks noGrp="1" noChangeAspect="1"/>
          </p:cNvPicPr>
          <p:nvPr>
            <p:ph sz="quarter" idx="13"/>
          </p:nvPr>
        </p:nvPicPr>
        <p:blipFill>
          <a:blip r:embed="rId2"/>
          <a:stretch>
            <a:fillRect/>
          </a:stretch>
        </p:blipFill>
        <p:spPr>
          <a:xfrm>
            <a:off x="0" y="1563329"/>
            <a:ext cx="11695471" cy="4082728"/>
          </a:xfrm>
        </p:spPr>
      </p:pic>
      <p:sp>
        <p:nvSpPr>
          <p:cNvPr id="8" name="TextBox 7">
            <a:extLst>
              <a:ext uri="{FF2B5EF4-FFF2-40B4-BE49-F238E27FC236}">
                <a16:creationId xmlns:a16="http://schemas.microsoft.com/office/drawing/2014/main" id="{ACDF159F-6316-469F-ED8D-E961D1803534}"/>
              </a:ext>
            </a:extLst>
          </p:cNvPr>
          <p:cNvSpPr txBox="1"/>
          <p:nvPr/>
        </p:nvSpPr>
        <p:spPr>
          <a:xfrm>
            <a:off x="309716" y="1814052"/>
            <a:ext cx="6533536" cy="3893374"/>
          </a:xfrm>
          <a:prstGeom prst="rect">
            <a:avLst/>
          </a:prstGeom>
          <a:noFill/>
        </p:spPr>
        <p:txBody>
          <a:bodyPr wrap="square" rtlCol="0">
            <a:spAutoFit/>
          </a:bodyPr>
          <a:lstStyle/>
          <a:p>
            <a:pPr marL="285750" indent="-285750">
              <a:buFont typeface="Arial" panose="020B0604020202020204" pitchFamily="34" charset="0"/>
              <a:buChar char="•"/>
            </a:pPr>
            <a:r>
              <a:rPr lang="en-US" sz="1900" dirty="0">
                <a:solidFill>
                  <a:schemeClr val="bg1"/>
                </a:solidFill>
              </a:rPr>
              <a:t>Know your values. Being true to yourself is a critical part of being a leader.</a:t>
            </a:r>
          </a:p>
          <a:p>
            <a:pPr marL="742950" lvl="1" indent="-285750">
              <a:buFont typeface="Arial" panose="020B0604020202020204" pitchFamily="34" charset="0"/>
              <a:buChar char="•"/>
            </a:pPr>
            <a:r>
              <a:rPr lang="en-US" sz="1900" dirty="0">
                <a:solidFill>
                  <a:schemeClr val="bg1"/>
                </a:solidFill>
              </a:rPr>
              <a:t>Victoria Montgomery Brown</a:t>
            </a:r>
          </a:p>
          <a:p>
            <a:pPr lvl="1"/>
            <a:endParaRPr lang="en-US" sz="1900" dirty="0">
              <a:solidFill>
                <a:schemeClr val="bg1"/>
              </a:solidFill>
            </a:endParaRPr>
          </a:p>
          <a:p>
            <a:pPr marL="285750" indent="-285750">
              <a:buFont typeface="Arial" panose="020B0604020202020204" pitchFamily="34" charset="0"/>
              <a:buChar char="•"/>
            </a:pPr>
            <a:r>
              <a:rPr lang="en-US" sz="1900" dirty="0">
                <a:solidFill>
                  <a:schemeClr val="bg1"/>
                </a:solidFill>
              </a:rPr>
              <a:t>The reward for conformity is that everyone likes you but yourself.</a:t>
            </a:r>
          </a:p>
          <a:p>
            <a:pPr marL="742950" lvl="1" indent="-285750">
              <a:buFont typeface="Arial" panose="020B0604020202020204" pitchFamily="34" charset="0"/>
              <a:buChar char="•"/>
            </a:pPr>
            <a:r>
              <a:rPr lang="en-US" sz="1900" dirty="0">
                <a:solidFill>
                  <a:schemeClr val="bg1"/>
                </a:solidFill>
              </a:rPr>
              <a:t>Rita Mae Brown</a:t>
            </a:r>
          </a:p>
          <a:p>
            <a:pPr marL="742950" lvl="1" indent="-285750">
              <a:buFont typeface="Arial" panose="020B0604020202020204" pitchFamily="34" charset="0"/>
              <a:buChar char="•"/>
            </a:pPr>
            <a:endParaRPr lang="en-US" sz="1900" dirty="0">
              <a:solidFill>
                <a:schemeClr val="bg1"/>
              </a:solidFill>
            </a:endParaRPr>
          </a:p>
          <a:p>
            <a:pPr marL="285750" indent="-285750">
              <a:buFont typeface="Arial" panose="020B0604020202020204" pitchFamily="34" charset="0"/>
              <a:buChar char="•"/>
            </a:pPr>
            <a:r>
              <a:rPr lang="en-US" sz="1900" dirty="0">
                <a:solidFill>
                  <a:schemeClr val="bg1"/>
                </a:solidFill>
              </a:rPr>
              <a:t>We avoid the things that we’re afraid of because we think there will be dire consequences if we confront them. But the truly dire consequences in our lives come from avoiding things that we need to learn about or discover</a:t>
            </a:r>
          </a:p>
          <a:p>
            <a:pPr marL="742950" lvl="1" indent="-285750">
              <a:buFont typeface="Arial" panose="020B0604020202020204" pitchFamily="34" charset="0"/>
              <a:buChar char="•"/>
            </a:pPr>
            <a:r>
              <a:rPr lang="en-US" sz="1900" dirty="0">
                <a:solidFill>
                  <a:schemeClr val="bg1"/>
                </a:solidFill>
              </a:rPr>
              <a:t>Shakti Gawain </a:t>
            </a:r>
          </a:p>
        </p:txBody>
      </p:sp>
    </p:spTree>
    <p:extLst>
      <p:ext uri="{BB962C8B-B14F-4D97-AF65-F5344CB8AC3E}">
        <p14:creationId xmlns:p14="http://schemas.microsoft.com/office/powerpoint/2010/main" val="104593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F05FE-D6E7-95F2-47B2-4D75E9EE5A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BB087F-5D8F-7560-375C-031B21E1BA7A}"/>
              </a:ext>
            </a:extLst>
          </p:cNvPr>
          <p:cNvSpPr>
            <a:spLocks noGrp="1"/>
          </p:cNvSpPr>
          <p:nvPr>
            <p:ph type="title"/>
          </p:nvPr>
        </p:nvSpPr>
        <p:spPr/>
        <p:txBody>
          <a:bodyPr/>
          <a:lstStyle/>
          <a:p>
            <a:r>
              <a:rPr lang="en-US" dirty="0"/>
              <a:t>Thoughts on leadership</a:t>
            </a:r>
          </a:p>
        </p:txBody>
      </p:sp>
      <p:pic>
        <p:nvPicPr>
          <p:cNvPr id="7" name="Content Placeholder 6" descr="A yellow paper airplane on a blackboard&#10;&#10;AI-generated content may be incorrect.">
            <a:extLst>
              <a:ext uri="{FF2B5EF4-FFF2-40B4-BE49-F238E27FC236}">
                <a16:creationId xmlns:a16="http://schemas.microsoft.com/office/drawing/2014/main" id="{CCFA2C4F-8AB5-DA3A-86F2-D7E7485C8F38}"/>
              </a:ext>
            </a:extLst>
          </p:cNvPr>
          <p:cNvPicPr>
            <a:picLocks noGrp="1" noChangeAspect="1"/>
          </p:cNvPicPr>
          <p:nvPr>
            <p:ph sz="quarter" idx="13"/>
          </p:nvPr>
        </p:nvPicPr>
        <p:blipFill>
          <a:blip r:embed="rId2"/>
          <a:stretch>
            <a:fillRect/>
          </a:stretch>
        </p:blipFill>
        <p:spPr>
          <a:xfrm>
            <a:off x="0" y="1563329"/>
            <a:ext cx="11695471" cy="4082728"/>
          </a:xfrm>
        </p:spPr>
      </p:pic>
      <p:sp>
        <p:nvSpPr>
          <p:cNvPr id="8" name="TextBox 7">
            <a:extLst>
              <a:ext uri="{FF2B5EF4-FFF2-40B4-BE49-F238E27FC236}">
                <a16:creationId xmlns:a16="http://schemas.microsoft.com/office/drawing/2014/main" id="{71DD5076-1F24-BE16-AEF2-6F63BCE68F68}"/>
              </a:ext>
            </a:extLst>
          </p:cNvPr>
          <p:cNvSpPr txBox="1"/>
          <p:nvPr/>
        </p:nvSpPr>
        <p:spPr>
          <a:xfrm>
            <a:off x="309716" y="1814052"/>
            <a:ext cx="6533536" cy="3600986"/>
          </a:xfrm>
          <a:prstGeom prst="rect">
            <a:avLst/>
          </a:prstGeom>
          <a:noFill/>
        </p:spPr>
        <p:txBody>
          <a:bodyPr wrap="square" rtlCol="0">
            <a:spAutoFit/>
          </a:bodyPr>
          <a:lstStyle/>
          <a:p>
            <a:pPr marL="285750" indent="-285750">
              <a:buFont typeface="Arial" panose="020B0604020202020204" pitchFamily="34" charset="0"/>
              <a:buChar char="•"/>
            </a:pPr>
            <a:r>
              <a:rPr lang="en-US" sz="1900" dirty="0">
                <a:solidFill>
                  <a:schemeClr val="bg1"/>
                </a:solidFill>
              </a:rPr>
              <a:t>Stay afraid, but do it anyway. What’s important is the action. You don’t have to wait to be confident. Just do it and eventually the confidence will follow.</a:t>
            </a:r>
          </a:p>
          <a:p>
            <a:pPr marL="742950" lvl="1" indent="-285750">
              <a:buFont typeface="Arial" panose="020B0604020202020204" pitchFamily="34" charset="0"/>
              <a:buChar char="•"/>
            </a:pPr>
            <a:r>
              <a:rPr lang="en-US" sz="1900" dirty="0">
                <a:solidFill>
                  <a:schemeClr val="bg1"/>
                </a:solidFill>
              </a:rPr>
              <a:t>Carrie Fisher</a:t>
            </a:r>
          </a:p>
          <a:p>
            <a:pPr marL="742950" lvl="1" indent="-285750">
              <a:buFont typeface="Arial" panose="020B0604020202020204" pitchFamily="34" charset="0"/>
              <a:buChar char="•"/>
            </a:pPr>
            <a:endParaRPr lang="en-US" sz="1900" dirty="0">
              <a:solidFill>
                <a:schemeClr val="bg1"/>
              </a:solidFill>
            </a:endParaRPr>
          </a:p>
          <a:p>
            <a:pPr marL="285750" indent="-285750">
              <a:buFont typeface="Arial" panose="020B0604020202020204" pitchFamily="34" charset="0"/>
              <a:buChar char="•"/>
            </a:pPr>
            <a:r>
              <a:rPr lang="en-US" sz="1900" dirty="0">
                <a:solidFill>
                  <a:schemeClr val="bg1"/>
                </a:solidFill>
              </a:rPr>
              <a:t>Do the best you can until you know better. Then, when you know better, do better</a:t>
            </a:r>
          </a:p>
          <a:p>
            <a:pPr marL="742950" lvl="1" indent="-285750">
              <a:buFont typeface="Arial" panose="020B0604020202020204" pitchFamily="34" charset="0"/>
              <a:buChar char="•"/>
            </a:pPr>
            <a:r>
              <a:rPr lang="en-US" sz="1900" dirty="0">
                <a:solidFill>
                  <a:schemeClr val="bg1"/>
                </a:solidFill>
              </a:rPr>
              <a:t>Maya Angelou</a:t>
            </a:r>
          </a:p>
          <a:p>
            <a:pPr marL="742950" lvl="1" indent="-285750">
              <a:buFont typeface="Arial" panose="020B0604020202020204" pitchFamily="34" charset="0"/>
              <a:buChar char="•"/>
            </a:pPr>
            <a:endParaRPr lang="en-US" sz="1900" dirty="0">
              <a:solidFill>
                <a:schemeClr val="bg1"/>
              </a:solidFill>
            </a:endParaRPr>
          </a:p>
          <a:p>
            <a:pPr marL="285750" indent="-285750">
              <a:buFont typeface="Arial" panose="020B0604020202020204" pitchFamily="34" charset="0"/>
              <a:buChar char="•"/>
            </a:pPr>
            <a:r>
              <a:rPr lang="en-US" sz="1900" dirty="0">
                <a:solidFill>
                  <a:schemeClr val="bg1"/>
                </a:solidFill>
              </a:rPr>
              <a:t>Recognizing that you are not where you want to be is a starting point to begin changing your life.</a:t>
            </a:r>
          </a:p>
          <a:p>
            <a:pPr marL="742950" lvl="1" indent="-285750">
              <a:buFont typeface="Arial" panose="020B0604020202020204" pitchFamily="34" charset="0"/>
              <a:buChar char="•"/>
            </a:pPr>
            <a:r>
              <a:rPr lang="en-US" sz="1900" dirty="0">
                <a:solidFill>
                  <a:schemeClr val="bg1"/>
                </a:solidFill>
              </a:rPr>
              <a:t>Deborah Day</a:t>
            </a:r>
          </a:p>
        </p:txBody>
      </p:sp>
    </p:spTree>
    <p:extLst>
      <p:ext uri="{BB962C8B-B14F-4D97-AF65-F5344CB8AC3E}">
        <p14:creationId xmlns:p14="http://schemas.microsoft.com/office/powerpoint/2010/main" val="79771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C7489-47F0-C15A-EC1E-3965FB6A3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B290DF-C90C-C411-E9FD-D5101B0996F5}"/>
              </a:ext>
            </a:extLst>
          </p:cNvPr>
          <p:cNvSpPr>
            <a:spLocks noGrp="1"/>
          </p:cNvSpPr>
          <p:nvPr>
            <p:ph type="title"/>
          </p:nvPr>
        </p:nvSpPr>
        <p:spPr/>
        <p:txBody>
          <a:bodyPr/>
          <a:lstStyle/>
          <a:p>
            <a:r>
              <a:rPr lang="en-US" dirty="0"/>
              <a:t>Thoughts on leadership</a:t>
            </a:r>
          </a:p>
        </p:txBody>
      </p:sp>
      <p:pic>
        <p:nvPicPr>
          <p:cNvPr id="7" name="Content Placeholder 6" descr="A yellow paper airplane on a blackboard&#10;&#10;AI-generated content may be incorrect.">
            <a:extLst>
              <a:ext uri="{FF2B5EF4-FFF2-40B4-BE49-F238E27FC236}">
                <a16:creationId xmlns:a16="http://schemas.microsoft.com/office/drawing/2014/main" id="{C4B3C8D4-EE22-BDA5-A381-C302F4A9A8D0}"/>
              </a:ext>
            </a:extLst>
          </p:cNvPr>
          <p:cNvPicPr>
            <a:picLocks noGrp="1" noChangeAspect="1"/>
          </p:cNvPicPr>
          <p:nvPr>
            <p:ph sz="quarter" idx="13"/>
          </p:nvPr>
        </p:nvPicPr>
        <p:blipFill>
          <a:blip r:embed="rId2"/>
          <a:stretch>
            <a:fillRect/>
          </a:stretch>
        </p:blipFill>
        <p:spPr>
          <a:xfrm>
            <a:off x="0" y="1563329"/>
            <a:ext cx="11695471" cy="4082728"/>
          </a:xfrm>
        </p:spPr>
      </p:pic>
      <p:sp>
        <p:nvSpPr>
          <p:cNvPr id="8" name="TextBox 7">
            <a:extLst>
              <a:ext uri="{FF2B5EF4-FFF2-40B4-BE49-F238E27FC236}">
                <a16:creationId xmlns:a16="http://schemas.microsoft.com/office/drawing/2014/main" id="{9C7CD26D-EC85-7CC9-B9D6-82B009B47725}"/>
              </a:ext>
            </a:extLst>
          </p:cNvPr>
          <p:cNvSpPr txBox="1"/>
          <p:nvPr/>
        </p:nvSpPr>
        <p:spPr>
          <a:xfrm>
            <a:off x="309716" y="1814052"/>
            <a:ext cx="653353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Once we believe in ourselves, we can risk curiosity, wonder, spontaneous delight, or any experiences that reveals the human spirit.</a:t>
            </a:r>
          </a:p>
          <a:p>
            <a:pPr marL="742950" lvl="1" indent="-285750">
              <a:buFont typeface="Arial" panose="020B0604020202020204" pitchFamily="34" charset="0"/>
              <a:buChar char="•"/>
            </a:pPr>
            <a:r>
              <a:rPr lang="en-US" sz="2000" dirty="0">
                <a:solidFill>
                  <a:schemeClr val="bg1"/>
                </a:solidFill>
              </a:rPr>
              <a:t>E. E. Cummings</a:t>
            </a:r>
          </a:p>
          <a:p>
            <a:pPr lvl="1"/>
            <a:endParaRPr lang="en-US" sz="2000" dirty="0">
              <a:solidFill>
                <a:schemeClr val="bg1"/>
              </a:solidFill>
            </a:endParaRPr>
          </a:p>
          <a:p>
            <a:pPr lvl="1"/>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If you don’t make the time to work on creating the life you want, you’re eventually going to be forced to spend a lot of time dealing with a life you don’t want.</a:t>
            </a:r>
          </a:p>
          <a:p>
            <a:pPr marL="742950" lvl="1" indent="-285750">
              <a:buFont typeface="Arial" panose="020B0604020202020204" pitchFamily="34" charset="0"/>
              <a:buChar char="•"/>
            </a:pPr>
            <a:r>
              <a:rPr lang="en-US" sz="2000" dirty="0">
                <a:solidFill>
                  <a:schemeClr val="bg1"/>
                </a:solidFill>
              </a:rPr>
              <a:t>Kevin Ngo</a:t>
            </a:r>
          </a:p>
        </p:txBody>
      </p:sp>
    </p:spTree>
    <p:extLst>
      <p:ext uri="{BB962C8B-B14F-4D97-AF65-F5344CB8AC3E}">
        <p14:creationId xmlns:p14="http://schemas.microsoft.com/office/powerpoint/2010/main" val="31953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1AAE666-D450-4D46-B3F5-E098145E86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7" name="Freeform 11">
            <a:extLst>
              <a:ext uri="{FF2B5EF4-FFF2-40B4-BE49-F238E27FC236}">
                <a16:creationId xmlns:a16="http://schemas.microsoft.com/office/drawing/2014/main" id="{035AEC3B-8780-40F2-8E36-164A29102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9" name="Freeform 13">
            <a:extLst>
              <a:ext uri="{FF2B5EF4-FFF2-40B4-BE49-F238E27FC236}">
                <a16:creationId xmlns:a16="http://schemas.microsoft.com/office/drawing/2014/main" id="{54AA3E27-98A5-4774-AC72-D8E00FEC6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0" name="Freeform 25">
            <a:extLst>
              <a:ext uri="{FF2B5EF4-FFF2-40B4-BE49-F238E27FC236}">
                <a16:creationId xmlns:a16="http://schemas.microsoft.com/office/drawing/2014/main" id="{9795977E-891E-4A10-B802-1E5BF3642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1" name="Freeform 14">
            <a:extLst>
              <a:ext uri="{FF2B5EF4-FFF2-40B4-BE49-F238E27FC236}">
                <a16:creationId xmlns:a16="http://schemas.microsoft.com/office/drawing/2014/main" id="{6B918539-48DD-4DE8-ABA3-5281D70C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dirty="0"/>
          </a:p>
        </p:txBody>
      </p:sp>
      <p:sp>
        <p:nvSpPr>
          <p:cNvPr id="62" name="5-Point Star 24">
            <a:extLst>
              <a:ext uri="{FF2B5EF4-FFF2-40B4-BE49-F238E27FC236}">
                <a16:creationId xmlns:a16="http://schemas.microsoft.com/office/drawing/2014/main" id="{0AB3BB71-4233-49EC-85FA-3CBE6B7C4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3" name="Picture 62">
            <a:extLst>
              <a:ext uri="{FF2B5EF4-FFF2-40B4-BE49-F238E27FC236}">
                <a16:creationId xmlns:a16="http://schemas.microsoft.com/office/drawing/2014/main" id="{D7E55814-8B0C-44F4-9129-A7115349E15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4" name="Freeform 17">
            <a:extLst>
              <a:ext uri="{FF2B5EF4-FFF2-40B4-BE49-F238E27FC236}">
                <a16:creationId xmlns:a16="http://schemas.microsoft.com/office/drawing/2014/main" id="{84B59775-346A-46D5-B245-F783E7A62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 name="Picture 4" descr="A group of people playing instruments&#10;&#10;AI-generated content may be incorrect.">
            <a:extLst>
              <a:ext uri="{FF2B5EF4-FFF2-40B4-BE49-F238E27FC236}">
                <a16:creationId xmlns:a16="http://schemas.microsoft.com/office/drawing/2014/main" id="{C7DAFDAC-9AAC-3B10-7E75-53A664631F1D}"/>
              </a:ext>
            </a:extLst>
          </p:cNvPr>
          <p:cNvPicPr>
            <a:picLocks noChangeAspect="1"/>
          </p:cNvPicPr>
          <p:nvPr/>
        </p:nvPicPr>
        <p:blipFill>
          <a:blip r:embed="rId4"/>
          <a:srcRect t="12230" r="1" b="4423"/>
          <a:stretch>
            <a:fillRect/>
          </a:stretch>
        </p:blipFill>
        <p:spPr>
          <a:xfrm rot="21420000">
            <a:off x="-172618" y="-284663"/>
            <a:ext cx="11323865" cy="6300024"/>
          </a:xfrm>
          <a:custGeom>
            <a:avLst/>
            <a:gdLst/>
            <a:ahLst/>
            <a:cxnLst/>
            <a:rect l="l" t="t" r="r" b="b"/>
            <a:pathLst>
              <a:path w="11323865" h="6300024">
                <a:moveTo>
                  <a:pt x="362583" y="0"/>
                </a:moveTo>
                <a:lnTo>
                  <a:pt x="11323865" y="574457"/>
                </a:lnTo>
                <a:lnTo>
                  <a:pt x="11323865" y="6300024"/>
                </a:lnTo>
                <a:lnTo>
                  <a:pt x="0" y="6300024"/>
                </a:lnTo>
                <a:lnTo>
                  <a:pt x="330170" y="0"/>
                </a:lnTo>
                <a:close/>
              </a:path>
            </a:pathLst>
          </a:custGeom>
        </p:spPr>
      </p:pic>
      <p:sp>
        <p:nvSpPr>
          <p:cNvPr id="54" name="Freeform 19">
            <a:extLst>
              <a:ext uri="{FF2B5EF4-FFF2-40B4-BE49-F238E27FC236}">
                <a16:creationId xmlns:a16="http://schemas.microsoft.com/office/drawing/2014/main" id="{0FA52D19-9878-4628-BCA9-F39881DA9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dirty="0"/>
          </a:p>
        </p:txBody>
      </p:sp>
      <p:sp>
        <p:nvSpPr>
          <p:cNvPr id="56" name="Freeform 9">
            <a:extLst>
              <a:ext uri="{FF2B5EF4-FFF2-40B4-BE49-F238E27FC236}">
                <a16:creationId xmlns:a16="http://schemas.microsoft.com/office/drawing/2014/main" id="{47F89964-4C85-4B63-9E85-884D847AC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8"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9C8AF293-432F-54ED-9338-63579705C0FF}"/>
              </a:ext>
            </a:extLst>
          </p:cNvPr>
          <p:cNvSpPr>
            <a:spLocks noGrp="1"/>
          </p:cNvSpPr>
          <p:nvPr>
            <p:ph type="title"/>
          </p:nvPr>
        </p:nvSpPr>
        <p:spPr>
          <a:xfrm rot="21420000">
            <a:off x="496980" y="3221623"/>
            <a:ext cx="10264470" cy="1250066"/>
          </a:xfrm>
        </p:spPr>
        <p:txBody>
          <a:bodyPr vert="horz" lIns="91440" tIns="45720" rIns="91440" bIns="45720" rtlCol="0" anchor="b">
            <a:normAutofit/>
          </a:bodyPr>
          <a:lstStyle/>
          <a:p>
            <a:pPr algn="r"/>
            <a:r>
              <a:rPr lang="en-US" sz="8000" dirty="0">
                <a:solidFill>
                  <a:schemeClr val="bg1"/>
                </a:solidFill>
              </a:rPr>
              <a:t>It’s time. . . </a:t>
            </a:r>
          </a:p>
        </p:txBody>
      </p:sp>
      <p:sp>
        <p:nvSpPr>
          <p:cNvPr id="58" name="5-Point Star 12">
            <a:extLst>
              <a:ext uri="{FF2B5EF4-FFF2-40B4-BE49-F238E27FC236}">
                <a16:creationId xmlns:a16="http://schemas.microsoft.com/office/drawing/2014/main" id="{DD0A21D6-6AD0-4D12-9B98-4DD66B561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3C707438-CF22-CBF0-C3BB-9E25B0F216CB}"/>
              </a:ext>
            </a:extLst>
          </p:cNvPr>
          <p:cNvSpPr>
            <a:spLocks noGrp="1"/>
          </p:cNvSpPr>
          <p:nvPr>
            <p:ph sz="quarter" idx="13"/>
          </p:nvPr>
        </p:nvSpPr>
        <p:spPr>
          <a:xfrm rot="21420000">
            <a:off x="538344" y="4356657"/>
            <a:ext cx="10271534" cy="494162"/>
          </a:xfrm>
        </p:spPr>
        <p:txBody>
          <a:bodyPr vert="horz" lIns="91440" tIns="45720" rIns="91440" bIns="45720" rtlCol="0" anchor="t">
            <a:normAutofit/>
          </a:bodyPr>
          <a:lstStyle/>
          <a:p>
            <a:pPr marL="0" indent="0" algn="r">
              <a:lnSpc>
                <a:spcPct val="110000"/>
              </a:lnSpc>
              <a:buNone/>
            </a:pPr>
            <a:r>
              <a:rPr lang="en-US" sz="2600" dirty="0">
                <a:solidFill>
                  <a:schemeClr val="bg1"/>
                </a:solidFill>
              </a:rPr>
              <a:t>Let’s enjoy the heck out of the </a:t>
            </a:r>
            <a:r>
              <a:rPr lang="en-US" sz="2600" i="1" u="sng" dirty="0">
                <a:solidFill>
                  <a:schemeClr val="bg1"/>
                </a:solidFill>
              </a:rPr>
              <a:t>process!</a:t>
            </a:r>
            <a:endParaRPr lang="en-US" sz="2600" u="sng" dirty="0">
              <a:solidFill>
                <a:schemeClr val="bg1"/>
              </a:solidFill>
            </a:endParaRPr>
          </a:p>
        </p:txBody>
      </p:sp>
    </p:spTree>
    <p:extLst>
      <p:ext uri="{BB962C8B-B14F-4D97-AF65-F5344CB8AC3E}">
        <p14:creationId xmlns:p14="http://schemas.microsoft.com/office/powerpoint/2010/main" val="21710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254E-EE40-298A-BE46-B8EEAF6BAF57}"/>
              </a:ext>
            </a:extLst>
          </p:cNvPr>
          <p:cNvSpPr>
            <a:spLocks noGrp="1"/>
          </p:cNvSpPr>
          <p:nvPr>
            <p:ph type="ctrTitle"/>
          </p:nvPr>
        </p:nvSpPr>
        <p:spPr/>
        <p:txBody>
          <a:bodyPr/>
          <a:lstStyle/>
          <a:p>
            <a:r>
              <a:rPr lang="en-US" dirty="0"/>
              <a:t>Dr. frank Tracz</a:t>
            </a:r>
          </a:p>
        </p:txBody>
      </p:sp>
      <p:sp>
        <p:nvSpPr>
          <p:cNvPr id="3" name="Subtitle 2">
            <a:extLst>
              <a:ext uri="{FF2B5EF4-FFF2-40B4-BE49-F238E27FC236}">
                <a16:creationId xmlns:a16="http://schemas.microsoft.com/office/drawing/2014/main" id="{9439C13B-34D4-55D3-2AE6-A19C4E57026B}"/>
              </a:ext>
            </a:extLst>
          </p:cNvPr>
          <p:cNvSpPr>
            <a:spLocks noGrp="1"/>
          </p:cNvSpPr>
          <p:nvPr>
            <p:ph type="subTitle" idx="1"/>
          </p:nvPr>
        </p:nvSpPr>
        <p:spPr>
          <a:xfrm rot="21420000">
            <a:off x="1040212" y="3436629"/>
            <a:ext cx="9755187" cy="550333"/>
          </a:xfrm>
        </p:spPr>
        <p:txBody>
          <a:bodyPr/>
          <a:lstStyle/>
          <a:p>
            <a:r>
              <a:rPr lang="en-US" dirty="0"/>
              <a:t>Ksu bands</a:t>
            </a:r>
          </a:p>
          <a:p>
            <a:r>
              <a:rPr lang="en-US" dirty="0"/>
              <a:t>ftracz@ksu.edu</a:t>
            </a:r>
          </a:p>
          <a:p>
            <a:r>
              <a:rPr lang="en-US" dirty="0"/>
              <a:t>(785)-770-7873</a:t>
            </a:r>
          </a:p>
        </p:txBody>
      </p:sp>
    </p:spTree>
    <p:extLst>
      <p:ext uri="{BB962C8B-B14F-4D97-AF65-F5344CB8AC3E}">
        <p14:creationId xmlns:p14="http://schemas.microsoft.com/office/powerpoint/2010/main" val="86185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descr="Cartoon person with glasses and a butterfly&#10;&#10;AI-generated content may be incorrect.">
            <a:extLst>
              <a:ext uri="{FF2B5EF4-FFF2-40B4-BE49-F238E27FC236}">
                <a16:creationId xmlns:a16="http://schemas.microsoft.com/office/drawing/2014/main" id="{5041ECBF-168D-DE69-2991-9577E2848147}"/>
              </a:ext>
            </a:extLst>
          </p:cNvPr>
          <p:cNvPicPr>
            <a:picLocks noChangeAspect="1"/>
          </p:cNvPicPr>
          <p:nvPr/>
        </p:nvPicPr>
        <p:blipFill>
          <a:blip r:embed="rId4"/>
          <a:stretch>
            <a:fillRect/>
          </a:stretch>
        </p:blipFill>
        <p:spPr>
          <a:xfrm rot="187629">
            <a:off x="6628397" y="523333"/>
            <a:ext cx="4677405" cy="4209664"/>
          </a:xfrm>
          <a:prstGeom prst="rect">
            <a:avLst/>
          </a:prstGeom>
          <a:ln>
            <a:noFill/>
          </a:ln>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FB4CA080-F736-A040-848A-73877AED6D65}"/>
              </a:ext>
            </a:extLst>
          </p:cNvPr>
          <p:cNvSpPr>
            <a:spLocks noGrp="1"/>
          </p:cNvSpPr>
          <p:nvPr>
            <p:ph sz="quarter" idx="13"/>
          </p:nvPr>
        </p:nvSpPr>
        <p:spPr>
          <a:xfrm>
            <a:off x="685800" y="2063395"/>
            <a:ext cx="4957273" cy="3446103"/>
          </a:xfrm>
        </p:spPr>
        <p:txBody>
          <a:bodyPr>
            <a:normAutofit/>
          </a:bodyPr>
          <a:lstStyle/>
          <a:p>
            <a:r>
              <a:rPr lang="en-US" sz="1800" dirty="0"/>
              <a:t>1. Name Five (5) chapters you have written about your life. . .so far!</a:t>
            </a:r>
          </a:p>
          <a:p>
            <a:endParaRPr lang="en-US" sz="1800" dirty="0">
              <a:solidFill>
                <a:schemeClr val="bg1"/>
              </a:solidFill>
            </a:endParaRPr>
          </a:p>
          <a:p>
            <a:endParaRPr lang="en-US" sz="1800" dirty="0">
              <a:solidFill>
                <a:schemeClr val="bg1"/>
              </a:solidFill>
            </a:endParaRPr>
          </a:p>
          <a:p>
            <a:r>
              <a:rPr lang="en-US" sz="1800" dirty="0"/>
              <a:t>2. Name the final/ultimate goal of each of those chapters</a:t>
            </a:r>
          </a:p>
        </p:txBody>
      </p:sp>
      <p:sp>
        <p:nvSpPr>
          <p:cNvPr id="6" name="Title 5">
            <a:extLst>
              <a:ext uri="{FF2B5EF4-FFF2-40B4-BE49-F238E27FC236}">
                <a16:creationId xmlns:a16="http://schemas.microsoft.com/office/drawing/2014/main" id="{6ACA0E7D-3541-12D2-C6F6-61F39CF8CA18}"/>
              </a:ext>
            </a:extLst>
          </p:cNvPr>
          <p:cNvSpPr>
            <a:spLocks noGrp="1"/>
          </p:cNvSpPr>
          <p:nvPr>
            <p:ph type="title"/>
          </p:nvPr>
        </p:nvSpPr>
        <p:spPr>
          <a:xfrm>
            <a:off x="445771" y="628650"/>
            <a:ext cx="10396882" cy="1151965"/>
          </a:xfrm>
        </p:spPr>
        <p:txBody>
          <a:bodyPr/>
          <a:lstStyle/>
          <a:p>
            <a:r>
              <a:rPr lang="en-US" dirty="0"/>
              <a:t>Interactive slide</a:t>
            </a:r>
          </a:p>
        </p:txBody>
      </p:sp>
    </p:spTree>
    <p:extLst>
      <p:ext uri="{BB962C8B-B14F-4D97-AF65-F5344CB8AC3E}">
        <p14:creationId xmlns:p14="http://schemas.microsoft.com/office/powerpoint/2010/main" val="389366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95B5-5AA0-7121-F963-8BBC8346B673}"/>
              </a:ext>
            </a:extLst>
          </p:cNvPr>
          <p:cNvSpPr>
            <a:spLocks noGrp="1"/>
          </p:cNvSpPr>
          <p:nvPr>
            <p:ph type="title"/>
          </p:nvPr>
        </p:nvSpPr>
        <p:spPr/>
        <p:txBody>
          <a:bodyPr/>
          <a:lstStyle/>
          <a:p>
            <a:r>
              <a:rPr lang="en-US" dirty="0"/>
              <a:t>Just an fyi:</a:t>
            </a:r>
          </a:p>
        </p:txBody>
      </p:sp>
      <p:sp>
        <p:nvSpPr>
          <p:cNvPr id="3" name="Content Placeholder 2">
            <a:extLst>
              <a:ext uri="{FF2B5EF4-FFF2-40B4-BE49-F238E27FC236}">
                <a16:creationId xmlns:a16="http://schemas.microsoft.com/office/drawing/2014/main" id="{F66AC5F7-1048-90FB-A2D6-E97FD68C7DFD}"/>
              </a:ext>
            </a:extLst>
          </p:cNvPr>
          <p:cNvSpPr>
            <a:spLocks noGrp="1"/>
          </p:cNvSpPr>
          <p:nvPr>
            <p:ph sz="quarter" idx="13"/>
          </p:nvPr>
        </p:nvSpPr>
        <p:spPr>
          <a:xfrm>
            <a:off x="348175" y="1585095"/>
            <a:ext cx="10394707" cy="3311189"/>
          </a:xfrm>
        </p:spPr>
        <p:txBody>
          <a:bodyPr/>
          <a:lstStyle/>
          <a:p>
            <a:r>
              <a:rPr lang="en-US" dirty="0"/>
              <a:t>A </a:t>
            </a:r>
            <a:r>
              <a:rPr lang="en-US" u="sng" dirty="0"/>
              <a:t>Pessimist </a:t>
            </a:r>
            <a:r>
              <a:rPr lang="en-US" dirty="0"/>
              <a:t>sees a dark tunnel</a:t>
            </a:r>
          </a:p>
          <a:p>
            <a:r>
              <a:rPr lang="en-US" dirty="0"/>
              <a:t>An </a:t>
            </a:r>
            <a:r>
              <a:rPr lang="en-US" u="sng" dirty="0"/>
              <a:t>optimist </a:t>
            </a:r>
            <a:r>
              <a:rPr lang="en-US" dirty="0"/>
              <a:t>sees a light at the end of the tunnel</a:t>
            </a:r>
          </a:p>
          <a:p>
            <a:r>
              <a:rPr lang="en-US" dirty="0"/>
              <a:t>A </a:t>
            </a:r>
            <a:r>
              <a:rPr lang="en-US" u="sng" dirty="0"/>
              <a:t>realist</a:t>
            </a:r>
            <a:r>
              <a:rPr lang="en-US" dirty="0"/>
              <a:t> sees a freight train</a:t>
            </a:r>
          </a:p>
          <a:p>
            <a:pPr marL="0" indent="0">
              <a:buNone/>
            </a:pPr>
            <a:endParaRPr lang="en-US" dirty="0"/>
          </a:p>
          <a:p>
            <a:pPr marL="0" indent="0">
              <a:buNone/>
            </a:pPr>
            <a:endParaRPr lang="en-US" dirty="0"/>
          </a:p>
          <a:p>
            <a:r>
              <a:rPr lang="en-US" dirty="0"/>
              <a:t>The </a:t>
            </a:r>
            <a:r>
              <a:rPr lang="en-US" u="sng" dirty="0"/>
              <a:t>train conductor</a:t>
            </a:r>
            <a:r>
              <a:rPr lang="en-US" dirty="0"/>
              <a:t> sees three idiots standing on the tracks!!!</a:t>
            </a:r>
          </a:p>
        </p:txBody>
      </p:sp>
      <p:pic>
        <p:nvPicPr>
          <p:cNvPr id="5" name="Picture 4" descr="A yellow school bus on tracks&#10;&#10;AI-generated content may be incorrect.">
            <a:extLst>
              <a:ext uri="{FF2B5EF4-FFF2-40B4-BE49-F238E27FC236}">
                <a16:creationId xmlns:a16="http://schemas.microsoft.com/office/drawing/2014/main" id="{803F3E10-9E24-0297-CAF1-50F52957D88A}"/>
              </a:ext>
            </a:extLst>
          </p:cNvPr>
          <p:cNvPicPr>
            <a:picLocks noChangeAspect="1"/>
          </p:cNvPicPr>
          <p:nvPr/>
        </p:nvPicPr>
        <p:blipFill>
          <a:blip r:embed="rId2"/>
          <a:srcRect l="12476" r="12767"/>
          <a:stretch>
            <a:fillRect/>
          </a:stretch>
        </p:blipFill>
        <p:spPr>
          <a:xfrm>
            <a:off x="6288259" y="703384"/>
            <a:ext cx="4655380" cy="3502856"/>
          </a:xfrm>
          <a:prstGeom prst="rect">
            <a:avLst/>
          </a:prstGeom>
        </p:spPr>
      </p:pic>
    </p:spTree>
    <p:extLst>
      <p:ext uri="{BB962C8B-B14F-4D97-AF65-F5344CB8AC3E}">
        <p14:creationId xmlns:p14="http://schemas.microsoft.com/office/powerpoint/2010/main" val="157936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4521-94B5-BA5B-C900-B991616301E0}"/>
              </a:ext>
            </a:extLst>
          </p:cNvPr>
          <p:cNvSpPr>
            <a:spLocks noGrp="1"/>
          </p:cNvSpPr>
          <p:nvPr>
            <p:ph type="title"/>
          </p:nvPr>
        </p:nvSpPr>
        <p:spPr/>
        <p:txBody>
          <a:bodyPr/>
          <a:lstStyle/>
          <a:p>
            <a:r>
              <a:rPr lang="en-US" dirty="0"/>
              <a:t>Let’s discuss your “book” so far. . .</a:t>
            </a:r>
          </a:p>
        </p:txBody>
      </p:sp>
      <p:sp>
        <p:nvSpPr>
          <p:cNvPr id="3" name="Content Placeholder 2">
            <a:extLst>
              <a:ext uri="{FF2B5EF4-FFF2-40B4-BE49-F238E27FC236}">
                <a16:creationId xmlns:a16="http://schemas.microsoft.com/office/drawing/2014/main" id="{F29F249A-7628-855C-943E-5F9B6658520C}"/>
              </a:ext>
            </a:extLst>
          </p:cNvPr>
          <p:cNvSpPr>
            <a:spLocks noGrp="1"/>
          </p:cNvSpPr>
          <p:nvPr>
            <p:ph sz="quarter" idx="13"/>
          </p:nvPr>
        </p:nvSpPr>
        <p:spPr/>
        <p:txBody>
          <a:bodyPr/>
          <a:lstStyle/>
          <a:p>
            <a:r>
              <a:rPr lang="en-US" dirty="0"/>
              <a:t>Question #1:</a:t>
            </a:r>
          </a:p>
        </p:txBody>
      </p:sp>
      <p:sp>
        <p:nvSpPr>
          <p:cNvPr id="4" name="Content Placeholder 3">
            <a:extLst>
              <a:ext uri="{FF2B5EF4-FFF2-40B4-BE49-F238E27FC236}">
                <a16:creationId xmlns:a16="http://schemas.microsoft.com/office/drawing/2014/main" id="{538477D6-4CBB-053D-96AD-D9C3968E1C80}"/>
              </a:ext>
            </a:extLst>
          </p:cNvPr>
          <p:cNvSpPr>
            <a:spLocks noGrp="1"/>
          </p:cNvSpPr>
          <p:nvPr>
            <p:ph sz="quarter" idx="14"/>
          </p:nvPr>
        </p:nvSpPr>
        <p:spPr/>
        <p:txBody>
          <a:bodyPr/>
          <a:lstStyle/>
          <a:p>
            <a:r>
              <a:rPr lang="en-US" dirty="0"/>
              <a:t>Question #2:</a:t>
            </a:r>
          </a:p>
        </p:txBody>
      </p:sp>
    </p:spTree>
    <p:extLst>
      <p:ext uri="{BB962C8B-B14F-4D97-AF65-F5344CB8AC3E}">
        <p14:creationId xmlns:p14="http://schemas.microsoft.com/office/powerpoint/2010/main" val="226896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F148-48DA-CA95-1D85-014501E1BA03}"/>
              </a:ext>
            </a:extLst>
          </p:cNvPr>
          <p:cNvSpPr>
            <a:spLocks noGrp="1"/>
          </p:cNvSpPr>
          <p:nvPr>
            <p:ph type="title"/>
          </p:nvPr>
        </p:nvSpPr>
        <p:spPr>
          <a:xfrm>
            <a:off x="225084" y="798342"/>
            <a:ext cx="5303520" cy="960120"/>
          </a:xfrm>
        </p:spPr>
        <p:txBody>
          <a:bodyPr>
            <a:normAutofit/>
          </a:bodyPr>
          <a:lstStyle/>
          <a:p>
            <a:r>
              <a:rPr lang="en-US" sz="3200" dirty="0"/>
              <a:t>Where do we go from here?</a:t>
            </a:r>
          </a:p>
        </p:txBody>
      </p:sp>
      <p:sp>
        <p:nvSpPr>
          <p:cNvPr id="3" name="Content Placeholder 2">
            <a:extLst>
              <a:ext uri="{FF2B5EF4-FFF2-40B4-BE49-F238E27FC236}">
                <a16:creationId xmlns:a16="http://schemas.microsoft.com/office/drawing/2014/main" id="{66A75DA4-AAD4-D24D-AC8B-37BD8CA92C31}"/>
              </a:ext>
            </a:extLst>
          </p:cNvPr>
          <p:cNvSpPr>
            <a:spLocks noGrp="1"/>
          </p:cNvSpPr>
          <p:nvPr>
            <p:ph sz="quarter" idx="13"/>
          </p:nvPr>
        </p:nvSpPr>
        <p:spPr>
          <a:xfrm>
            <a:off x="525780" y="1606197"/>
            <a:ext cx="4209992" cy="2866342"/>
          </a:xfrm>
        </p:spPr>
        <p:txBody>
          <a:bodyPr>
            <a:normAutofit/>
          </a:bodyPr>
          <a:lstStyle/>
          <a:p>
            <a:r>
              <a:rPr lang="en-US" dirty="0"/>
              <a:t>“My mom once told me I might not be the dumbest guy in the world”</a:t>
            </a:r>
          </a:p>
          <a:p>
            <a:r>
              <a:rPr lang="en-US" dirty="0"/>
              <a:t>. . .but I better hope he doesn’t die!</a:t>
            </a:r>
          </a:p>
        </p:txBody>
      </p:sp>
      <p:pic>
        <p:nvPicPr>
          <p:cNvPr id="11" name="Picture 10" descr="A person with black eyes and a dark eye&#10;&#10;AI-generated content may be incorrect.">
            <a:extLst>
              <a:ext uri="{FF2B5EF4-FFF2-40B4-BE49-F238E27FC236}">
                <a16:creationId xmlns:a16="http://schemas.microsoft.com/office/drawing/2014/main" id="{94D25B51-E903-66D4-2BF8-E4F6794905B0}"/>
              </a:ext>
            </a:extLst>
          </p:cNvPr>
          <p:cNvPicPr>
            <a:picLocks noChangeAspect="1"/>
          </p:cNvPicPr>
          <p:nvPr/>
        </p:nvPicPr>
        <p:blipFill>
          <a:blip r:embed="rId3"/>
          <a:srcRect l="14220" r="24634" b="2"/>
          <a:stretch>
            <a:fillRect/>
          </a:stretch>
        </p:blipFill>
        <p:spPr>
          <a:xfrm>
            <a:off x="8369016" y="661223"/>
            <a:ext cx="2608785" cy="4219633"/>
          </a:xfrm>
          <a:prstGeom prst="rect">
            <a:avLst/>
          </a:prstGeom>
        </p:spPr>
      </p:pic>
      <p:pic>
        <p:nvPicPr>
          <p:cNvPr id="14" name="Picture 13" descr="A cartoon of a person&#10;&#10;AI-generated content may be incorrect.">
            <a:extLst>
              <a:ext uri="{FF2B5EF4-FFF2-40B4-BE49-F238E27FC236}">
                <a16:creationId xmlns:a16="http://schemas.microsoft.com/office/drawing/2014/main" id="{A261AC0C-6B6F-3E69-2914-EA5269E5D97F}"/>
              </a:ext>
            </a:extLst>
          </p:cNvPr>
          <p:cNvPicPr>
            <a:picLocks noChangeAspect="1"/>
          </p:cNvPicPr>
          <p:nvPr/>
        </p:nvPicPr>
        <p:blipFill>
          <a:blip r:embed="rId4"/>
          <a:srcRect l="14995" r="23146" b="4"/>
          <a:stretch>
            <a:fillRect/>
          </a:stretch>
        </p:blipFill>
        <p:spPr>
          <a:xfrm>
            <a:off x="5614846" y="662685"/>
            <a:ext cx="2614164" cy="4225838"/>
          </a:xfrm>
          <a:prstGeom prst="rect">
            <a:avLst/>
          </a:prstGeom>
        </p:spPr>
      </p:pic>
    </p:spTree>
    <p:extLst>
      <p:ext uri="{BB962C8B-B14F-4D97-AF65-F5344CB8AC3E}">
        <p14:creationId xmlns:p14="http://schemas.microsoft.com/office/powerpoint/2010/main" val="303170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0F5A-EE7E-3004-FACD-465B5AD717FA}"/>
              </a:ext>
            </a:extLst>
          </p:cNvPr>
          <p:cNvSpPr>
            <a:spLocks noGrp="1"/>
          </p:cNvSpPr>
          <p:nvPr>
            <p:ph type="title"/>
          </p:nvPr>
        </p:nvSpPr>
        <p:spPr>
          <a:xfrm>
            <a:off x="445771" y="480060"/>
            <a:ext cx="10396882" cy="1151965"/>
          </a:xfrm>
        </p:spPr>
        <p:txBody>
          <a:bodyPr/>
          <a:lstStyle/>
          <a:p>
            <a:r>
              <a:rPr lang="en-US" dirty="0"/>
              <a:t>Chapter 6 as continuing. . . </a:t>
            </a:r>
          </a:p>
        </p:txBody>
      </p:sp>
      <p:sp>
        <p:nvSpPr>
          <p:cNvPr id="3" name="Content Placeholder 2">
            <a:extLst>
              <a:ext uri="{FF2B5EF4-FFF2-40B4-BE49-F238E27FC236}">
                <a16:creationId xmlns:a16="http://schemas.microsoft.com/office/drawing/2014/main" id="{3A1C2CDC-2AC7-8A19-084C-BB37C0C9DFBF}"/>
              </a:ext>
            </a:extLst>
          </p:cNvPr>
          <p:cNvSpPr>
            <a:spLocks noGrp="1"/>
          </p:cNvSpPr>
          <p:nvPr>
            <p:ph sz="quarter" idx="13"/>
          </p:nvPr>
        </p:nvSpPr>
        <p:spPr>
          <a:xfrm>
            <a:off x="657664" y="1542892"/>
            <a:ext cx="10394707" cy="3311189"/>
          </a:xfrm>
        </p:spPr>
        <p:txBody>
          <a:bodyPr>
            <a:normAutofit/>
          </a:bodyPr>
          <a:lstStyle/>
          <a:p>
            <a:r>
              <a:rPr lang="en-US" sz="3600" dirty="0"/>
              <a:t>The ”</a:t>
            </a:r>
            <a:r>
              <a:rPr lang="en-US" sz="3600" u="sng" dirty="0"/>
              <a:t>Value</a:t>
            </a:r>
            <a:r>
              <a:rPr lang="en-US" sz="3600" dirty="0"/>
              <a:t>” Question:</a:t>
            </a:r>
          </a:p>
        </p:txBody>
      </p:sp>
      <p:pic>
        <p:nvPicPr>
          <p:cNvPr id="5" name="Picture 4" descr="A child standing in front of a white board&#10;&#10;AI-generated content may be incorrect.">
            <a:extLst>
              <a:ext uri="{FF2B5EF4-FFF2-40B4-BE49-F238E27FC236}">
                <a16:creationId xmlns:a16="http://schemas.microsoft.com/office/drawing/2014/main" id="{2279E9A9-5050-7563-FBA1-D62B69E39B37}"/>
              </a:ext>
            </a:extLst>
          </p:cNvPr>
          <p:cNvPicPr>
            <a:picLocks noChangeAspect="1"/>
          </p:cNvPicPr>
          <p:nvPr/>
        </p:nvPicPr>
        <p:blipFill>
          <a:blip r:embed="rId2"/>
          <a:stretch>
            <a:fillRect/>
          </a:stretch>
        </p:blipFill>
        <p:spPr>
          <a:xfrm>
            <a:off x="5436968" y="2363372"/>
            <a:ext cx="5921347" cy="2321168"/>
          </a:xfrm>
          <a:prstGeom prst="rect">
            <a:avLst/>
          </a:prstGeom>
        </p:spPr>
      </p:pic>
    </p:spTree>
    <p:extLst>
      <p:ext uri="{BB962C8B-B14F-4D97-AF65-F5344CB8AC3E}">
        <p14:creationId xmlns:p14="http://schemas.microsoft.com/office/powerpoint/2010/main" val="39627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10CA-3236-0DDA-6033-18B377452A3B}"/>
              </a:ext>
            </a:extLst>
          </p:cNvPr>
          <p:cNvSpPr>
            <a:spLocks noGrp="1"/>
          </p:cNvSpPr>
          <p:nvPr>
            <p:ph type="title"/>
          </p:nvPr>
        </p:nvSpPr>
        <p:spPr>
          <a:xfrm>
            <a:off x="354331" y="400050"/>
            <a:ext cx="10396882" cy="1151965"/>
          </a:xfrm>
        </p:spPr>
        <p:txBody>
          <a:bodyPr/>
          <a:lstStyle/>
          <a:p>
            <a:r>
              <a:rPr lang="en-US" dirty="0"/>
              <a:t>Where is the value in:</a:t>
            </a:r>
          </a:p>
        </p:txBody>
      </p:sp>
      <p:sp>
        <p:nvSpPr>
          <p:cNvPr id="3" name="Content Placeholder 2">
            <a:extLst>
              <a:ext uri="{FF2B5EF4-FFF2-40B4-BE49-F238E27FC236}">
                <a16:creationId xmlns:a16="http://schemas.microsoft.com/office/drawing/2014/main" id="{84DA6232-ED09-2E72-7175-0EDD456D039A}"/>
              </a:ext>
            </a:extLst>
          </p:cNvPr>
          <p:cNvSpPr>
            <a:spLocks noGrp="1"/>
          </p:cNvSpPr>
          <p:nvPr>
            <p:ph sz="quarter" idx="13"/>
          </p:nvPr>
        </p:nvSpPr>
        <p:spPr>
          <a:xfrm>
            <a:off x="685800" y="2063397"/>
            <a:ext cx="10394707" cy="1144038"/>
          </a:xfrm>
        </p:spPr>
        <p:txBody>
          <a:bodyPr>
            <a:normAutofit/>
          </a:bodyPr>
          <a:lstStyle/>
          <a:p>
            <a:r>
              <a:rPr lang="en-US" sz="5400" dirty="0"/>
              <a:t>“The Goal”</a:t>
            </a:r>
          </a:p>
        </p:txBody>
      </p:sp>
      <p:pic>
        <p:nvPicPr>
          <p:cNvPr id="5" name="Picture 4" descr="A collage of a cat wearing glasses&#10;&#10;AI-generated content may be incorrect.">
            <a:extLst>
              <a:ext uri="{FF2B5EF4-FFF2-40B4-BE49-F238E27FC236}">
                <a16:creationId xmlns:a16="http://schemas.microsoft.com/office/drawing/2014/main" id="{13E3E36B-9A9E-D602-C6A9-060CAB4CD70D}"/>
              </a:ext>
            </a:extLst>
          </p:cNvPr>
          <p:cNvPicPr>
            <a:picLocks noChangeAspect="1"/>
          </p:cNvPicPr>
          <p:nvPr/>
        </p:nvPicPr>
        <p:blipFill>
          <a:blip r:embed="rId2"/>
          <a:srcRect l="13543" t="6960" r="12999" b="7628"/>
          <a:stretch>
            <a:fillRect/>
          </a:stretch>
        </p:blipFill>
        <p:spPr>
          <a:xfrm>
            <a:off x="5106571" y="1758463"/>
            <a:ext cx="6046907" cy="368573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42225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D3CD-758D-BDE2-1AE6-5C7AF45B4E42}"/>
              </a:ext>
            </a:extLst>
          </p:cNvPr>
          <p:cNvSpPr>
            <a:spLocks noGrp="1"/>
          </p:cNvSpPr>
          <p:nvPr>
            <p:ph type="title"/>
          </p:nvPr>
        </p:nvSpPr>
        <p:spPr>
          <a:xfrm>
            <a:off x="412359" y="0"/>
            <a:ext cx="5019308" cy="2901781"/>
          </a:xfrm>
        </p:spPr>
        <p:txBody>
          <a:bodyPr vert="horz" lIns="91440" tIns="45720" rIns="91440" bIns="45720" rtlCol="0" anchor="b">
            <a:normAutofit/>
          </a:bodyPr>
          <a:lstStyle/>
          <a:p>
            <a:pPr algn="r"/>
            <a:r>
              <a:rPr lang="en-US" sz="6800" dirty="0"/>
              <a:t>Where is the real value?</a:t>
            </a:r>
          </a:p>
        </p:txBody>
      </p:sp>
      <p:sp>
        <p:nvSpPr>
          <p:cNvPr id="3" name="Content Placeholder 2">
            <a:extLst>
              <a:ext uri="{FF2B5EF4-FFF2-40B4-BE49-F238E27FC236}">
                <a16:creationId xmlns:a16="http://schemas.microsoft.com/office/drawing/2014/main" id="{3B567B1B-BE92-0189-80C1-851AEC84317A}"/>
              </a:ext>
            </a:extLst>
          </p:cNvPr>
          <p:cNvSpPr>
            <a:spLocks noGrp="1"/>
          </p:cNvSpPr>
          <p:nvPr>
            <p:ph sz="quarter" idx="13"/>
          </p:nvPr>
        </p:nvSpPr>
        <p:spPr>
          <a:xfrm>
            <a:off x="432971" y="3629464"/>
            <a:ext cx="4333117" cy="1066971"/>
          </a:xfrm>
        </p:spPr>
        <p:txBody>
          <a:bodyPr vert="horz" lIns="91440" tIns="45720" rIns="91440" bIns="45720" rtlCol="0" anchor="t">
            <a:normAutofit/>
          </a:bodyPr>
          <a:lstStyle/>
          <a:p>
            <a:pPr marL="0" indent="0" algn="r">
              <a:buNone/>
            </a:pPr>
            <a:r>
              <a:rPr lang="en-US" sz="4800" dirty="0"/>
              <a:t>The </a:t>
            </a:r>
            <a:r>
              <a:rPr lang="en-US" sz="4800" u="sng" dirty="0"/>
              <a:t>process!!</a:t>
            </a:r>
          </a:p>
        </p:txBody>
      </p:sp>
      <p:pic>
        <p:nvPicPr>
          <p:cNvPr id="5" name="Picture 4" descr="A person and person holding a plaque&#10;&#10;AI-generated content may be incorrect.">
            <a:extLst>
              <a:ext uri="{FF2B5EF4-FFF2-40B4-BE49-F238E27FC236}">
                <a16:creationId xmlns:a16="http://schemas.microsoft.com/office/drawing/2014/main" id="{F9D23355-A83F-7B8F-26F6-76C162062AA9}"/>
              </a:ext>
            </a:extLst>
          </p:cNvPr>
          <p:cNvPicPr>
            <a:picLocks noChangeAspect="1"/>
          </p:cNvPicPr>
          <p:nvPr/>
        </p:nvPicPr>
        <p:blipFill>
          <a:blip r:embed="rId3"/>
          <a:srcRect r="-3" b="119"/>
          <a:stretch>
            <a:fillRect/>
          </a:stretch>
        </p:blipFill>
        <p:spPr>
          <a:xfrm>
            <a:off x="6336120" y="684680"/>
            <a:ext cx="5160018" cy="5482657"/>
          </a:xfrm>
          <a:prstGeom prst="rect">
            <a:avLst/>
          </a:prstGeom>
        </p:spPr>
      </p:pic>
    </p:spTree>
    <p:extLst>
      <p:ext uri="{BB962C8B-B14F-4D97-AF65-F5344CB8AC3E}">
        <p14:creationId xmlns:p14="http://schemas.microsoft.com/office/powerpoint/2010/main" val="181030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Custom 1">
      <a:dk1>
        <a:srgbClr val="000000"/>
      </a:dk1>
      <a:lt1>
        <a:srgbClr val="FFFFFF"/>
      </a:lt1>
      <a:dk2>
        <a:srgbClr val="424242"/>
      </a:dk2>
      <a:lt2>
        <a:srgbClr val="C8C8C8"/>
      </a:lt2>
      <a:accent1>
        <a:srgbClr val="6A2293"/>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Main Event</Template>
  <TotalTime>145</TotalTime>
  <Words>783</Words>
  <Application>Microsoft Macintosh PowerPoint</Application>
  <PresentationFormat>Widescreen</PresentationFormat>
  <Paragraphs>112</Paragraphs>
  <Slides>26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Aptos</vt:lpstr>
      <vt:lpstr>Arial</vt:lpstr>
      <vt:lpstr>Impact</vt:lpstr>
      <vt:lpstr>Main Event</vt:lpstr>
      <vt:lpstr>“The Process. . .”</vt:lpstr>
      <vt:lpstr>Life’s Book. . . . </vt:lpstr>
      <vt:lpstr>Interactive slide</vt:lpstr>
      <vt:lpstr>Just an fyi:</vt:lpstr>
      <vt:lpstr>Let’s discuss your “book” so far. . .</vt:lpstr>
      <vt:lpstr>Where do we go from here?</vt:lpstr>
      <vt:lpstr>Chapter 6 as continuing. . . </vt:lpstr>
      <vt:lpstr>Where is the value in:</vt:lpstr>
      <vt:lpstr>Where is the real value?</vt:lpstr>
      <vt:lpstr>A successful Life is. . .</vt:lpstr>
      <vt:lpstr>The process is:</vt:lpstr>
      <vt:lpstr>Develop your  process (life + Band)</vt:lpstr>
      <vt:lpstr>PowerPoint Presentation</vt:lpstr>
      <vt:lpstr>Beware of cute little sayings and fads</vt:lpstr>
      <vt:lpstr>Be honest. . .</vt:lpstr>
      <vt:lpstr>THE PROCESS IS THE JOURNEY. . .</vt:lpstr>
      <vt:lpstr>Band leadership</vt:lpstr>
      <vt:lpstr>Advice from those who got it. . .</vt:lpstr>
      <vt:lpstr>Advice from those who got it. . .</vt:lpstr>
      <vt:lpstr>Advice from those who got it. . .</vt:lpstr>
      <vt:lpstr>Thoughts on leadership</vt:lpstr>
      <vt:lpstr>Thoughts on leadership</vt:lpstr>
      <vt:lpstr>Thoughts on leadership</vt:lpstr>
      <vt:lpstr>Thoughts on leadership</vt:lpstr>
      <vt:lpstr>It’s time. . . </vt:lpstr>
      <vt:lpstr>Dr. frank Tracz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Strasshofer, Eric Patrick</dc:creator>
  <cp:lastModifiedBy>Alexander Wimmer</cp:lastModifiedBy>
  <cp:revision>4</cp:revision>
  <dcterms:created xsi:type="dcterms:W3CDTF">2025-08-07T19:50:20Z</dcterms:created>
  <dcterms:modified xsi:type="dcterms:W3CDTF">2025-08-10T02:50:37Z</dcterms:modified>
</cp:coreProperties>
</file>