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5" r:id="rId18"/>
    <p:sldId id="276" r:id="rId19"/>
    <p:sldId id="277" r:id="rId20"/>
    <p:sldId id="278" r:id="rId21"/>
    <p:sldId id="271" r:id="rId22"/>
    <p:sldId id="27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88" autoAdjust="0"/>
    <p:restoredTop sz="94671" autoAdjust="0"/>
  </p:normalViewPr>
  <p:slideViewPr>
    <p:cSldViewPr>
      <p:cViewPr varScale="1">
        <p:scale>
          <a:sx n="113" d="100"/>
          <a:sy n="113" d="100"/>
        </p:scale>
        <p:origin x="-752"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E13FEBC6-5EB4-4C52-AA13-760104DB3274}" type="datetimeFigureOut">
              <a:rPr lang="en-US" smtClean="0"/>
              <a:pPr/>
              <a:t>6/13/14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F36B4232-9B75-4CBE-A38D-5786F5C8E1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3FEBC6-5EB4-4C52-AA13-760104DB3274}" type="datetimeFigureOut">
              <a:rPr lang="en-US" smtClean="0"/>
              <a:pPr/>
              <a:t>6/13/14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B4232-9B75-4CBE-A38D-5786F5C8E1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E13FEBC6-5EB4-4C52-AA13-760104DB3274}" type="datetimeFigureOut">
              <a:rPr lang="en-US" smtClean="0"/>
              <a:pPr/>
              <a:t>6/13/14</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lstStyle>
          <a:p>
            <a:fld id="{F36B4232-9B75-4CBE-A38D-5786F5C8E1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3FEBC6-5EB4-4C52-AA13-760104DB3274}" type="datetimeFigureOut">
              <a:rPr lang="en-US" smtClean="0"/>
              <a:pPr/>
              <a:t>6/13/14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B4232-9B75-4CBE-A38D-5786F5C8E1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E13FEBC6-5EB4-4C52-AA13-760104DB3274}" type="datetimeFigureOut">
              <a:rPr lang="en-US" smtClean="0"/>
              <a:pPr/>
              <a:t>6/13/14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F36B4232-9B75-4CBE-A38D-5786F5C8E1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3FEBC6-5EB4-4C52-AA13-760104DB3274}" type="datetimeFigureOut">
              <a:rPr lang="en-US" smtClean="0"/>
              <a:pPr/>
              <a:t>6/13/14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B4232-9B75-4CBE-A38D-5786F5C8E1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13FEBC6-5EB4-4C52-AA13-760104DB3274}" type="datetimeFigureOut">
              <a:rPr lang="en-US" smtClean="0"/>
              <a:pPr/>
              <a:t>6/13/14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B4232-9B75-4CBE-A38D-5786F5C8E1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3FEBC6-5EB4-4C52-AA13-760104DB3274}" type="datetimeFigureOut">
              <a:rPr lang="en-US" smtClean="0"/>
              <a:pPr/>
              <a:t>6/13/14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B4232-9B75-4CBE-A38D-5786F5C8E1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E13FEBC6-5EB4-4C52-AA13-760104DB3274}" type="datetimeFigureOut">
              <a:rPr lang="en-US" smtClean="0"/>
              <a:pPr/>
              <a:t>6/13/14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a:p>
        </p:txBody>
      </p:sp>
      <p:sp>
        <p:nvSpPr>
          <p:cNvPr id="4" name="Slide Number Placeholder 3"/>
          <p:cNvSpPr>
            <a:spLocks noGrp="1"/>
          </p:cNvSpPr>
          <p:nvPr>
            <p:ph type="sldNum" sz="quarter" idx="12"/>
          </p:nvPr>
        </p:nvSpPr>
        <p:spPr/>
        <p:txBody>
          <a:bodyPr/>
          <a:lstStyle/>
          <a:p>
            <a:fld id="{F36B4232-9B75-4CBE-A38D-5786F5C8E1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3FEBC6-5EB4-4C52-AA13-760104DB3274}" type="datetimeFigureOut">
              <a:rPr lang="en-US" smtClean="0"/>
              <a:pPr/>
              <a:t>6/13/14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B4232-9B75-4CBE-A38D-5786F5C8E1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E13FEBC6-5EB4-4C52-AA13-760104DB3274}" type="datetimeFigureOut">
              <a:rPr lang="en-US" smtClean="0"/>
              <a:pPr/>
              <a:t>6/13/14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B4232-9B75-4CBE-A38D-5786F5C8E101}"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E13FEBC6-5EB4-4C52-AA13-760104DB3274}" type="datetimeFigureOut">
              <a:rPr lang="en-US" smtClean="0"/>
              <a:pPr/>
              <a:t>6/13/14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F36B4232-9B75-4CBE-A38D-5786F5C8E10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533400"/>
            <a:ext cx="5805268" cy="2743200"/>
          </a:xfrm>
        </p:spPr>
        <p:txBody>
          <a:bodyPr/>
          <a:lstStyle/>
          <a:p>
            <a:r>
              <a:rPr lang="en-US" sz="5400" dirty="0" smtClean="0"/>
              <a:t>“It’s all how we look at it…”</a:t>
            </a:r>
            <a:endParaRPr lang="en-US" sz="5400" dirty="0"/>
          </a:p>
        </p:txBody>
      </p:sp>
      <p:sp>
        <p:nvSpPr>
          <p:cNvPr id="3" name="Subtitle 2"/>
          <p:cNvSpPr>
            <a:spLocks noGrp="1"/>
          </p:cNvSpPr>
          <p:nvPr>
            <p:ph type="subTitle" idx="1"/>
          </p:nvPr>
        </p:nvSpPr>
        <p:spPr>
          <a:xfrm>
            <a:off x="3354442" y="3539864"/>
            <a:ext cx="5114778" cy="2022736"/>
          </a:xfrm>
        </p:spPr>
        <p:txBody>
          <a:bodyPr>
            <a:normAutofit/>
          </a:bodyPr>
          <a:lstStyle/>
          <a:p>
            <a:endParaRPr lang="en-US" dirty="0" smtClean="0"/>
          </a:p>
          <a:p>
            <a:r>
              <a:rPr lang="en-US" dirty="0" smtClean="0"/>
              <a:t>Dr. Frank </a:t>
            </a:r>
            <a:r>
              <a:rPr lang="en-US" dirty="0" err="1" smtClean="0"/>
              <a:t>Tracz</a:t>
            </a:r>
            <a:endParaRPr lang="en-US" dirty="0" smtClean="0"/>
          </a:p>
          <a:p>
            <a:r>
              <a:rPr lang="en-US" dirty="0" smtClean="0"/>
              <a:t>Kansas State University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9857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Do the “Right” Thing</a:t>
            </a:r>
            <a:endParaRPr lang="en-US" sz="3600" dirty="0"/>
          </a:p>
        </p:txBody>
      </p:sp>
      <p:sp>
        <p:nvSpPr>
          <p:cNvPr id="5" name="Content Placeholder 4"/>
          <p:cNvSpPr>
            <a:spLocks noGrp="1"/>
          </p:cNvSpPr>
          <p:nvPr>
            <p:ph sz="half" idx="1"/>
          </p:nvPr>
        </p:nvSpPr>
        <p:spPr/>
        <p:txBody>
          <a:bodyPr/>
          <a:lstStyle/>
          <a:p>
            <a:r>
              <a:rPr lang="en-US" dirty="0" smtClean="0"/>
              <a:t>Praise – “Sunshine vs. Truth”</a:t>
            </a:r>
          </a:p>
          <a:p>
            <a:r>
              <a:rPr lang="en-US" dirty="0" smtClean="0"/>
              <a:t>Honesty</a:t>
            </a:r>
          </a:p>
          <a:p>
            <a:r>
              <a:rPr lang="en-US" dirty="0" smtClean="0"/>
              <a:t>Backbone</a:t>
            </a:r>
          </a:p>
          <a:p>
            <a:pPr lvl="1"/>
            <a:r>
              <a:rPr lang="en-US" dirty="0" smtClean="0"/>
              <a:t>Stand up for your people</a:t>
            </a:r>
          </a:p>
          <a:p>
            <a:r>
              <a:rPr lang="en-US" dirty="0" smtClean="0"/>
              <a:t>Set the bar</a:t>
            </a:r>
          </a:p>
          <a:p>
            <a:pPr lvl="1"/>
            <a:r>
              <a:rPr lang="en-US" dirty="0" smtClean="0"/>
              <a:t>Examples to live by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0363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anim calcmode="lin" valueType="num">
                                      <p:cBhvr>
                                        <p:cTn id="2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fade">
                                      <p:cBhvr>
                                        <p:cTn id="32" dur="1000"/>
                                        <p:tgtEl>
                                          <p:spTgt spid="5">
                                            <p:txEl>
                                              <p:pRg st="3" end="3"/>
                                            </p:txEl>
                                          </p:spTgt>
                                        </p:tgtEl>
                                      </p:cBhvr>
                                    </p:animEffect>
                                    <p:anim calcmode="lin" valueType="num">
                                      <p:cBhvr>
                                        <p:cTn id="3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Effect transition="in" filter="fade">
                                      <p:cBhvr>
                                        <p:cTn id="39" dur="1000"/>
                                        <p:tgtEl>
                                          <p:spTgt spid="5">
                                            <p:txEl>
                                              <p:pRg st="4" end="4"/>
                                            </p:txEl>
                                          </p:spTgt>
                                        </p:tgtEl>
                                      </p:cBhvr>
                                    </p:animEffect>
                                    <p:anim calcmode="lin" valueType="num">
                                      <p:cBhvr>
                                        <p:cTn id="4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4" end="4"/>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5">
                                            <p:txEl>
                                              <p:pRg st="5" end="5"/>
                                            </p:txEl>
                                          </p:spTgt>
                                        </p:tgtEl>
                                        <p:attrNameLst>
                                          <p:attrName>style.visibility</p:attrName>
                                        </p:attrNameLst>
                                      </p:cBhvr>
                                      <p:to>
                                        <p:strVal val="visible"/>
                                      </p:to>
                                    </p:set>
                                    <p:animEffect transition="in" filter="fade">
                                      <p:cBhvr>
                                        <p:cTn id="44" dur="1000"/>
                                        <p:tgtEl>
                                          <p:spTgt spid="5">
                                            <p:txEl>
                                              <p:pRg st="5" end="5"/>
                                            </p:txEl>
                                          </p:spTgt>
                                        </p:tgtEl>
                                      </p:cBhvr>
                                    </p:animEffect>
                                    <p:anim calcmode="lin" valueType="num">
                                      <p:cBhvr>
                                        <p:cTn id="4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447800"/>
          </a:xfrm>
        </p:spPr>
        <p:txBody>
          <a:bodyPr>
            <a:normAutofit/>
          </a:bodyPr>
          <a:lstStyle/>
          <a:p>
            <a:r>
              <a:rPr lang="en-US" sz="3600" dirty="0" smtClean="0"/>
              <a:t>“Sacrifice for the cause”</a:t>
            </a:r>
            <a:br>
              <a:rPr lang="en-US" sz="3600" dirty="0" smtClean="0"/>
            </a:br>
            <a:r>
              <a:rPr lang="en-US" sz="2000" i="1" dirty="0" smtClean="0"/>
              <a:t>Have you ever wondered what happened to the 56 men who signed the declaration of independence?</a:t>
            </a:r>
            <a:endParaRPr lang="en-US" sz="2000" i="1" dirty="0"/>
          </a:p>
        </p:txBody>
      </p:sp>
      <p:sp>
        <p:nvSpPr>
          <p:cNvPr id="5" name="Content Placeholder 4"/>
          <p:cNvSpPr>
            <a:spLocks noGrp="1"/>
          </p:cNvSpPr>
          <p:nvPr>
            <p:ph sz="half" idx="1"/>
          </p:nvPr>
        </p:nvSpPr>
        <p:spPr>
          <a:xfrm>
            <a:off x="457200" y="1905000"/>
            <a:ext cx="7239000" cy="4600352"/>
          </a:xfrm>
        </p:spPr>
        <p:txBody>
          <a:bodyPr>
            <a:normAutofit/>
          </a:bodyPr>
          <a:lstStyle/>
          <a:p>
            <a:r>
              <a:rPr lang="en-US" sz="2400" dirty="0"/>
              <a:t>Five signers were captured by the British as traitors, and tortured before they died</a:t>
            </a:r>
            <a:r>
              <a:rPr lang="en-US" sz="2400" dirty="0" smtClean="0"/>
              <a:t>.</a:t>
            </a:r>
          </a:p>
          <a:p>
            <a:r>
              <a:rPr lang="en-US" sz="2400" dirty="0"/>
              <a:t>Twelve had their homes ransacked and burned. Two lost their sons in the Revolutionary Army, another had two sons captured</a:t>
            </a:r>
            <a:r>
              <a:rPr lang="en-US" sz="2400" dirty="0" smtClean="0"/>
              <a:t>.</a:t>
            </a:r>
          </a:p>
          <a:p>
            <a:r>
              <a:rPr lang="en-US" sz="2400" dirty="0"/>
              <a:t>Nine of the 56 fought and died from wounds or the hardships of the Revolutionary War</a:t>
            </a:r>
            <a:r>
              <a:rPr lang="en-US" sz="2400" dirty="0" smtClean="0"/>
              <a:t>.</a:t>
            </a:r>
          </a:p>
          <a:p>
            <a:r>
              <a:rPr lang="en-US" sz="2400" dirty="0"/>
              <a:t>They signed and they pledged their lives, their fortunes, and their sacred honor.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8038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447800"/>
          </a:xfrm>
        </p:spPr>
        <p:txBody>
          <a:bodyPr>
            <a:normAutofit/>
          </a:bodyPr>
          <a:lstStyle/>
          <a:p>
            <a:r>
              <a:rPr lang="en-US" sz="3600" dirty="0" smtClean="0"/>
              <a:t>“Sacrifice for the cause”</a:t>
            </a:r>
            <a:br>
              <a:rPr lang="en-US" sz="3600" dirty="0" smtClean="0"/>
            </a:br>
            <a:r>
              <a:rPr lang="en-US" sz="2000" i="1" dirty="0" smtClean="0"/>
              <a:t>Have you ever wondered what happened to the 56 men who signed the declaration of independence?</a:t>
            </a:r>
            <a:endParaRPr lang="en-US" sz="2000" i="1" dirty="0"/>
          </a:p>
        </p:txBody>
      </p:sp>
      <p:sp>
        <p:nvSpPr>
          <p:cNvPr id="5" name="Content Placeholder 4"/>
          <p:cNvSpPr>
            <a:spLocks noGrp="1"/>
          </p:cNvSpPr>
          <p:nvPr>
            <p:ph sz="half" idx="1"/>
          </p:nvPr>
        </p:nvSpPr>
        <p:spPr>
          <a:xfrm>
            <a:off x="457200" y="1905000"/>
            <a:ext cx="7239000" cy="4600352"/>
          </a:xfrm>
        </p:spPr>
        <p:txBody>
          <a:bodyPr>
            <a:normAutofit/>
          </a:bodyPr>
          <a:lstStyle/>
          <a:p>
            <a:r>
              <a:rPr lang="en-US" sz="2400" dirty="0"/>
              <a:t>What kind of men were they</a:t>
            </a:r>
            <a:r>
              <a:rPr lang="en-US" sz="2400" dirty="0" smtClean="0"/>
              <a:t>?</a:t>
            </a:r>
          </a:p>
          <a:p>
            <a:r>
              <a:rPr lang="en-US" sz="2400" dirty="0"/>
              <a:t>Twenty-four were lawyers and jurists. Eleven were merchants, nine were farmers and large plantation owners, men of means, well educated. But they signed the Declaration of Independence knowing full well that the penalty would be death if they were captured</a:t>
            </a:r>
            <a:r>
              <a:rPr lang="en-US" sz="2400" dirty="0" smtClean="0"/>
              <a:t>.</a:t>
            </a:r>
          </a:p>
          <a:p>
            <a:r>
              <a:rPr lang="en-US" sz="2400" dirty="0"/>
              <a:t>Carter Braxton of Virginia, a wealthy planter and trader, saw his ships swept from the seas by the British navy. He sold his home and properties to pay his debts, and died in rags.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2604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447800"/>
          </a:xfrm>
        </p:spPr>
        <p:txBody>
          <a:bodyPr>
            <a:normAutofit/>
          </a:bodyPr>
          <a:lstStyle/>
          <a:p>
            <a:r>
              <a:rPr lang="en-US" sz="3600" dirty="0" smtClean="0"/>
              <a:t>“Sacrifice for the cause”</a:t>
            </a:r>
            <a:br>
              <a:rPr lang="en-US" sz="3600" dirty="0" smtClean="0"/>
            </a:br>
            <a:r>
              <a:rPr lang="en-US" sz="2000" i="1" dirty="0" smtClean="0"/>
              <a:t>Have you ever wondered what happened to the 56 men who signed the declaration of independence?</a:t>
            </a:r>
            <a:endParaRPr lang="en-US" sz="2000" i="1" dirty="0"/>
          </a:p>
        </p:txBody>
      </p:sp>
      <p:sp>
        <p:nvSpPr>
          <p:cNvPr id="5" name="Content Placeholder 4"/>
          <p:cNvSpPr>
            <a:spLocks noGrp="1"/>
          </p:cNvSpPr>
          <p:nvPr>
            <p:ph sz="half" idx="1"/>
          </p:nvPr>
        </p:nvSpPr>
        <p:spPr>
          <a:xfrm>
            <a:off x="457200" y="1905000"/>
            <a:ext cx="7239000" cy="4600352"/>
          </a:xfrm>
        </p:spPr>
        <p:txBody>
          <a:bodyPr>
            <a:normAutofit/>
          </a:bodyPr>
          <a:lstStyle/>
          <a:p>
            <a:r>
              <a:rPr lang="en-US" sz="2400" dirty="0"/>
              <a:t>Thomas </a:t>
            </a:r>
            <a:r>
              <a:rPr lang="en-US" sz="2400" dirty="0" err="1"/>
              <a:t>McKeam</a:t>
            </a:r>
            <a:r>
              <a:rPr lang="en-US" sz="2400" dirty="0"/>
              <a:t> was so hounded by the British that he was forced to move his family almost constantly. He served in the Congress without pay, and his family was kept in hiding. His possessions were taken from him, and poverty was his reward</a:t>
            </a:r>
            <a:r>
              <a:rPr lang="en-US" sz="2400" dirty="0" smtClean="0"/>
              <a:t>.</a:t>
            </a:r>
          </a:p>
          <a:p>
            <a:r>
              <a:rPr lang="en-US" sz="2400" dirty="0"/>
              <a:t>Vandals or soldiers or both, looted the properties of Ellery, Clymer, Hall, Walton, Gwinnett, Heyward, </a:t>
            </a:r>
            <a:r>
              <a:rPr lang="en-US" sz="2400" dirty="0" err="1"/>
              <a:t>Ruttledge</a:t>
            </a:r>
            <a:r>
              <a:rPr lang="en-US" sz="2400" dirty="0"/>
              <a:t>, and Middleton.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5730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447800"/>
          </a:xfrm>
        </p:spPr>
        <p:txBody>
          <a:bodyPr>
            <a:normAutofit/>
          </a:bodyPr>
          <a:lstStyle/>
          <a:p>
            <a:r>
              <a:rPr lang="en-US" sz="3600" dirty="0" smtClean="0"/>
              <a:t>“Sacrifice for the cause”</a:t>
            </a:r>
            <a:br>
              <a:rPr lang="en-US" sz="3600" dirty="0" smtClean="0"/>
            </a:br>
            <a:r>
              <a:rPr lang="en-US" sz="2000" i="1" dirty="0" smtClean="0"/>
              <a:t>Have you ever wondered what happened to the 56 men who signed the declaration of independence?</a:t>
            </a:r>
            <a:endParaRPr lang="en-US" sz="2000" i="1" dirty="0"/>
          </a:p>
        </p:txBody>
      </p:sp>
      <p:sp>
        <p:nvSpPr>
          <p:cNvPr id="5" name="Content Placeholder 4"/>
          <p:cNvSpPr>
            <a:spLocks noGrp="1"/>
          </p:cNvSpPr>
          <p:nvPr>
            <p:ph sz="half" idx="1"/>
          </p:nvPr>
        </p:nvSpPr>
        <p:spPr>
          <a:xfrm>
            <a:off x="457200" y="1905000"/>
            <a:ext cx="7239000" cy="4600352"/>
          </a:xfrm>
        </p:spPr>
        <p:txBody>
          <a:bodyPr>
            <a:normAutofit/>
          </a:bodyPr>
          <a:lstStyle/>
          <a:p>
            <a:r>
              <a:rPr lang="en-US" sz="2400" dirty="0"/>
              <a:t>At the Battle of Yorktown, Thomas Nelson Jr., noted that the British General Cornwallis, had taken over the Nelson home for his headquarters. The owner quietly urged General George Washington to open fire, which was done. The home was destroyed, and Nelson died bankrupt</a:t>
            </a:r>
            <a:r>
              <a:rPr lang="en-US" sz="2400" dirty="0" smtClean="0"/>
              <a:t>.</a:t>
            </a:r>
          </a:p>
          <a:p>
            <a:r>
              <a:rPr lang="en-US" sz="2400" dirty="0"/>
              <a:t>Francis Lewis had his home and properties destroyed. The enemy jailed his wife, and she died within a few months.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6207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447800"/>
          </a:xfrm>
        </p:spPr>
        <p:txBody>
          <a:bodyPr>
            <a:normAutofit/>
          </a:bodyPr>
          <a:lstStyle/>
          <a:p>
            <a:r>
              <a:rPr lang="en-US" sz="3600" dirty="0" smtClean="0"/>
              <a:t>“Sacrifice for the cause”</a:t>
            </a:r>
            <a:br>
              <a:rPr lang="en-US" sz="3600" dirty="0" smtClean="0"/>
            </a:br>
            <a:r>
              <a:rPr lang="en-US" sz="2000" i="1" dirty="0" smtClean="0"/>
              <a:t>Have you ever wondered what happened to the 56 men who signed the declaration of independence?</a:t>
            </a:r>
            <a:endParaRPr lang="en-US" sz="2000" i="1" dirty="0"/>
          </a:p>
        </p:txBody>
      </p:sp>
      <p:sp>
        <p:nvSpPr>
          <p:cNvPr id="5" name="Content Placeholder 4"/>
          <p:cNvSpPr>
            <a:spLocks noGrp="1"/>
          </p:cNvSpPr>
          <p:nvPr>
            <p:ph sz="half" idx="1"/>
          </p:nvPr>
        </p:nvSpPr>
        <p:spPr>
          <a:xfrm>
            <a:off x="457200" y="1905000"/>
            <a:ext cx="7239000" cy="4600352"/>
          </a:xfrm>
        </p:spPr>
        <p:txBody>
          <a:bodyPr>
            <a:normAutofit/>
          </a:bodyPr>
          <a:lstStyle/>
          <a:p>
            <a:r>
              <a:rPr lang="en-US" sz="2400" dirty="0"/>
              <a:t>John Hart was driven from his wife's bedside as she was dying. Their 13 children fled for their lives. His fields and his grist mill were laid waste. For more than a year he lived in forests and caves, returning home after the war to find his wife dead, his children vanished. A few weeks later he died from exhaustion and a broken heart.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1556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43000"/>
          </a:xfrm>
        </p:spPr>
        <p:txBody>
          <a:bodyPr>
            <a:normAutofit fontScale="90000"/>
          </a:bodyPr>
          <a:lstStyle/>
          <a:p>
            <a:pPr algn="ctr"/>
            <a:r>
              <a:rPr lang="en-US" sz="3600" dirty="0" smtClean="0"/>
              <a:t>Dealing with difficult People</a:t>
            </a:r>
            <a:br>
              <a:rPr lang="en-US" sz="3600" dirty="0" smtClean="0"/>
            </a:br>
            <a:r>
              <a:rPr lang="en-US" sz="3600" dirty="0" smtClean="0"/>
              <a:t>“Fable of the porcupine”</a:t>
            </a:r>
            <a:br>
              <a:rPr lang="en-US" sz="3600" dirty="0" smtClean="0"/>
            </a:br>
            <a:endParaRPr lang="en-US" sz="2000" i="1" dirty="0"/>
          </a:p>
        </p:txBody>
      </p:sp>
      <p:pic>
        <p:nvPicPr>
          <p:cNvPr id="2" name="Content Placeholder 1"/>
          <p:cNvPicPr>
            <a:picLocks noGrp="1" noChangeAspect="1"/>
          </p:cNvPicPr>
          <p:nvPr>
            <p:ph sz="half" idx="1"/>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828800" y="2057400"/>
            <a:ext cx="4572000" cy="3429000"/>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982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43000"/>
          </a:xfrm>
        </p:spPr>
        <p:txBody>
          <a:bodyPr>
            <a:normAutofit fontScale="90000"/>
          </a:bodyPr>
          <a:lstStyle/>
          <a:p>
            <a:pPr algn="ctr"/>
            <a:r>
              <a:rPr lang="en-US" sz="3600" dirty="0"/>
              <a:t>Dealing with difficult People</a:t>
            </a:r>
            <a:br>
              <a:rPr lang="en-US" sz="3600" dirty="0"/>
            </a:br>
            <a:r>
              <a:rPr lang="en-US" sz="3600" dirty="0"/>
              <a:t>“Fable of the porcupine”</a:t>
            </a:r>
            <a:r>
              <a:rPr lang="en-US" sz="3600" dirty="0" smtClean="0"/>
              <a:t/>
            </a:r>
            <a:br>
              <a:rPr lang="en-US" sz="3600" dirty="0" smtClean="0"/>
            </a:br>
            <a:endParaRPr lang="en-US" sz="2000" i="1" dirty="0"/>
          </a:p>
        </p:txBody>
      </p:sp>
      <p:sp>
        <p:nvSpPr>
          <p:cNvPr id="3" name="Content Placeholder 2"/>
          <p:cNvSpPr>
            <a:spLocks noGrp="1"/>
          </p:cNvSpPr>
          <p:nvPr>
            <p:ph sz="half" idx="1"/>
          </p:nvPr>
        </p:nvSpPr>
        <p:spPr>
          <a:xfrm>
            <a:off x="457200" y="1828800"/>
            <a:ext cx="7239000" cy="4676552"/>
          </a:xfrm>
        </p:spPr>
        <p:txBody>
          <a:bodyPr>
            <a:normAutofit lnSpcReduction="10000"/>
          </a:bodyPr>
          <a:lstStyle/>
          <a:p>
            <a:r>
              <a:rPr lang="en-US" b="1" dirty="0"/>
              <a:t>It was the coldest winter ever. Many animals died because of the cold</a:t>
            </a:r>
            <a:r>
              <a:rPr lang="en-US" b="1" dirty="0" smtClean="0"/>
              <a:t>.</a:t>
            </a:r>
          </a:p>
          <a:p>
            <a:r>
              <a:rPr lang="en-US" b="1" dirty="0"/>
              <a:t>The porcupines, realizing the situation, decided to group together to keep warm. This way they covered &amp; protected themselves; but the quills of each one wounded their closest companions.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24037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43000"/>
          </a:xfrm>
        </p:spPr>
        <p:txBody>
          <a:bodyPr>
            <a:normAutofit fontScale="90000"/>
          </a:bodyPr>
          <a:lstStyle/>
          <a:p>
            <a:pPr algn="ctr"/>
            <a:r>
              <a:rPr lang="en-US" sz="3600" dirty="0"/>
              <a:t>Dealing with difficult People</a:t>
            </a:r>
            <a:br>
              <a:rPr lang="en-US" sz="3600" dirty="0"/>
            </a:br>
            <a:r>
              <a:rPr lang="en-US" sz="3600" dirty="0"/>
              <a:t>“Fable of the porcupine”</a:t>
            </a:r>
            <a:r>
              <a:rPr lang="en-US" sz="3600" dirty="0" smtClean="0"/>
              <a:t/>
            </a:r>
            <a:br>
              <a:rPr lang="en-US" sz="3600" dirty="0" smtClean="0"/>
            </a:br>
            <a:endParaRPr lang="en-US" sz="2000" i="1" dirty="0"/>
          </a:p>
        </p:txBody>
      </p:sp>
      <p:sp>
        <p:nvSpPr>
          <p:cNvPr id="3" name="Content Placeholder 2"/>
          <p:cNvSpPr>
            <a:spLocks noGrp="1"/>
          </p:cNvSpPr>
          <p:nvPr>
            <p:ph sz="half" idx="1"/>
          </p:nvPr>
        </p:nvSpPr>
        <p:spPr>
          <a:xfrm>
            <a:off x="457200" y="1447800"/>
            <a:ext cx="7239000" cy="5057552"/>
          </a:xfrm>
        </p:spPr>
        <p:txBody>
          <a:bodyPr>
            <a:normAutofit fontScale="85000" lnSpcReduction="10000"/>
          </a:bodyPr>
          <a:lstStyle/>
          <a:p>
            <a:r>
              <a:rPr lang="en-US" b="1" dirty="0"/>
              <a:t>After a while, they decided to distance themselves one from the other and they began to die, alone &amp; frozen. So they had to make a choice: either accept the quills of their companions or disappear from the Earth</a:t>
            </a:r>
            <a:r>
              <a:rPr lang="en-US" b="1" dirty="0" smtClean="0"/>
              <a:t>.</a:t>
            </a:r>
          </a:p>
          <a:p>
            <a:r>
              <a:rPr lang="en-US" b="1" dirty="0"/>
              <a:t>Wisely, they decided to go back to being together. They learned to live with the little wounds caused by the close relationship with their companions in order to receive the heat that came from the others. This way they were able to survive.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9102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43000"/>
          </a:xfrm>
        </p:spPr>
        <p:txBody>
          <a:bodyPr>
            <a:normAutofit fontScale="90000"/>
          </a:bodyPr>
          <a:lstStyle/>
          <a:p>
            <a:pPr algn="ctr"/>
            <a:r>
              <a:rPr lang="en-US" sz="3600" dirty="0"/>
              <a:t>Dealing with difficult People</a:t>
            </a:r>
            <a:br>
              <a:rPr lang="en-US" sz="3600" dirty="0"/>
            </a:br>
            <a:r>
              <a:rPr lang="en-US" sz="3600" dirty="0"/>
              <a:t>“Fable of the porcupine”</a:t>
            </a:r>
            <a:r>
              <a:rPr lang="en-US" sz="3600" dirty="0" smtClean="0"/>
              <a:t/>
            </a:r>
            <a:br>
              <a:rPr lang="en-US" sz="3600" dirty="0" smtClean="0"/>
            </a:br>
            <a:endParaRPr lang="en-US" sz="2000" i="1" dirty="0"/>
          </a:p>
        </p:txBody>
      </p:sp>
      <p:sp>
        <p:nvSpPr>
          <p:cNvPr id="3" name="Content Placeholder 2"/>
          <p:cNvSpPr>
            <a:spLocks noGrp="1"/>
          </p:cNvSpPr>
          <p:nvPr>
            <p:ph sz="half" idx="1"/>
          </p:nvPr>
        </p:nvSpPr>
        <p:spPr>
          <a:xfrm>
            <a:off x="457200" y="1676400"/>
            <a:ext cx="7239000" cy="4828952"/>
          </a:xfrm>
        </p:spPr>
        <p:txBody>
          <a:bodyPr>
            <a:normAutofit/>
          </a:bodyPr>
          <a:lstStyle/>
          <a:p>
            <a:r>
              <a:rPr lang="en-US" sz="3000" b="1" dirty="0"/>
              <a:t>The best relationship is not the one that brings together perfect people, but when each individual learns to live with the imperfections of others &amp; can admire the other person's good qualities.</a:t>
            </a:r>
            <a:endParaRPr lang="en-US" sz="3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55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086600" cy="1371600"/>
          </a:xfrm>
        </p:spPr>
        <p:txBody>
          <a:bodyPr>
            <a:normAutofit/>
          </a:bodyPr>
          <a:lstStyle/>
          <a:p>
            <a:r>
              <a:rPr lang="en-US" sz="3600" dirty="0"/>
              <a:t>“OUR” Perception versus </a:t>
            </a:r>
            <a:r>
              <a:rPr lang="en-US" sz="3600" dirty="0" smtClean="0"/>
              <a:t/>
            </a:r>
            <a:br>
              <a:rPr lang="en-US" sz="3600" dirty="0" smtClean="0"/>
            </a:br>
            <a:r>
              <a:rPr lang="en-US" sz="3600" dirty="0" smtClean="0"/>
              <a:t>the </a:t>
            </a:r>
            <a:r>
              <a:rPr lang="en-US" sz="3600" dirty="0"/>
              <a:t>“Truth</a:t>
            </a:r>
            <a:r>
              <a:rPr lang="en-US" sz="3600" dirty="0" smtClean="0"/>
              <a:t>”…</a:t>
            </a:r>
            <a:endParaRPr lang="en-US" sz="3600" dirty="0"/>
          </a:p>
        </p:txBody>
      </p:sp>
      <p:sp>
        <p:nvSpPr>
          <p:cNvPr id="5" name="Content Placeholder 4"/>
          <p:cNvSpPr>
            <a:spLocks noGrp="1"/>
          </p:cNvSpPr>
          <p:nvPr>
            <p:ph sz="half" idx="1"/>
          </p:nvPr>
        </p:nvSpPr>
        <p:spPr/>
        <p:txBody>
          <a:bodyPr/>
          <a:lstStyle/>
          <a:p>
            <a:r>
              <a:rPr lang="en-US" dirty="0" smtClean="0"/>
              <a:t>“The Flood”</a:t>
            </a:r>
          </a:p>
          <a:p>
            <a:pPr lvl="1"/>
            <a:r>
              <a:rPr lang="en-US" dirty="0" smtClean="0"/>
              <a:t>Help</a:t>
            </a:r>
            <a:r>
              <a:rPr lang="en-US" dirty="0"/>
              <a:t>!!</a:t>
            </a:r>
          </a:p>
          <a:p>
            <a:r>
              <a:rPr lang="en-US" dirty="0" smtClean="0"/>
              <a:t>Two men in waders, and a boat</a:t>
            </a:r>
          </a:p>
          <a:p>
            <a:r>
              <a:rPr lang="en-US" dirty="0" smtClean="0"/>
              <a:t>Two men in a boat</a:t>
            </a:r>
          </a:p>
          <a:p>
            <a:r>
              <a:rPr lang="en-US" dirty="0" smtClean="0"/>
              <a:t>Two more men in a boat</a:t>
            </a:r>
          </a:p>
          <a:p>
            <a:r>
              <a:rPr lang="en-US" dirty="0" smtClean="0"/>
              <a:t>HELICOPTOR!!!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823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down)">
                                      <p:cBhvr>
                                        <p:cTn id="11" dur="500"/>
                                        <p:tgtEl>
                                          <p:spTgt spid="5">
                                            <p:txEl>
                                              <p:pRg st="0" end="0"/>
                                            </p:txEl>
                                          </p:spTgt>
                                        </p:tgtEl>
                                      </p:cBhvr>
                                    </p:animEffect>
                                  </p:childTnLst>
                                </p:cTn>
                              </p:par>
                              <p:par>
                                <p:cTn id="12" presetID="22" presetClass="entr" presetSubtype="4" fill="hold" nodeType="with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wipe(down)">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wipe(down)">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wipe(down)">
                                      <p:cBhvr>
                                        <p:cTn id="24" dur="5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wipe(down)">
                                      <p:cBhvr>
                                        <p:cTn id="29" dur="500"/>
                                        <p:tgtEl>
                                          <p:spTgt spid="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wipe(down)">
                                      <p:cBhvr>
                                        <p:cTn id="3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43000"/>
          </a:xfrm>
        </p:spPr>
        <p:txBody>
          <a:bodyPr>
            <a:normAutofit fontScale="90000"/>
          </a:bodyPr>
          <a:lstStyle/>
          <a:p>
            <a:pPr algn="ctr"/>
            <a:r>
              <a:rPr lang="en-US" sz="3600" dirty="0"/>
              <a:t>Dealing with difficult People</a:t>
            </a:r>
            <a:br>
              <a:rPr lang="en-US" sz="3600" dirty="0"/>
            </a:br>
            <a:r>
              <a:rPr lang="en-US" sz="3600" dirty="0"/>
              <a:t>“Fable of the porcupine”</a:t>
            </a:r>
            <a:r>
              <a:rPr lang="en-US" sz="3600" dirty="0" smtClean="0"/>
              <a:t/>
            </a:r>
            <a:br>
              <a:rPr lang="en-US" sz="3600" dirty="0" smtClean="0"/>
            </a:br>
            <a:endParaRPr lang="en-US" sz="2000" i="1" dirty="0"/>
          </a:p>
        </p:txBody>
      </p:sp>
      <p:sp>
        <p:nvSpPr>
          <p:cNvPr id="3" name="Content Placeholder 2"/>
          <p:cNvSpPr>
            <a:spLocks noGrp="1"/>
          </p:cNvSpPr>
          <p:nvPr>
            <p:ph sz="half" idx="1"/>
          </p:nvPr>
        </p:nvSpPr>
        <p:spPr>
          <a:xfrm>
            <a:off x="457200" y="1066800"/>
            <a:ext cx="7239000" cy="5438552"/>
          </a:xfrm>
        </p:spPr>
        <p:txBody>
          <a:bodyPr>
            <a:normAutofit lnSpcReduction="10000"/>
          </a:bodyPr>
          <a:lstStyle/>
          <a:p>
            <a:r>
              <a:rPr lang="en-US" sz="3000" b="1" dirty="0" smtClean="0"/>
              <a:t>The Moral of the Story is…</a:t>
            </a:r>
          </a:p>
          <a:p>
            <a:endParaRPr lang="en-US" sz="3000" b="1" dirty="0"/>
          </a:p>
          <a:p>
            <a:endParaRPr lang="en-US" sz="3000" b="1" dirty="0" smtClean="0"/>
          </a:p>
          <a:p>
            <a:endParaRPr lang="en-US" sz="3000" b="1" dirty="0"/>
          </a:p>
          <a:p>
            <a:endParaRPr lang="en-US" sz="3000" b="1" dirty="0" smtClean="0"/>
          </a:p>
          <a:p>
            <a:endParaRPr lang="en-US" sz="3000" b="1" dirty="0"/>
          </a:p>
          <a:p>
            <a:endParaRPr lang="en-US" sz="3000" b="1" dirty="0" smtClean="0"/>
          </a:p>
          <a:p>
            <a:endParaRPr lang="en-US" sz="3000" b="1" dirty="0"/>
          </a:p>
          <a:p>
            <a:r>
              <a:rPr lang="en-US" sz="3600" b="1" i="1" dirty="0" smtClean="0"/>
              <a:t>JUST LEARN TO LIVE WITH THE PRICKS IN YOUR LIFE!!!</a:t>
            </a:r>
          </a:p>
          <a:p>
            <a:pPr marL="0" indent="0">
              <a:buNone/>
            </a:pPr>
            <a:endParaRPr lang="en-US" sz="3000" dirty="0"/>
          </a:p>
        </p:txBody>
      </p:sp>
      <p:pic>
        <p:nvPicPr>
          <p:cNvPr id="2" name="Picture 1"/>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722120" y="1569720"/>
            <a:ext cx="4572000" cy="3414713"/>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0115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p:cTn id="2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600200"/>
          </a:xfrm>
        </p:spPr>
        <p:txBody>
          <a:bodyPr>
            <a:noAutofit/>
          </a:bodyPr>
          <a:lstStyle/>
          <a:p>
            <a:r>
              <a:rPr lang="en-US" sz="3200" dirty="0" smtClean="0"/>
              <a:t>No mater what your job, you should always try to make it interesting…</a:t>
            </a:r>
            <a:endParaRPr lang="en-US" sz="3200" i="1" dirty="0"/>
          </a:p>
        </p:txBody>
      </p:sp>
      <p:pic>
        <p:nvPicPr>
          <p:cNvPr id="2" name="Content Placeholder 1"/>
          <p:cNvPicPr>
            <a:picLocks noGrp="1" noChangeAspect="1"/>
          </p:cNvPicPr>
          <p:nvPr>
            <p:ph sz="half" idx="1"/>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321865" y="1905000"/>
            <a:ext cx="5509670" cy="4600575"/>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4929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4800" dirty="0"/>
              <a:t>“It’s all how we look at it…”</a:t>
            </a:r>
          </a:p>
        </p:txBody>
      </p:sp>
      <p:sp>
        <p:nvSpPr>
          <p:cNvPr id="6" name="Subtitle 5"/>
          <p:cNvSpPr>
            <a:spLocks noGrp="1"/>
          </p:cNvSpPr>
          <p:nvPr>
            <p:ph type="subTitle" idx="1"/>
          </p:nvPr>
        </p:nvSpPr>
        <p:spPr/>
        <p:txBody>
          <a:bodyPr>
            <a:normAutofit lnSpcReduction="10000"/>
          </a:bodyPr>
          <a:lstStyle/>
          <a:p>
            <a:r>
              <a:rPr lang="en-US" dirty="0"/>
              <a:t>Dr. Frank </a:t>
            </a:r>
            <a:r>
              <a:rPr lang="en-US" dirty="0" err="1"/>
              <a:t>Tracz</a:t>
            </a:r>
            <a:r>
              <a:rPr lang="en-US" dirty="0"/>
              <a:t/>
            </a:r>
            <a:br>
              <a:rPr lang="en-US" dirty="0"/>
            </a:br>
            <a:r>
              <a:rPr lang="en-US" sz="2400" dirty="0"/>
              <a:t>Kansas State </a:t>
            </a:r>
            <a:r>
              <a:rPr lang="en-US" sz="2400" dirty="0" smtClean="0"/>
              <a:t>University</a:t>
            </a:r>
          </a:p>
          <a:p>
            <a:r>
              <a:rPr lang="en-US" sz="2400" dirty="0" smtClean="0"/>
              <a:t>ftracz@ksu.edu</a:t>
            </a:r>
            <a:endParaRPr lang="en-US" sz="2400"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5275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80">
                                          <p:stCondLst>
                                            <p:cond delay="0"/>
                                          </p:stCondLst>
                                        </p:cTn>
                                        <p:tgtEl>
                                          <p:spTgt spid="6">
                                            <p:txEl>
                                              <p:pRg st="0" end="0"/>
                                            </p:txEl>
                                          </p:spTgt>
                                        </p:tgtEl>
                                      </p:cBhvr>
                                    </p:animEffect>
                                    <p:anim calcmode="lin" valueType="num">
                                      <p:cBhvr>
                                        <p:cTn id="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0" end="0"/>
                                            </p:txEl>
                                          </p:spTgt>
                                        </p:tgtEl>
                                      </p:cBhvr>
                                      <p:to x="100000" y="60000"/>
                                    </p:animScale>
                                    <p:animScale>
                                      <p:cBhvr>
                                        <p:cTn id="14" dur="166" decel="50000">
                                          <p:stCondLst>
                                            <p:cond delay="676"/>
                                          </p:stCondLst>
                                        </p:cTn>
                                        <p:tgtEl>
                                          <p:spTgt spid="6">
                                            <p:txEl>
                                              <p:pRg st="0" end="0"/>
                                            </p:txEl>
                                          </p:spTgt>
                                        </p:tgtEl>
                                      </p:cBhvr>
                                      <p:to x="100000" y="100000"/>
                                    </p:animScale>
                                    <p:animScale>
                                      <p:cBhvr>
                                        <p:cTn id="15" dur="26">
                                          <p:stCondLst>
                                            <p:cond delay="1312"/>
                                          </p:stCondLst>
                                        </p:cTn>
                                        <p:tgtEl>
                                          <p:spTgt spid="6">
                                            <p:txEl>
                                              <p:pRg st="0" end="0"/>
                                            </p:txEl>
                                          </p:spTgt>
                                        </p:tgtEl>
                                      </p:cBhvr>
                                      <p:to x="100000" y="80000"/>
                                    </p:animScale>
                                    <p:animScale>
                                      <p:cBhvr>
                                        <p:cTn id="16" dur="166" decel="50000">
                                          <p:stCondLst>
                                            <p:cond delay="1338"/>
                                          </p:stCondLst>
                                        </p:cTn>
                                        <p:tgtEl>
                                          <p:spTgt spid="6">
                                            <p:txEl>
                                              <p:pRg st="0" end="0"/>
                                            </p:txEl>
                                          </p:spTgt>
                                        </p:tgtEl>
                                      </p:cBhvr>
                                      <p:to x="100000" y="100000"/>
                                    </p:animScale>
                                    <p:animScale>
                                      <p:cBhvr>
                                        <p:cTn id="17" dur="26">
                                          <p:stCondLst>
                                            <p:cond delay="1642"/>
                                          </p:stCondLst>
                                        </p:cTn>
                                        <p:tgtEl>
                                          <p:spTgt spid="6">
                                            <p:txEl>
                                              <p:pRg st="0" end="0"/>
                                            </p:txEl>
                                          </p:spTgt>
                                        </p:tgtEl>
                                      </p:cBhvr>
                                      <p:to x="100000" y="90000"/>
                                    </p:animScale>
                                    <p:animScale>
                                      <p:cBhvr>
                                        <p:cTn id="18" dur="166" decel="50000">
                                          <p:stCondLst>
                                            <p:cond delay="1668"/>
                                          </p:stCondLst>
                                        </p:cTn>
                                        <p:tgtEl>
                                          <p:spTgt spid="6">
                                            <p:txEl>
                                              <p:pRg st="0" end="0"/>
                                            </p:txEl>
                                          </p:spTgt>
                                        </p:tgtEl>
                                      </p:cBhvr>
                                      <p:to x="100000" y="100000"/>
                                    </p:animScale>
                                    <p:animScale>
                                      <p:cBhvr>
                                        <p:cTn id="19" dur="26">
                                          <p:stCondLst>
                                            <p:cond delay="1808"/>
                                          </p:stCondLst>
                                        </p:cTn>
                                        <p:tgtEl>
                                          <p:spTgt spid="6">
                                            <p:txEl>
                                              <p:pRg st="0" end="0"/>
                                            </p:txEl>
                                          </p:spTgt>
                                        </p:tgtEl>
                                      </p:cBhvr>
                                      <p:to x="100000" y="95000"/>
                                    </p:animScale>
                                    <p:animScale>
                                      <p:cBhvr>
                                        <p:cTn id="20" dur="166" decel="50000">
                                          <p:stCondLst>
                                            <p:cond delay="1834"/>
                                          </p:stCondLst>
                                        </p:cTn>
                                        <p:tgtEl>
                                          <p:spTgt spid="6">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wipe(down)">
                                      <p:cBhvr>
                                        <p:cTn id="25" dur="580">
                                          <p:stCondLst>
                                            <p:cond delay="0"/>
                                          </p:stCondLst>
                                        </p:cTn>
                                        <p:tgtEl>
                                          <p:spTgt spid="6">
                                            <p:txEl>
                                              <p:pRg st="1" end="1"/>
                                            </p:txEl>
                                          </p:spTgt>
                                        </p:tgtEl>
                                      </p:cBhvr>
                                    </p:animEffect>
                                    <p:anim calcmode="lin" valueType="num">
                                      <p:cBhvr>
                                        <p:cTn id="26"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1" end="1"/>
                                            </p:txEl>
                                          </p:spTgt>
                                        </p:tgtEl>
                                      </p:cBhvr>
                                      <p:to x="100000" y="60000"/>
                                    </p:animScale>
                                    <p:animScale>
                                      <p:cBhvr>
                                        <p:cTn id="32" dur="166" decel="50000">
                                          <p:stCondLst>
                                            <p:cond delay="676"/>
                                          </p:stCondLst>
                                        </p:cTn>
                                        <p:tgtEl>
                                          <p:spTgt spid="6">
                                            <p:txEl>
                                              <p:pRg st="1" end="1"/>
                                            </p:txEl>
                                          </p:spTgt>
                                        </p:tgtEl>
                                      </p:cBhvr>
                                      <p:to x="100000" y="100000"/>
                                    </p:animScale>
                                    <p:animScale>
                                      <p:cBhvr>
                                        <p:cTn id="33" dur="26">
                                          <p:stCondLst>
                                            <p:cond delay="1312"/>
                                          </p:stCondLst>
                                        </p:cTn>
                                        <p:tgtEl>
                                          <p:spTgt spid="6">
                                            <p:txEl>
                                              <p:pRg st="1" end="1"/>
                                            </p:txEl>
                                          </p:spTgt>
                                        </p:tgtEl>
                                      </p:cBhvr>
                                      <p:to x="100000" y="80000"/>
                                    </p:animScale>
                                    <p:animScale>
                                      <p:cBhvr>
                                        <p:cTn id="34" dur="166" decel="50000">
                                          <p:stCondLst>
                                            <p:cond delay="1338"/>
                                          </p:stCondLst>
                                        </p:cTn>
                                        <p:tgtEl>
                                          <p:spTgt spid="6">
                                            <p:txEl>
                                              <p:pRg st="1" end="1"/>
                                            </p:txEl>
                                          </p:spTgt>
                                        </p:tgtEl>
                                      </p:cBhvr>
                                      <p:to x="100000" y="100000"/>
                                    </p:animScale>
                                    <p:animScale>
                                      <p:cBhvr>
                                        <p:cTn id="35" dur="26">
                                          <p:stCondLst>
                                            <p:cond delay="1642"/>
                                          </p:stCondLst>
                                        </p:cTn>
                                        <p:tgtEl>
                                          <p:spTgt spid="6">
                                            <p:txEl>
                                              <p:pRg st="1" end="1"/>
                                            </p:txEl>
                                          </p:spTgt>
                                        </p:tgtEl>
                                      </p:cBhvr>
                                      <p:to x="100000" y="90000"/>
                                    </p:animScale>
                                    <p:animScale>
                                      <p:cBhvr>
                                        <p:cTn id="36" dur="166" decel="50000">
                                          <p:stCondLst>
                                            <p:cond delay="1668"/>
                                          </p:stCondLst>
                                        </p:cTn>
                                        <p:tgtEl>
                                          <p:spTgt spid="6">
                                            <p:txEl>
                                              <p:pRg st="1" end="1"/>
                                            </p:txEl>
                                          </p:spTgt>
                                        </p:tgtEl>
                                      </p:cBhvr>
                                      <p:to x="100000" y="100000"/>
                                    </p:animScale>
                                    <p:animScale>
                                      <p:cBhvr>
                                        <p:cTn id="37" dur="26">
                                          <p:stCondLst>
                                            <p:cond delay="1808"/>
                                          </p:stCondLst>
                                        </p:cTn>
                                        <p:tgtEl>
                                          <p:spTgt spid="6">
                                            <p:txEl>
                                              <p:pRg st="1" end="1"/>
                                            </p:txEl>
                                          </p:spTgt>
                                        </p:tgtEl>
                                      </p:cBhvr>
                                      <p:to x="100000" y="95000"/>
                                    </p:animScale>
                                    <p:animScale>
                                      <p:cBhvr>
                                        <p:cTn id="38" dur="166" decel="50000">
                                          <p:stCondLst>
                                            <p:cond delay="1834"/>
                                          </p:stCondLst>
                                        </p:cTn>
                                        <p:tgtEl>
                                          <p:spTgt spid="6">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“Energize” your “Team”</a:t>
            </a:r>
            <a:endParaRPr lang="en-US" sz="3600" dirty="0"/>
          </a:p>
        </p:txBody>
      </p:sp>
      <p:sp>
        <p:nvSpPr>
          <p:cNvPr id="5" name="Content Placeholder 4"/>
          <p:cNvSpPr>
            <a:spLocks noGrp="1"/>
          </p:cNvSpPr>
          <p:nvPr>
            <p:ph sz="half" idx="1"/>
          </p:nvPr>
        </p:nvSpPr>
        <p:spPr/>
        <p:txBody>
          <a:bodyPr/>
          <a:lstStyle/>
          <a:p>
            <a:r>
              <a:rPr lang="en-US" dirty="0" smtClean="0"/>
              <a:t>Do you have a clear Vision?</a:t>
            </a:r>
          </a:p>
          <a:p>
            <a:r>
              <a:rPr lang="en-US" dirty="0" smtClean="0"/>
              <a:t>Do you spend time on Priorities?</a:t>
            </a:r>
          </a:p>
          <a:p>
            <a:r>
              <a:rPr lang="en-US" dirty="0" smtClean="0"/>
              <a:t>Do you have a succession Plan?</a:t>
            </a:r>
          </a:p>
          <a:p>
            <a:r>
              <a:rPr lang="en-US" dirty="0" smtClean="0"/>
              <a:t>What would you change?</a:t>
            </a:r>
          </a:p>
          <a:p>
            <a:r>
              <a:rPr lang="en-US" dirty="0" smtClean="0"/>
              <a:t>Do you solicit feedback as well as give it?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1640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2000"/>
                                        <p:tgtEl>
                                          <p:spTgt spid="5">
                                            <p:txEl>
                                              <p:pRg st="0" end="0"/>
                                            </p:txEl>
                                          </p:spTgt>
                                        </p:tgtEl>
                                      </p:cBhvr>
                                    </p:animEffect>
                                    <p:anim calcmode="lin" valueType="num">
                                      <p:cBhvr>
                                        <p:cTn id="26"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27"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2000"/>
                                        <p:tgtEl>
                                          <p:spTgt spid="5">
                                            <p:txEl>
                                              <p:pRg st="1" end="1"/>
                                            </p:txEl>
                                          </p:spTgt>
                                        </p:tgtEl>
                                      </p:cBhvr>
                                    </p:animEffect>
                                    <p:anim calcmode="lin" valueType="num">
                                      <p:cBhvr>
                                        <p:cTn id="33" dur="2000" fill="hold"/>
                                        <p:tgtEl>
                                          <p:spTgt spid="5">
                                            <p:txEl>
                                              <p:pRg st="1" end="1"/>
                                            </p:txEl>
                                          </p:spTgt>
                                        </p:tgtEl>
                                        <p:attrNameLst>
                                          <p:attrName>ppt_w</p:attrName>
                                        </p:attrNameLst>
                                      </p:cBhvr>
                                      <p:tavLst>
                                        <p:tav tm="0" fmla="#ppt_w*sin(2.5*pi*$)">
                                          <p:val>
                                            <p:fltVal val="0"/>
                                          </p:val>
                                        </p:tav>
                                        <p:tav tm="100000">
                                          <p:val>
                                            <p:fltVal val="1"/>
                                          </p:val>
                                        </p:tav>
                                      </p:tavLst>
                                    </p:anim>
                                    <p:anim calcmode="lin" valueType="num">
                                      <p:cBhvr>
                                        <p:cTn id="34" dur="2000" fill="hold"/>
                                        <p:tgtEl>
                                          <p:spTgt spid="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animEffect transition="in" filter="fade">
                                      <p:cBhvr>
                                        <p:cTn id="39" dur="2000"/>
                                        <p:tgtEl>
                                          <p:spTgt spid="5">
                                            <p:txEl>
                                              <p:pRg st="2" end="2"/>
                                            </p:txEl>
                                          </p:spTgt>
                                        </p:tgtEl>
                                      </p:cBhvr>
                                    </p:animEffect>
                                    <p:anim calcmode="lin" valueType="num">
                                      <p:cBhvr>
                                        <p:cTn id="40" dur="2000" fill="hold"/>
                                        <p:tgtEl>
                                          <p:spTgt spid="5">
                                            <p:txEl>
                                              <p:pRg st="2" end="2"/>
                                            </p:txEl>
                                          </p:spTgt>
                                        </p:tgtEl>
                                        <p:attrNameLst>
                                          <p:attrName>ppt_w</p:attrName>
                                        </p:attrNameLst>
                                      </p:cBhvr>
                                      <p:tavLst>
                                        <p:tav tm="0" fmla="#ppt_w*sin(2.5*pi*$)">
                                          <p:val>
                                            <p:fltVal val="0"/>
                                          </p:val>
                                        </p:tav>
                                        <p:tav tm="100000">
                                          <p:val>
                                            <p:fltVal val="1"/>
                                          </p:val>
                                        </p:tav>
                                      </p:tavLst>
                                    </p:anim>
                                    <p:anim calcmode="lin" valueType="num">
                                      <p:cBhvr>
                                        <p:cTn id="41" dur="20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Effect transition="in" filter="fade">
                                      <p:cBhvr>
                                        <p:cTn id="46" dur="2000"/>
                                        <p:tgtEl>
                                          <p:spTgt spid="5">
                                            <p:txEl>
                                              <p:pRg st="3" end="3"/>
                                            </p:txEl>
                                          </p:spTgt>
                                        </p:tgtEl>
                                      </p:cBhvr>
                                    </p:animEffect>
                                    <p:anim calcmode="lin" valueType="num">
                                      <p:cBhvr>
                                        <p:cTn id="47" dur="2000" fill="hold"/>
                                        <p:tgtEl>
                                          <p:spTgt spid="5">
                                            <p:txEl>
                                              <p:pRg st="3" end="3"/>
                                            </p:txEl>
                                          </p:spTgt>
                                        </p:tgtEl>
                                        <p:attrNameLst>
                                          <p:attrName>ppt_w</p:attrName>
                                        </p:attrNameLst>
                                      </p:cBhvr>
                                      <p:tavLst>
                                        <p:tav tm="0" fmla="#ppt_w*sin(2.5*pi*$)">
                                          <p:val>
                                            <p:fltVal val="0"/>
                                          </p:val>
                                        </p:tav>
                                        <p:tav tm="100000">
                                          <p:val>
                                            <p:fltVal val="1"/>
                                          </p:val>
                                        </p:tav>
                                      </p:tavLst>
                                    </p:anim>
                                    <p:anim calcmode="lin" valueType="num">
                                      <p:cBhvr>
                                        <p:cTn id="48" dur="2000" fill="hold"/>
                                        <p:tgtEl>
                                          <p:spTgt spid="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45" presetClass="entr" presetSubtype="0" fill="hold" nodeType="clickEffect">
                                  <p:stCondLst>
                                    <p:cond delay="0"/>
                                  </p:stCondLst>
                                  <p:childTnLst>
                                    <p:set>
                                      <p:cBhvr>
                                        <p:cTn id="52" dur="1" fill="hold">
                                          <p:stCondLst>
                                            <p:cond delay="0"/>
                                          </p:stCondLst>
                                        </p:cTn>
                                        <p:tgtEl>
                                          <p:spTgt spid="5">
                                            <p:txEl>
                                              <p:pRg st="4" end="4"/>
                                            </p:txEl>
                                          </p:spTgt>
                                        </p:tgtEl>
                                        <p:attrNameLst>
                                          <p:attrName>style.visibility</p:attrName>
                                        </p:attrNameLst>
                                      </p:cBhvr>
                                      <p:to>
                                        <p:strVal val="visible"/>
                                      </p:to>
                                    </p:set>
                                    <p:animEffect transition="in" filter="fade">
                                      <p:cBhvr>
                                        <p:cTn id="53" dur="2000"/>
                                        <p:tgtEl>
                                          <p:spTgt spid="5">
                                            <p:txEl>
                                              <p:pRg st="4" end="4"/>
                                            </p:txEl>
                                          </p:spTgt>
                                        </p:tgtEl>
                                      </p:cBhvr>
                                    </p:animEffect>
                                    <p:anim calcmode="lin" valueType="num">
                                      <p:cBhvr>
                                        <p:cTn id="54" dur="2000" fill="hold"/>
                                        <p:tgtEl>
                                          <p:spTgt spid="5">
                                            <p:txEl>
                                              <p:pRg st="4" end="4"/>
                                            </p:txEl>
                                          </p:spTgt>
                                        </p:tgtEl>
                                        <p:attrNameLst>
                                          <p:attrName>ppt_w</p:attrName>
                                        </p:attrNameLst>
                                      </p:cBhvr>
                                      <p:tavLst>
                                        <p:tav tm="0" fmla="#ppt_w*sin(2.5*pi*$)">
                                          <p:val>
                                            <p:fltVal val="0"/>
                                          </p:val>
                                        </p:tav>
                                        <p:tav tm="100000">
                                          <p:val>
                                            <p:fltVal val="1"/>
                                          </p:val>
                                        </p:tav>
                                      </p:tavLst>
                                    </p:anim>
                                    <p:anim calcmode="lin" valueType="num">
                                      <p:cBhvr>
                                        <p:cTn id="55" dur="2000" fill="hold"/>
                                        <p:tgtEl>
                                          <p:spTgt spid="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“Drive” your “Team”</a:t>
            </a:r>
            <a:endParaRPr lang="en-US" sz="3600" dirty="0"/>
          </a:p>
        </p:txBody>
      </p:sp>
      <p:sp>
        <p:nvSpPr>
          <p:cNvPr id="5" name="Content Placeholder 4"/>
          <p:cNvSpPr>
            <a:spLocks noGrp="1"/>
          </p:cNvSpPr>
          <p:nvPr>
            <p:ph sz="half" idx="1"/>
          </p:nvPr>
        </p:nvSpPr>
        <p:spPr/>
        <p:txBody>
          <a:bodyPr/>
          <a:lstStyle/>
          <a:p>
            <a:r>
              <a:rPr lang="en-US" dirty="0" smtClean="0"/>
              <a:t>Self-Interest?</a:t>
            </a:r>
          </a:p>
          <a:p>
            <a:r>
              <a:rPr lang="en-US" dirty="0" smtClean="0"/>
              <a:t>Group Identity</a:t>
            </a:r>
          </a:p>
          <a:p>
            <a:r>
              <a:rPr lang="en-US" dirty="0" smtClean="0"/>
              <a:t>Unconscious Motivation</a:t>
            </a:r>
          </a:p>
          <a:p>
            <a:r>
              <a:rPr lang="en-US" dirty="0" smtClean="0"/>
              <a:t>Character</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83080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1000"/>
                                        <p:tgtEl>
                                          <p:spTgt spid="5">
                                            <p:txEl>
                                              <p:pRg st="1" end="1"/>
                                            </p:txEl>
                                          </p:spTgt>
                                        </p:tgtEl>
                                      </p:cBhvr>
                                    </p:animEffect>
                                    <p:anim calcmode="lin" valueType="num">
                                      <p:cBhvr>
                                        <p:cTn id="2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fade">
                                      <p:cBhvr>
                                        <p:cTn id="29" dur="1000"/>
                                        <p:tgtEl>
                                          <p:spTgt spid="5">
                                            <p:txEl>
                                              <p:pRg st="2" end="2"/>
                                            </p:txEl>
                                          </p:spTgt>
                                        </p:tgtEl>
                                      </p:cBhvr>
                                    </p:animEffect>
                                    <p:anim calcmode="lin" valueType="num">
                                      <p:cBhvr>
                                        <p:cTn id="3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5">
                                            <p:txEl>
                                              <p:pRg st="3" end="3"/>
                                            </p:txEl>
                                          </p:spTgt>
                                        </p:tgtEl>
                                        <p:attrNameLst>
                                          <p:attrName>style.visibility</p:attrName>
                                        </p:attrNameLst>
                                      </p:cBhvr>
                                      <p:to>
                                        <p:strVal val="visible"/>
                                      </p:to>
                                    </p:set>
                                    <p:animEffect transition="in" filter="fade">
                                      <p:cBhvr>
                                        <p:cTn id="36" dur="1000"/>
                                        <p:tgtEl>
                                          <p:spTgt spid="5">
                                            <p:txEl>
                                              <p:pRg st="3" end="3"/>
                                            </p:txEl>
                                          </p:spTgt>
                                        </p:tgtEl>
                                      </p:cBhvr>
                                    </p:animEffect>
                                    <p:anim calcmode="lin" valueType="num">
                                      <p:cBhvr>
                                        <p:cTn id="3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“Unstuck” the team!</a:t>
            </a:r>
            <a:endParaRPr lang="en-US" sz="3600" dirty="0"/>
          </a:p>
        </p:txBody>
      </p:sp>
      <p:sp>
        <p:nvSpPr>
          <p:cNvPr id="5" name="Content Placeholder 4"/>
          <p:cNvSpPr>
            <a:spLocks noGrp="1"/>
          </p:cNvSpPr>
          <p:nvPr>
            <p:ph sz="half" idx="1"/>
          </p:nvPr>
        </p:nvSpPr>
        <p:spPr/>
        <p:txBody>
          <a:bodyPr/>
          <a:lstStyle/>
          <a:p>
            <a:r>
              <a:rPr lang="en-US" dirty="0" smtClean="0"/>
              <a:t>Figure out what you want</a:t>
            </a:r>
          </a:p>
          <a:p>
            <a:r>
              <a:rPr lang="en-US" dirty="0" smtClean="0"/>
              <a:t>Think about the fun-factor</a:t>
            </a:r>
          </a:p>
          <a:p>
            <a:r>
              <a:rPr lang="en-US" dirty="0" smtClean="0"/>
              <a:t>Develop greater self-discipline</a:t>
            </a:r>
          </a:p>
          <a:p>
            <a:r>
              <a:rPr lang="en-US" dirty="0" smtClean="0"/>
              <a:t>Find your sense of purpose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7047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“success” = “motivation”</a:t>
            </a:r>
            <a:endParaRPr lang="en-US" sz="3600" dirty="0"/>
          </a:p>
        </p:txBody>
      </p:sp>
      <p:sp>
        <p:nvSpPr>
          <p:cNvPr id="5" name="Content Placeholder 4"/>
          <p:cNvSpPr>
            <a:spLocks noGrp="1"/>
          </p:cNvSpPr>
          <p:nvPr>
            <p:ph sz="half" idx="1"/>
          </p:nvPr>
        </p:nvSpPr>
        <p:spPr/>
        <p:txBody>
          <a:bodyPr/>
          <a:lstStyle/>
          <a:p>
            <a:r>
              <a:rPr lang="en-US" dirty="0" smtClean="0"/>
              <a:t>Clear Rules</a:t>
            </a:r>
          </a:p>
          <a:p>
            <a:r>
              <a:rPr lang="en-US" dirty="0" smtClean="0"/>
              <a:t>Fundamental Skills</a:t>
            </a:r>
          </a:p>
          <a:p>
            <a:r>
              <a:rPr lang="en-US" dirty="0" smtClean="0"/>
              <a:t>Disciplined Action</a:t>
            </a:r>
          </a:p>
          <a:p>
            <a:r>
              <a:rPr lang="en-US" dirty="0" smtClean="0"/>
              <a:t>Passion!!!</a:t>
            </a:r>
          </a:p>
          <a:p>
            <a:r>
              <a:rPr lang="en-US" dirty="0" smtClean="0"/>
              <a:t>Collaboration and Self-Sacrifice</a:t>
            </a:r>
          </a:p>
          <a:p>
            <a:r>
              <a:rPr lang="en-US" dirty="0" smtClean="0"/>
              <a:t>Resilience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9989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heel(1)">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heel(1)">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heel(1)">
                                      <p:cBhvr>
                                        <p:cTn id="22" dur="2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heel(1)">
                                      <p:cBhvr>
                                        <p:cTn id="27" dur="20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wheel(1)">
                                      <p:cBhvr>
                                        <p:cTn id="32" dur="20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wheel(1)">
                                      <p:cBhvr>
                                        <p:cTn id="37"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“newbies” and “veterans”</a:t>
            </a:r>
            <a:endParaRPr lang="en-US" sz="3600" dirty="0"/>
          </a:p>
        </p:txBody>
      </p:sp>
      <p:sp>
        <p:nvSpPr>
          <p:cNvPr id="5" name="Content Placeholder 4"/>
          <p:cNvSpPr>
            <a:spLocks noGrp="1"/>
          </p:cNvSpPr>
          <p:nvPr>
            <p:ph sz="half" idx="1"/>
          </p:nvPr>
        </p:nvSpPr>
        <p:spPr/>
        <p:txBody>
          <a:bodyPr/>
          <a:lstStyle/>
          <a:p>
            <a:r>
              <a:rPr lang="en-US" dirty="0" smtClean="0"/>
              <a:t>Take time to build trust</a:t>
            </a:r>
          </a:p>
          <a:p>
            <a:r>
              <a:rPr lang="en-US" dirty="0" smtClean="0"/>
              <a:t>Acknowledge their experience</a:t>
            </a:r>
          </a:p>
          <a:p>
            <a:r>
              <a:rPr lang="en-US" dirty="0" smtClean="0"/>
              <a:t>Stay Practical</a:t>
            </a:r>
          </a:p>
          <a:p>
            <a:r>
              <a:rPr lang="en-US" dirty="0" smtClean="0"/>
              <a:t>Encourage change</a:t>
            </a:r>
          </a:p>
          <a:p>
            <a:r>
              <a:rPr lang="en-US" dirty="0" smtClean="0"/>
              <a:t>Align teaching with strategy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774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circle(in)">
                                      <p:cBhvr>
                                        <p:cTn id="25" dur="2000"/>
                                        <p:tgtEl>
                                          <p:spTgt spid="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circle(in)">
                                      <p:cBhvr>
                                        <p:cTn id="30" dur="2000"/>
                                        <p:tgtEl>
                                          <p:spTgt spid="5">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animEffect transition="in" filter="circle(in)">
                                      <p:cBhvr>
                                        <p:cTn id="35" dur="2000"/>
                                        <p:tgtEl>
                                          <p:spTgt spid="5">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5">
                                            <p:txEl>
                                              <p:pRg st="3" end="3"/>
                                            </p:txEl>
                                          </p:spTgt>
                                        </p:tgtEl>
                                        <p:attrNameLst>
                                          <p:attrName>style.visibility</p:attrName>
                                        </p:attrNameLst>
                                      </p:cBhvr>
                                      <p:to>
                                        <p:strVal val="visible"/>
                                      </p:to>
                                    </p:set>
                                    <p:animEffect transition="in" filter="circle(in)">
                                      <p:cBhvr>
                                        <p:cTn id="40" dur="2000"/>
                                        <p:tgtEl>
                                          <p:spTgt spid="5">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nodeType="clickEffect">
                                  <p:stCondLst>
                                    <p:cond delay="0"/>
                                  </p:stCondLst>
                                  <p:childTnLst>
                                    <p:set>
                                      <p:cBhvr>
                                        <p:cTn id="44" dur="1" fill="hold">
                                          <p:stCondLst>
                                            <p:cond delay="0"/>
                                          </p:stCondLst>
                                        </p:cTn>
                                        <p:tgtEl>
                                          <p:spTgt spid="5">
                                            <p:txEl>
                                              <p:pRg st="4" end="4"/>
                                            </p:txEl>
                                          </p:spTgt>
                                        </p:tgtEl>
                                        <p:attrNameLst>
                                          <p:attrName>style.visibility</p:attrName>
                                        </p:attrNameLst>
                                      </p:cBhvr>
                                      <p:to>
                                        <p:strVal val="visible"/>
                                      </p:to>
                                    </p:set>
                                    <p:animEffect transition="in" filter="circle(in)">
                                      <p:cBhvr>
                                        <p:cTn id="45"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Design “Goals”</a:t>
            </a:r>
            <a:endParaRPr lang="en-US" sz="3600" dirty="0"/>
          </a:p>
        </p:txBody>
      </p:sp>
      <p:sp>
        <p:nvSpPr>
          <p:cNvPr id="5" name="Content Placeholder 4"/>
          <p:cNvSpPr>
            <a:spLocks noGrp="1"/>
          </p:cNvSpPr>
          <p:nvPr>
            <p:ph sz="half" idx="1"/>
          </p:nvPr>
        </p:nvSpPr>
        <p:spPr/>
        <p:txBody>
          <a:bodyPr/>
          <a:lstStyle/>
          <a:p>
            <a:r>
              <a:rPr lang="en-US" dirty="0" smtClean="0"/>
              <a:t>Define the outcome</a:t>
            </a:r>
          </a:p>
          <a:p>
            <a:r>
              <a:rPr lang="en-US" dirty="0" smtClean="0"/>
              <a:t>Measure performance</a:t>
            </a:r>
          </a:p>
          <a:p>
            <a:r>
              <a:rPr lang="en-US" dirty="0" smtClean="0"/>
              <a:t>Outline your process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080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heel(1)">
                                      <p:cBhvr>
                                        <p:cTn id="14" dur="20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wheel(1)">
                                      <p:cBhvr>
                                        <p:cTn id="19" dur="2000"/>
                                        <p:tgtEl>
                                          <p:spTgt spid="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heel(1)">
                                      <p:cBhvr>
                                        <p:cTn id="24"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1173480"/>
          </a:xfrm>
        </p:spPr>
        <p:txBody>
          <a:bodyPr>
            <a:normAutofit/>
          </a:bodyPr>
          <a:lstStyle/>
          <a:p>
            <a:r>
              <a:rPr lang="en-US" sz="3600" dirty="0" smtClean="0"/>
              <a:t>“Motivate performance Improvement”</a:t>
            </a:r>
            <a:endParaRPr lang="en-US" sz="3600" dirty="0"/>
          </a:p>
        </p:txBody>
      </p:sp>
      <p:sp>
        <p:nvSpPr>
          <p:cNvPr id="5" name="Content Placeholder 4"/>
          <p:cNvSpPr>
            <a:spLocks noGrp="1"/>
          </p:cNvSpPr>
          <p:nvPr>
            <p:ph sz="half" idx="1"/>
          </p:nvPr>
        </p:nvSpPr>
        <p:spPr/>
        <p:txBody>
          <a:bodyPr/>
          <a:lstStyle/>
          <a:p>
            <a:r>
              <a:rPr lang="en-US" dirty="0" smtClean="0"/>
              <a:t>Reading/Watching </a:t>
            </a:r>
          </a:p>
          <a:p>
            <a:pPr lvl="1"/>
            <a:r>
              <a:rPr lang="en-US" dirty="0" smtClean="0"/>
              <a:t>(Books, articles, Videos)</a:t>
            </a:r>
          </a:p>
          <a:p>
            <a:r>
              <a:rPr lang="en-US" dirty="0" smtClean="0"/>
              <a:t>Shadowing</a:t>
            </a:r>
          </a:p>
          <a:p>
            <a:r>
              <a:rPr lang="en-US" dirty="0" smtClean="0"/>
              <a:t>Strengths</a:t>
            </a:r>
          </a:p>
          <a:p>
            <a:r>
              <a:rPr lang="en-US" dirty="0" smtClean="0"/>
              <a:t>Questions</a:t>
            </a:r>
          </a:p>
          <a:p>
            <a:r>
              <a:rPr lang="en-US" dirty="0" smtClean="0"/>
              <a:t>Ratings-self!</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4650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87</TotalTime>
  <Words>1050</Words>
  <Application>Microsoft Macintosh PowerPoint</Application>
  <PresentationFormat>On-screen Show (4:3)</PresentationFormat>
  <Paragraphs>98</Paragraphs>
  <Slides>22</Slides>
  <Notes>0</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Opulent</vt:lpstr>
      <vt:lpstr>“It’s all how we look at it…”</vt:lpstr>
      <vt:lpstr>“OUR” Perception versus  the “Truth”…</vt:lpstr>
      <vt:lpstr>“Energize” your “Team”</vt:lpstr>
      <vt:lpstr>“Drive” your “Team”</vt:lpstr>
      <vt:lpstr>“Unstuck” the team!</vt:lpstr>
      <vt:lpstr>“success” = “motivation”</vt:lpstr>
      <vt:lpstr>“newbies” and “veterans”</vt:lpstr>
      <vt:lpstr>Design “Goals”</vt:lpstr>
      <vt:lpstr>“Motivate performance Improvement”</vt:lpstr>
      <vt:lpstr>Do the “Right” Thing</vt:lpstr>
      <vt:lpstr>“Sacrifice for the cause” Have you ever wondered what happened to the 56 men who signed the declaration of independence?</vt:lpstr>
      <vt:lpstr>“Sacrifice for the cause” Have you ever wondered what happened to the 56 men who signed the declaration of independence?</vt:lpstr>
      <vt:lpstr>“Sacrifice for the cause” Have you ever wondered what happened to the 56 men who signed the declaration of independence?</vt:lpstr>
      <vt:lpstr>“Sacrifice for the cause” Have you ever wondered what happened to the 56 men who signed the declaration of independence?</vt:lpstr>
      <vt:lpstr>“Sacrifice for the cause” Have you ever wondered what happened to the 56 men who signed the declaration of independence?</vt:lpstr>
      <vt:lpstr>Dealing with difficult People “Fable of the porcupine” </vt:lpstr>
      <vt:lpstr>Dealing with difficult People “Fable of the porcupine” </vt:lpstr>
      <vt:lpstr>Dealing with difficult People “Fable of the porcupine” </vt:lpstr>
      <vt:lpstr>Dealing with difficult People “Fable of the porcupine” </vt:lpstr>
      <vt:lpstr>Dealing with difficult People “Fable of the porcupine” </vt:lpstr>
      <vt:lpstr>No mater what your job, you should always try to make it interesting…</vt:lpstr>
      <vt:lpstr>“It’s all how we look at it…”</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J Sullivan</dc:creator>
  <cp:lastModifiedBy>Frank Tracz</cp:lastModifiedBy>
  <cp:revision>18</cp:revision>
  <dcterms:created xsi:type="dcterms:W3CDTF">2014-06-13T13:59:36Z</dcterms:created>
  <dcterms:modified xsi:type="dcterms:W3CDTF">2014-06-13T13:59:59Z</dcterms:modified>
</cp:coreProperties>
</file>