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8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28738" y="1295400"/>
            <a:ext cx="6486525" cy="3152775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/>
          <a:p>
            <a:pPr defTabSz="914400">
              <a:spcBef>
                <a:spcPts val="2000"/>
              </a:spcBef>
              <a:buClr>
                <a:srgbClr val="6FB7D7"/>
              </a:buClr>
              <a:buSzPct val="110000"/>
              <a:buFont typeface="Wingdings 2" charset="0"/>
              <a:buNone/>
            </a:pPr>
            <a:endParaRPr lang="en-US" sz="3200">
              <a:solidFill>
                <a:srgbClr val="595959"/>
              </a:solidFill>
              <a:latin typeface="News Gothic MT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rtlCol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AC9A8D-221F-494E-9F94-0EC75BC31FD2}" type="datetime1">
              <a:rPr lang="en-US"/>
              <a:pPr/>
              <a:t>6/13/14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A59372-5C58-8345-8634-96FEAF13A2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89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9C1AB3-8BFD-8A49-BBE8-2E0DF922F0D3}" type="datetime1">
              <a:rPr lang="en-US"/>
              <a:pPr/>
              <a:t>6/13/14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C43A68-6018-B045-9641-07196C8753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388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1979A2-EDB6-214B-BBE7-B129B3AB462C}" type="datetime1">
              <a:rPr lang="en-US"/>
              <a:pPr/>
              <a:t>6/13/14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FDB600-9994-DF4E-8C18-051721E45E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696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D0500B-781F-894C-98B5-ED52964A6E6B}" type="datetime1">
              <a:rPr lang="en-US"/>
              <a:pPr/>
              <a:t>6/13/14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CF23D9-503D-2B4A-844D-FAE98B2CC32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774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67F565-908C-E24E-A594-99C2392BA0CC}" type="datetime1">
              <a:rPr lang="en-US"/>
              <a:pPr/>
              <a:t>6/13/14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A33B76-887A-574A-B2A4-7394CD3F22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935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44A49D78-F42D-7643-914F-04EBBE426035}" type="datetime1">
              <a:rPr lang="en-US"/>
              <a:pPr/>
              <a:t>6/13/14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E9402611-C5FD-B144-A32A-54BCC60346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769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DC6584-2A69-1242-BA60-F565D6063C01}" type="datetime1">
              <a:rPr lang="en-US"/>
              <a:pPr/>
              <a:t>6/13/14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0BB4C7-544E-FB42-ADC6-E02998560C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843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C2350B-1E3A-A74C-BB12-D5AFC08B4234}" type="datetime1">
              <a:rPr lang="en-US"/>
              <a:pPr/>
              <a:t>6/13/14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9F7D43-904B-9242-AF00-B40BCEFC2B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244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03F392-CC5E-1846-9BDB-B00BC183D6CE}" type="datetime1">
              <a:rPr lang="en-US"/>
              <a:pPr/>
              <a:t>6/13/14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66508E-1150-5347-A285-2D0834D015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19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8F32B1-D9C2-FD45-A068-D4EB2E169815}" type="datetime1">
              <a:rPr lang="en-US"/>
              <a:pPr/>
              <a:t>6/13/14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C61712-92F2-0C4A-A625-9E630BDC69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834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C0B73C-5427-2748-BC17-C183D22CB003}" type="datetime1">
              <a:rPr lang="en-US"/>
              <a:pPr/>
              <a:t>6/13/14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6A991A-5FF3-7348-9510-62B80D8F84D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025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C2FB2F-E712-374F-A6E1-F32A3646B32B}" type="datetime1">
              <a:rPr lang="en-US"/>
              <a:pPr/>
              <a:t>6/13/14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34EBF3-F0AD-B841-81F5-E73DF203AC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089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49275" y="107950"/>
            <a:ext cx="804227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49275" y="1600200"/>
            <a:ext cx="8042275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275" y="62753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News Gothic MT" charset="0"/>
              </a:defRPr>
            </a:lvl1pPr>
          </a:lstStyle>
          <a:p>
            <a:fld id="{29BC9555-8252-964B-ABC0-EEAB2BBCE93E}" type="datetime1">
              <a:rPr lang="en-US"/>
              <a:pPr/>
              <a:t>6/13/14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113" y="6275388"/>
            <a:ext cx="48402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813" y="6275388"/>
            <a:ext cx="990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3600">
                <a:solidFill>
                  <a:schemeClr val="bg1"/>
                </a:solidFill>
                <a:latin typeface="News Gothic MT" charset="0"/>
              </a:defRPr>
            </a:lvl1pPr>
          </a:lstStyle>
          <a:p>
            <a:fld id="{55C121A7-DB9D-8445-8F73-90D3FAC0DC1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accent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pitchFamily="-65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pitchFamily="-65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pitchFamily="-65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9250" indent="-349250" algn="l" rtl="0" eaLnBrk="0" fontAlgn="base" hangingPunct="0">
        <a:spcBef>
          <a:spcPts val="2000"/>
        </a:spcBef>
        <a:spcAft>
          <a:spcPct val="0"/>
        </a:spcAft>
        <a:buClr>
          <a:srgbClr val="6FB7D7"/>
        </a:buClr>
        <a:buSzPct val="110000"/>
        <a:buFont typeface="Wingdings 2" charset="0"/>
        <a:buChar char=""/>
        <a:defRPr sz="2400" kern="1200">
          <a:solidFill>
            <a:srgbClr val="595959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685800" indent="-336550" algn="l" rtl="0" eaLnBrk="0" fontAlgn="base" hangingPunct="0">
        <a:spcBef>
          <a:spcPts val="600"/>
        </a:spcBef>
        <a:spcAft>
          <a:spcPct val="0"/>
        </a:spcAft>
        <a:buClr>
          <a:srgbClr val="215D77"/>
        </a:buClr>
        <a:buSzPct val="110000"/>
        <a:buFont typeface="Wingdings 2" charset="0"/>
        <a:buChar char=""/>
        <a:defRPr sz="2200" kern="1200">
          <a:solidFill>
            <a:srgbClr val="595959"/>
          </a:solidFill>
          <a:latin typeface="+mn-lt"/>
          <a:ea typeface="ＭＳ Ｐゴシック" pitchFamily="-65" charset="-128"/>
          <a:cs typeface="+mn-cs"/>
        </a:defRPr>
      </a:lvl2pPr>
      <a:lvl3pPr marL="968375" indent="-282575" algn="l" rtl="0" eaLnBrk="0" fontAlgn="base" hangingPunct="0">
        <a:spcBef>
          <a:spcPts val="600"/>
        </a:spcBef>
        <a:spcAft>
          <a:spcPct val="0"/>
        </a:spcAft>
        <a:buClr>
          <a:srgbClr val="6FB7D7"/>
        </a:buClr>
        <a:buSzPct val="110000"/>
        <a:buFont typeface="Wingdings 2" charset="0"/>
        <a:buChar char=""/>
        <a:defRPr sz="2000" kern="1200">
          <a:solidFill>
            <a:srgbClr val="595959"/>
          </a:solidFill>
          <a:latin typeface="+mn-lt"/>
          <a:ea typeface="ＭＳ Ｐゴシック" pitchFamily="-65" charset="-128"/>
          <a:cs typeface="+mn-cs"/>
        </a:defRPr>
      </a:lvl3pPr>
      <a:lvl4pPr marL="1263650" indent="-295275" algn="l" rtl="0" eaLnBrk="0" fontAlgn="base" hangingPunct="0">
        <a:spcBef>
          <a:spcPts val="600"/>
        </a:spcBef>
        <a:spcAft>
          <a:spcPct val="0"/>
        </a:spcAft>
        <a:buClr>
          <a:srgbClr val="215D77"/>
        </a:buClr>
        <a:buSzPct val="110000"/>
        <a:buFont typeface="Wingdings 2" charset="0"/>
        <a:buChar char=""/>
        <a:defRPr kern="1200">
          <a:solidFill>
            <a:srgbClr val="595959"/>
          </a:solidFill>
          <a:latin typeface="+mn-lt"/>
          <a:ea typeface="ＭＳ Ｐゴシック" pitchFamily="-65" charset="-128"/>
          <a:cs typeface="+mn-cs"/>
        </a:defRPr>
      </a:lvl4pPr>
      <a:lvl5pPr marL="1546225" indent="-282575" algn="l" rtl="0" eaLnBrk="0" fontAlgn="base" hangingPunct="0">
        <a:spcBef>
          <a:spcPts val="600"/>
        </a:spcBef>
        <a:spcAft>
          <a:spcPct val="0"/>
        </a:spcAft>
        <a:buClr>
          <a:srgbClr val="6FB7D7"/>
        </a:buClr>
        <a:buSzPct val="110000"/>
        <a:buFont typeface="Wingdings 2" charset="0"/>
        <a:buChar char=""/>
        <a:defRPr kern="1200">
          <a:solidFill>
            <a:srgbClr val="595959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388" y="1524000"/>
            <a:ext cx="6499225" cy="1725613"/>
          </a:xfrm>
        </p:spPr>
        <p:txBody>
          <a:bodyPr/>
          <a:lstStyle/>
          <a:p>
            <a:pPr>
              <a:buClr>
                <a:srgbClr val="6FB7D7"/>
              </a:buClr>
              <a:buFont typeface="Wingdings 2" charset="0"/>
              <a:buNone/>
            </a:pPr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Generation </a:t>
            </a:r>
            <a:r>
              <a:rPr lang="ja-JP" altLang="en-US">
                <a:latin typeface="News Gothic MT" charset="0"/>
                <a:ea typeface="ＭＳ Ｐゴシック" charset="0"/>
                <a:cs typeface="ＭＳ Ｐゴシック" charset="0"/>
              </a:rPr>
              <a:t>“</a:t>
            </a:r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Y</a:t>
            </a:r>
            <a:r>
              <a:rPr lang="ja-JP" altLang="en-US">
                <a:latin typeface="News Gothic MT" charset="0"/>
                <a:ea typeface="ＭＳ Ｐゴシック" charset="0"/>
                <a:cs typeface="ＭＳ Ｐゴシック" charset="0"/>
              </a:rPr>
              <a:t>”</a:t>
            </a:r>
            <a:endParaRPr lang="en-US">
              <a:latin typeface="News Gothic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388" y="3298825"/>
            <a:ext cx="6499225" cy="116840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6FB7D7"/>
              </a:buClr>
              <a:buFont typeface="Wingdings 2" charset="0"/>
              <a:buNone/>
            </a:pPr>
            <a:r>
              <a:rPr lang="en-US" sz="1700">
                <a:solidFill>
                  <a:srgbClr val="898989"/>
                </a:solidFill>
                <a:latin typeface="News Gothic MT" charset="0"/>
                <a:ea typeface="ＭＳ Ｐゴシック" charset="0"/>
                <a:cs typeface="ＭＳ Ｐゴシック" charset="0"/>
              </a:rPr>
              <a:t>Dr. Frank Tracz</a:t>
            </a:r>
          </a:p>
          <a:p>
            <a:pPr>
              <a:lnSpc>
                <a:spcPct val="90000"/>
              </a:lnSpc>
              <a:buClr>
                <a:srgbClr val="6FB7D7"/>
              </a:buClr>
              <a:buFont typeface="Wingdings 2" charset="0"/>
              <a:buNone/>
            </a:pPr>
            <a:r>
              <a:rPr lang="en-US" sz="1700">
                <a:solidFill>
                  <a:srgbClr val="898989"/>
                </a:solidFill>
                <a:latin typeface="News Gothic MT" charset="0"/>
                <a:ea typeface="ＭＳ Ｐゴシック" charset="0"/>
                <a:cs typeface="ＭＳ Ｐゴシック" charset="0"/>
              </a:rPr>
              <a:t>Director of Bands</a:t>
            </a:r>
          </a:p>
          <a:p>
            <a:pPr>
              <a:lnSpc>
                <a:spcPct val="90000"/>
              </a:lnSpc>
              <a:buClr>
                <a:srgbClr val="6FB7D7"/>
              </a:buClr>
              <a:buFont typeface="Wingdings 2" charset="0"/>
              <a:buNone/>
            </a:pPr>
            <a:r>
              <a:rPr lang="en-US" sz="1700">
                <a:solidFill>
                  <a:srgbClr val="898989"/>
                </a:solidFill>
                <a:latin typeface="News Gothic MT" charset="0"/>
                <a:ea typeface="ＭＳ Ｐゴシック" charset="0"/>
                <a:cs typeface="ＭＳ Ｐゴシック" charset="0"/>
              </a:rPr>
              <a:t>Kansas State University</a:t>
            </a:r>
          </a:p>
          <a:p>
            <a:pPr>
              <a:lnSpc>
                <a:spcPct val="90000"/>
              </a:lnSpc>
              <a:buClr>
                <a:srgbClr val="6FB7D7"/>
              </a:buClr>
              <a:buFont typeface="Wingdings 2" charset="0"/>
              <a:buNone/>
            </a:pPr>
            <a:r>
              <a:rPr lang="en-US" sz="1700">
                <a:solidFill>
                  <a:srgbClr val="898989"/>
                </a:solidFill>
                <a:latin typeface="News Gothic MT" charset="0"/>
                <a:ea typeface="ＭＳ Ｐゴシック" charset="0"/>
                <a:cs typeface="ＭＳ Ｐゴシック" charset="0"/>
              </a:rPr>
              <a:t>Manhattan, KS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Where Did We Go Wrong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We gave our kids comfort</a:t>
            </a:r>
          </a:p>
          <a:p>
            <a:pPr lvl="1" eaLnBrk="1" hangingPunct="1"/>
            <a:r>
              <a:rPr lang="en-US">
                <a:latin typeface="News Gothic MT" charset="0"/>
                <a:ea typeface="ＭＳ Ｐゴシック" charset="0"/>
              </a:rPr>
              <a:t>(now they can</a:t>
            </a:r>
            <a:r>
              <a:rPr lang="ja-JP" altLang="en-US">
                <a:latin typeface="News Gothic MT" charset="0"/>
                <a:ea typeface="ＭＳ Ｐゴシック" charset="0"/>
              </a:rPr>
              <a:t>’</a:t>
            </a:r>
            <a:r>
              <a:rPr lang="en-US">
                <a:latin typeface="News Gothic MT" charset="0"/>
                <a:ea typeface="ＭＳ Ｐゴシック" charset="0"/>
              </a:rPr>
              <a:t>t delay gratification)</a:t>
            </a:r>
          </a:p>
          <a:p>
            <a:pPr eaLnBrk="1" hangingPunct="1"/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We have no patience for anybody or anything</a:t>
            </a:r>
          </a:p>
          <a:p>
            <a:pPr eaLnBrk="1" hangingPunct="1"/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Our kids</a:t>
            </a:r>
            <a:r>
              <a:rPr lang="ja-JP" altLang="en-US">
                <a:latin typeface="News Gothic MT" charset="0"/>
                <a:ea typeface="ＭＳ Ｐゴシック" charset="0"/>
                <a:cs typeface="ＭＳ Ｐゴシック" charset="0"/>
              </a:rPr>
              <a:t>’</a:t>
            </a:r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 happiness is our only goal. They can</a:t>
            </a:r>
            <a:r>
              <a:rPr lang="ja-JP" altLang="en-US">
                <a:latin typeface="News Gothic MT" charset="0"/>
                <a:ea typeface="ＭＳ Ｐゴシック" charset="0"/>
                <a:cs typeface="ＭＳ Ｐゴシック" charset="0"/>
              </a:rPr>
              <a:t>’</a:t>
            </a:r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t generate their own own happiness – the by-product of a meaningful life.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The Solutions – Uncomfortable!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Let them fail!</a:t>
            </a:r>
          </a:p>
          <a:p>
            <a:pPr eaLnBrk="1" hangingPunct="1"/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Better at 12 than 42…</a:t>
            </a:r>
          </a:p>
          <a:p>
            <a:pPr eaLnBrk="1" hangingPunct="1"/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Speak the truth…</a:t>
            </a:r>
          </a:p>
          <a:p>
            <a:pPr eaLnBrk="1" hangingPunct="1"/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We all don</a:t>
            </a:r>
            <a:r>
              <a:rPr lang="ja-JP" altLang="en-US">
                <a:latin typeface="News Gothic MT" charset="0"/>
                <a:ea typeface="ＭＳ Ｐゴシック" charset="0"/>
                <a:cs typeface="ＭＳ Ｐゴシック" charset="0"/>
              </a:rPr>
              <a:t>’</a:t>
            </a:r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t grow up to be the Beatles, Peyton Manning, or an astronaut.</a:t>
            </a:r>
          </a:p>
          <a:p>
            <a:pPr eaLnBrk="1" hangingPunct="1"/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You can</a:t>
            </a:r>
            <a:r>
              <a:rPr lang="ja-JP" altLang="en-US">
                <a:latin typeface="News Gothic MT" charset="0"/>
                <a:ea typeface="ＭＳ Ｐゴシック" charset="0"/>
                <a:cs typeface="ＭＳ Ｐゴシック" charset="0"/>
              </a:rPr>
              <a:t>’</a:t>
            </a:r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t do anything you want!</a:t>
            </a:r>
          </a:p>
          <a:p>
            <a:pPr eaLnBrk="1" hangingPunct="1"/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Success: hard work, diligence, talent, and opportunity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The Solutions -Uncomfortable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000">
                <a:latin typeface="News Gothic MT" charset="0"/>
                <a:ea typeface="ＭＳ Ｐゴシック" charset="0"/>
                <a:cs typeface="ＭＳ Ｐゴシック" charset="0"/>
              </a:rPr>
              <a:t>Align dreams with gifts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>
                <a:latin typeface="News Gothic MT" charset="0"/>
                <a:ea typeface="ＭＳ Ｐゴシック" charset="0"/>
                <a:cs typeface="ＭＳ Ｐゴシック" charset="0"/>
              </a:rPr>
              <a:t>Allow them to get in trouble and accept the consequences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>
                <a:latin typeface="News Gothic MT" charset="0"/>
                <a:ea typeface="ＭＳ Ｐゴシック" charset="0"/>
                <a:cs typeface="ＭＳ Ｐゴシック" charset="0"/>
              </a:rPr>
              <a:t>Balance autonomy with responsibility.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>
                <a:latin typeface="News Gothic MT" charset="0"/>
                <a:ea typeface="ＭＳ Ｐゴシック" charset="0"/>
              </a:rPr>
              <a:t>(borrow the car, fill the tank)</a:t>
            </a:r>
          </a:p>
          <a:p>
            <a:pPr eaLnBrk="1" hangingPunct="1">
              <a:lnSpc>
                <a:spcPct val="90000"/>
              </a:lnSpc>
            </a:pPr>
            <a:r>
              <a:rPr lang="en-US" sz="2000">
                <a:latin typeface="News Gothic MT" charset="0"/>
                <a:ea typeface="ＭＳ Ｐゴシック" charset="0"/>
                <a:cs typeface="ＭＳ Ｐゴシック" charset="0"/>
              </a:rPr>
              <a:t>Collaborate with the teacher, don</a:t>
            </a:r>
            <a:r>
              <a:rPr lang="ja-JP" altLang="en-US" sz="2000">
                <a:latin typeface="News Gothic MT" charset="0"/>
                <a:ea typeface="ＭＳ Ｐゴシック" charset="0"/>
                <a:cs typeface="ＭＳ Ｐゴシック" charset="0"/>
              </a:rPr>
              <a:t>’</a:t>
            </a:r>
            <a:r>
              <a:rPr lang="en-US" sz="2000">
                <a:latin typeface="News Gothic MT" charset="0"/>
                <a:ea typeface="ＭＳ Ｐゴシック" charset="0"/>
                <a:cs typeface="ＭＳ Ｐゴシック" charset="0"/>
              </a:rPr>
              <a:t>t bail the kids out</a:t>
            </a:r>
          </a:p>
          <a:p>
            <a:pPr eaLnBrk="1" hangingPunct="1">
              <a:lnSpc>
                <a:spcPct val="90000"/>
              </a:lnSpc>
            </a:pPr>
            <a:r>
              <a:rPr lang="en-US" sz="2000">
                <a:latin typeface="News Gothic MT" charset="0"/>
                <a:ea typeface="ＭＳ Ｐゴシック" charset="0"/>
                <a:cs typeface="ＭＳ Ｐゴシック" charset="0"/>
              </a:rPr>
              <a:t>Expect results! Teach them!</a:t>
            </a:r>
          </a:p>
          <a:p>
            <a:pPr eaLnBrk="1" hangingPunct="1">
              <a:lnSpc>
                <a:spcPct val="90000"/>
              </a:lnSpc>
            </a:pPr>
            <a:r>
              <a:rPr lang="en-US" sz="2000">
                <a:latin typeface="News Gothic MT" charset="0"/>
                <a:ea typeface="ＭＳ Ｐゴシック" charset="0"/>
                <a:cs typeface="ＭＳ Ｐゴシック" charset="0"/>
              </a:rPr>
              <a:t>Let</a:t>
            </a:r>
            <a:r>
              <a:rPr lang="ja-JP" altLang="en-US" sz="2000">
                <a:latin typeface="News Gothic MT" charset="0"/>
                <a:ea typeface="ＭＳ Ｐゴシック" charset="0"/>
                <a:cs typeface="ＭＳ Ｐゴシック" charset="0"/>
              </a:rPr>
              <a:t>’</a:t>
            </a:r>
            <a:r>
              <a:rPr lang="en-US" sz="2000">
                <a:latin typeface="News Gothic MT" charset="0"/>
                <a:ea typeface="ＭＳ Ｐゴシック" charset="0"/>
                <a:cs typeface="ＭＳ Ｐゴシック" charset="0"/>
              </a:rPr>
              <a:t>s cultivate </a:t>
            </a:r>
            <a:r>
              <a:rPr lang="ja-JP" altLang="en-US" sz="2000">
                <a:latin typeface="News Gothic MT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2000">
                <a:latin typeface="News Gothic MT" charset="0"/>
                <a:ea typeface="ＭＳ Ｐゴシック" charset="0"/>
                <a:cs typeface="ＭＳ Ｐゴシック" charset="0"/>
              </a:rPr>
              <a:t>Velvet Bricks</a:t>
            </a:r>
            <a:r>
              <a:rPr lang="ja-JP" altLang="en-US" sz="2000">
                <a:latin typeface="News Gothic MT" charset="0"/>
                <a:ea typeface="ＭＳ Ｐゴシック" charset="0"/>
                <a:cs typeface="ＭＳ Ｐゴシック" charset="0"/>
              </a:rPr>
              <a:t>”</a:t>
            </a:r>
            <a:endParaRPr lang="en-US" sz="2000">
              <a:latin typeface="News Gothic MT" charset="0"/>
              <a:ea typeface="ＭＳ Ｐゴシック" charset="0"/>
              <a:cs typeface="ＭＳ Ｐゴシック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1900">
                <a:latin typeface="News Gothic MT" charset="0"/>
                <a:ea typeface="ＭＳ Ｐゴシック" charset="0"/>
              </a:rPr>
              <a:t>(soft on the outside, hard on the inside)</a:t>
            </a:r>
          </a:p>
          <a:p>
            <a:pPr eaLnBrk="1" hangingPunct="1">
              <a:lnSpc>
                <a:spcPct val="90000"/>
              </a:lnSpc>
            </a:pPr>
            <a:r>
              <a:rPr lang="en-US" sz="2000">
                <a:latin typeface="News Gothic MT" charset="0"/>
                <a:ea typeface="ＭＳ Ｐゴシック" charset="0"/>
                <a:cs typeface="ＭＳ Ｐゴシック" charset="0"/>
              </a:rPr>
              <a:t>Fail when they are young so they succeed when they are old.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3"/>
          <p:cNvSpPr>
            <a:spLocks noGrp="1"/>
          </p:cNvSpPr>
          <p:nvPr>
            <p:ph type="title"/>
          </p:nvPr>
        </p:nvSpPr>
        <p:spPr>
          <a:xfrm>
            <a:off x="549275" y="1430338"/>
            <a:ext cx="8056563" cy="1362075"/>
          </a:xfrm>
        </p:spPr>
        <p:txBody>
          <a:bodyPr/>
          <a:lstStyle/>
          <a:p>
            <a:pPr eaLnBrk="1" hangingPunct="1"/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IT</a:t>
            </a:r>
            <a:r>
              <a:rPr lang="ja-JP" altLang="en-US">
                <a:latin typeface="News Gothic MT" charset="0"/>
                <a:ea typeface="ＭＳ Ｐゴシック" charset="0"/>
                <a:cs typeface="ＭＳ Ｐゴシック" charset="0"/>
              </a:rPr>
              <a:t>’</a:t>
            </a:r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S NOT TOO LATE!!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49275" y="3182938"/>
            <a:ext cx="8056563" cy="15001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solidFill>
                  <a:srgbClr val="898989"/>
                </a:solidFill>
                <a:latin typeface="News Gothic MT" charset="0"/>
                <a:ea typeface="ＭＳ Ｐゴシック" charset="0"/>
                <a:cs typeface="ＭＳ Ｐゴシック" charset="0"/>
              </a:rPr>
              <a:t>Dr. Frank Tracz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solidFill>
                  <a:srgbClr val="898989"/>
                </a:solidFill>
                <a:latin typeface="News Gothic MT" charset="0"/>
                <a:ea typeface="ＭＳ Ｐゴシック" charset="0"/>
                <a:cs typeface="ＭＳ Ｐゴシック" charset="0"/>
              </a:rPr>
              <a:t>Director of Bands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solidFill>
                  <a:srgbClr val="898989"/>
                </a:solidFill>
                <a:latin typeface="News Gothic MT" charset="0"/>
                <a:ea typeface="ＭＳ Ｐゴシック" charset="0"/>
                <a:cs typeface="ＭＳ Ｐゴシック" charset="0"/>
              </a:rPr>
              <a:t>Kansas State University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solidFill>
                  <a:srgbClr val="898989"/>
                </a:solidFill>
                <a:latin typeface="News Gothic MT" charset="0"/>
                <a:ea typeface="ＭＳ Ｐゴシック" charset="0"/>
                <a:cs typeface="ＭＳ Ｐゴシック" charset="0"/>
              </a:rPr>
              <a:t>Office: 785-532-3816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solidFill>
                  <a:srgbClr val="898989"/>
                </a:solidFill>
                <a:latin typeface="News Gothic MT" charset="0"/>
                <a:ea typeface="ＭＳ Ｐゴシック" charset="0"/>
                <a:cs typeface="ＭＳ Ｐゴシック" charset="0"/>
              </a:rPr>
              <a:t>Cell: 785-770-7873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Who Are They?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Born between 1984-2002</a:t>
            </a:r>
          </a:p>
          <a:p>
            <a:pPr eaLnBrk="1" hangingPunct="1"/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Age of instant everything</a:t>
            </a:r>
          </a:p>
          <a:p>
            <a:pPr lvl="1" eaLnBrk="1" hangingPunct="1"/>
            <a:r>
              <a:rPr lang="en-US">
                <a:latin typeface="News Gothic MT" charset="0"/>
                <a:ea typeface="ＭＳ Ｐゴシック" charset="0"/>
              </a:rPr>
              <a:t>Gratification</a:t>
            </a:r>
          </a:p>
          <a:p>
            <a:pPr lvl="1" eaLnBrk="1" hangingPunct="1"/>
            <a:r>
              <a:rPr lang="en-US">
                <a:latin typeface="News Gothic MT" charset="0"/>
                <a:ea typeface="ＭＳ Ｐゴシック" charset="0"/>
              </a:rPr>
              <a:t>iPhones</a:t>
            </a:r>
          </a:p>
          <a:p>
            <a:pPr lvl="1" eaLnBrk="1" hangingPunct="1"/>
            <a:r>
              <a:rPr lang="en-US">
                <a:latin typeface="News Gothic MT" charset="0"/>
                <a:ea typeface="ＭＳ Ｐゴシック" charset="0"/>
              </a:rPr>
              <a:t>iPads</a:t>
            </a:r>
          </a:p>
          <a:p>
            <a:pPr lvl="1" eaLnBrk="1" hangingPunct="1"/>
            <a:r>
              <a:rPr lang="en-US">
                <a:latin typeface="News Gothic MT" charset="0"/>
                <a:ea typeface="ＭＳ Ｐゴシック" charset="0"/>
              </a:rPr>
              <a:t>Messaging</a:t>
            </a:r>
          </a:p>
          <a:p>
            <a:pPr lvl="1" eaLnBrk="1" hangingPunct="1"/>
            <a:r>
              <a:rPr lang="en-US">
                <a:latin typeface="News Gothic MT" charset="0"/>
                <a:ea typeface="ＭＳ Ｐゴシック" charset="0"/>
              </a:rPr>
              <a:t>Access to all/everything</a:t>
            </a:r>
          </a:p>
          <a:p>
            <a:pPr eaLnBrk="1" hangingPunct="1"/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The people we deal with EVERYDAY!!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These </a:t>
            </a:r>
            <a:r>
              <a:rPr lang="ja-JP" altLang="en-US">
                <a:latin typeface="News Gothic MT" charset="0"/>
                <a:ea typeface="ＭＳ Ｐゴシック" charset="0"/>
                <a:cs typeface="ＭＳ Ｐゴシック" charset="0"/>
              </a:rPr>
              <a:t>“</a:t>
            </a:r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Kids</a:t>
            </a:r>
            <a:r>
              <a:rPr lang="ja-JP" altLang="en-US">
                <a:latin typeface="News Gothic MT" charset="0"/>
                <a:ea typeface="ＭＳ Ｐゴシック" charset="0"/>
                <a:cs typeface="ＭＳ Ｐゴシック" charset="0"/>
              </a:rPr>
              <a:t>”</a:t>
            </a:r>
            <a:endParaRPr lang="en-US">
              <a:latin typeface="News Gothic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200">
                <a:latin typeface="News Gothic MT" charset="0"/>
                <a:ea typeface="ＭＳ Ｐゴシック" charset="0"/>
                <a:cs typeface="ＭＳ Ｐゴシック" charset="0"/>
              </a:rPr>
              <a:t>Short attention spans</a:t>
            </a:r>
          </a:p>
          <a:p>
            <a:pPr eaLnBrk="1" hangingPunct="1">
              <a:lnSpc>
                <a:spcPct val="90000"/>
              </a:lnSpc>
            </a:pPr>
            <a:r>
              <a:rPr lang="en-US" sz="2200">
                <a:latin typeface="News Gothic MT" charset="0"/>
                <a:ea typeface="ＭＳ Ｐゴシック" charset="0"/>
                <a:cs typeface="ＭＳ Ｐゴシック" charset="0"/>
              </a:rPr>
              <a:t>Take their parents on job interviews</a:t>
            </a:r>
          </a:p>
          <a:p>
            <a:pPr eaLnBrk="1" hangingPunct="1">
              <a:lnSpc>
                <a:spcPct val="90000"/>
              </a:lnSpc>
            </a:pPr>
            <a:r>
              <a:rPr lang="en-US" sz="2200">
                <a:latin typeface="News Gothic MT" charset="0"/>
                <a:ea typeface="ＭＳ Ｐゴシック" charset="0"/>
                <a:cs typeface="ＭＳ Ｐゴシック" charset="0"/>
              </a:rPr>
              <a:t>Have parents contact professors over receiving a </a:t>
            </a:r>
            <a:r>
              <a:rPr lang="ja-JP" altLang="en-US" sz="2200">
                <a:latin typeface="News Gothic MT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2200">
                <a:latin typeface="News Gothic MT" charset="0"/>
                <a:ea typeface="ＭＳ Ｐゴシック" charset="0"/>
                <a:cs typeface="ＭＳ Ｐゴシック" charset="0"/>
              </a:rPr>
              <a:t>C-</a:t>
            </a:r>
            <a:r>
              <a:rPr lang="ja-JP" altLang="en-US" sz="2200">
                <a:latin typeface="News Gothic MT" charset="0"/>
                <a:ea typeface="ＭＳ Ｐゴシック" charset="0"/>
                <a:cs typeface="ＭＳ Ｐゴシック" charset="0"/>
              </a:rPr>
              <a:t>”</a:t>
            </a:r>
            <a:endParaRPr lang="en-US" sz="2200">
              <a:latin typeface="News Gothic MT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200">
                <a:latin typeface="News Gothic MT" charset="0"/>
                <a:ea typeface="ＭＳ Ｐゴシック" charset="0"/>
                <a:cs typeface="ＭＳ Ｐゴシック" charset="0"/>
              </a:rPr>
              <a:t>Motivated externally</a:t>
            </a:r>
          </a:p>
          <a:p>
            <a:pPr eaLnBrk="1" hangingPunct="1">
              <a:lnSpc>
                <a:spcPct val="90000"/>
              </a:lnSpc>
            </a:pPr>
            <a:r>
              <a:rPr lang="en-US" sz="2200">
                <a:latin typeface="News Gothic MT" charset="0"/>
                <a:ea typeface="ＭＳ Ｐゴシック" charset="0"/>
                <a:cs typeface="ＭＳ Ｐゴシック" charset="0"/>
              </a:rPr>
              <a:t>Want to start on the 4</a:t>
            </a:r>
            <a:r>
              <a:rPr lang="en-US" sz="2200" baseline="30000">
                <a:latin typeface="News Gothic MT" charset="0"/>
                <a:ea typeface="ＭＳ Ｐゴシック" charset="0"/>
                <a:cs typeface="ＭＳ Ｐゴシック" charset="0"/>
              </a:rPr>
              <a:t>th</a:t>
            </a:r>
            <a:r>
              <a:rPr lang="en-US" sz="2200">
                <a:latin typeface="News Gothic MT" charset="0"/>
                <a:ea typeface="ＭＳ Ｐゴシック" charset="0"/>
                <a:cs typeface="ＭＳ Ｐゴシック" charset="0"/>
              </a:rPr>
              <a:t> rung of the success ladder</a:t>
            </a:r>
          </a:p>
          <a:p>
            <a:pPr eaLnBrk="1" hangingPunct="1">
              <a:lnSpc>
                <a:spcPct val="90000"/>
              </a:lnSpc>
            </a:pPr>
            <a:r>
              <a:rPr lang="en-US" sz="2200">
                <a:latin typeface="News Gothic MT" charset="0"/>
                <a:ea typeface="ＭＳ Ｐゴシック" charset="0"/>
                <a:cs typeface="ＭＳ Ｐゴシック" charset="0"/>
              </a:rPr>
              <a:t>Have hundreds of Facebook </a:t>
            </a:r>
            <a:r>
              <a:rPr lang="ja-JP" altLang="en-US" sz="2200">
                <a:latin typeface="News Gothic MT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2200">
                <a:latin typeface="News Gothic MT" charset="0"/>
                <a:ea typeface="ＭＳ Ｐゴシック" charset="0"/>
                <a:cs typeface="ＭＳ Ｐゴシック" charset="0"/>
              </a:rPr>
              <a:t>friends</a:t>
            </a:r>
            <a:r>
              <a:rPr lang="ja-JP" altLang="en-US" sz="2200">
                <a:latin typeface="News Gothic MT" charset="0"/>
                <a:ea typeface="ＭＳ Ｐゴシック" charset="0"/>
                <a:cs typeface="ＭＳ Ｐゴシック" charset="0"/>
              </a:rPr>
              <a:t>”</a:t>
            </a:r>
            <a:endParaRPr lang="en-US" sz="2200">
              <a:latin typeface="News Gothic MT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200">
                <a:latin typeface="News Gothic MT" charset="0"/>
                <a:ea typeface="ＭＳ Ｐゴシック" charset="0"/>
                <a:cs typeface="ＭＳ Ｐゴシック" charset="0"/>
              </a:rPr>
              <a:t>Very few </a:t>
            </a:r>
            <a:r>
              <a:rPr lang="ja-JP" altLang="en-US" sz="2200">
                <a:latin typeface="News Gothic MT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2200">
                <a:latin typeface="News Gothic MT" charset="0"/>
                <a:ea typeface="ＭＳ Ｐゴシック" charset="0"/>
                <a:cs typeface="ＭＳ Ｐゴシック" charset="0"/>
              </a:rPr>
              <a:t>real</a:t>
            </a:r>
            <a:r>
              <a:rPr lang="ja-JP" altLang="en-US" sz="2200">
                <a:latin typeface="News Gothic MT" charset="0"/>
                <a:ea typeface="ＭＳ Ｐゴシック" charset="0"/>
                <a:cs typeface="ＭＳ Ｐゴシック" charset="0"/>
              </a:rPr>
              <a:t>”</a:t>
            </a:r>
            <a:r>
              <a:rPr lang="en-US" sz="2200">
                <a:latin typeface="News Gothic MT" charset="0"/>
                <a:ea typeface="ＭＳ Ｐゴシック" charset="0"/>
                <a:cs typeface="ＭＳ Ｐゴシック" charset="0"/>
              </a:rPr>
              <a:t> friends</a:t>
            </a:r>
          </a:p>
          <a:p>
            <a:pPr eaLnBrk="1" hangingPunct="1">
              <a:lnSpc>
                <a:spcPct val="90000"/>
              </a:lnSpc>
            </a:pPr>
            <a:r>
              <a:rPr lang="en-US" sz="2200">
                <a:latin typeface="News Gothic MT" charset="0"/>
                <a:ea typeface="ＭＳ Ｐゴシック" charset="0"/>
                <a:cs typeface="ＭＳ Ｐゴシック" charset="0"/>
              </a:rPr>
              <a:t>They are praised for very little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Growing Leaders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Organized for Battle!</a:t>
            </a:r>
          </a:p>
          <a:p>
            <a:pPr eaLnBrk="1" hangingPunct="1"/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5,000 schools, universities, civic organizations, sports teams, and corporations across the country</a:t>
            </a:r>
          </a:p>
          <a:p>
            <a:pPr eaLnBrk="1" hangingPunct="1"/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Turn 16-24 age people into leaders</a:t>
            </a:r>
          </a:p>
          <a:p>
            <a:pPr eaLnBrk="1" hangingPunct="1"/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Give them the tools they lack to avoid 3 failed marriages and business adventure disasters.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The </a:t>
            </a:r>
            <a:r>
              <a:rPr lang="ja-JP" altLang="en-US">
                <a:latin typeface="News Gothic MT" charset="0"/>
                <a:ea typeface="ＭＳ Ｐゴシック" charset="0"/>
                <a:cs typeface="ＭＳ Ｐゴシック" charset="0"/>
              </a:rPr>
              <a:t>“</a:t>
            </a:r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Charge</a:t>
            </a:r>
            <a:r>
              <a:rPr lang="ja-JP" altLang="en-US">
                <a:latin typeface="News Gothic MT" charset="0"/>
                <a:ea typeface="ＭＳ Ｐゴシック" charset="0"/>
                <a:cs typeface="ＭＳ Ｐゴシック" charset="0"/>
              </a:rPr>
              <a:t>”</a:t>
            </a:r>
            <a:endParaRPr lang="en-US">
              <a:latin typeface="News Gothic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Shift from helicopter/lawnmower parents to self-reliance teachers</a:t>
            </a:r>
          </a:p>
          <a:p>
            <a:pPr eaLnBrk="1" hangingPunct="1"/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Shift from soft shelled kids to hard boiled</a:t>
            </a:r>
          </a:p>
          <a:p>
            <a:pPr eaLnBrk="1" hangingPunct="1"/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Understand and accept adversity</a:t>
            </a:r>
          </a:p>
          <a:p>
            <a:pPr eaLnBrk="1" hangingPunct="1"/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Change the direction of our world</a:t>
            </a:r>
          </a:p>
          <a:p>
            <a:pPr eaLnBrk="1" hangingPunct="1"/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Reverse the trend and help kids become more creative and self-motivated</a:t>
            </a:r>
          </a:p>
          <a:p>
            <a:pPr lvl="1" eaLnBrk="1" hangingPunct="1"/>
            <a:r>
              <a:rPr lang="en-US">
                <a:latin typeface="News Gothic MT" charset="0"/>
                <a:ea typeface="ＭＳ Ｐゴシック" charset="0"/>
              </a:rPr>
              <a:t>Rely on </a:t>
            </a:r>
            <a:r>
              <a:rPr lang="ja-JP" altLang="en-US">
                <a:latin typeface="News Gothic MT" charset="0"/>
                <a:ea typeface="ＭＳ Ｐゴシック" charset="0"/>
              </a:rPr>
              <a:t>“</a:t>
            </a:r>
            <a:r>
              <a:rPr lang="en-US">
                <a:latin typeface="News Gothic MT" charset="0"/>
                <a:ea typeface="ＭＳ Ｐゴシック" charset="0"/>
              </a:rPr>
              <a:t>me</a:t>
            </a:r>
            <a:r>
              <a:rPr lang="ja-JP" altLang="en-US">
                <a:latin typeface="News Gothic MT" charset="0"/>
                <a:ea typeface="ＭＳ Ｐゴシック" charset="0"/>
              </a:rPr>
              <a:t>”</a:t>
            </a:r>
            <a:r>
              <a:rPr lang="en-US">
                <a:latin typeface="News Gothic MT" charset="0"/>
                <a:ea typeface="ＭＳ Ｐゴシック" charset="0"/>
              </a:rPr>
              <a:t> instead of others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When Did This Happen?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Started in 1982 with the tainted Tylenol scare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7 people died from poison laced Tylenol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Halloween was a week away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Halloween and parents changed indefinitely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Obsession with children's safety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Replaced playing outside with organized and supervised events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>
                <a:latin typeface="News Gothic MT" charset="0"/>
                <a:ea typeface="ＭＳ Ｐゴシック" charset="0"/>
                <a:cs typeface="ＭＳ Ｐゴシック" charset="0"/>
              </a:rPr>
              <a:t>“</a:t>
            </a:r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Soccer Mom</a:t>
            </a:r>
            <a:r>
              <a:rPr lang="ja-JP" altLang="en-US">
                <a:latin typeface="News Gothic MT" charset="0"/>
                <a:ea typeface="ＭＳ Ｐゴシック" charset="0"/>
                <a:cs typeface="ＭＳ Ｐゴシック" charset="0"/>
              </a:rPr>
              <a:t>”</a:t>
            </a:r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 was born</a:t>
            </a:r>
          </a:p>
          <a:p>
            <a:pPr eaLnBrk="1" hangingPunct="1">
              <a:lnSpc>
                <a:spcPct val="90000"/>
              </a:lnSpc>
            </a:pPr>
            <a:endParaRPr lang="en-US">
              <a:latin typeface="News Gothic MT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When Did This Happen?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200">
                <a:latin typeface="News Gothic MT" charset="0"/>
                <a:ea typeface="ＭＳ Ｐゴシック" charset="0"/>
                <a:cs typeface="ＭＳ Ｐゴシック" charset="0"/>
              </a:rPr>
              <a:t>No spare time, all filled</a:t>
            </a:r>
          </a:p>
          <a:p>
            <a:pPr eaLnBrk="1" hangingPunct="1">
              <a:lnSpc>
                <a:spcPct val="80000"/>
              </a:lnSpc>
            </a:pPr>
            <a:r>
              <a:rPr lang="en-US" sz="2200">
                <a:latin typeface="News Gothic MT" charset="0"/>
                <a:ea typeface="ＭＳ Ｐゴシック" charset="0"/>
                <a:cs typeface="ＭＳ Ｐゴシック" charset="0"/>
              </a:rPr>
              <a:t>We did their homework for them</a:t>
            </a:r>
          </a:p>
          <a:p>
            <a:pPr eaLnBrk="1" hangingPunct="1">
              <a:lnSpc>
                <a:spcPct val="80000"/>
              </a:lnSpc>
            </a:pPr>
            <a:r>
              <a:rPr lang="en-US" sz="2200">
                <a:latin typeface="News Gothic MT" charset="0"/>
                <a:ea typeface="ＭＳ Ｐゴシック" charset="0"/>
                <a:cs typeface="ＭＳ Ｐゴシック" charset="0"/>
              </a:rPr>
              <a:t>We resolve their school conflicts with friends and teachers</a:t>
            </a:r>
          </a:p>
          <a:p>
            <a:pPr eaLnBrk="1" hangingPunct="1">
              <a:lnSpc>
                <a:spcPct val="80000"/>
              </a:lnSpc>
            </a:pPr>
            <a:r>
              <a:rPr lang="en-US" sz="2200">
                <a:latin typeface="News Gothic MT" charset="0"/>
                <a:ea typeface="ＭＳ Ｐゴシック" charset="0"/>
                <a:cs typeface="ＭＳ Ｐゴシック" charset="0"/>
              </a:rPr>
              <a:t>Give them trophies for showing up!</a:t>
            </a:r>
          </a:p>
          <a:p>
            <a:pPr eaLnBrk="1" hangingPunct="1">
              <a:lnSpc>
                <a:spcPct val="80000"/>
              </a:lnSpc>
            </a:pPr>
            <a:r>
              <a:rPr lang="en-US" sz="2200">
                <a:latin typeface="News Gothic MT" charset="0"/>
                <a:ea typeface="ＭＳ Ｐゴシック" charset="0"/>
                <a:cs typeface="ＭＳ Ｐゴシック" charset="0"/>
              </a:rPr>
              <a:t>The </a:t>
            </a:r>
            <a:r>
              <a:rPr lang="ja-JP" altLang="en-US" sz="2200">
                <a:latin typeface="News Gothic MT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2200">
                <a:latin typeface="News Gothic MT" charset="0"/>
                <a:ea typeface="ＭＳ Ｐゴシック" charset="0"/>
                <a:cs typeface="ＭＳ Ｐゴシック" charset="0"/>
              </a:rPr>
              <a:t>special</a:t>
            </a:r>
            <a:r>
              <a:rPr lang="ja-JP" altLang="en-US" sz="2200">
                <a:latin typeface="News Gothic MT" charset="0"/>
                <a:ea typeface="ＭＳ Ｐゴシック" charset="0"/>
                <a:cs typeface="ＭＳ Ｐゴシック" charset="0"/>
              </a:rPr>
              <a:t>”</a:t>
            </a:r>
            <a:r>
              <a:rPr lang="en-US" sz="2200">
                <a:latin typeface="News Gothic MT" charset="0"/>
                <a:ea typeface="ＭＳ Ｐゴシック" charset="0"/>
                <a:cs typeface="ＭＳ Ｐゴシック" charset="0"/>
              </a:rPr>
              <a:t> kid was born!</a:t>
            </a:r>
          </a:p>
          <a:p>
            <a:pPr eaLnBrk="1" hangingPunct="1">
              <a:lnSpc>
                <a:spcPct val="80000"/>
              </a:lnSpc>
            </a:pPr>
            <a:r>
              <a:rPr lang="en-US" sz="2200">
                <a:latin typeface="News Gothic MT" charset="0"/>
                <a:ea typeface="ＭＳ Ｐゴシック" charset="0"/>
                <a:cs typeface="ＭＳ Ｐゴシック" charset="0"/>
              </a:rPr>
              <a:t>We have not let them fail effectively</a:t>
            </a:r>
          </a:p>
          <a:p>
            <a:pPr eaLnBrk="1" hangingPunct="1">
              <a:lnSpc>
                <a:spcPct val="80000"/>
              </a:lnSpc>
            </a:pPr>
            <a:r>
              <a:rPr lang="en-US" sz="2200">
                <a:latin typeface="News Gothic MT" charset="0"/>
                <a:ea typeface="ＭＳ Ｐゴシック" charset="0"/>
                <a:cs typeface="ＭＳ Ｐゴシック" charset="0"/>
              </a:rPr>
              <a:t>We don</a:t>
            </a:r>
            <a:r>
              <a:rPr lang="ja-JP" altLang="en-US" sz="2200">
                <a:latin typeface="News Gothic MT" charset="0"/>
                <a:ea typeface="ＭＳ Ｐゴシック" charset="0"/>
                <a:cs typeface="ＭＳ Ｐゴシック" charset="0"/>
              </a:rPr>
              <a:t>’</a:t>
            </a:r>
            <a:r>
              <a:rPr lang="en-US" sz="2200">
                <a:latin typeface="News Gothic MT" charset="0"/>
                <a:ea typeface="ＭＳ Ｐゴシック" charset="0"/>
                <a:cs typeface="ＭＳ Ｐゴシック" charset="0"/>
              </a:rPr>
              <a:t>t take risks anymore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>
                <a:latin typeface="News Gothic MT" charset="0"/>
                <a:ea typeface="ＭＳ Ｐゴシック" charset="0"/>
              </a:rPr>
              <a:t>(remember climbing the monkey bars?)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When Did This Happen?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We cultivate </a:t>
            </a:r>
            <a:r>
              <a:rPr lang="ja-JP" altLang="en-US">
                <a:latin typeface="News Gothic MT" charset="0"/>
                <a:ea typeface="ＭＳ Ｐゴシック" charset="0"/>
                <a:cs typeface="ＭＳ Ｐゴシック" charset="0"/>
              </a:rPr>
              <a:t>“</a:t>
            </a:r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fear</a:t>
            </a:r>
            <a:r>
              <a:rPr lang="ja-JP" altLang="en-US">
                <a:latin typeface="News Gothic MT" charset="0"/>
                <a:ea typeface="ＭＳ Ｐゴシック" charset="0"/>
                <a:cs typeface="ＭＳ Ｐゴシック" charset="0"/>
              </a:rPr>
              <a:t>”</a:t>
            </a:r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 of future </a:t>
            </a:r>
          </a:p>
          <a:p>
            <a:pPr eaLnBrk="1" hangingPunct="1"/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We are consumed with protecting them instead of preparing them for the future.</a:t>
            </a:r>
          </a:p>
          <a:p>
            <a:pPr eaLnBrk="1" hangingPunct="1"/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The </a:t>
            </a:r>
            <a:r>
              <a:rPr lang="ja-JP" altLang="en-US">
                <a:latin typeface="News Gothic MT" charset="0"/>
                <a:ea typeface="ＭＳ Ｐゴシック" charset="0"/>
                <a:cs typeface="ＭＳ Ｐゴシック" charset="0"/>
              </a:rPr>
              <a:t>“</a:t>
            </a:r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Reward for Good Behavior</a:t>
            </a:r>
            <a:r>
              <a:rPr lang="ja-JP" altLang="en-US">
                <a:latin typeface="News Gothic MT" charset="0"/>
                <a:ea typeface="ＭＳ Ｐゴシック" charset="0"/>
                <a:cs typeface="ＭＳ Ｐゴシック" charset="0"/>
              </a:rPr>
              <a:t>”</a:t>
            </a:r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 has backfired – They expect rewards all the time!!</a:t>
            </a:r>
          </a:p>
          <a:p>
            <a:pPr eaLnBrk="1" hangingPunct="1"/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We have preceded the </a:t>
            </a:r>
            <a:r>
              <a:rPr lang="ja-JP" altLang="en-US">
                <a:latin typeface="News Gothic MT" charset="0"/>
                <a:ea typeface="ＭＳ Ｐゴシック" charset="0"/>
                <a:cs typeface="ＭＳ Ｐゴシック" charset="0"/>
              </a:rPr>
              <a:t>“</a:t>
            </a:r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midlife crisis</a:t>
            </a:r>
            <a:r>
              <a:rPr lang="ja-JP" altLang="en-US">
                <a:latin typeface="News Gothic MT" charset="0"/>
                <a:ea typeface="ＭＳ Ｐゴシック" charset="0"/>
                <a:cs typeface="ＭＳ Ｐゴシック" charset="0"/>
              </a:rPr>
              <a:t>”</a:t>
            </a:r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 with the </a:t>
            </a:r>
            <a:r>
              <a:rPr lang="ja-JP" altLang="en-US">
                <a:latin typeface="News Gothic MT" charset="0"/>
                <a:ea typeface="ＭＳ Ｐゴシック" charset="0"/>
                <a:cs typeface="ＭＳ Ｐゴシック" charset="0"/>
              </a:rPr>
              <a:t>“</a:t>
            </a:r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quarter-life crisis</a:t>
            </a:r>
            <a:r>
              <a:rPr lang="ja-JP" altLang="en-US">
                <a:latin typeface="News Gothic MT" charset="0"/>
                <a:ea typeface="ＭＳ Ｐゴシック" charset="0"/>
                <a:cs typeface="ＭＳ Ｐゴシック" charset="0"/>
              </a:rPr>
              <a:t>”</a:t>
            </a:r>
            <a:endParaRPr lang="en-US">
              <a:latin typeface="News Gothic MT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Where Did We Go Wrong?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u="sng">
                <a:latin typeface="News Gothic MT" charset="0"/>
                <a:ea typeface="ＭＳ Ｐゴシック" charset="0"/>
                <a:cs typeface="ＭＳ Ｐゴシック" charset="0"/>
              </a:rPr>
              <a:t>Dream big</a:t>
            </a:r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. Small acts seem insignificant</a:t>
            </a:r>
          </a:p>
          <a:p>
            <a:pPr eaLnBrk="1" hangingPunct="1"/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Small steps are boring and too slow now</a:t>
            </a:r>
          </a:p>
          <a:p>
            <a:pPr eaLnBrk="1" hangingPunct="1"/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We tell our kids they are </a:t>
            </a:r>
            <a:r>
              <a:rPr lang="ja-JP" altLang="en-US">
                <a:latin typeface="News Gothic MT" charset="0"/>
                <a:ea typeface="ＭＳ Ｐゴシック" charset="0"/>
                <a:cs typeface="ＭＳ Ｐゴシック" charset="0"/>
              </a:rPr>
              <a:t>“</a:t>
            </a:r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special</a:t>
            </a:r>
            <a:r>
              <a:rPr lang="ja-JP" altLang="en-US">
                <a:latin typeface="News Gothic MT" charset="0"/>
                <a:ea typeface="ＭＳ Ｐゴシック" charset="0"/>
                <a:cs typeface="ＭＳ Ｐゴシック" charset="0"/>
              </a:rPr>
              <a:t>”</a:t>
            </a:r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 (for no reason)</a:t>
            </a:r>
          </a:p>
          <a:p>
            <a:pPr eaLnBrk="1" hangingPunct="1"/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They now </a:t>
            </a:r>
            <a:r>
              <a:rPr lang="ja-JP" altLang="en-US">
                <a:latin typeface="News Gothic MT" charset="0"/>
                <a:ea typeface="ＭＳ Ｐゴシック" charset="0"/>
                <a:cs typeface="ＭＳ Ｐゴシック" charset="0"/>
              </a:rPr>
              <a:t>“</a:t>
            </a:r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demand</a:t>
            </a:r>
            <a:r>
              <a:rPr lang="ja-JP" altLang="en-US">
                <a:latin typeface="News Gothic MT" charset="0"/>
                <a:ea typeface="ＭＳ Ｐゴシック" charset="0"/>
                <a:cs typeface="ＭＳ Ｐゴシック" charset="0"/>
              </a:rPr>
              <a:t>”</a:t>
            </a:r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 special treatment</a:t>
            </a:r>
          </a:p>
          <a:p>
            <a:pPr eaLnBrk="1" hangingPunct="1"/>
            <a:r>
              <a:rPr lang="en-US">
                <a:latin typeface="News Gothic MT" charset="0"/>
                <a:ea typeface="ＭＳ Ｐゴシック" charset="0"/>
                <a:cs typeface="ＭＳ Ｐゴシック" charset="0"/>
              </a:rPr>
              <a:t>They have assumed they do not have to do anything special in order to be special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325</TotalTime>
  <Words>643</Words>
  <Application>Microsoft Macintosh PowerPoint</Application>
  <PresentationFormat>On-screen Show (4:3)</PresentationFormat>
  <Paragraphs>91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ＭＳ Ｐゴシック</vt:lpstr>
      <vt:lpstr>News Gothic MT</vt:lpstr>
      <vt:lpstr>Wingdings 2</vt:lpstr>
      <vt:lpstr>Calibri</vt:lpstr>
      <vt:lpstr>Breeze</vt:lpstr>
      <vt:lpstr>Generation “Y”</vt:lpstr>
      <vt:lpstr>Who Are They?</vt:lpstr>
      <vt:lpstr>These “Kids”</vt:lpstr>
      <vt:lpstr>Growing Leaders</vt:lpstr>
      <vt:lpstr>The “Charge”</vt:lpstr>
      <vt:lpstr>When Did This Happen?</vt:lpstr>
      <vt:lpstr>When Did This Happen?</vt:lpstr>
      <vt:lpstr>When Did This Happen?</vt:lpstr>
      <vt:lpstr>Where Did We Go Wrong?</vt:lpstr>
      <vt:lpstr>Where Did We Go Wrong</vt:lpstr>
      <vt:lpstr>The Solutions – Uncomfortable!</vt:lpstr>
      <vt:lpstr>The Solutions -Uncomfortable</vt:lpstr>
      <vt:lpstr>IT’S NOT TOO LATE!!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Generation “Y”</dc:title>
  <dc:creator>Adam Ladd</dc:creator>
  <cp:lastModifiedBy>Alexander Wimmer</cp:lastModifiedBy>
  <cp:revision>9</cp:revision>
  <dcterms:created xsi:type="dcterms:W3CDTF">2014-03-04T14:13:42Z</dcterms:created>
  <dcterms:modified xsi:type="dcterms:W3CDTF">2014-06-13T14:04:36Z</dcterms:modified>
</cp:coreProperties>
</file>