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15.xml" ContentType="application/vnd.openxmlformats-officedocument.presentationml.notesSlide+xml"/>
  <Default Extension="wmf" ContentType="image/x-wmf"/>
  <Override PartName="/ppt/notesSlides/notesSlide4.xml" ContentType="application/vnd.openxmlformats-officedocument.presentationml.notesSlide+xml"/>
  <Override PartName="/ppt/notesSlides/notesSlide4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2.xml" ContentType="application/vnd.openxmlformats-officedocument.theme+xml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6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s/slide34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notesSlides/notesSlide33.xml" ContentType="application/vnd.openxmlformats-officedocument.presentationml.notesSlide+xml"/>
  <Override PartName="/ppt/notesSlides/notesSlide46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38.xml" ContentType="application/vnd.openxmlformats-officedocument.presentationml.slide+xml"/>
  <Default Extension="gif" ContentType="image/gif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20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8" r:id="rId29"/>
    <p:sldId id="283" r:id="rId30"/>
    <p:sldId id="284" r:id="rId31"/>
    <p:sldId id="285" r:id="rId32"/>
    <p:sldId id="286" r:id="rId33"/>
    <p:sldId id="287" r:id="rId34"/>
    <p:sldId id="289" r:id="rId35"/>
    <p:sldId id="294" r:id="rId36"/>
    <p:sldId id="291" r:id="rId37"/>
    <p:sldId id="292" r:id="rId38"/>
    <p:sldId id="293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56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printerSettings" Target="printerSettings/printerSettings1.bin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notesMaster" Target="notesMasters/notesMaster1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35" Type="http://schemas.openxmlformats.org/officeDocument/2006/relationships/slide" Target="slides/slide34.xml"/><Relationship Id="rId51" Type="http://schemas.openxmlformats.org/officeDocument/2006/relationships/presProps" Target="presProps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viewProps" Target="viewProps.xml"/><Relationship Id="rId54" Type="http://schemas.openxmlformats.org/officeDocument/2006/relationships/tableStyles" Target="tableStyles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theme" Target="theme/theme1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D65DE03-CFE7-46AC-9145-34427311CD8C}" type="datetimeFigureOut">
              <a:rPr lang="en-US"/>
              <a:pPr>
                <a:defRPr/>
              </a:pPr>
              <a:t>7/10/10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B0E4533-0CF8-4030-916A-1ED9C40FA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ＭＳ Ｐゴシック" pitchFamily="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51A532-51D2-49E3-932C-2A3848CF3DD4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E8AF22-AB84-4018-8F07-16EC73960AB1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306821-147B-485E-95DC-9B27D98D7854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BE1DB4-3DCE-4DE8-8255-A4D34583C983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C86857-8C9D-4BC6-92B6-C657F3F82573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974FD0-F0F3-4804-863C-4375E73517BA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E99968-70BB-437B-939D-4C5077B1A9D3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A1F073-33EE-42BF-BFE3-02E5A2DE2E4C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FEDFED-4496-4DFE-8E75-610FF6BC9B4B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41077-56F9-49C5-975D-24B25DB20E95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85D5BD-3D22-4387-A6CF-A1787FEFD8AF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6C297E-E181-4EC0-8ABE-1922FFC57AF3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ECFA52-92B1-4B24-A2B3-3E5082299FB2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341078-8ADF-4391-BC80-4597AD76665E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94526F-B7D4-4BFB-8A69-A4F1EA74B74D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E6DA8D-3B73-473B-AF4C-120A6D23641C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B4767E-5C6B-4B00-B3F1-2A96D53491E8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B817BB-9239-4711-8DE6-161AFB351397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14720E-ABA0-495F-80AB-B2B0CE16B889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B298FD-ED47-4B86-82A9-328B0D6FF75C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39F19E-19E5-4650-8816-52100039CF98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A557E3-65A1-4513-AF9F-547503D3DF4B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9ADCB6-3C12-4CB4-A661-CCB2BF02A4EC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6098DD-12D5-4F1D-94D1-BF6EA4AEB5EB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3C1CD1-049C-453F-983A-6980480FE7C5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D37EA-091E-4B02-95FB-9329C1690FC0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0067D3-192D-432B-8FD7-62143BC1A989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E8AF51-2990-4399-B8B2-2F472CCC5CCD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FDD9F4-6744-41DE-91F6-41AB764A4B55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DB9B8A-EBE2-4B69-BE78-8EA1776C3D3A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BE81C5-605B-4D9F-B602-C0A28BA8171E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7D32D2-6CF8-4590-9A84-AFB5F0582C70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2FDEFD-58AA-4058-AE1A-9DD75598ACC0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892F13-921B-4CC3-B443-A9F3D90FDC14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596979-B3FD-46AD-BE4A-AB3E74260058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D1EC59-1C6F-428C-8D2A-9BF167BC59DD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F9E4C0-E8CE-4014-A957-8DBE1BED8BBA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582509-487C-4DE8-95F3-895AEC153771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34CCC0-8430-4989-BF78-30FE89326D38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EE5285-AF95-49FE-A818-24BFE69229A7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F6056F-DF47-4B27-87AF-FD32266DD21F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CCAD55-AA26-4BBB-AF73-EC6ABFE6C737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6A4F99-7C04-4455-9E1B-0550A0803D8C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7B09A4-8A89-4564-9936-07E50185FAEC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F678EF-1DBA-41A5-9F38-FCE4EFFD8BC1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5C256D-70AD-4DE3-9010-260C60EA1B15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A9560-FBB7-4E57-86F4-8FF9491C190A}" type="datetimeFigureOut">
              <a:rPr lang="en-US"/>
              <a:pPr>
                <a:defRPr/>
              </a:pPr>
              <a:t>7/10/10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60B6785-D6AF-4714-AEA6-A774C5859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45ACB-242A-4159-959E-AD866BD3DFEF}" type="datetimeFigureOut">
              <a:rPr lang="en-US"/>
              <a:pPr>
                <a:defRPr/>
              </a:pPr>
              <a:t>7/10/10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8325D-B372-43B5-9C3E-281BE5FF3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B664B-D2B2-40E9-8AAE-F60AABAA2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55BD5-22AC-4426-87CD-D887863874E5}" type="datetimeFigureOut">
              <a:rPr lang="en-US"/>
              <a:pPr>
                <a:defRPr/>
              </a:pPr>
              <a:t>7/10/10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8B98F-39C9-417C-ACD8-46B09082DBF1}" type="datetimeFigureOut">
              <a:rPr lang="en-US"/>
              <a:pPr>
                <a:defRPr/>
              </a:pPr>
              <a:t>7/10/10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B603D-9218-492B-AC6A-8AFF05200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B301B-FC78-4CD5-88CD-E29C17A451C7}" type="datetimeFigureOut">
              <a:rPr lang="en-US"/>
              <a:pPr>
                <a:defRPr/>
              </a:pPr>
              <a:t>7/10/10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DDAA45F-941B-4283-BC54-3976099BA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B9870-F784-4DD2-A63F-DE565496CD63}" type="datetimeFigureOut">
              <a:rPr lang="en-US"/>
              <a:pPr>
                <a:defRPr/>
              </a:pPr>
              <a:t>7/10/10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F4CA6-49DD-462F-BC6B-D86C8FF14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D5D69-4FE4-41C2-938F-AFB2F2C85D01}" type="datetimeFigureOut">
              <a:rPr lang="en-US"/>
              <a:pPr>
                <a:defRPr/>
              </a:pPr>
              <a:t>7/10/10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AAD6847-223B-465E-89F7-EAA8688C6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C495D-D763-496C-8F34-00E5CE42B83F}" type="datetimeFigureOut">
              <a:rPr lang="en-US"/>
              <a:pPr>
                <a:defRPr/>
              </a:pPr>
              <a:t>7/10/10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0AD86-A695-41F3-B2AB-4D4CD176D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5162A-DA92-43A4-85FE-C535BE7970A5}" type="datetimeFigureOut">
              <a:rPr lang="en-US"/>
              <a:pPr>
                <a:defRPr/>
              </a:pPr>
              <a:t>7/10/10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A0F1F0A-A73B-4A94-9A0F-22E08A113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0155DD5-3BAE-4713-B852-859BE7B8F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5F2F5-402E-4F8B-8A53-0D2917F7F291}" type="datetimeFigureOut">
              <a:rPr lang="en-US"/>
              <a:pPr>
                <a:defRPr/>
              </a:pPr>
              <a:t>7/10/10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B4270-16D5-4ACF-817B-96DE5ECDC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1829A-362F-483D-9EBB-9E06B8C30D7F}" type="datetimeFigureOut">
              <a:rPr lang="en-US"/>
              <a:pPr>
                <a:defRPr/>
              </a:pPr>
              <a:t>7/10/10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E05B7C-181F-4A93-8D1A-DE7DB44488FD}" type="datetimeFigureOut">
              <a:rPr lang="en-US"/>
              <a:pPr>
                <a:defRPr/>
              </a:pPr>
              <a:t>7/10/10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57E98EC-761A-44C8-8293-F51B5D014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ＭＳ Ｐゴシック" pitchFamily="84" charset="-128"/>
          <a:cs typeface="ＭＳ Ｐゴシック" pitchFamily="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84" charset="0"/>
          <a:ea typeface="ＭＳ Ｐゴシック" pitchFamily="84" charset="-128"/>
          <a:cs typeface="ＭＳ Ｐゴシック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84" charset="0"/>
          <a:ea typeface="ＭＳ Ｐゴシック" pitchFamily="84" charset="-128"/>
          <a:cs typeface="ＭＳ Ｐゴシック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84" charset="0"/>
          <a:ea typeface="ＭＳ Ｐゴシック" pitchFamily="84" charset="-128"/>
          <a:cs typeface="ＭＳ Ｐゴシック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84" charset="0"/>
          <a:ea typeface="ＭＳ Ｐゴシック" pitchFamily="84" charset="-128"/>
          <a:cs typeface="ＭＳ Ｐゴシック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84" charset="0"/>
          <a:ea typeface="ＭＳ Ｐゴシック" pitchFamily="84" charset="-128"/>
          <a:cs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84" charset="0"/>
          <a:ea typeface="ＭＳ Ｐゴシック" pitchFamily="84" charset="-128"/>
          <a:cs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84" charset="0"/>
          <a:ea typeface="ＭＳ Ｐゴシック" pitchFamily="84" charset="-128"/>
          <a:cs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84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84" charset="2"/>
        <a:buChar char=""/>
        <a:defRPr sz="2700" kern="1200">
          <a:solidFill>
            <a:schemeClr val="tx1"/>
          </a:solidFill>
          <a:latin typeface="+mn-lt"/>
          <a:ea typeface="ＭＳ Ｐゴシック" pitchFamily="84" charset="-128"/>
          <a:cs typeface="ＭＳ Ｐゴシック" pitchFamily="84" charset="-128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84" charset="2"/>
        <a:buChar char=""/>
        <a:defRPr sz="2200" kern="1200">
          <a:solidFill>
            <a:schemeClr val="tx2"/>
          </a:solidFill>
          <a:latin typeface="+mn-lt"/>
          <a:ea typeface="ＭＳ Ｐゴシック" pitchFamily="84" charset="-128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84" charset="2"/>
        <a:buChar char="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84" charset="2"/>
        <a:buChar char=""/>
        <a:defRPr sz="2000" kern="1200">
          <a:solidFill>
            <a:schemeClr val="tx2"/>
          </a:solidFill>
          <a:latin typeface="+mn-lt"/>
          <a:ea typeface="ＭＳ Ｐゴシック" pitchFamily="84" charset="-128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eg"/><Relationship Id="rId5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w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png"/><Relationship Id="rId1" Type="http://schemas.openxmlformats.org/officeDocument/2006/relationships/video" Target="Talking%20dogs%20from%20Pixars%20UP.mpg" TargetMode="Externa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3" Type="http://schemas.openxmlformats.org/officeDocument/2006/relationships/hyperlink" Target="mailto:Ftracz@ksu.ed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Relationship Id="rId5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image" Target="../media/image13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Relationship Id="rId5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fotosearch.com/bthumb/ARP/ARP116/Leader_C.jpg"/>
          <p:cNvPicPr>
            <a:picLocks noChangeAspect="1" noChangeArrowheads="1"/>
          </p:cNvPicPr>
          <p:nvPr/>
        </p:nvPicPr>
        <p:blipFill>
          <a:blip r:embed="rId3" cstate="print">
            <a:lum bright="-12000" contrast="33000"/>
          </a:blip>
          <a:srcRect/>
          <a:stretch>
            <a:fillRect/>
          </a:stretch>
        </p:blipFill>
        <p:spPr bwMode="auto">
          <a:xfrm>
            <a:off x="2438400" y="4419600"/>
            <a:ext cx="4343400" cy="175260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000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ea typeface="+mn-ea"/>
                <a:cs typeface="+mn-cs"/>
              </a:rPr>
              <a:t>Dr. Frank </a:t>
            </a:r>
            <a:r>
              <a:rPr lang="en-US" sz="2000" dirty="0" err="1" smtClean="0">
                <a:ea typeface="+mn-ea"/>
                <a:cs typeface="+mn-cs"/>
              </a:rPr>
              <a:t>Tracz</a:t>
            </a:r>
            <a:r>
              <a:rPr lang="en-US" sz="2000" dirty="0" smtClean="0">
                <a:ea typeface="+mn-ea"/>
                <a:cs typeface="+mn-cs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ea typeface="+mn-ea"/>
                <a:cs typeface="+mn-cs"/>
              </a:rPr>
              <a:t>Kansas State University</a:t>
            </a:r>
            <a:endParaRPr lang="en-US" sz="2000" dirty="0"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382000" cy="1828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  <a:cs typeface="+mj-cs"/>
              </a:rPr>
              <a:t/>
            </a:r>
            <a:b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  <a:cs typeface="+mj-cs"/>
              </a:rPr>
            </a:b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  <a:cs typeface="+mj-cs"/>
              </a:rPr>
              <a:t/>
            </a:r>
            <a:b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  <a:cs typeface="+mj-cs"/>
              </a:rPr>
            </a:b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  <a:cs typeface="+mj-cs"/>
              </a:rPr>
              <a:t/>
            </a:r>
            <a:b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  <a:cs typeface="+mj-cs"/>
              </a:rPr>
            </a:b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  <a:cs typeface="+mj-cs"/>
              </a:rPr>
              <a:t/>
            </a:r>
            <a:b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  <a:cs typeface="+mj-cs"/>
              </a:rPr>
            </a:b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  <a:cs typeface="+mj-cs"/>
              </a:rPr>
              <a:t/>
            </a:r>
            <a:b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  <a:cs typeface="+mj-cs"/>
              </a:rPr>
            </a:b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  <a:cs typeface="+mj-cs"/>
              </a:rPr>
              <a:t/>
            </a:r>
            <a:b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  <a:cs typeface="+mj-cs"/>
              </a:rPr>
            </a:b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  <a:cs typeface="+mj-cs"/>
              </a:rPr>
              <a:t/>
            </a:r>
            <a:b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  <a:cs typeface="+mj-cs"/>
              </a:rPr>
            </a:b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  <a:cs typeface="+mj-cs"/>
              </a:rPr>
              <a:t/>
            </a:r>
            <a:b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  <a:cs typeface="+mj-cs"/>
              </a:rPr>
            </a:b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  <a:cs typeface="+mj-cs"/>
              </a:rPr>
              <a:t>                                                                              </a:t>
            </a:r>
            <a:b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  <a:cs typeface="+mj-cs"/>
              </a:rPr>
            </a:b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  <a:cs typeface="+mj-cs"/>
              </a:rPr>
              <a:t/>
            </a:r>
            <a:b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  <a:cs typeface="+mj-cs"/>
              </a:rPr>
            </a:b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  <a:cs typeface="+mj-cs"/>
              </a:rPr>
              <a:t/>
            </a:r>
            <a:b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  <a:cs typeface="+mj-cs"/>
              </a:rPr>
            </a:b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  <a:cs typeface="+mj-cs"/>
              </a:rPr>
              <a:t/>
            </a:r>
            <a:b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  <a:cs typeface="+mj-cs"/>
              </a:rPr>
            </a:b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  <a:cs typeface="+mj-cs"/>
              </a:rPr>
              <a:t/>
            </a:r>
            <a:b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  <a:cs typeface="+mj-cs"/>
              </a:rPr>
            </a:b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  <a:cs typeface="+mj-cs"/>
              </a:rPr>
              <a:t>                                                           You Don’t Need A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a typeface="+mj-ea"/>
                <a:cs typeface="+mj-cs"/>
              </a:rPr>
              <a:t>Title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  <a:cs typeface="+mj-cs"/>
              </a:rPr>
              <a:t> To Be </a:t>
            </a:r>
            <a:b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  <a:cs typeface="+mj-cs"/>
              </a:rPr>
            </a:b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  <a:cs typeface="+mj-cs"/>
              </a:rPr>
              <a:t>A Leader</a:t>
            </a:r>
            <a:b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  <a:cs typeface="+mj-cs"/>
              </a:rPr>
            </a:br>
            <a:endParaRPr lang="en-US" sz="3600" dirty="0"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Leadership is Small….</a:t>
            </a:r>
            <a:endParaRPr lang="en-US" smtClean="0">
              <a:solidFill>
                <a:srgbClr val="7B9899"/>
              </a:solidFill>
            </a:endParaRPr>
          </a:p>
        </p:txBody>
      </p:sp>
      <p:pic>
        <p:nvPicPr>
          <p:cNvPr id="4" name="Content Placeholder 3" descr="rosa2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1524000"/>
            <a:ext cx="3442493" cy="3252691"/>
          </a:xfrm>
          <a:effectLst>
            <a:softEdge rad="112500"/>
          </a:effectLst>
        </p:spPr>
      </p:pic>
      <p:pic>
        <p:nvPicPr>
          <p:cNvPr id="5" name="Picture 4" descr="motherteres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2895600"/>
            <a:ext cx="31623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43000" y="49530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Georgia" pitchFamily="84" charset="0"/>
              </a:rPr>
              <a:t>  Rosa Parks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43600" y="23622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Georgia" pitchFamily="84" charset="0"/>
              </a:rPr>
              <a:t>Mother Teresa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09600" y="2819400"/>
            <a:ext cx="8153400" cy="3429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ea typeface="+mn-ea"/>
                <a:cs typeface="+mn-cs"/>
              </a:rPr>
              <a:t>“If you’re Big enough for your dream, your dream isn’t big enough for You.”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 smtClean="0">
                <a:ea typeface="+mn-ea"/>
                <a:cs typeface="+mn-cs"/>
              </a:rPr>
              <a:t>	- </a:t>
            </a:r>
            <a:r>
              <a:rPr lang="en-US" sz="1400" dirty="0" smtClean="0">
                <a:ea typeface="+mn-ea"/>
                <a:cs typeface="+mn-cs"/>
              </a:rPr>
              <a:t>E.R. McManus, Pastor and author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400" dirty="0" smtClean="0">
              <a:latin typeface="+mj-lt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200" dirty="0" smtClean="0">
              <a:latin typeface="+mj-lt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400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800" dirty="0">
              <a:latin typeface="Angsana New" pitchFamily="18" charset="-3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Invitation to Greatness</a:t>
            </a:r>
          </a:p>
        </p:txBody>
      </p:sp>
      <p:sp>
        <p:nvSpPr>
          <p:cNvPr id="4" name="Rectangle 3"/>
          <p:cNvSpPr/>
          <p:nvPr/>
        </p:nvSpPr>
        <p:spPr>
          <a:xfrm rot="847401">
            <a:off x="3634929" y="4331896"/>
            <a:ext cx="480060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3500">
                  <a:solidFill>
                    <a:schemeClr val="accent1">
                      <a:shade val="2500"/>
                      <a:alpha val="150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n-ea"/>
                <a:cs typeface="+mn-cs"/>
              </a:rPr>
              <a:t>Who Is A Leader?</a:t>
            </a:r>
            <a:endParaRPr lang="en-US" sz="3600" b="1" spc="50" dirty="0">
              <a:ln w="13500">
                <a:solidFill>
                  <a:schemeClr val="accent1">
                    <a:shade val="2500"/>
                    <a:alpha val="150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 rot="859301">
            <a:off x="236525" y="4615194"/>
            <a:ext cx="848822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1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n-ea"/>
                <a:cs typeface="+mn-cs"/>
              </a:rPr>
              <a:t>Do You Think You Make A Difference?</a:t>
            </a:r>
            <a:endParaRPr lang="en-US" sz="3200" b="1" spc="50" dirty="0">
              <a:ln w="13500">
                <a:solidFill>
                  <a:schemeClr val="accent1">
                    <a:shade val="2500"/>
                    <a:alpha val="1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 rot="870056">
            <a:off x="848823" y="5005526"/>
            <a:ext cx="507061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150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n-ea"/>
                <a:cs typeface="+mn-cs"/>
              </a:rPr>
              <a:t>What Is It </a:t>
            </a:r>
            <a:r>
              <a:rPr lang="en-US" sz="4000" b="1" spc="50" dirty="0">
                <a:ln w="13500">
                  <a:solidFill>
                    <a:schemeClr val="accent1">
                      <a:shade val="2500"/>
                      <a:alpha val="150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n-ea"/>
                <a:cs typeface="+mn-cs"/>
              </a:rPr>
              <a:t>You </a:t>
            </a:r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150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n-ea"/>
                <a:cs typeface="+mn-cs"/>
              </a:rPr>
              <a:t>Want?</a:t>
            </a:r>
            <a:endParaRPr lang="en-US" sz="4000" b="1" spc="50" dirty="0">
              <a:ln w="13500">
                <a:solidFill>
                  <a:schemeClr val="accent1">
                    <a:shade val="2500"/>
                    <a:alpha val="150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chemeClr val="accent1"/>
                </a:solidFill>
              </a:rPr>
              <a:t>Leadership…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8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Is NOT Fame!</a:t>
            </a:r>
            <a:endParaRPr lang="en-US" sz="8000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1"/>
                </a:solidFill>
              </a:rPr>
              <a:t>Leadership…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ctr" eaLnBrk="1" hangingPunct="1">
              <a:buFont typeface="Wingdings 2" pitchFamily="84" charset="2"/>
              <a:buNone/>
            </a:pPr>
            <a:endParaRPr lang="en-US" smtClean="0"/>
          </a:p>
          <a:p>
            <a:pPr algn="ctr" eaLnBrk="1" hangingPunct="1">
              <a:buFont typeface="Wingdings 2" pitchFamily="84" charset="2"/>
              <a:buNone/>
            </a:pPr>
            <a:endParaRPr lang="en-US" smtClean="0"/>
          </a:p>
          <a:p>
            <a:pPr algn="ctr" eaLnBrk="1" hangingPunct="1">
              <a:buFont typeface="Wingdings 2" pitchFamily="84" charset="2"/>
              <a:buNone/>
            </a:pPr>
            <a:endParaRPr lang="en-US" sz="4000" smtClean="0">
              <a:solidFill>
                <a:schemeClr val="tx2"/>
              </a:solidFill>
            </a:endParaRPr>
          </a:p>
          <a:p>
            <a:pPr algn="ctr" eaLnBrk="1" hangingPunct="1">
              <a:buFont typeface="Wingdings 2" pitchFamily="84" charset="2"/>
              <a:buNone/>
            </a:pPr>
            <a:r>
              <a:rPr lang="en-US" sz="4000" smtClean="0">
                <a:solidFill>
                  <a:schemeClr val="tx2"/>
                </a:solidFill>
              </a:rPr>
              <a:t>IS Making Things Better For Others!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resa C. Purcell\AppData\Local\Microsoft\Windows\Temporary Internet Files\Content.IE5\CDFG7UAU\MP900401566[1].jpg"/>
          <p:cNvPicPr>
            <a:picLocks noChangeAspect="1" noChangeArrowheads="1"/>
          </p:cNvPicPr>
          <p:nvPr/>
        </p:nvPicPr>
        <p:blipFill>
          <a:blip r:embed="rId3" cstate="print">
            <a:lum bright="40000" contrast="10000"/>
          </a:blip>
          <a:srcRect/>
          <a:stretch>
            <a:fillRect/>
          </a:stretch>
        </p:blipFill>
        <p:spPr bwMode="auto">
          <a:xfrm>
            <a:off x="152400" y="1447800"/>
            <a:ext cx="883920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1"/>
                </a:solidFill>
              </a:rPr>
              <a:t>Leadership…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721225"/>
          </a:xfrm>
        </p:spPr>
        <p:txBody>
          <a:bodyPr/>
          <a:lstStyle/>
          <a:p>
            <a:pPr algn="ctr" eaLnBrk="1" hangingPunct="1">
              <a:buFont typeface="Wingdings 2" pitchFamily="84" charset="2"/>
              <a:buNone/>
            </a:pPr>
            <a:endParaRPr lang="en-US" smtClean="0"/>
          </a:p>
          <a:p>
            <a:pPr algn="ctr" eaLnBrk="1" hangingPunct="1">
              <a:buFont typeface="Wingdings 2" pitchFamily="84" charset="2"/>
              <a:buNone/>
            </a:pPr>
            <a:r>
              <a:rPr lang="en-US" sz="3600" b="1" smtClean="0">
                <a:solidFill>
                  <a:schemeClr val="accent1"/>
                </a:solidFill>
              </a:rPr>
              <a:t>Is R.O.I.</a:t>
            </a:r>
          </a:p>
          <a:p>
            <a:pPr algn="ctr" eaLnBrk="1" hangingPunct="1">
              <a:buFont typeface="Wingdings 2" pitchFamily="84" charset="2"/>
              <a:buNone/>
            </a:pPr>
            <a:endParaRPr lang="en-US" sz="3600" b="1" smtClean="0">
              <a:solidFill>
                <a:schemeClr val="accent1"/>
              </a:solidFill>
            </a:endParaRPr>
          </a:p>
          <a:p>
            <a:pPr eaLnBrk="1" hangingPunct="1">
              <a:buFont typeface="Wingdings 2" pitchFamily="84" charset="2"/>
              <a:buNone/>
            </a:pPr>
            <a:r>
              <a:rPr lang="en-US" sz="3600" b="1" smtClean="0">
                <a:solidFill>
                  <a:schemeClr val="accent1"/>
                </a:solidFill>
              </a:rPr>
              <a:t>				Relationships</a:t>
            </a:r>
          </a:p>
          <a:p>
            <a:pPr eaLnBrk="1" hangingPunct="1">
              <a:buFont typeface="Wingdings 2" pitchFamily="84" charset="2"/>
              <a:buNone/>
            </a:pPr>
            <a:r>
              <a:rPr lang="en-US" sz="3600" b="1" smtClean="0">
                <a:solidFill>
                  <a:schemeClr val="accent1"/>
                </a:solidFill>
              </a:rPr>
              <a:t>				Outcomes</a:t>
            </a:r>
          </a:p>
          <a:p>
            <a:pPr eaLnBrk="1" hangingPunct="1">
              <a:buFont typeface="Wingdings 2" pitchFamily="84" charset="2"/>
              <a:buNone/>
            </a:pPr>
            <a:r>
              <a:rPr lang="en-US" sz="3600" b="1" smtClean="0">
                <a:solidFill>
                  <a:schemeClr val="accent1"/>
                </a:solidFill>
              </a:rPr>
              <a:t>				Improvements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1"/>
                </a:solidFill>
              </a:rPr>
              <a:t>Look For Ways To Lead</a:t>
            </a:r>
          </a:p>
        </p:txBody>
      </p:sp>
      <p:pic>
        <p:nvPicPr>
          <p:cNvPr id="3076" name="Picture 4" descr="C:\Users\Teresa C. Purcell\AppData\Local\Microsoft\Windows\Temporary Internet Files\Content.IE5\F71QQU90\MP90043312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590800"/>
            <a:ext cx="64008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Freeform 6"/>
          <p:cNvSpPr/>
          <p:nvPr/>
        </p:nvSpPr>
        <p:spPr>
          <a:xfrm>
            <a:off x="1600200" y="1600200"/>
            <a:ext cx="5943600" cy="914400"/>
          </a:xfrm>
          <a:custGeom>
            <a:avLst/>
            <a:gdLst>
              <a:gd name="connsiteX0" fmla="*/ 0 w 5943600"/>
              <a:gd name="connsiteY0" fmla="*/ 0 h 923330"/>
              <a:gd name="connsiteX1" fmla="*/ 5943600 w 5943600"/>
              <a:gd name="connsiteY1" fmla="*/ 0 h 923330"/>
              <a:gd name="connsiteX2" fmla="*/ 5943600 w 5943600"/>
              <a:gd name="connsiteY2" fmla="*/ 923330 h 923330"/>
              <a:gd name="connsiteX3" fmla="*/ 0 w 5943600"/>
              <a:gd name="connsiteY3" fmla="*/ 923330 h 923330"/>
              <a:gd name="connsiteX4" fmla="*/ 0 w 5943600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3600" h="923330">
                <a:moveTo>
                  <a:pt x="0" y="0"/>
                </a:moveTo>
                <a:lnTo>
                  <a:pt x="5943600" y="0"/>
                </a:lnTo>
                <a:lnTo>
                  <a:pt x="5943600" y="923330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z="635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Take the Lead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228600" y="-304800"/>
            <a:ext cx="8686800" cy="1524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1"/>
                </a:solidFill>
              </a:rPr>
              <a:t>PART II: </a:t>
            </a:r>
            <a:br>
              <a:rPr lang="en-US" sz="3600" b="1" smtClean="0">
                <a:solidFill>
                  <a:schemeClr val="accent1"/>
                </a:solidFill>
              </a:rPr>
            </a:br>
            <a:r>
              <a:rPr lang="en-US" sz="3600" b="1" smtClean="0">
                <a:solidFill>
                  <a:schemeClr val="accent1"/>
                </a:solidFill>
              </a:rPr>
              <a:t>Six Principals  of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Principle # 1</a:t>
            </a:r>
            <a:endParaRPr lang="en-US" sz="3200" b="1" dirty="0" smtClean="0">
              <a:solidFill>
                <a:schemeClr val="tx2"/>
              </a:solidFill>
              <a:ea typeface="+mn-ea"/>
              <a:cs typeface="+mn-cs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 smtClean="0">
                <a:solidFill>
                  <a:schemeClr val="tx2"/>
                </a:solidFill>
                <a:ea typeface="+mn-ea"/>
                <a:cs typeface="+mn-cs"/>
              </a:rPr>
              <a:t>The Power of “Self-Mastery”</a:t>
            </a:r>
            <a:endParaRPr lang="en-US" dirty="0" smtClean="0">
              <a:solidFill>
                <a:schemeClr val="tx2"/>
              </a:solidFill>
              <a:ea typeface="+mn-ea"/>
              <a:cs typeface="+mn-cs"/>
            </a:endParaRPr>
          </a:p>
          <a:p>
            <a:pPr lvl="5">
              <a:defRPr/>
            </a:pPr>
            <a:endParaRPr lang="en-US" sz="2800" dirty="0" smtClean="0">
              <a:solidFill>
                <a:schemeClr val="tx2"/>
              </a:solidFill>
            </a:endParaRPr>
          </a:p>
          <a:p>
            <a:pPr lvl="5">
              <a:buFont typeface="Wingdings 2"/>
              <a:buNone/>
              <a:defRPr/>
            </a:pPr>
            <a:endParaRPr lang="en-US" sz="2800" dirty="0" smtClean="0">
              <a:solidFill>
                <a:schemeClr val="tx2"/>
              </a:solidFill>
            </a:endParaRPr>
          </a:p>
          <a:p>
            <a:pPr lvl="5"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Leading from Within</a:t>
            </a:r>
          </a:p>
          <a:p>
            <a:pPr lvl="5"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“Remember to play after every storm”</a:t>
            </a:r>
          </a:p>
          <a:p>
            <a:pPr lvl="5">
              <a:defRPr/>
            </a:pPr>
            <a:r>
              <a:rPr lang="en-US" sz="2800" u="sng" dirty="0" smtClean="0">
                <a:solidFill>
                  <a:schemeClr val="tx2"/>
                </a:solidFill>
              </a:rPr>
              <a:t>BE </a:t>
            </a:r>
            <a:r>
              <a:rPr lang="en-US" sz="2800" dirty="0" smtClean="0">
                <a:solidFill>
                  <a:schemeClr val="tx2"/>
                </a:solidFill>
              </a:rPr>
              <a:t>the change you wish to see in others</a:t>
            </a:r>
            <a:endParaRPr lang="en-US" sz="2800" u="sng" dirty="0" smtClean="0">
              <a:solidFill>
                <a:schemeClr val="tx2"/>
              </a:solidFill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>
              <a:solidFill>
                <a:schemeClr val="tx2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1"/>
                </a:solidFill>
              </a:rPr>
              <a:t>“Obligation” or “Opportunity”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7175"/>
            <a:ext cx="8577263" cy="4572000"/>
          </a:xfrm>
        </p:spPr>
        <p:txBody>
          <a:bodyPr/>
          <a:lstStyle/>
          <a:p>
            <a:pPr algn="ctr" eaLnBrk="1" hangingPunct="1">
              <a:buFont typeface="Wingdings 2" pitchFamily="84" charset="2"/>
              <a:buNone/>
            </a:pPr>
            <a:endParaRPr lang="en-US" sz="3200" smtClean="0">
              <a:solidFill>
                <a:schemeClr val="tx2"/>
              </a:solidFill>
            </a:endParaRPr>
          </a:p>
          <a:p>
            <a:pPr algn="ctr" eaLnBrk="1" hangingPunct="1">
              <a:buFont typeface="Wingdings 2" pitchFamily="84" charset="2"/>
              <a:buNone/>
            </a:pPr>
            <a:r>
              <a:rPr lang="en-US" sz="3200" smtClean="0">
                <a:solidFill>
                  <a:schemeClr val="tx2"/>
                </a:solidFill>
              </a:rPr>
              <a:t>       </a:t>
            </a:r>
          </a:p>
          <a:p>
            <a:pPr algn="ctr" eaLnBrk="1" hangingPunct="1">
              <a:buFont typeface="Wingdings 2" pitchFamily="84" charset="2"/>
              <a:buNone/>
            </a:pPr>
            <a:r>
              <a:rPr lang="en-US" sz="3200" smtClean="0">
                <a:solidFill>
                  <a:schemeClr val="tx2"/>
                </a:solidFill>
              </a:rPr>
              <a:t>		Obligation IS Opportunity!</a:t>
            </a:r>
          </a:p>
          <a:p>
            <a:pPr algn="ctr" eaLnBrk="1" hangingPunct="1">
              <a:buFont typeface="Wingdings 2" pitchFamily="84" charset="2"/>
              <a:buNone/>
            </a:pPr>
            <a:endParaRPr lang="en-US" sz="3200" smtClean="0">
              <a:solidFill>
                <a:schemeClr val="tx2"/>
              </a:solidFill>
            </a:endParaRPr>
          </a:p>
          <a:p>
            <a:pPr algn="ctr" eaLnBrk="1" hangingPunct="1">
              <a:buFont typeface="Wingdings 2" pitchFamily="84" charset="2"/>
              <a:buNone/>
            </a:pPr>
            <a:r>
              <a:rPr lang="en-US" sz="3200" smtClean="0">
                <a:solidFill>
                  <a:schemeClr val="tx2"/>
                </a:solidFill>
              </a:rPr>
              <a:t>   	Do It Because You Want To!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Teresa C. Purcell\AppData\Local\Microsoft\Windows\Temporary Internet Files\Content.IE5\F71QQU90\MP900387733[1].jpg"/>
          <p:cNvPicPr>
            <a:picLocks noChangeAspect="1" noChangeArrowheads="1"/>
          </p:cNvPicPr>
          <p:nvPr/>
        </p:nvPicPr>
        <p:blipFill>
          <a:blip r:embed="rId3" cstate="print">
            <a:lum contrast="-30000"/>
          </a:blip>
          <a:srcRect/>
          <a:stretch>
            <a:fillRect/>
          </a:stretch>
        </p:blipFill>
        <p:spPr bwMode="auto">
          <a:xfrm>
            <a:off x="3048000" y="3352800"/>
            <a:ext cx="30480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1"/>
                </a:solidFill>
              </a:rPr>
              <a:t>“Money” VS. “Meaning”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tx2"/>
                </a:solidFill>
              </a:rPr>
              <a:t>50%-80% of us dislike our lives/work</a:t>
            </a:r>
          </a:p>
          <a:p>
            <a:pPr eaLnBrk="1" hangingPunct="1"/>
            <a:r>
              <a:rPr lang="en-US" sz="3200" smtClean="0">
                <a:solidFill>
                  <a:schemeClr val="tx2"/>
                </a:solidFill>
              </a:rPr>
              <a:t>Leadership infuses meaning</a:t>
            </a:r>
          </a:p>
        </p:txBody>
      </p:sp>
      <p:pic>
        <p:nvPicPr>
          <p:cNvPr id="2050" name="Picture 2" descr="C:\Users\Teresa C. Purcell\AppData\Local\Microsoft\Windows\Temporary Internet Files\Content.IE5\XWF6WF1E\MP90040156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99560">
            <a:off x="381000" y="3048000"/>
            <a:ext cx="3048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Teresa C. Purcell\AppData\Local\Microsoft\Windows\Temporary Internet Files\Content.IE5\CDFG7UAU\MC900439596[1].png"/>
          <p:cNvPicPr>
            <a:picLocks noChangeAspect="1" noChangeArrowheads="1"/>
          </p:cNvPicPr>
          <p:nvPr/>
        </p:nvPicPr>
        <p:blipFill>
          <a:blip r:embed="rId5" cstate="print">
            <a:lum contrast="-10000"/>
          </a:blip>
          <a:srcRect/>
          <a:stretch>
            <a:fillRect/>
          </a:stretch>
        </p:blipFill>
        <p:spPr bwMode="auto">
          <a:xfrm rot="604744">
            <a:off x="4953000" y="3057525"/>
            <a:ext cx="4343400" cy="3800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resa C. Purcell\AppData\Local\Microsoft\Windows\Temporary Internet Files\Content.IE5\E01IRKWQ\MP900447843[1].jpg"/>
          <p:cNvPicPr>
            <a:picLocks noChangeAspect="1" noChangeArrowheads="1"/>
          </p:cNvPicPr>
          <p:nvPr/>
        </p:nvPicPr>
        <p:blipFill>
          <a:blip r:embed="rId3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228600" y="1447800"/>
            <a:ext cx="86868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1"/>
                </a:solidFill>
              </a:rPr>
              <a:t>The Road Less Traveled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Open YOUR Door</a:t>
            </a:r>
          </a:p>
          <a:p>
            <a:pPr eaLnBrk="1" hangingPunct="1">
              <a:buFont typeface="Wingdings 2" pitchFamily="84" charset="2"/>
              <a:buNone/>
            </a:pPr>
            <a:endParaRPr lang="en-US" smtClean="0">
              <a:solidFill>
                <a:schemeClr val="tx2"/>
              </a:solidFill>
            </a:endParaRPr>
          </a:p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Control YOUR Life</a:t>
            </a:r>
          </a:p>
          <a:p>
            <a:pPr eaLnBrk="1" hangingPunct="1">
              <a:buFont typeface="Wingdings 2" pitchFamily="84" charset="2"/>
              <a:buNone/>
            </a:pPr>
            <a:endParaRPr lang="en-US" smtClean="0">
              <a:solidFill>
                <a:schemeClr val="tx2"/>
              </a:solidFill>
            </a:endParaRPr>
          </a:p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Who’s in Charge of YOU?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09600" y="2819400"/>
            <a:ext cx="8153400" cy="3429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 2" charset="2"/>
              <a:buNone/>
              <a:defRPr/>
            </a:pPr>
            <a:endParaRPr lang="en-US" cap="none" smtClean="0">
              <a:ea typeface="ＭＳ Ｐゴシック" charset="-128"/>
              <a:cs typeface="ＭＳ Ｐゴシック" charset="-128"/>
            </a:endParaRPr>
          </a:p>
          <a:p>
            <a:pPr algn="l" eaLnBrk="1" hangingPunct="1">
              <a:lnSpc>
                <a:spcPct val="90000"/>
              </a:lnSpc>
              <a:buFont typeface="Wingdings" charset="2"/>
              <a:buChar char="v"/>
              <a:defRPr/>
            </a:pPr>
            <a:r>
              <a:rPr lang="en-US" cap="none" smtClean="0">
                <a:ea typeface="ＭＳ Ｐゴシック" charset="-128"/>
                <a:cs typeface="ＭＳ Ｐゴシック" charset="-128"/>
              </a:rPr>
              <a:t>  INFLUENCE</a:t>
            </a:r>
          </a:p>
          <a:p>
            <a:pPr algn="l" eaLnBrk="1" hangingPunct="1">
              <a:lnSpc>
                <a:spcPct val="90000"/>
              </a:lnSpc>
              <a:buFont typeface="Wingdings" charset="2"/>
              <a:buChar char="v"/>
              <a:defRPr/>
            </a:pPr>
            <a:r>
              <a:rPr lang="en-US" cap="none" smtClean="0">
                <a:ea typeface="ＭＳ Ｐゴシック" charset="-128"/>
                <a:cs typeface="ＭＳ Ｐゴシック" charset="-128"/>
              </a:rPr>
              <a:t>  TEST</a:t>
            </a:r>
          </a:p>
          <a:p>
            <a:pPr lvl="1" algn="l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mtClean="0"/>
              <a:t>Do you shape your life?</a:t>
            </a:r>
          </a:p>
          <a:p>
            <a:pPr lvl="1" algn="l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mtClean="0"/>
              <a:t>Do you affect the quality of others’ experiences?</a:t>
            </a:r>
          </a:p>
          <a:p>
            <a:pPr lvl="1" algn="l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mtClean="0"/>
              <a:t>Do you inspire or influence others?</a:t>
            </a:r>
          </a:p>
          <a:p>
            <a:pPr lvl="1" algn="l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mtClean="0"/>
              <a:t>Do you work to achieve specific goals by working with or coordinating the efforts of others?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sz="3200" smtClean="0"/>
              <a:t>“Yes” to any of these?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sz="3200" smtClean="0"/>
              <a:t>YOU ARE A LEADER!</a:t>
            </a:r>
          </a:p>
          <a:p>
            <a:pPr lvl="1" algn="l" eaLnBrk="1" hangingPunct="1">
              <a:lnSpc>
                <a:spcPct val="90000"/>
              </a:lnSpc>
              <a:buFont typeface="Wingdings" charset="2"/>
              <a:buChar char="§"/>
              <a:defRPr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PART I: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Leadership Is…	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1625" y="1508125"/>
            <a:ext cx="4040188" cy="7493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sz="3600"/>
              <a:t>The Issues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791075" y="1524000"/>
            <a:ext cx="4041775" cy="7318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600" dirty="0" smtClean="0"/>
              <a:t>The Solutions</a:t>
            </a:r>
            <a:endParaRPr lang="en-US" sz="36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1"/>
                </a:solidFill>
              </a:rPr>
              <a:t>Think Like A Leader…</a:t>
            </a:r>
          </a:p>
        </p:txBody>
      </p:sp>
      <p:pic>
        <p:nvPicPr>
          <p:cNvPr id="5125" name="Picture 5" descr="C:\Users\Teresa C. Purcell\AppData\Local\Microsoft\Windows\Temporary Internet Files\Content.IE5\CDFG7UAU\MC900389266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590800"/>
            <a:ext cx="1905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C:\Users\Teresa C. Purcell\AppData\Local\Microsoft\Windows\Temporary Internet Files\Content.IE5\E01IRKWQ\MC900187569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2667000"/>
            <a:ext cx="259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1"/>
                </a:solidFill>
              </a:rPr>
              <a:t>Make Time to Think…</a:t>
            </a:r>
          </a:p>
        </p:txBody>
      </p:sp>
      <p:pic>
        <p:nvPicPr>
          <p:cNvPr id="6146" name="Picture 2" descr="C:\Users\Teresa C. Purcell\AppData\Local\Microsoft\Windows\Temporary Internet Files\Content.IE5\F71QQU90\MC900434667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752600"/>
            <a:ext cx="6477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62200" y="3048000"/>
            <a:ext cx="48768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When Do You?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1"/>
                </a:solidFill>
              </a:rPr>
              <a:t>Take Control of Your Life…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ctr" eaLnBrk="1" hangingPunct="1">
              <a:buFont typeface="Wingdings 2" pitchFamily="84" charset="2"/>
              <a:buNone/>
            </a:pPr>
            <a:endParaRPr lang="en-US" smtClean="0"/>
          </a:p>
          <a:p>
            <a:pPr algn="ctr" eaLnBrk="1" hangingPunct="1">
              <a:buFont typeface="Wingdings 2" pitchFamily="84" charset="2"/>
              <a:buNone/>
            </a:pPr>
            <a:endParaRPr lang="en-US" smtClean="0"/>
          </a:p>
          <a:p>
            <a:pPr algn="ctr" eaLnBrk="1" hangingPunct="1">
              <a:buFont typeface="Wingdings 2" pitchFamily="84" charset="2"/>
              <a:buNone/>
            </a:pPr>
            <a:endParaRPr lang="en-US" smtClean="0"/>
          </a:p>
          <a:p>
            <a:pPr algn="ctr" eaLnBrk="1" hangingPunct="1">
              <a:buFont typeface="Wingdings 2" pitchFamily="84" charset="2"/>
              <a:buNone/>
            </a:pPr>
            <a:r>
              <a:rPr lang="en-US" sz="3600" smtClean="0">
                <a:solidFill>
                  <a:schemeClr val="tx2"/>
                </a:solidFill>
              </a:rPr>
              <a:t>Focus on what you CAN control, first!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Teresa C. Purcell\AppData\Local\Microsoft\Windows\Temporary Internet Files\Content.IE5\F71QQU90\MP900442383[1].jpg"/>
          <p:cNvPicPr>
            <a:picLocks noChangeAspect="1" noChangeArrowheads="1"/>
          </p:cNvPicPr>
          <p:nvPr/>
        </p:nvPicPr>
        <p:blipFill>
          <a:blip r:embed="rId3" cstate="print">
            <a:lum bright="40000" contrast="-70000"/>
          </a:blip>
          <a:srcRect/>
          <a:stretch>
            <a:fillRect/>
          </a:stretch>
        </p:blipFill>
        <p:spPr bwMode="auto">
          <a:xfrm>
            <a:off x="304800" y="1447800"/>
            <a:ext cx="8610600" cy="5020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1"/>
                </a:solidFill>
              </a:rPr>
              <a:t>Motivation: How to Keep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Reflect</a:t>
            </a:r>
          </a:p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Dream</a:t>
            </a:r>
          </a:p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Mirror the Successful People Around You</a:t>
            </a:r>
          </a:p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Retreat to Advance</a:t>
            </a:r>
          </a:p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Mentor Someone</a:t>
            </a:r>
          </a:p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Enjoy the Journey</a:t>
            </a:r>
          </a:p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Be a Victor not a Victim</a:t>
            </a:r>
          </a:p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Search for the Pony !</a:t>
            </a:r>
          </a:p>
          <a:p>
            <a:pPr eaLnBrk="1" hangingPunct="1">
              <a:buFont typeface="Wingdings 2" pitchFamily="84" charset="2"/>
              <a:buNone/>
            </a:pPr>
            <a:r>
              <a:rPr lang="en-US" sz="2000" b="1" smtClean="0">
                <a:solidFill>
                  <a:srgbClr val="C00000"/>
                </a:solidFill>
              </a:rPr>
              <a:t>	(Haves and Have Nots) (When Something Bad Happens)</a:t>
            </a:r>
          </a:p>
          <a:p>
            <a:pPr eaLnBrk="1" hangingPunct="1"/>
            <a:endParaRPr lang="en-US" b="1" smtClean="0">
              <a:solidFill>
                <a:srgbClr val="C00000"/>
              </a:solidFill>
            </a:endParaRPr>
          </a:p>
          <a:p>
            <a:pPr eaLnBrk="1" hangingPunct="1"/>
            <a:endParaRPr lang="en-US" b="1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1"/>
                </a:solidFill>
              </a:rPr>
              <a:t>Self-Mastery Index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192213" y="1739900"/>
            <a:ext cx="7613650" cy="4359275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>
              <a:buFont typeface="Wingdings 2" pitchFamily="84" charset="2"/>
              <a:buNone/>
            </a:pPr>
            <a:endParaRPr lang="en-US" smtClean="0"/>
          </a:p>
          <a:p>
            <a:pPr eaLnBrk="1" hangingPunct="1"/>
            <a:r>
              <a:rPr lang="en-US" sz="3600" smtClean="0">
                <a:solidFill>
                  <a:schemeClr val="tx2"/>
                </a:solidFill>
              </a:rPr>
              <a:t>Ratio Between</a:t>
            </a:r>
          </a:p>
          <a:p>
            <a:pPr lvl="1" eaLnBrk="1" hangingPunct="1"/>
            <a:r>
              <a:rPr lang="en-US" sz="3200" smtClean="0"/>
              <a:t>Promises Made</a:t>
            </a:r>
          </a:p>
          <a:p>
            <a:pPr lvl="1" eaLnBrk="1" hangingPunct="1"/>
            <a:r>
              <a:rPr lang="en-US" sz="3200" smtClean="0"/>
              <a:t>Promises Kept</a:t>
            </a:r>
          </a:p>
        </p:txBody>
      </p:sp>
      <p:pic>
        <p:nvPicPr>
          <p:cNvPr id="5" name="Picture 4" descr="pinky-swear2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4802430" y="1547155"/>
            <a:ext cx="3917310" cy="4738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eresa C. Purcell\AppData\Local\Microsoft\Windows\Temporary Internet Files\Content.IE5\E01IRKWQ\MC900200089[1].wmf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85800" y="1600200"/>
            <a:ext cx="8458200" cy="441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Leadership “Action Points”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smtClean="0">
              <a:solidFill>
                <a:schemeClr val="tx2"/>
              </a:solidFill>
            </a:endParaRPr>
          </a:p>
          <a:p>
            <a:pPr eaLnBrk="1" hangingPunct="1">
              <a:buFont typeface="Wingdings 2" pitchFamily="84" charset="2"/>
              <a:buNone/>
            </a:pPr>
            <a:endParaRPr lang="en-US" smtClean="0">
              <a:solidFill>
                <a:schemeClr val="tx2"/>
              </a:solidFill>
            </a:endParaRPr>
          </a:p>
          <a:p>
            <a:pPr eaLnBrk="1" hangingPunct="1">
              <a:buFont typeface="Wingdings 2" pitchFamily="84" charset="2"/>
              <a:buNone/>
            </a:pPr>
            <a:r>
              <a:rPr lang="en-US" smtClean="0">
                <a:solidFill>
                  <a:schemeClr val="accent1"/>
                </a:solidFill>
              </a:rPr>
              <a:t>1. </a:t>
            </a:r>
            <a:r>
              <a:rPr lang="en-US" smtClean="0">
                <a:solidFill>
                  <a:schemeClr val="tx2"/>
                </a:solidFill>
              </a:rPr>
              <a:t>Stimulate Your Brain</a:t>
            </a:r>
          </a:p>
          <a:p>
            <a:pPr eaLnBrk="1" hangingPunct="1"/>
            <a:endParaRPr lang="en-US" smtClean="0">
              <a:solidFill>
                <a:schemeClr val="tx2"/>
              </a:solidFill>
            </a:endParaRPr>
          </a:p>
          <a:p>
            <a:pPr eaLnBrk="1" hangingPunct="1">
              <a:buFont typeface="Wingdings 2" pitchFamily="84" charset="2"/>
              <a:buNone/>
            </a:pPr>
            <a:r>
              <a:rPr lang="en-US" smtClean="0">
                <a:solidFill>
                  <a:schemeClr val="accent1"/>
                </a:solidFill>
              </a:rPr>
              <a:t>2. </a:t>
            </a:r>
            <a:r>
              <a:rPr lang="en-US" smtClean="0">
                <a:solidFill>
                  <a:schemeClr val="tx2"/>
                </a:solidFill>
              </a:rPr>
              <a:t>Record Your Insights</a:t>
            </a:r>
          </a:p>
          <a:p>
            <a:pPr eaLnBrk="1" hangingPunct="1">
              <a:buFont typeface="Wingdings 2" pitchFamily="84" charset="2"/>
              <a:buNone/>
            </a:pPr>
            <a:endParaRPr lang="en-US" smtClean="0">
              <a:solidFill>
                <a:schemeClr val="tx2"/>
              </a:solidFill>
            </a:endParaRPr>
          </a:p>
          <a:p>
            <a:pPr eaLnBrk="1" hangingPunct="1">
              <a:buFont typeface="Wingdings 2" pitchFamily="84" charset="2"/>
              <a:buNone/>
            </a:pPr>
            <a:r>
              <a:rPr lang="en-US" smtClean="0">
                <a:solidFill>
                  <a:schemeClr val="accent1"/>
                </a:solidFill>
              </a:rPr>
              <a:t>3. </a:t>
            </a:r>
            <a:r>
              <a:rPr lang="en-US" smtClean="0">
                <a:solidFill>
                  <a:schemeClr val="tx2"/>
                </a:solidFill>
              </a:rPr>
              <a:t>Pick a Problem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1775" y="1508125"/>
            <a:ext cx="8574088" cy="4816475"/>
          </a:xfrm>
        </p:spPr>
        <p:txBody>
          <a:bodyPr>
            <a:normAutofit fontScale="850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Principle # 2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 smtClean="0">
                <a:solidFill>
                  <a:schemeClr val="tx2"/>
                </a:solidFill>
                <a:ea typeface="+mn-ea"/>
                <a:cs typeface="+mn-cs"/>
              </a:rPr>
              <a:t>The Power of “Focus”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200" b="1" dirty="0" smtClean="0">
              <a:solidFill>
                <a:schemeClr val="tx2"/>
              </a:solidFill>
              <a:ea typeface="+mn-ea"/>
              <a:cs typeface="+mn-cs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800" b="1" dirty="0" smtClean="0">
              <a:solidFill>
                <a:schemeClr val="tx2"/>
              </a:solidFill>
              <a:ea typeface="+mn-ea"/>
              <a:cs typeface="+mn-cs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800" b="1" dirty="0" smtClean="0">
              <a:solidFill>
                <a:schemeClr val="tx2"/>
              </a:solidFill>
              <a:ea typeface="+mn-ea"/>
              <a:cs typeface="+mn-cs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800" b="1" dirty="0" smtClean="0">
              <a:solidFill>
                <a:schemeClr val="tx2"/>
              </a:solidFill>
              <a:ea typeface="+mn-ea"/>
              <a:cs typeface="+mn-cs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800" b="1" dirty="0" smtClean="0">
              <a:solidFill>
                <a:schemeClr val="tx2"/>
              </a:solidFill>
              <a:ea typeface="+mn-ea"/>
              <a:cs typeface="+mn-cs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800" dirty="0" smtClean="0">
              <a:solidFill>
                <a:schemeClr val="tx2"/>
              </a:solidFill>
              <a:ea typeface="+mn-ea"/>
              <a:cs typeface="+mn-cs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>
              <a:ea typeface="+mn-ea"/>
              <a:cs typeface="+mn-cs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>
              <a:ea typeface="+mn-ea"/>
              <a:cs typeface="+mn-cs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>
              <a:ea typeface="+mn-ea"/>
              <a:cs typeface="+mn-cs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chemeClr val="accent1"/>
                </a:solidFill>
                <a:ea typeface="+mn-ea"/>
                <a:cs typeface="+mn-cs"/>
              </a:rPr>
              <a:t>Energy and persistence conquer ALL things.”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chemeClr val="accent1"/>
                </a:solidFill>
                <a:ea typeface="+mn-ea"/>
                <a:cs typeface="+mn-cs"/>
              </a:rPr>
              <a:t>						-Benjamin Franklin </a:t>
            </a:r>
            <a:endParaRPr lang="en-US" b="1" dirty="0">
              <a:solidFill>
                <a:schemeClr val="accent1"/>
              </a:solidFill>
              <a:ea typeface="+mn-ea"/>
              <a:cs typeface="+mn-cs"/>
            </a:endParaRPr>
          </a:p>
        </p:txBody>
      </p:sp>
      <p:pic>
        <p:nvPicPr>
          <p:cNvPr id="5" name="Picture 4" descr="cavies_gu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6410" y="2353660"/>
            <a:ext cx="6067990" cy="3149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1"/>
                </a:solidFill>
              </a:rPr>
              <a:t>The Power of “Focus”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797425"/>
          </a:xfrm>
        </p:spPr>
        <p:txBody>
          <a:bodyPr/>
          <a:lstStyle/>
          <a:p>
            <a:pPr marL="514350" indent="-514350" eaLnBrk="1" hangingPunct="1">
              <a:buFont typeface="Wingdings 2" pitchFamily="84" charset="2"/>
              <a:buAutoNum type="arabicPeriod"/>
            </a:pPr>
            <a:endParaRPr lang="en-US" smtClean="0"/>
          </a:p>
          <a:p>
            <a:pPr marL="514350" indent="-514350" eaLnBrk="1" hangingPunct="1">
              <a:buFont typeface="Wingdings 2" pitchFamily="84" charset="2"/>
              <a:buNone/>
            </a:pPr>
            <a:r>
              <a:rPr lang="en-US" smtClean="0"/>
              <a:t>1.    Importance of Focus </a:t>
            </a:r>
          </a:p>
        </p:txBody>
      </p:sp>
      <p:pic>
        <p:nvPicPr>
          <p:cNvPr id="67587" name="Picture 3" descr="/Users/Bands/Desktop/Talking dogs from Pixars UP.mpg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6413" y="2590800"/>
            <a:ext cx="812958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5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75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8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7587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1"/>
                </a:solidFill>
              </a:rPr>
              <a:t>The Power of “Focus”</a:t>
            </a:r>
            <a:endParaRPr lang="en-US" smtClean="0">
              <a:solidFill>
                <a:srgbClr val="7B98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514350" indent="-514350" eaLnBrk="1" hangingPunct="1">
              <a:buFont typeface="Georgia" pitchFamily="84" charset="0"/>
              <a:buAutoNum type="arabicPeriod"/>
            </a:pPr>
            <a:endParaRPr lang="en-US" smtClean="0"/>
          </a:p>
          <a:p>
            <a:pPr marL="514350" indent="-514350" eaLnBrk="1" hangingPunct="1">
              <a:buFont typeface="Wingdings 2" pitchFamily="84" charset="2"/>
              <a:buNone/>
            </a:pPr>
            <a:endParaRPr lang="en-US" smtClean="0"/>
          </a:p>
          <a:p>
            <a:pPr marL="514350" indent="-514350" eaLnBrk="1" hangingPunct="1">
              <a:buFont typeface="Wingdings 2" pitchFamily="84" charset="2"/>
              <a:buNone/>
            </a:pPr>
            <a:r>
              <a:rPr lang="en-US" smtClean="0">
                <a:solidFill>
                  <a:schemeClr val="tx2"/>
                </a:solidFill>
              </a:rPr>
              <a:t>2.	Danger of Drifting (Power!)</a:t>
            </a:r>
          </a:p>
          <a:p>
            <a:pPr marL="514350" indent="-514350" eaLnBrk="1" hangingPunct="1">
              <a:buFont typeface="Wingdings 2" pitchFamily="84" charset="2"/>
              <a:buNone/>
            </a:pPr>
            <a:r>
              <a:rPr lang="en-US" smtClean="0">
                <a:solidFill>
                  <a:schemeClr val="tx2"/>
                </a:solidFill>
              </a:rPr>
              <a:t>3.	Drifting VS. Waiting (is a choice)</a:t>
            </a:r>
          </a:p>
          <a:p>
            <a:pPr marL="514350" indent="-514350" eaLnBrk="1" hangingPunct="1">
              <a:buFont typeface="Wingdings 2" pitchFamily="84" charset="2"/>
              <a:buNone/>
            </a:pPr>
            <a:r>
              <a:rPr lang="en-US" smtClean="0">
                <a:solidFill>
                  <a:schemeClr val="tx2"/>
                </a:solidFill>
              </a:rPr>
              <a:t>4.	Distraction is Detrimental (Keep the Course)</a:t>
            </a:r>
          </a:p>
          <a:p>
            <a:pPr marL="514350" indent="-514350" eaLnBrk="1" hangingPunct="1">
              <a:buFont typeface="Wingdings 2" pitchFamily="84" charset="2"/>
              <a:buNone/>
            </a:pPr>
            <a:r>
              <a:rPr lang="en-US" smtClean="0">
                <a:solidFill>
                  <a:schemeClr val="tx2"/>
                </a:solidFill>
              </a:rPr>
              <a:t>5.	Establish an Agenda (…and Stick to It!)</a:t>
            </a:r>
          </a:p>
          <a:p>
            <a:pPr marL="514350" indent="-514350" eaLnBrk="1" hangingPunct="1">
              <a:buFont typeface="Wingdings 2" pitchFamily="84" charset="2"/>
              <a:buNone/>
            </a:pPr>
            <a:r>
              <a:rPr lang="en-US" smtClean="0">
                <a:solidFill>
                  <a:schemeClr val="tx2"/>
                </a:solidFill>
              </a:rPr>
              <a:t>6.	Prioritize (the important things) </a:t>
            </a:r>
          </a:p>
          <a:p>
            <a:pPr marL="514350" indent="-514350" eaLnBrk="1" hangingPunct="1">
              <a:buFont typeface="Wingdings 2" pitchFamily="84" charset="2"/>
              <a:buNone/>
            </a:pPr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eresa C. Purcell\AppData\Local\Microsoft\Windows\Temporary Internet Files\Content.IE5\E01IRKWQ\MC900200089[1].wmf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85800" y="1600200"/>
            <a:ext cx="8458200" cy="441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1"/>
                </a:solidFill>
              </a:rPr>
              <a:t>Leadership Action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514350" indent="-514350" eaLnBrk="1" hangingPunct="1">
              <a:buFont typeface="Wingdings 2" pitchFamily="84" charset="2"/>
              <a:buAutoNum type="arabicPeriod"/>
            </a:pPr>
            <a:endParaRPr lang="en-US" smtClean="0">
              <a:solidFill>
                <a:schemeClr val="tx2"/>
              </a:solidFill>
            </a:endParaRPr>
          </a:p>
          <a:p>
            <a:pPr marL="514350" indent="-514350" eaLnBrk="1" hangingPunct="1">
              <a:buFont typeface="Wingdings 2" pitchFamily="84" charset="2"/>
              <a:buAutoNum type="arabicPeriod"/>
            </a:pPr>
            <a:endParaRPr lang="en-US" smtClean="0">
              <a:solidFill>
                <a:schemeClr val="tx2"/>
              </a:solidFill>
            </a:endParaRPr>
          </a:p>
          <a:p>
            <a:pPr marL="514350" indent="-514350" eaLnBrk="1" hangingPunct="1">
              <a:buFont typeface="Wingdings 2" pitchFamily="84" charset="2"/>
              <a:buNone/>
            </a:pPr>
            <a:r>
              <a:rPr lang="en-US" smtClean="0">
                <a:solidFill>
                  <a:schemeClr val="accent1"/>
                </a:solidFill>
              </a:rPr>
              <a:t>1.</a:t>
            </a:r>
            <a:r>
              <a:rPr lang="en-US" smtClean="0">
                <a:solidFill>
                  <a:schemeClr val="tx2"/>
                </a:solidFill>
              </a:rPr>
              <a:t>	Eliminate Activities that Don’t Add Value</a:t>
            </a:r>
          </a:p>
          <a:p>
            <a:pPr marL="514350" indent="-514350" eaLnBrk="1" hangingPunct="1"/>
            <a:endParaRPr lang="en-US" smtClean="0">
              <a:solidFill>
                <a:schemeClr val="tx2"/>
              </a:solidFill>
            </a:endParaRPr>
          </a:p>
          <a:p>
            <a:pPr marL="514350" indent="-514350" eaLnBrk="1" hangingPunct="1">
              <a:buFont typeface="Wingdings 2" pitchFamily="84" charset="2"/>
              <a:buNone/>
            </a:pPr>
            <a:r>
              <a:rPr lang="en-US" smtClean="0">
                <a:solidFill>
                  <a:schemeClr val="accent1"/>
                </a:solidFill>
              </a:rPr>
              <a:t>2.</a:t>
            </a:r>
            <a:r>
              <a:rPr lang="en-US" smtClean="0">
                <a:solidFill>
                  <a:schemeClr val="tx2"/>
                </a:solidFill>
              </a:rPr>
              <a:t>	Identify Your “MVP” Activities</a:t>
            </a:r>
          </a:p>
          <a:p>
            <a:pPr marL="1611313" lvl="4" indent="-514350" eaLnBrk="1" hangingPunct="1">
              <a:buFontTx/>
              <a:buNone/>
            </a:pPr>
            <a:r>
              <a:rPr lang="en-US" sz="2400" smtClean="0">
                <a:solidFill>
                  <a:schemeClr val="tx2"/>
                </a:solidFill>
              </a:rPr>
              <a:t> (Most Valuable and Profitable)</a:t>
            </a:r>
            <a:endParaRPr lang="en-US" sz="2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How Do Leaders Act?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dirty="0" smtClean="0">
              <a:solidFill>
                <a:schemeClr val="accent3">
                  <a:lumMod val="50000"/>
                </a:schemeClr>
              </a:solidFill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They believe they can positively shape their lives and careers.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They teach through relationships with people as opposed to controlling people.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ea typeface="+mn-ea"/>
              </a:rPr>
              <a:t>Collaborate rather than control.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ea typeface="+mn-ea"/>
              </a:rPr>
              <a:t>Persuade others to contribute, not order.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ea typeface="+mn-ea"/>
              </a:rPr>
              <a:t>Get others to follow this act of respect and courtesy.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dirty="0">
              <a:solidFill>
                <a:schemeClr val="accent3">
                  <a:lumMod val="50000"/>
                </a:schemeClr>
              </a:solidFill>
              <a:ea typeface="+mn-ea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821238"/>
          </a:xfrm>
        </p:spPr>
        <p:txBody>
          <a:bodyPr>
            <a:normAutofit fontScale="250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0800" dirty="0" smtClean="0">
                <a:solidFill>
                  <a:schemeClr val="tx2"/>
                </a:solidFill>
                <a:ea typeface="+mn-ea"/>
                <a:cs typeface="+mn-cs"/>
              </a:rPr>
              <a:t>Principle # 3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0800" b="1" dirty="0" smtClean="0">
                <a:solidFill>
                  <a:schemeClr val="tx2"/>
                </a:solidFill>
                <a:ea typeface="+mn-ea"/>
                <a:cs typeface="+mn-cs"/>
              </a:rPr>
              <a:t>“Power with People”</a:t>
            </a:r>
            <a:endParaRPr lang="en-US" sz="10800" dirty="0" smtClean="0">
              <a:solidFill>
                <a:schemeClr val="tx2"/>
              </a:solidFill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4400" dirty="0" smtClean="0">
              <a:solidFill>
                <a:schemeClr val="tx2"/>
              </a:solidFill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8000" dirty="0" smtClean="0">
              <a:solidFill>
                <a:schemeClr val="tx2"/>
              </a:solidFill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8000" dirty="0" smtClean="0">
              <a:solidFill>
                <a:schemeClr val="tx2"/>
              </a:solidFill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9600" dirty="0" smtClean="0">
                <a:solidFill>
                  <a:schemeClr val="tx2"/>
                </a:solidFill>
                <a:ea typeface="+mn-ea"/>
                <a:cs typeface="+mn-cs"/>
              </a:rPr>
              <a:t>People Make It Happen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sz="8000" dirty="0" smtClean="0">
              <a:ea typeface="+mn-ea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8000" dirty="0" smtClean="0">
                <a:ea typeface="+mn-ea"/>
              </a:rPr>
              <a:t>Leaders VS. Managers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8000" dirty="0" smtClean="0">
                <a:ea typeface="+mn-ea"/>
              </a:rPr>
              <a:t>Impact Others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8000" dirty="0" smtClean="0">
                <a:ea typeface="+mn-ea"/>
              </a:rPr>
              <a:t>Character, Competency, Connection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8000" dirty="0" smtClean="0">
                <a:ea typeface="+mn-ea"/>
              </a:rPr>
              <a:t>Motivate Others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8000" smtClean="0">
                <a:ea typeface="+mn-ea"/>
              </a:rPr>
              <a:t>Confront </a:t>
            </a:r>
            <a:r>
              <a:rPr lang="en-US" sz="8000" dirty="0" smtClean="0">
                <a:ea typeface="+mn-ea"/>
              </a:rPr>
              <a:t>Problems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8000" dirty="0" smtClean="0">
                <a:ea typeface="+mn-ea"/>
              </a:rPr>
              <a:t>Don’t be afraid to challenge those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8000" dirty="0" smtClean="0">
                <a:ea typeface="+mn-ea"/>
              </a:rPr>
              <a:t>	around you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sz="8000" dirty="0" smtClean="0">
                <a:ea typeface="+mn-ea"/>
              </a:rPr>
              <a:t>Set an example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sz="8000" dirty="0" smtClean="0">
              <a:ea typeface="+mn-ea"/>
            </a:endParaRP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8000" dirty="0" smtClean="0">
              <a:solidFill>
                <a:schemeClr val="tx2"/>
              </a:solidFill>
              <a:ea typeface="+mn-ea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	</a:t>
            </a:r>
            <a:endParaRPr lang="en-US" dirty="0">
              <a:solidFill>
                <a:schemeClr val="tx2"/>
              </a:solidFill>
              <a:ea typeface="+mn-ea"/>
              <a:cs typeface="+mn-cs"/>
            </a:endParaRPr>
          </a:p>
        </p:txBody>
      </p:sp>
      <p:pic>
        <p:nvPicPr>
          <p:cNvPr id="5" name="Picture 4" descr="KSU_perc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2125" y="3198570"/>
            <a:ext cx="3349139" cy="2841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resa C. Purcell\AppData\Local\Microsoft\Windows\Temporary Internet Files\Content.IE5\E01IRKWQ\MC900200089[1].wmf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85800" y="1600200"/>
            <a:ext cx="8458200" cy="441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1"/>
                </a:solidFill>
              </a:rPr>
              <a:t>Leadership Action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514350" indent="-514350" eaLnBrk="1" hangingPunct="1">
              <a:buFont typeface="Wingdings 2" pitchFamily="84" charset="2"/>
              <a:buNone/>
            </a:pPr>
            <a:endParaRPr lang="en-US" smtClean="0">
              <a:solidFill>
                <a:schemeClr val="tx2"/>
              </a:solidFill>
            </a:endParaRPr>
          </a:p>
          <a:p>
            <a:pPr marL="514350" indent="-514350" eaLnBrk="1" hangingPunct="1">
              <a:buFont typeface="Wingdings 2" pitchFamily="84" charset="2"/>
              <a:buNone/>
            </a:pPr>
            <a:r>
              <a:rPr lang="en-US" smtClean="0">
                <a:solidFill>
                  <a:schemeClr val="accent1"/>
                </a:solidFill>
              </a:rPr>
              <a:t>1.</a:t>
            </a:r>
            <a:r>
              <a:rPr lang="en-US" smtClean="0">
                <a:solidFill>
                  <a:schemeClr val="tx2"/>
                </a:solidFill>
              </a:rPr>
              <a:t>	Explain Your Appreciation</a:t>
            </a:r>
          </a:p>
          <a:p>
            <a:pPr marL="514350" indent="-514350" eaLnBrk="1" hangingPunct="1"/>
            <a:endParaRPr lang="en-US" smtClean="0">
              <a:solidFill>
                <a:schemeClr val="tx2"/>
              </a:solidFill>
            </a:endParaRPr>
          </a:p>
          <a:p>
            <a:pPr marL="514350" indent="-514350" eaLnBrk="1" hangingPunct="1">
              <a:buFont typeface="Wingdings 2" pitchFamily="84" charset="2"/>
              <a:buNone/>
            </a:pPr>
            <a:r>
              <a:rPr lang="en-US" smtClean="0">
                <a:solidFill>
                  <a:schemeClr val="accent1"/>
                </a:solidFill>
              </a:rPr>
              <a:t>2.</a:t>
            </a:r>
            <a:r>
              <a:rPr lang="en-US" smtClean="0">
                <a:solidFill>
                  <a:schemeClr val="tx2"/>
                </a:solidFill>
              </a:rPr>
              <a:t>	Ask Others What Motivates Them</a:t>
            </a:r>
          </a:p>
          <a:p>
            <a:pPr marL="514350" indent="-514350" eaLnBrk="1" hangingPunct="1"/>
            <a:endParaRPr lang="en-US" smtClean="0">
              <a:solidFill>
                <a:schemeClr val="tx2"/>
              </a:solidFill>
            </a:endParaRPr>
          </a:p>
          <a:p>
            <a:pPr marL="514350" indent="-514350" eaLnBrk="1" hangingPunct="1">
              <a:buFont typeface="Wingdings 2" pitchFamily="84" charset="2"/>
              <a:buNone/>
            </a:pPr>
            <a:r>
              <a:rPr lang="en-US" smtClean="0">
                <a:solidFill>
                  <a:schemeClr val="accent1"/>
                </a:solidFill>
              </a:rPr>
              <a:t>3.</a:t>
            </a:r>
            <a:r>
              <a:rPr lang="en-US" smtClean="0">
                <a:solidFill>
                  <a:schemeClr val="tx2"/>
                </a:solidFill>
              </a:rPr>
              <a:t>	Collaborates</a:t>
            </a:r>
          </a:p>
          <a:p>
            <a:pPr marL="514350" indent="-514350" eaLnBrk="1" hangingPunct="1"/>
            <a:endParaRPr lang="en-US" smtClean="0">
              <a:solidFill>
                <a:schemeClr val="tx2"/>
              </a:solidFill>
            </a:endParaRPr>
          </a:p>
          <a:p>
            <a:pPr marL="514350" indent="-514350" eaLnBrk="1" hangingPunct="1">
              <a:buFont typeface="Wingdings 2" pitchFamily="84" charset="2"/>
              <a:buNone/>
            </a:pPr>
            <a:r>
              <a:rPr lang="en-US" smtClean="0">
                <a:solidFill>
                  <a:schemeClr val="accent1"/>
                </a:solidFill>
              </a:rPr>
              <a:t>4.	</a:t>
            </a:r>
            <a:r>
              <a:rPr lang="en-US" smtClean="0">
                <a:solidFill>
                  <a:schemeClr val="tx2"/>
                </a:solidFill>
              </a:rPr>
              <a:t>Practice Diplomatic Confrontation</a:t>
            </a:r>
          </a:p>
          <a:p>
            <a:pPr marL="514350" indent="-514350" eaLnBrk="1" hangingPunct="1">
              <a:buFont typeface="Wingdings 2" pitchFamily="84" charset="2"/>
              <a:buNone/>
            </a:pPr>
            <a:endParaRPr 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ctr" eaLnBrk="1" hangingPunct="1">
              <a:buFont typeface="Wingdings 2" pitchFamily="84" charset="2"/>
              <a:buNone/>
            </a:pPr>
            <a:r>
              <a:rPr lang="en-US" smtClean="0">
                <a:solidFill>
                  <a:schemeClr val="tx2"/>
                </a:solidFill>
              </a:rPr>
              <a:t>Principle # 4</a:t>
            </a:r>
          </a:p>
          <a:p>
            <a:pPr algn="ctr" eaLnBrk="1" hangingPunct="1">
              <a:buFont typeface="Wingdings 2" pitchFamily="84" charset="2"/>
              <a:buNone/>
            </a:pPr>
            <a:r>
              <a:rPr lang="en-US" sz="3200" b="1" smtClean="0">
                <a:solidFill>
                  <a:schemeClr val="tx2"/>
                </a:solidFill>
              </a:rPr>
              <a:t>The Power of </a:t>
            </a:r>
          </a:p>
          <a:p>
            <a:pPr algn="ctr" eaLnBrk="1" hangingPunct="1">
              <a:buFont typeface="Wingdings 2" pitchFamily="84" charset="2"/>
              <a:buNone/>
            </a:pPr>
            <a:r>
              <a:rPr lang="en-US" sz="3200" b="1" smtClean="0">
                <a:solidFill>
                  <a:schemeClr val="tx2"/>
                </a:solidFill>
              </a:rPr>
              <a:t>Persuasive Communication</a:t>
            </a:r>
          </a:p>
          <a:p>
            <a:pPr algn="ctr" eaLnBrk="1" hangingPunct="1">
              <a:buFont typeface="Wingdings 2" pitchFamily="84" charset="2"/>
              <a:buNone/>
            </a:pPr>
            <a:endParaRPr lang="en-US" b="1" smtClean="0">
              <a:solidFill>
                <a:schemeClr val="tx2"/>
              </a:solidFill>
            </a:endParaRPr>
          </a:p>
          <a:p>
            <a:pPr algn="ctr" eaLnBrk="1" hangingPunct="1">
              <a:buFont typeface="Wingdings 2" pitchFamily="84" charset="2"/>
              <a:buNone/>
            </a:pPr>
            <a:endParaRPr lang="en-US" b="1" smtClean="0">
              <a:solidFill>
                <a:schemeClr val="accent1"/>
              </a:solidFill>
            </a:endParaRPr>
          </a:p>
          <a:p>
            <a:pPr algn="ctr" eaLnBrk="1" hangingPunct="1">
              <a:buFont typeface="Wingdings 2" pitchFamily="84" charset="2"/>
              <a:buNone/>
            </a:pPr>
            <a:endParaRPr lang="en-US" b="1" smtClean="0">
              <a:solidFill>
                <a:schemeClr val="accent1"/>
              </a:solidFill>
            </a:endParaRPr>
          </a:p>
          <a:p>
            <a:pPr algn="ctr" eaLnBrk="1" hangingPunct="1">
              <a:buFont typeface="Wingdings 2" pitchFamily="84" charset="2"/>
              <a:buNone/>
            </a:pPr>
            <a:endParaRPr lang="en-US" b="1" smtClean="0">
              <a:solidFill>
                <a:schemeClr val="accent1"/>
              </a:solidFill>
            </a:endParaRPr>
          </a:p>
          <a:p>
            <a:pPr algn="ctr" eaLnBrk="1" hangingPunct="1">
              <a:buFont typeface="Wingdings 2" pitchFamily="84" charset="2"/>
              <a:buNone/>
            </a:pPr>
            <a:r>
              <a:rPr lang="en-US" b="1" smtClean="0">
                <a:solidFill>
                  <a:schemeClr val="accent1"/>
                </a:solidFill>
              </a:rPr>
              <a:t>“We have too many high sounding words and too few actions that correspond with them!”</a:t>
            </a:r>
          </a:p>
          <a:p>
            <a:pPr algn="ctr" eaLnBrk="1" hangingPunct="1">
              <a:buFont typeface="Wingdings 2" pitchFamily="84" charset="2"/>
              <a:buNone/>
            </a:pPr>
            <a:endParaRPr lang="en-US" b="1" smtClean="0">
              <a:solidFill>
                <a:schemeClr val="accent1"/>
              </a:solidFill>
            </a:endParaRPr>
          </a:p>
          <a:p>
            <a:pPr algn="ctr" eaLnBrk="1" hangingPunct="1">
              <a:buFont typeface="Wingdings 2" pitchFamily="84" charset="2"/>
              <a:buNone/>
            </a:pPr>
            <a:endParaRPr lang="en-US" b="1" smtClean="0">
              <a:solidFill>
                <a:schemeClr val="tx2"/>
              </a:solidFill>
            </a:endParaRPr>
          </a:p>
          <a:p>
            <a:pPr algn="ctr" eaLnBrk="1" hangingPunct="1">
              <a:buFont typeface="Wingdings 2" pitchFamily="84" charset="2"/>
              <a:buNone/>
            </a:pPr>
            <a:endParaRPr lang="en-US" b="1" smtClean="0">
              <a:solidFill>
                <a:schemeClr val="tx2"/>
              </a:solidFill>
            </a:endParaRPr>
          </a:p>
        </p:txBody>
      </p:sp>
      <p:pic>
        <p:nvPicPr>
          <p:cNvPr id="5" name="Picture 4" descr="clarinet_studen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9295" y="3160165"/>
            <a:ext cx="4800625" cy="2112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152400" y="304800"/>
            <a:ext cx="8839200" cy="758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14350" indent="-514350">
              <a:buFont typeface="Georgia" pitchFamily="84" charset="0"/>
              <a:buAutoNum type="arabicPeriod"/>
            </a:pPr>
            <a:r>
              <a:rPr lang="en-US" b="1">
                <a:solidFill>
                  <a:schemeClr val="tx2"/>
                </a:solidFill>
                <a:latin typeface="Georgia" pitchFamily="84" charset="0"/>
              </a:rPr>
              <a:t>Communicating is NOT the objective- Understanding is!</a:t>
            </a:r>
          </a:p>
          <a:p>
            <a:pPr marL="514350" indent="-514350">
              <a:buFont typeface="Georgia" pitchFamily="84" charset="0"/>
              <a:buAutoNum type="arabicPeriod"/>
            </a:pPr>
            <a:endParaRPr lang="en-US">
              <a:solidFill>
                <a:schemeClr val="tx2"/>
              </a:solidFill>
              <a:latin typeface="Georgia" pitchFamily="84" charset="0"/>
            </a:endParaRPr>
          </a:p>
          <a:p>
            <a:pPr marL="514350" indent="-514350">
              <a:buFont typeface="Georgia" pitchFamily="84" charset="0"/>
              <a:buAutoNum type="arabicPeriod"/>
            </a:pPr>
            <a:r>
              <a:rPr lang="en-US" b="1">
                <a:solidFill>
                  <a:schemeClr val="tx2"/>
                </a:solidFill>
                <a:latin typeface="Georgia" pitchFamily="84" charset="0"/>
              </a:rPr>
              <a:t>A subtle change can make a dramatic difference</a:t>
            </a:r>
            <a:r>
              <a:rPr lang="en-US">
                <a:solidFill>
                  <a:schemeClr val="tx2"/>
                </a:solidFill>
                <a:latin typeface="Georgia" pitchFamily="84" charset="0"/>
              </a:rPr>
              <a:t>			</a:t>
            </a:r>
            <a:r>
              <a:rPr lang="en-US" sz="2000">
                <a:solidFill>
                  <a:schemeClr val="tx2"/>
                </a:solidFill>
                <a:latin typeface="Georgia" pitchFamily="84" charset="0"/>
              </a:rPr>
              <a:t>“Funeral” VS “Celebration of Life!”</a:t>
            </a:r>
            <a:endParaRPr lang="en-US">
              <a:solidFill>
                <a:schemeClr val="tx2"/>
              </a:solidFill>
              <a:latin typeface="Georgia" pitchFamily="84" charset="0"/>
            </a:endParaRPr>
          </a:p>
          <a:p>
            <a:pPr marL="514350" indent="-514350">
              <a:buFont typeface="Georgia" pitchFamily="84" charset="0"/>
              <a:buAutoNum type="arabicPeriod"/>
            </a:pPr>
            <a:endParaRPr lang="en-US">
              <a:solidFill>
                <a:schemeClr val="tx2"/>
              </a:solidFill>
              <a:latin typeface="Georgia" pitchFamily="84" charset="0"/>
            </a:endParaRPr>
          </a:p>
          <a:p>
            <a:pPr marL="514350" indent="-514350">
              <a:buFont typeface="Georgia" pitchFamily="84" charset="0"/>
              <a:buAutoNum type="arabicPeriod"/>
            </a:pPr>
            <a:r>
              <a:rPr lang="en-US" b="1">
                <a:solidFill>
                  <a:schemeClr val="tx2"/>
                </a:solidFill>
                <a:latin typeface="Georgia" pitchFamily="84" charset="0"/>
              </a:rPr>
              <a:t>From Telling to Selling</a:t>
            </a:r>
          </a:p>
          <a:p>
            <a:pPr marL="787400" lvl="1" indent="-514350"/>
            <a:r>
              <a:rPr lang="en-US" sz="1800">
                <a:solidFill>
                  <a:schemeClr val="tx2"/>
                </a:solidFill>
                <a:latin typeface="Georgia" pitchFamily="84" charset="0"/>
              </a:rPr>
              <a:t>		Help them make a decision that is good for them.</a:t>
            </a:r>
          </a:p>
          <a:p>
            <a:pPr marL="514350" indent="-514350">
              <a:buFont typeface="Georgia" pitchFamily="84" charset="0"/>
              <a:buAutoNum type="arabicPeriod"/>
            </a:pPr>
            <a:endParaRPr lang="en-US">
              <a:solidFill>
                <a:schemeClr val="tx2"/>
              </a:solidFill>
              <a:latin typeface="Georgia" pitchFamily="84" charset="0"/>
            </a:endParaRPr>
          </a:p>
          <a:p>
            <a:pPr marL="514350" indent="-514350">
              <a:buFont typeface="Georgia" pitchFamily="84" charset="0"/>
              <a:buAutoNum type="arabicPeriod"/>
            </a:pPr>
            <a:r>
              <a:rPr lang="en-US" b="1">
                <a:solidFill>
                  <a:schemeClr val="tx2"/>
                </a:solidFill>
                <a:latin typeface="Georgia" pitchFamily="84" charset="0"/>
              </a:rPr>
              <a:t>Establish support</a:t>
            </a:r>
          </a:p>
          <a:p>
            <a:pPr marL="787400" lvl="1" indent="-514350"/>
            <a:r>
              <a:rPr lang="en-US" sz="1800">
                <a:solidFill>
                  <a:schemeClr val="tx2"/>
                </a:solidFill>
                <a:latin typeface="Georgia" pitchFamily="84" charset="0"/>
              </a:rPr>
              <a:t>	Make them comfortable.</a:t>
            </a:r>
          </a:p>
          <a:p>
            <a:pPr marL="514350" indent="-514350">
              <a:buFont typeface="Georgia" pitchFamily="84" charset="0"/>
              <a:buAutoNum type="arabicPeriod"/>
            </a:pPr>
            <a:endParaRPr lang="en-US">
              <a:solidFill>
                <a:schemeClr val="tx2"/>
              </a:solidFill>
              <a:latin typeface="Georgia" pitchFamily="84" charset="0"/>
            </a:endParaRPr>
          </a:p>
          <a:p>
            <a:pPr marL="514350" indent="-514350">
              <a:buFont typeface="Georgia" pitchFamily="84" charset="0"/>
              <a:buAutoNum type="arabicPeriod"/>
            </a:pPr>
            <a:r>
              <a:rPr lang="en-US" b="1">
                <a:solidFill>
                  <a:schemeClr val="tx2"/>
                </a:solidFill>
                <a:latin typeface="Georgia" pitchFamily="84" charset="0"/>
              </a:rPr>
              <a:t>Influence</a:t>
            </a:r>
          </a:p>
          <a:p>
            <a:pPr marL="514350" indent="-514350"/>
            <a:r>
              <a:rPr lang="en-US">
                <a:solidFill>
                  <a:schemeClr val="tx2"/>
                </a:solidFill>
                <a:latin typeface="Georgia" pitchFamily="84" charset="0"/>
              </a:rPr>
              <a:t>            Begin with the end in mind!</a:t>
            </a:r>
          </a:p>
          <a:p>
            <a:pPr marL="514350" indent="-514350"/>
            <a:endParaRPr lang="en-US">
              <a:solidFill>
                <a:schemeClr val="tx2"/>
              </a:solidFill>
              <a:latin typeface="Georgia" pitchFamily="84" charset="0"/>
            </a:endParaRPr>
          </a:p>
          <a:p>
            <a:pPr marL="514350" indent="-514350"/>
            <a:r>
              <a:rPr lang="en-US" b="1">
                <a:solidFill>
                  <a:schemeClr val="tx2"/>
                </a:solidFill>
                <a:latin typeface="Georgia" pitchFamily="84" charset="0"/>
              </a:rPr>
              <a:t>6. 	Feed Back and Feed Forward!</a:t>
            </a:r>
          </a:p>
          <a:p>
            <a:pPr marL="787400" lvl="1" indent="-514350"/>
            <a:r>
              <a:rPr lang="en-US" sz="1800">
                <a:solidFill>
                  <a:schemeClr val="tx2"/>
                </a:solidFill>
                <a:latin typeface="Georgia" pitchFamily="84" charset="0"/>
              </a:rPr>
              <a:t>	“Pig!!!” (Warning on Highway)</a:t>
            </a:r>
          </a:p>
          <a:p>
            <a:pPr marL="787400" lvl="1" indent="-514350"/>
            <a:r>
              <a:rPr lang="en-US" sz="1800">
                <a:solidFill>
                  <a:schemeClr val="tx2"/>
                </a:solidFill>
                <a:latin typeface="Georgia" pitchFamily="84" charset="0"/>
              </a:rPr>
              <a:t>	Evaluative VS. Preventive</a:t>
            </a:r>
            <a:endParaRPr lang="en-US">
              <a:solidFill>
                <a:schemeClr val="tx2"/>
              </a:solidFill>
              <a:latin typeface="Georgia" pitchFamily="84" charset="0"/>
            </a:endParaRPr>
          </a:p>
          <a:p>
            <a:pPr marL="514350" indent="-514350"/>
            <a:endParaRPr lang="en-US">
              <a:solidFill>
                <a:schemeClr val="tx2"/>
              </a:solidFill>
              <a:latin typeface="Georgia" pitchFamily="84" charset="0"/>
            </a:endParaRPr>
          </a:p>
          <a:p>
            <a:pPr marL="514350" indent="-514350">
              <a:buFont typeface="Georgia" pitchFamily="84" charset="0"/>
              <a:buAutoNum type="arabicPeriod"/>
            </a:pPr>
            <a:endParaRPr lang="en-US" sz="1800">
              <a:solidFill>
                <a:schemeClr val="tx2"/>
              </a:solidFill>
              <a:latin typeface="Georgia" pitchFamily="84" charset="0"/>
            </a:endParaRPr>
          </a:p>
          <a:p>
            <a:pPr marL="787400" lvl="1" indent="-514350"/>
            <a:r>
              <a:rPr lang="en-US">
                <a:solidFill>
                  <a:schemeClr val="tx2"/>
                </a:solidFill>
                <a:latin typeface="Georgia" pitchFamily="84" charset="0"/>
              </a:rPr>
              <a:t>	</a:t>
            </a:r>
            <a:endParaRPr lang="en-US" sz="1800">
              <a:solidFill>
                <a:schemeClr val="tx2"/>
              </a:solidFill>
              <a:latin typeface="Georgia" pitchFamily="84" charset="0"/>
            </a:endParaRPr>
          </a:p>
          <a:p>
            <a:pPr marL="787400" lvl="1" indent="-514350"/>
            <a:endParaRPr lang="en-US" sz="1800">
              <a:solidFill>
                <a:schemeClr val="tx2"/>
              </a:solidFill>
              <a:latin typeface="Georgia" pitchFamily="8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152400" y="701675"/>
            <a:ext cx="8763000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14350" indent="-514350"/>
            <a:endParaRPr lang="en-US">
              <a:solidFill>
                <a:schemeClr val="tx2"/>
              </a:solidFill>
              <a:latin typeface="Georgia" pitchFamily="84" charset="0"/>
            </a:endParaRPr>
          </a:p>
          <a:p>
            <a:pPr marL="514350" indent="-514350"/>
            <a:endParaRPr lang="en-US">
              <a:solidFill>
                <a:schemeClr val="tx2"/>
              </a:solidFill>
              <a:latin typeface="Georgia" pitchFamily="84" charset="0"/>
            </a:endParaRPr>
          </a:p>
          <a:p>
            <a:pPr marL="514350" indent="-514350"/>
            <a:r>
              <a:rPr lang="en-US" b="1">
                <a:solidFill>
                  <a:schemeClr val="tx2"/>
                </a:solidFill>
                <a:latin typeface="Georgia" pitchFamily="84" charset="0"/>
              </a:rPr>
              <a:t>7. 	Tell a better “story”</a:t>
            </a:r>
          </a:p>
          <a:p>
            <a:pPr marL="514350" lvl="2" indent="-514350"/>
            <a:r>
              <a:rPr lang="en-US">
                <a:solidFill>
                  <a:schemeClr val="tx2"/>
                </a:solidFill>
                <a:latin typeface="Georgia" pitchFamily="84" charset="0"/>
              </a:rPr>
              <a:t>		</a:t>
            </a:r>
            <a:r>
              <a:rPr lang="en-US" sz="1800">
                <a:solidFill>
                  <a:schemeClr val="tx2"/>
                </a:solidFill>
                <a:latin typeface="Georgia" pitchFamily="84" charset="0"/>
              </a:rPr>
              <a:t>They will remember!</a:t>
            </a:r>
          </a:p>
          <a:p>
            <a:pPr marL="514350" lvl="2" indent="-514350"/>
            <a:endParaRPr lang="en-US">
              <a:solidFill>
                <a:schemeClr val="tx2"/>
              </a:solidFill>
              <a:latin typeface="Georgia" pitchFamily="84" charset="0"/>
            </a:endParaRPr>
          </a:p>
          <a:p>
            <a:pPr marL="514350" lvl="2" indent="-514350"/>
            <a:endParaRPr lang="en-US">
              <a:solidFill>
                <a:schemeClr val="tx2"/>
              </a:solidFill>
              <a:latin typeface="Georgia" pitchFamily="84" charset="0"/>
            </a:endParaRPr>
          </a:p>
          <a:p>
            <a:pPr marL="514350" indent="-514350"/>
            <a:r>
              <a:rPr lang="en-US" b="1">
                <a:solidFill>
                  <a:schemeClr val="tx2"/>
                </a:solidFill>
                <a:latin typeface="Georgia" pitchFamily="84" charset="0"/>
              </a:rPr>
              <a:t>8. 	Everything you do makes a difference!</a:t>
            </a:r>
          </a:p>
          <a:p>
            <a:pPr marL="514350" lvl="2" indent="-514350"/>
            <a:r>
              <a:rPr lang="en-US" sz="1800">
                <a:solidFill>
                  <a:schemeClr val="tx2"/>
                </a:solidFill>
                <a:latin typeface="Georgia" pitchFamily="84" charset="0"/>
              </a:rPr>
              <a:t>                They will Listen!</a:t>
            </a:r>
          </a:p>
          <a:p>
            <a:pPr marL="514350" lvl="2" indent="-514350"/>
            <a:endParaRPr lang="en-US" sz="1800" b="1">
              <a:solidFill>
                <a:schemeClr val="tx2"/>
              </a:solidFill>
              <a:latin typeface="Georgia" pitchFamily="84" charset="0"/>
            </a:endParaRPr>
          </a:p>
          <a:p>
            <a:pPr marL="514350" lvl="2" indent="-514350"/>
            <a:endParaRPr lang="en-US" sz="1800" b="1">
              <a:solidFill>
                <a:schemeClr val="tx2"/>
              </a:solidFill>
              <a:latin typeface="Georgia" pitchFamily="84" charset="0"/>
            </a:endParaRPr>
          </a:p>
          <a:p>
            <a:pPr marL="514350" indent="-514350">
              <a:buFontTx/>
              <a:buAutoNum type="arabicPeriod" startAt="9"/>
            </a:pPr>
            <a:r>
              <a:rPr lang="en-US" b="1">
                <a:solidFill>
                  <a:schemeClr val="tx2"/>
                </a:solidFill>
                <a:latin typeface="Georgia" pitchFamily="84" charset="0"/>
              </a:rPr>
              <a:t>Call for Action!</a:t>
            </a:r>
          </a:p>
          <a:p>
            <a:pPr marL="971550" lvl="1" indent="-514350"/>
            <a:r>
              <a:rPr lang="en-US" sz="1800">
                <a:solidFill>
                  <a:schemeClr val="tx2"/>
                </a:solidFill>
                <a:latin typeface="Georgia" pitchFamily="84" charset="0"/>
              </a:rPr>
              <a:t>	Let’s do it.</a:t>
            </a:r>
          </a:p>
          <a:p>
            <a:pPr marL="971550" lvl="1" indent="-514350"/>
            <a:r>
              <a:rPr lang="en-US" sz="1800">
                <a:solidFill>
                  <a:schemeClr val="tx2"/>
                </a:solidFill>
                <a:latin typeface="Georgia" pitchFamily="84" charset="0"/>
              </a:rPr>
              <a:t>	Do I have your word?</a:t>
            </a:r>
          </a:p>
          <a:p>
            <a:pPr marL="971550" lvl="1" indent="-514350"/>
            <a:endParaRPr lang="en-US" sz="1800">
              <a:solidFill>
                <a:schemeClr val="tx2"/>
              </a:solidFill>
              <a:latin typeface="Georgia" pitchFamily="84" charset="0"/>
            </a:endParaRPr>
          </a:p>
          <a:p>
            <a:pPr marL="971550" lvl="1" indent="-514350"/>
            <a:endParaRPr lang="en-US">
              <a:solidFill>
                <a:schemeClr val="tx2"/>
              </a:solidFill>
              <a:latin typeface="Georgia" pitchFamily="84" charset="0"/>
            </a:endParaRPr>
          </a:p>
          <a:p>
            <a:pPr marL="971550" lvl="1" indent="-514350"/>
            <a:endParaRPr lang="en-US" sz="1800">
              <a:solidFill>
                <a:schemeClr val="tx2"/>
              </a:solidFill>
              <a:latin typeface="Georgia" pitchFamily="8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Box 1"/>
          <p:cNvSpPr txBox="1">
            <a:spLocks noChangeArrowheads="1"/>
          </p:cNvSpPr>
          <p:nvPr/>
        </p:nvSpPr>
        <p:spPr bwMode="auto">
          <a:xfrm>
            <a:off x="231775" y="279400"/>
            <a:ext cx="8642350" cy="578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1800">
              <a:latin typeface="Georgia" pitchFamily="84" charset="0"/>
            </a:endParaRPr>
          </a:p>
          <a:p>
            <a:endParaRPr lang="en-US" sz="1800">
              <a:latin typeface="Georgia" pitchFamily="84" charset="0"/>
            </a:endParaRPr>
          </a:p>
          <a:p>
            <a:endParaRPr lang="en-US" sz="1800">
              <a:latin typeface="Georgia" pitchFamily="84" charset="0"/>
            </a:endParaRPr>
          </a:p>
          <a:p>
            <a:r>
              <a:rPr lang="en-US" b="1">
                <a:solidFill>
                  <a:schemeClr val="tx2"/>
                </a:solidFill>
                <a:latin typeface="Georgia" pitchFamily="84" charset="0"/>
              </a:rPr>
              <a:t>10. How Leaders Communicate</a:t>
            </a:r>
          </a:p>
          <a:p>
            <a:r>
              <a:rPr lang="en-US" b="1">
                <a:solidFill>
                  <a:schemeClr val="tx2"/>
                </a:solidFill>
                <a:latin typeface="Georgia" pitchFamily="84" charset="0"/>
              </a:rPr>
              <a:t>	</a:t>
            </a:r>
            <a:r>
              <a:rPr lang="en-US" sz="2000" b="1">
                <a:solidFill>
                  <a:schemeClr val="tx2"/>
                </a:solidFill>
                <a:latin typeface="Georgia" pitchFamily="84" charset="0"/>
              </a:rPr>
              <a:t>A.  Sell</a:t>
            </a:r>
          </a:p>
          <a:p>
            <a:r>
              <a:rPr lang="en-US" sz="2000" b="1">
                <a:solidFill>
                  <a:schemeClr val="tx2"/>
                </a:solidFill>
                <a:latin typeface="Georgia" pitchFamily="84" charset="0"/>
              </a:rPr>
              <a:t>	B. Influence</a:t>
            </a:r>
          </a:p>
          <a:p>
            <a:r>
              <a:rPr lang="en-US" sz="2000" b="1">
                <a:solidFill>
                  <a:schemeClr val="tx2"/>
                </a:solidFill>
                <a:latin typeface="Georgia" pitchFamily="84" charset="0"/>
              </a:rPr>
              <a:t>	C. Strive to be Understood</a:t>
            </a:r>
          </a:p>
          <a:p>
            <a:r>
              <a:rPr lang="en-US" sz="2000" b="1">
                <a:solidFill>
                  <a:schemeClr val="tx2"/>
                </a:solidFill>
                <a:latin typeface="Georgia" pitchFamily="84" charset="0"/>
              </a:rPr>
              <a:t>	D. Energize</a:t>
            </a:r>
          </a:p>
          <a:p>
            <a:r>
              <a:rPr lang="en-US" sz="2000" b="1">
                <a:solidFill>
                  <a:schemeClr val="tx2"/>
                </a:solidFill>
                <a:latin typeface="Georgia" pitchFamily="84" charset="0"/>
              </a:rPr>
              <a:t>	E. Inspire</a:t>
            </a:r>
          </a:p>
          <a:p>
            <a:r>
              <a:rPr lang="en-US" sz="2000" b="1">
                <a:solidFill>
                  <a:schemeClr val="tx2"/>
                </a:solidFill>
                <a:latin typeface="Georgia" pitchFamily="84" charset="0"/>
              </a:rPr>
              <a:t>	F. Tell Stories</a:t>
            </a:r>
            <a:endParaRPr lang="en-US" b="1">
              <a:solidFill>
                <a:schemeClr val="tx2"/>
              </a:solidFill>
              <a:latin typeface="Georgia" pitchFamily="84" charset="0"/>
            </a:endParaRPr>
          </a:p>
          <a:p>
            <a:endParaRPr lang="en-US" b="1">
              <a:solidFill>
                <a:schemeClr val="tx2"/>
              </a:solidFill>
              <a:latin typeface="Georgia" pitchFamily="84" charset="0"/>
            </a:endParaRPr>
          </a:p>
          <a:p>
            <a:endParaRPr lang="en-US" b="1">
              <a:solidFill>
                <a:schemeClr val="tx2"/>
              </a:solidFill>
              <a:latin typeface="Georgia" pitchFamily="84" charset="0"/>
            </a:endParaRPr>
          </a:p>
          <a:p>
            <a:r>
              <a:rPr lang="en-US" b="1">
                <a:solidFill>
                  <a:schemeClr val="tx2"/>
                </a:solidFill>
                <a:latin typeface="Georgia" pitchFamily="84" charset="0"/>
              </a:rPr>
              <a:t>11. The Power of Clarity</a:t>
            </a:r>
          </a:p>
          <a:p>
            <a:pPr marL="914400" lvl="1" indent="-457200">
              <a:buFont typeface="Courier New" pitchFamily="84" charset="0"/>
              <a:buChar char="o"/>
            </a:pPr>
            <a:r>
              <a:rPr lang="en-US" sz="2000" b="1">
                <a:solidFill>
                  <a:schemeClr val="tx2"/>
                </a:solidFill>
                <a:latin typeface="Georgia" pitchFamily="84" charset="0"/>
              </a:rPr>
              <a:t>Lincoln’s Gettysburg Address- 10 Sentences!!</a:t>
            </a:r>
          </a:p>
          <a:p>
            <a:pPr marL="914400" lvl="1" indent="-457200">
              <a:buFont typeface="Courier New" pitchFamily="84" charset="0"/>
              <a:buChar char="o"/>
            </a:pPr>
            <a:r>
              <a:rPr lang="en-US" sz="2000" b="1">
                <a:solidFill>
                  <a:schemeClr val="tx2"/>
                </a:solidFill>
                <a:latin typeface="Georgia" pitchFamily="84" charset="0"/>
              </a:rPr>
              <a:t>Senator Everett, Same Day, Second Speech: 2 HOURS!!</a:t>
            </a:r>
          </a:p>
          <a:p>
            <a:pPr marL="914400" lvl="1" indent="-457200">
              <a:buFont typeface="Courier New" pitchFamily="84" charset="0"/>
              <a:buChar char="o"/>
            </a:pPr>
            <a:endParaRPr lang="en-US" sz="2000" b="1">
              <a:solidFill>
                <a:schemeClr val="tx2"/>
              </a:solidFill>
              <a:latin typeface="Georgia" pitchFamily="84" charset="0"/>
            </a:endParaRPr>
          </a:p>
          <a:p>
            <a:pPr marL="914400" lvl="1" indent="-457200"/>
            <a:endParaRPr lang="en-US" sz="2000" b="1">
              <a:solidFill>
                <a:schemeClr val="tx2"/>
              </a:solidFill>
              <a:latin typeface="Georgia" pitchFamily="84" charset="0"/>
            </a:endParaRPr>
          </a:p>
          <a:p>
            <a:pPr marL="914400" lvl="1" indent="-457200"/>
            <a:endParaRPr lang="en-US" sz="2000" b="1">
              <a:solidFill>
                <a:schemeClr val="tx2"/>
              </a:solidFill>
              <a:latin typeface="Georgia" pitchFamily="84" charset="0"/>
            </a:endParaRPr>
          </a:p>
        </p:txBody>
      </p:sp>
      <p:pic>
        <p:nvPicPr>
          <p:cNvPr id="1026" name="Picture 2" descr="C:\Users\Teresa C. Purcell\AppData\Local\Microsoft\Windows\Temporary Internet Files\Content.IE5\XWF6WF1E\MC90014988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9240" y="901059"/>
            <a:ext cx="3512561" cy="292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Teresa C. Purcell\AppData\Local\Microsoft\Windows\Temporary Internet Files\Content.IE5\E01IRKWQ\MC900200089[1].wmf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28600" y="1600200"/>
            <a:ext cx="8915400" cy="441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1"/>
                </a:solidFill>
              </a:rPr>
              <a:t>Leadership Action Points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514350" indent="-514350" eaLnBrk="1" hangingPunct="1">
              <a:buFont typeface="Georgia" pitchFamily="84" charset="0"/>
              <a:buAutoNum type="arabicPeriod"/>
            </a:pPr>
            <a:endParaRPr lang="en-US" smtClean="0">
              <a:solidFill>
                <a:schemeClr val="tx2"/>
              </a:solidFill>
            </a:endParaRPr>
          </a:p>
          <a:p>
            <a:pPr marL="514350" indent="-514350" eaLnBrk="1" hangingPunct="1">
              <a:buFont typeface="Georgia" pitchFamily="84" charset="0"/>
              <a:buAutoNum type="arabicPeriod"/>
            </a:pPr>
            <a:endParaRPr lang="en-US" smtClean="0">
              <a:solidFill>
                <a:schemeClr val="tx2"/>
              </a:solidFill>
            </a:endParaRPr>
          </a:p>
          <a:p>
            <a:pPr marL="514350" indent="-514350" eaLnBrk="1" hangingPunct="1">
              <a:buFont typeface="Georgia" pitchFamily="84" charset="0"/>
              <a:buAutoNum type="arabicPeriod"/>
            </a:pPr>
            <a:r>
              <a:rPr lang="en-US" smtClean="0">
                <a:solidFill>
                  <a:schemeClr val="tx2"/>
                </a:solidFill>
              </a:rPr>
              <a:t>Focus on other people</a:t>
            </a:r>
          </a:p>
          <a:p>
            <a:pPr marL="514350" indent="-514350" eaLnBrk="1" hangingPunct="1">
              <a:buFont typeface="Georgia" pitchFamily="84" charset="0"/>
              <a:buAutoNum type="arabicPeriod"/>
            </a:pPr>
            <a:endParaRPr lang="en-US" smtClean="0">
              <a:solidFill>
                <a:schemeClr val="tx2"/>
              </a:solidFill>
            </a:endParaRPr>
          </a:p>
          <a:p>
            <a:pPr marL="514350" indent="-514350" eaLnBrk="1" hangingPunct="1">
              <a:buFont typeface="Georgia" pitchFamily="84" charset="0"/>
              <a:buAutoNum type="arabicPeriod"/>
            </a:pPr>
            <a:r>
              <a:rPr lang="en-US" smtClean="0">
                <a:solidFill>
                  <a:schemeClr val="tx2"/>
                </a:solidFill>
              </a:rPr>
              <a:t>Simplify the message</a:t>
            </a:r>
          </a:p>
          <a:p>
            <a:pPr marL="514350" indent="-514350" eaLnBrk="1" hangingPunct="1">
              <a:buFont typeface="Georgia" pitchFamily="84" charset="0"/>
              <a:buAutoNum type="arabicPeriod"/>
            </a:pPr>
            <a:endParaRPr lang="en-US" smtClean="0">
              <a:solidFill>
                <a:schemeClr val="tx2"/>
              </a:solidFill>
            </a:endParaRPr>
          </a:p>
          <a:p>
            <a:pPr marL="514350" indent="-514350" eaLnBrk="1" hangingPunct="1">
              <a:buFont typeface="Georgia" pitchFamily="84" charset="0"/>
              <a:buAutoNum type="arabicPeriod"/>
            </a:pPr>
            <a:r>
              <a:rPr lang="en-US" smtClean="0">
                <a:solidFill>
                  <a:schemeClr val="tx2"/>
                </a:solidFill>
              </a:rPr>
              <a:t>Entertain to Engage</a:t>
            </a:r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Principle # 5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 smtClean="0">
                <a:solidFill>
                  <a:schemeClr val="tx2"/>
                </a:solidFill>
                <a:ea typeface="+mn-ea"/>
                <a:cs typeface="+mn-cs"/>
              </a:rPr>
              <a:t>The Power of Execution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200" b="1" dirty="0" smtClean="0">
              <a:solidFill>
                <a:schemeClr val="tx2"/>
              </a:solidFill>
              <a:ea typeface="+mn-ea"/>
              <a:cs typeface="+mn-cs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200" b="1" dirty="0" smtClean="0">
              <a:solidFill>
                <a:schemeClr val="tx2"/>
              </a:solidFill>
              <a:ea typeface="+mn-ea"/>
              <a:cs typeface="+mn-cs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200" b="1" dirty="0" smtClean="0">
              <a:solidFill>
                <a:schemeClr val="tx2"/>
              </a:solidFill>
              <a:ea typeface="+mn-ea"/>
              <a:cs typeface="+mn-cs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800" b="1" dirty="0" smtClean="0">
              <a:solidFill>
                <a:schemeClr val="accent1"/>
              </a:solidFill>
              <a:ea typeface="+mn-ea"/>
              <a:cs typeface="+mn-cs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800" b="1" dirty="0" smtClean="0">
              <a:solidFill>
                <a:schemeClr val="accent1"/>
              </a:solidFill>
              <a:ea typeface="+mn-ea"/>
              <a:cs typeface="+mn-cs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 smtClean="0">
                <a:solidFill>
                  <a:schemeClr val="accent1"/>
                </a:solidFill>
                <a:ea typeface="+mn-ea"/>
                <a:cs typeface="+mn-cs"/>
              </a:rPr>
              <a:t>“You can’t build a reputation on what you are going to do”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 smtClean="0">
                <a:solidFill>
                  <a:schemeClr val="accent1"/>
                </a:solidFill>
                <a:ea typeface="+mn-ea"/>
                <a:cs typeface="+mn-cs"/>
              </a:rPr>
              <a:t>				-Henry Ford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800" dirty="0">
              <a:solidFill>
                <a:schemeClr val="tx2"/>
              </a:solidFill>
              <a:ea typeface="+mn-ea"/>
              <a:cs typeface="+mn-cs"/>
            </a:endParaRPr>
          </a:p>
        </p:txBody>
      </p:sp>
      <p:pic>
        <p:nvPicPr>
          <p:cNvPr id="4098" name="Picture 2" descr="C:\Users\Teresa C. Purcell\AppData\Local\Microsoft\Windows\Temporary Internet Files\Content.IE5\E01IRKWQ\MP90040039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6105" y="2507280"/>
            <a:ext cx="4839030" cy="2150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8067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Box 1"/>
          <p:cNvSpPr txBox="1">
            <a:spLocks noChangeArrowheads="1"/>
          </p:cNvSpPr>
          <p:nvPr/>
        </p:nvSpPr>
        <p:spPr bwMode="auto">
          <a:xfrm>
            <a:off x="228600" y="228600"/>
            <a:ext cx="8915400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 typeface="Georgia" pitchFamily="84" charset="0"/>
              <a:buAutoNum type="arabicPeriod"/>
            </a:pPr>
            <a:endParaRPr lang="en-US">
              <a:solidFill>
                <a:schemeClr val="tx2"/>
              </a:solidFill>
              <a:latin typeface="Georgia" pitchFamily="84" charset="0"/>
            </a:endParaRPr>
          </a:p>
          <a:p>
            <a:pPr marL="457200" indent="-457200">
              <a:buFont typeface="Georgia" pitchFamily="84" charset="0"/>
              <a:buAutoNum type="arabicPeriod"/>
            </a:pPr>
            <a:r>
              <a:rPr lang="en-US" b="1">
                <a:solidFill>
                  <a:schemeClr val="tx2"/>
                </a:solidFill>
                <a:latin typeface="Georgia" pitchFamily="84" charset="0"/>
              </a:rPr>
              <a:t>Leaders have a HIGH I.Q.!</a:t>
            </a:r>
          </a:p>
          <a:p>
            <a:pPr marL="914400" lvl="1" indent="-457200"/>
            <a:r>
              <a:rPr lang="en-US" sz="2000">
                <a:solidFill>
                  <a:schemeClr val="tx2"/>
                </a:solidFill>
                <a:latin typeface="Georgia" pitchFamily="84" charset="0"/>
              </a:rPr>
              <a:t>I.Q.= Implementation Quotient</a:t>
            </a:r>
          </a:p>
          <a:p>
            <a:pPr marL="457200" indent="-457200">
              <a:buFont typeface="Georgia" pitchFamily="84" charset="0"/>
              <a:buAutoNum type="arabicPeriod"/>
            </a:pPr>
            <a:r>
              <a:rPr lang="en-US" b="1">
                <a:solidFill>
                  <a:schemeClr val="tx2"/>
                </a:solidFill>
                <a:latin typeface="Georgia" pitchFamily="84" charset="0"/>
              </a:rPr>
              <a:t>Intent without action is daydreaming.</a:t>
            </a:r>
            <a:endParaRPr lang="en-US" sz="2000" b="1">
              <a:solidFill>
                <a:schemeClr val="tx2"/>
              </a:solidFill>
              <a:latin typeface="Georgia" pitchFamily="84" charset="0"/>
            </a:endParaRPr>
          </a:p>
          <a:p>
            <a:pPr marL="457200" indent="-457200">
              <a:buFont typeface="Georgia" pitchFamily="84" charset="0"/>
              <a:buAutoNum type="arabicPeriod"/>
            </a:pPr>
            <a:r>
              <a:rPr lang="en-US" b="1">
                <a:solidFill>
                  <a:schemeClr val="tx2"/>
                </a:solidFill>
                <a:latin typeface="Georgia" pitchFamily="84" charset="0"/>
              </a:rPr>
              <a:t>Vision VS. Visioning</a:t>
            </a:r>
          </a:p>
          <a:p>
            <a:pPr marL="457200" indent="-457200"/>
            <a:r>
              <a:rPr lang="en-US">
                <a:solidFill>
                  <a:schemeClr val="tx2"/>
                </a:solidFill>
                <a:latin typeface="Georgia" pitchFamily="84" charset="0"/>
              </a:rPr>
              <a:t>	</a:t>
            </a:r>
            <a:r>
              <a:rPr lang="en-US" sz="2000">
                <a:solidFill>
                  <a:schemeClr val="tx2"/>
                </a:solidFill>
                <a:latin typeface="Georgia" pitchFamily="84" charset="0"/>
              </a:rPr>
              <a:t>Noun VS. Verb / Idea vs. Inplementaton</a:t>
            </a:r>
            <a:endParaRPr lang="en-US">
              <a:solidFill>
                <a:schemeClr val="tx2"/>
              </a:solidFill>
              <a:latin typeface="Georgia" pitchFamily="84" charset="0"/>
            </a:endParaRPr>
          </a:p>
          <a:p>
            <a:pPr marL="457200" indent="-457200">
              <a:buFontTx/>
              <a:buAutoNum type="arabicPeriod" startAt="4"/>
            </a:pPr>
            <a:r>
              <a:rPr lang="en-US" b="1">
                <a:solidFill>
                  <a:schemeClr val="tx2"/>
                </a:solidFill>
                <a:latin typeface="Georgia" pitchFamily="84" charset="0"/>
              </a:rPr>
              <a:t>Barriers to Execution</a:t>
            </a:r>
          </a:p>
          <a:p>
            <a:pPr marL="914400" lvl="1" indent="-457200">
              <a:buFontTx/>
              <a:buAutoNum type="alphaLcPeriod"/>
            </a:pPr>
            <a:r>
              <a:rPr lang="en-US" sz="2000">
                <a:solidFill>
                  <a:schemeClr val="tx2"/>
                </a:solidFill>
                <a:latin typeface="Georgia" pitchFamily="84" charset="0"/>
              </a:rPr>
              <a:t>Paralysis by Analysis</a:t>
            </a:r>
          </a:p>
          <a:p>
            <a:pPr marL="914400" lvl="1" indent="-457200">
              <a:buFontTx/>
              <a:buAutoNum type="alphaLcPeriod"/>
            </a:pPr>
            <a:r>
              <a:rPr lang="en-US" sz="2000">
                <a:solidFill>
                  <a:schemeClr val="tx2"/>
                </a:solidFill>
                <a:latin typeface="Georgia" pitchFamily="84" charset="0"/>
              </a:rPr>
              <a:t>Fear of Failure</a:t>
            </a:r>
          </a:p>
          <a:p>
            <a:pPr marL="914400" lvl="1" indent="-457200">
              <a:buFontTx/>
              <a:buAutoNum type="alphaLcPeriod"/>
            </a:pPr>
            <a:r>
              <a:rPr lang="en-US" sz="2000">
                <a:solidFill>
                  <a:schemeClr val="tx2"/>
                </a:solidFill>
                <a:latin typeface="Georgia" pitchFamily="84" charset="0"/>
              </a:rPr>
              <a:t>Confusing Talking with Taking Action</a:t>
            </a:r>
          </a:p>
          <a:p>
            <a:pPr marL="914400" lvl="1" indent="-457200">
              <a:buFontTx/>
              <a:buAutoNum type="alphaLcPeriod"/>
            </a:pPr>
            <a:r>
              <a:rPr lang="en-US" sz="2000">
                <a:solidFill>
                  <a:schemeClr val="tx2"/>
                </a:solidFill>
                <a:latin typeface="Georgia" pitchFamily="84" charset="0"/>
              </a:rPr>
              <a:t>Accepting Explanations as Excuses</a:t>
            </a:r>
          </a:p>
          <a:p>
            <a:pPr marL="457200" indent="-457200">
              <a:buFontTx/>
              <a:buAutoNum type="arabicPeriod" startAt="4"/>
            </a:pPr>
            <a:r>
              <a:rPr lang="en-US" b="1">
                <a:solidFill>
                  <a:schemeClr val="tx2"/>
                </a:solidFill>
                <a:latin typeface="Georgia" pitchFamily="84" charset="0"/>
              </a:rPr>
              <a:t>HOW to Increase Your I.Q.</a:t>
            </a:r>
          </a:p>
          <a:p>
            <a:pPr marL="914400" lvl="1" indent="-457200">
              <a:buFontTx/>
              <a:buAutoNum type="alphaLcPeriod"/>
            </a:pPr>
            <a:r>
              <a:rPr lang="en-US" sz="2000">
                <a:solidFill>
                  <a:schemeClr val="tx2"/>
                </a:solidFill>
                <a:latin typeface="Georgia" pitchFamily="84" charset="0"/>
              </a:rPr>
              <a:t>Dream Big</a:t>
            </a:r>
          </a:p>
          <a:p>
            <a:pPr marL="914400" lvl="1" indent="-457200">
              <a:buFontTx/>
              <a:buAutoNum type="alphaLcPeriod"/>
            </a:pPr>
            <a:r>
              <a:rPr lang="en-US" sz="2000">
                <a:solidFill>
                  <a:schemeClr val="tx2"/>
                </a:solidFill>
                <a:latin typeface="Georgia" pitchFamily="84" charset="0"/>
              </a:rPr>
              <a:t>Plan Small (plan + delegate + To Do’s)</a:t>
            </a:r>
          </a:p>
          <a:p>
            <a:pPr marL="914400" lvl="1" indent="-457200">
              <a:buFontTx/>
              <a:buAutoNum type="alphaLcPeriod"/>
            </a:pPr>
            <a:r>
              <a:rPr lang="en-US" sz="2000">
                <a:solidFill>
                  <a:schemeClr val="tx2"/>
                </a:solidFill>
                <a:latin typeface="Georgia" pitchFamily="84" charset="0"/>
              </a:rPr>
              <a:t>Team Up</a:t>
            </a:r>
          </a:p>
          <a:p>
            <a:pPr marL="914400" lvl="1" indent="-457200">
              <a:buFontTx/>
              <a:buAutoNum type="alphaLcPeriod"/>
            </a:pPr>
            <a:r>
              <a:rPr lang="en-US" sz="2000">
                <a:solidFill>
                  <a:schemeClr val="tx2"/>
                </a:solidFill>
                <a:latin typeface="Georgia" pitchFamily="84" charset="0"/>
              </a:rPr>
              <a:t>Keep Striving</a:t>
            </a:r>
          </a:p>
          <a:p>
            <a:pPr marL="914400" lvl="1" indent="-457200">
              <a:buFontTx/>
              <a:buAutoNum type="alphaLcPeriod"/>
            </a:pPr>
            <a:r>
              <a:rPr lang="en-US" sz="2000">
                <a:solidFill>
                  <a:schemeClr val="tx2"/>
                </a:solidFill>
                <a:latin typeface="Georgia" pitchFamily="84" charset="0"/>
              </a:rPr>
              <a:t>Act Boldly (Keep acting, change the rules of the game!)</a:t>
            </a:r>
            <a:endParaRPr lang="en-US">
              <a:solidFill>
                <a:schemeClr val="tx2"/>
              </a:solidFill>
              <a:latin typeface="Georgia" pitchFamily="84" charset="0"/>
            </a:endParaRPr>
          </a:p>
          <a:p>
            <a:pPr marL="457200" indent="-457200">
              <a:buFontTx/>
              <a:buAutoNum type="arabicPeriod" startAt="4"/>
            </a:pPr>
            <a:r>
              <a:rPr lang="en-US" b="1">
                <a:solidFill>
                  <a:schemeClr val="tx2"/>
                </a:solidFill>
                <a:latin typeface="Georgia" pitchFamily="84" charset="0"/>
              </a:rPr>
              <a:t>FACE YOUR FEARS!</a:t>
            </a:r>
          </a:p>
          <a:p>
            <a:pPr marL="457200" indent="-457200">
              <a:buFont typeface="Georgia" pitchFamily="84" charset="0"/>
              <a:buAutoNum type="arabicPeriod"/>
            </a:pPr>
            <a:endParaRPr lang="en-US">
              <a:solidFill>
                <a:schemeClr val="tx2"/>
              </a:solidFill>
              <a:latin typeface="Georgia" pitchFamily="8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Principle # 6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 smtClean="0">
                <a:solidFill>
                  <a:schemeClr val="tx2"/>
                </a:solidFill>
                <a:ea typeface="+mn-ea"/>
                <a:cs typeface="+mn-cs"/>
              </a:rPr>
              <a:t>The Power of Giving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200" b="1" dirty="0" smtClean="0">
              <a:solidFill>
                <a:schemeClr val="tx2"/>
              </a:solidFill>
              <a:ea typeface="+mn-ea"/>
              <a:cs typeface="+mn-cs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200" b="1" dirty="0" smtClean="0">
              <a:solidFill>
                <a:schemeClr val="tx2"/>
              </a:solidFill>
              <a:ea typeface="+mn-ea"/>
              <a:cs typeface="+mn-cs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 smtClean="0">
                <a:solidFill>
                  <a:schemeClr val="tx2"/>
                </a:solidFill>
                <a:ea typeface="+mn-ea"/>
                <a:cs typeface="+mn-cs"/>
              </a:rPr>
              <a:t>	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>
              <a:solidFill>
                <a:schemeClr val="accent1"/>
              </a:solidFill>
              <a:ea typeface="+mn-ea"/>
              <a:cs typeface="+mn-cs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chemeClr val="accent1"/>
                </a:solidFill>
                <a:ea typeface="+mn-ea"/>
                <a:cs typeface="+mn-cs"/>
              </a:rPr>
              <a:t>If you truly desire happiness, seek and learn how to serve.”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chemeClr val="accent1"/>
                </a:solidFill>
                <a:ea typeface="+mn-ea"/>
                <a:cs typeface="+mn-cs"/>
              </a:rPr>
              <a:t>						-Albert </a:t>
            </a:r>
            <a:r>
              <a:rPr lang="en-US" b="1" dirty="0" err="1" smtClean="0">
                <a:solidFill>
                  <a:schemeClr val="accent1"/>
                </a:solidFill>
                <a:ea typeface="+mn-ea"/>
                <a:cs typeface="+mn-cs"/>
              </a:rPr>
              <a:t>Shweitzer</a:t>
            </a:r>
            <a:endParaRPr lang="en-US" b="1" dirty="0">
              <a:solidFill>
                <a:schemeClr val="accent1"/>
              </a:solidFill>
              <a:ea typeface="+mn-ea"/>
              <a:cs typeface="+mn-cs"/>
            </a:endParaRPr>
          </a:p>
        </p:txBody>
      </p:sp>
      <p:pic>
        <p:nvPicPr>
          <p:cNvPr id="6" name="Picture 5" descr="student_musicia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9421" y="2507281"/>
            <a:ext cx="2957184" cy="1971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63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handsoncharlotte.org/HomePage/index.php/programs/charlotteen/images/LEADS.jpg"/>
          <p:cNvPicPr>
            <a:picLocks noChangeAspect="1" noChangeArrowheads="1"/>
          </p:cNvPicPr>
          <p:nvPr/>
        </p:nvPicPr>
        <p:blipFill>
          <a:blip r:embed="rId3" cstate="print">
            <a:lum bright="40000" contrast="-70000"/>
          </a:blip>
          <a:srcRect/>
          <a:stretch>
            <a:fillRect/>
          </a:stretch>
        </p:blipFill>
        <p:spPr bwMode="auto">
          <a:xfrm>
            <a:off x="228600" y="1447800"/>
            <a:ext cx="87630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Leadership Test- The Real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721225"/>
          </a:xfrm>
        </p:spPr>
        <p:txBody>
          <a:bodyPr/>
          <a:lstStyle/>
          <a:p>
            <a:pPr algn="ctr" eaLnBrk="1" hangingPunct="1">
              <a:buFont typeface="Wingdings 2" pitchFamily="84" charset="2"/>
              <a:buNone/>
            </a:pPr>
            <a:endParaRPr lang="en-US" smtClean="0">
              <a:solidFill>
                <a:srgbClr val="323543"/>
              </a:solidFill>
            </a:endParaRPr>
          </a:p>
          <a:p>
            <a:pPr algn="ctr" eaLnBrk="1" hangingPunct="1">
              <a:buFont typeface="Wingdings 2" pitchFamily="84" charset="2"/>
              <a:buNone/>
            </a:pPr>
            <a:r>
              <a:rPr lang="en-US" b="1" smtClean="0">
                <a:solidFill>
                  <a:srgbClr val="323543"/>
                </a:solidFill>
              </a:rPr>
              <a:t>If you had no TITLE or ability to reward or penalize others, would you still get them to follow you?</a:t>
            </a:r>
          </a:p>
          <a:p>
            <a:pPr algn="ctr" eaLnBrk="1" hangingPunct="1">
              <a:buFont typeface="Wingdings 2" pitchFamily="84" charset="2"/>
              <a:buNone/>
            </a:pPr>
            <a:endParaRPr lang="en-US" b="1" smtClean="0">
              <a:solidFill>
                <a:srgbClr val="323543"/>
              </a:solidFill>
            </a:endParaRPr>
          </a:p>
          <a:p>
            <a:pPr algn="ctr" eaLnBrk="1" hangingPunct="1">
              <a:buFont typeface="Wingdings 2" pitchFamily="84" charset="2"/>
              <a:buNone/>
            </a:pPr>
            <a:endParaRPr lang="en-US" b="1" smtClean="0">
              <a:solidFill>
                <a:srgbClr val="323543"/>
              </a:solidFill>
            </a:endParaRPr>
          </a:p>
          <a:p>
            <a:pPr algn="ctr" eaLnBrk="1" hangingPunct="1">
              <a:buFont typeface="Wingdings 2" pitchFamily="84" charset="2"/>
              <a:buNone/>
            </a:pPr>
            <a:endParaRPr lang="en-US" b="1" smtClean="0">
              <a:solidFill>
                <a:srgbClr val="323543"/>
              </a:solidFill>
            </a:endParaRPr>
          </a:p>
          <a:p>
            <a:pPr algn="ctr" eaLnBrk="1" hangingPunct="1">
              <a:buFont typeface="Wingdings 2" pitchFamily="84" charset="2"/>
              <a:buNone/>
            </a:pPr>
            <a:endParaRPr lang="en-US" b="1" smtClean="0">
              <a:solidFill>
                <a:srgbClr val="323543"/>
              </a:solidFill>
            </a:endParaRPr>
          </a:p>
          <a:p>
            <a:pPr algn="ctr" eaLnBrk="1" hangingPunct="1">
              <a:buFont typeface="Wingdings 2" pitchFamily="84" charset="2"/>
              <a:buNone/>
            </a:pPr>
            <a:r>
              <a:rPr lang="en-US" b="1" smtClean="0">
                <a:solidFill>
                  <a:srgbClr val="323543"/>
                </a:solidFill>
              </a:rPr>
              <a:t>Are you “Under Titled”?</a:t>
            </a:r>
          </a:p>
          <a:p>
            <a:pPr algn="ctr" eaLnBrk="1" hangingPunct="1">
              <a:buFont typeface="Wingdings 2" pitchFamily="84" charset="2"/>
              <a:buNone/>
            </a:pPr>
            <a:endParaRPr lang="en-US" b="1" smtClean="0">
              <a:solidFill>
                <a:srgbClr val="323543"/>
              </a:solidFill>
            </a:endParaRPr>
          </a:p>
          <a:p>
            <a:pPr algn="ctr" eaLnBrk="1" hangingPunct="1">
              <a:buFont typeface="Wingdings 2" pitchFamily="84" charset="2"/>
              <a:buNone/>
            </a:pPr>
            <a:endParaRPr lang="en-US" smtClean="0">
              <a:solidFill>
                <a:srgbClr val="323543"/>
              </a:solidFill>
            </a:endParaRPr>
          </a:p>
          <a:p>
            <a:pPr algn="ctr" eaLnBrk="1" hangingPunct="1">
              <a:buFont typeface="Wingdings 2" pitchFamily="84" charset="2"/>
              <a:buNone/>
            </a:pPr>
            <a:endParaRPr lang="en-US" smtClean="0"/>
          </a:p>
          <a:p>
            <a:pPr algn="ctr" eaLnBrk="1" hangingPunct="1">
              <a:buFont typeface="Wingdings 2" pitchFamily="84" charset="2"/>
              <a:buNone/>
            </a:pPr>
            <a:endParaRPr lang="en-US" smtClean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1"/>
                </a:solidFill>
              </a:rPr>
              <a:t>Giving and Returning</a:t>
            </a:r>
          </a:p>
        </p:txBody>
      </p:sp>
      <p:sp>
        <p:nvSpPr>
          <p:cNvPr id="94210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514350" indent="-514350" eaLnBrk="1" hangingPunct="1">
              <a:buFont typeface="Wingdings 2" pitchFamily="84" charset="2"/>
              <a:buNone/>
            </a:pPr>
            <a:r>
              <a:rPr lang="en-US" smtClean="0">
                <a:solidFill>
                  <a:schemeClr val="accent1"/>
                </a:solidFill>
              </a:rPr>
              <a:t>1.</a:t>
            </a:r>
            <a:r>
              <a:rPr lang="en-US" smtClean="0">
                <a:solidFill>
                  <a:schemeClr val="tx2"/>
                </a:solidFill>
              </a:rPr>
              <a:t>	Giving…</a:t>
            </a:r>
          </a:p>
          <a:p>
            <a:pPr marL="1062038" lvl="2" indent="-514350" eaLnBrk="1" hangingPunct="1">
              <a:buFont typeface="Wingdings 2" pitchFamily="84" charset="2"/>
              <a:buNone/>
            </a:pPr>
            <a:r>
              <a:rPr lang="en-US" smtClean="0">
                <a:solidFill>
                  <a:schemeClr val="tx2"/>
                </a:solidFill>
              </a:rPr>
              <a:t>a.	Teaches us how to look beyond ourselves.</a:t>
            </a:r>
          </a:p>
          <a:p>
            <a:pPr marL="1062038" lvl="2" indent="-514350" eaLnBrk="1" hangingPunct="1">
              <a:buFont typeface="Wingdings 2" pitchFamily="84" charset="2"/>
              <a:buNone/>
            </a:pPr>
            <a:r>
              <a:rPr lang="en-US" smtClean="0">
                <a:solidFill>
                  <a:schemeClr val="tx2"/>
                </a:solidFill>
              </a:rPr>
              <a:t>b.	teaches us to be of greater service in helping others.</a:t>
            </a:r>
          </a:p>
          <a:p>
            <a:pPr marL="1062038" lvl="2" indent="-514350" eaLnBrk="1" hangingPunct="1">
              <a:buFont typeface="Wingdings 2" pitchFamily="84" charset="2"/>
              <a:buNone/>
            </a:pPr>
            <a:r>
              <a:rPr lang="en-US" smtClean="0">
                <a:solidFill>
                  <a:schemeClr val="tx2"/>
                </a:solidFill>
              </a:rPr>
              <a:t>c.	makes the world a better place.</a:t>
            </a:r>
          </a:p>
          <a:p>
            <a:pPr marL="1062038" lvl="2" indent="-514350" eaLnBrk="1" hangingPunct="1">
              <a:buFont typeface="Wingdings 2" pitchFamily="84" charset="2"/>
              <a:buNone/>
            </a:pPr>
            <a:r>
              <a:rPr lang="en-US" smtClean="0">
                <a:solidFill>
                  <a:schemeClr val="tx2"/>
                </a:solidFill>
              </a:rPr>
              <a:t>d.	makes us feel good.</a:t>
            </a:r>
          </a:p>
          <a:p>
            <a:pPr marL="514350" indent="-514350" eaLnBrk="1" hangingPunct="1">
              <a:buFont typeface="Wingdings 2" pitchFamily="84" charset="2"/>
              <a:buNone/>
            </a:pPr>
            <a:r>
              <a:rPr lang="en-US" smtClean="0">
                <a:solidFill>
                  <a:schemeClr val="accent1"/>
                </a:solidFill>
              </a:rPr>
              <a:t>2.</a:t>
            </a:r>
            <a:r>
              <a:rPr lang="en-US" smtClean="0">
                <a:solidFill>
                  <a:schemeClr val="tx2"/>
                </a:solidFill>
              </a:rPr>
              <a:t>	What Can You Give?</a:t>
            </a:r>
          </a:p>
          <a:p>
            <a:pPr marL="1062038" lvl="2" indent="-514350" eaLnBrk="1" hangingPunct="1">
              <a:buFont typeface="Wingdings 2" pitchFamily="84" charset="2"/>
              <a:buNone/>
            </a:pPr>
            <a:r>
              <a:rPr lang="en-US" smtClean="0">
                <a:solidFill>
                  <a:schemeClr val="tx2"/>
                </a:solidFill>
              </a:rPr>
              <a:t>a.	Money?</a:t>
            </a:r>
          </a:p>
          <a:p>
            <a:pPr marL="1062038" lvl="2" indent="-514350" eaLnBrk="1" hangingPunct="1">
              <a:buFont typeface="Wingdings 2" pitchFamily="84" charset="2"/>
              <a:buNone/>
            </a:pPr>
            <a:r>
              <a:rPr lang="en-US" smtClean="0">
                <a:solidFill>
                  <a:schemeClr val="tx2"/>
                </a:solidFill>
              </a:rPr>
              <a:t>b.	Time?</a:t>
            </a:r>
          </a:p>
          <a:p>
            <a:pPr marL="1062038" lvl="2" indent="-514350" eaLnBrk="1" hangingPunct="1">
              <a:buFont typeface="Wingdings 2" pitchFamily="84" charset="2"/>
              <a:buNone/>
            </a:pPr>
            <a:r>
              <a:rPr lang="en-US" smtClean="0">
                <a:solidFill>
                  <a:schemeClr val="tx2"/>
                </a:solidFill>
              </a:rPr>
              <a:t>c.	You! (Without Recognition)</a:t>
            </a:r>
          </a:p>
          <a:p>
            <a:pPr marL="514350" indent="-514350" eaLnBrk="1" hangingPunct="1">
              <a:buFont typeface="Wingdings 2" pitchFamily="84" charset="2"/>
              <a:buNone/>
            </a:pPr>
            <a:r>
              <a:rPr lang="en-US" smtClean="0">
                <a:solidFill>
                  <a:schemeClr val="accent1"/>
                </a:solidFill>
              </a:rPr>
              <a:t>3.</a:t>
            </a:r>
            <a:r>
              <a:rPr lang="en-US" smtClean="0">
                <a:solidFill>
                  <a:schemeClr val="tx2"/>
                </a:solidFill>
              </a:rPr>
              <a:t>	To Lead is to Serve. </a:t>
            </a:r>
          </a:p>
          <a:p>
            <a:pPr marL="514350" indent="-514350" eaLnBrk="1" hangingPunct="1">
              <a:buFont typeface="Wingdings 2" pitchFamily="84" charset="2"/>
              <a:buNone/>
            </a:pPr>
            <a:r>
              <a:rPr lang="en-US" smtClean="0">
                <a:solidFill>
                  <a:schemeClr val="accent1"/>
                </a:solidFill>
              </a:rPr>
              <a:t>4.</a:t>
            </a:r>
            <a:r>
              <a:rPr lang="en-US" smtClean="0">
                <a:solidFill>
                  <a:schemeClr val="tx2"/>
                </a:solidFill>
              </a:rPr>
              <a:t>	The Gift of “</a:t>
            </a:r>
            <a:r>
              <a:rPr lang="en-US" u="sng" smtClean="0">
                <a:solidFill>
                  <a:schemeClr val="tx2"/>
                </a:solidFill>
              </a:rPr>
              <a:t>You</a:t>
            </a:r>
            <a:r>
              <a:rPr lang="en-US" smtClean="0">
                <a:solidFill>
                  <a:schemeClr val="tx2"/>
                </a:solidFill>
              </a:rPr>
              <a:t>” is the gift that gives “</a:t>
            </a:r>
            <a:r>
              <a:rPr lang="en-US" u="sng" smtClean="0">
                <a:solidFill>
                  <a:schemeClr val="tx2"/>
                </a:solidFill>
              </a:rPr>
              <a:t>back</a:t>
            </a:r>
            <a:r>
              <a:rPr lang="en-US" smtClean="0">
                <a:solidFill>
                  <a:schemeClr val="tx2"/>
                </a:solidFill>
              </a:rPr>
              <a:t>”.</a:t>
            </a:r>
          </a:p>
          <a:p>
            <a:pPr marL="514350" indent="-514350" eaLnBrk="1" hangingPunct="1">
              <a:buFont typeface="Wingdings 2" pitchFamily="84" charset="2"/>
              <a:buAutoNum type="arabicPeriod"/>
            </a:pPr>
            <a:endParaRPr lang="en-US" smtClean="0">
              <a:solidFill>
                <a:schemeClr val="tx2"/>
              </a:solidFill>
            </a:endParaRPr>
          </a:p>
          <a:p>
            <a:pPr marL="1062038" lvl="2" indent="-514350" eaLnBrk="1" hangingPunct="1">
              <a:buFont typeface="Wingdings 2" pitchFamily="84" charset="2"/>
              <a:buAutoNum type="alphaLcPeriod"/>
            </a:pPr>
            <a:endParaRPr lang="en-US" smtClean="0">
              <a:solidFill>
                <a:schemeClr val="tx2"/>
              </a:solidFill>
            </a:endParaRPr>
          </a:p>
          <a:p>
            <a:pPr marL="1062038" lvl="2" indent="-514350" eaLnBrk="1" hangingPunct="1">
              <a:buFont typeface="Wingdings 2" pitchFamily="84" charset="2"/>
              <a:buAutoNum type="alphaLcPeriod"/>
            </a:pPr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1"/>
                </a:solidFill>
              </a:rPr>
              <a:t>Leadership Action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itchFamily="84" charset="2"/>
              <a:buNone/>
            </a:pPr>
            <a:endParaRPr lang="en-US" smtClean="0">
              <a:solidFill>
                <a:schemeClr val="tx2"/>
              </a:solidFill>
            </a:endParaRPr>
          </a:p>
          <a:p>
            <a:pPr eaLnBrk="1" hangingPunct="1">
              <a:buFont typeface="Wingdings 2" pitchFamily="84" charset="2"/>
              <a:buNone/>
            </a:pPr>
            <a:r>
              <a:rPr lang="en-US" smtClean="0">
                <a:solidFill>
                  <a:schemeClr val="tx2"/>
                </a:solidFill>
              </a:rPr>
              <a:t> </a:t>
            </a:r>
            <a:r>
              <a:rPr lang="en-US" u="sng" smtClean="0">
                <a:solidFill>
                  <a:schemeClr val="tx2"/>
                </a:solidFill>
              </a:rPr>
              <a:t>Plan</a:t>
            </a:r>
          </a:p>
          <a:p>
            <a:pPr eaLnBrk="1" hangingPunct="1">
              <a:buFont typeface="Wingdings 2" pitchFamily="84" charset="2"/>
              <a:buNone/>
            </a:pPr>
            <a:r>
              <a:rPr lang="en-US" smtClean="0">
                <a:solidFill>
                  <a:schemeClr val="tx2"/>
                </a:solidFill>
              </a:rPr>
              <a:t>	</a:t>
            </a:r>
            <a:r>
              <a:rPr lang="en-US" smtClean="0">
                <a:solidFill>
                  <a:schemeClr val="accent1"/>
                </a:solidFill>
              </a:rPr>
              <a:t>1.  </a:t>
            </a:r>
            <a:r>
              <a:rPr lang="en-US" smtClean="0">
                <a:solidFill>
                  <a:schemeClr val="tx2"/>
                </a:solidFill>
              </a:rPr>
              <a:t>Practice giving without recognition.</a:t>
            </a:r>
          </a:p>
          <a:p>
            <a:pPr eaLnBrk="1" hangingPunct="1">
              <a:buFont typeface="Wingdings 2" pitchFamily="84" charset="2"/>
              <a:buNone/>
            </a:pPr>
            <a:endParaRPr lang="en-US" smtClean="0">
              <a:solidFill>
                <a:schemeClr val="tx2"/>
              </a:solidFill>
            </a:endParaRPr>
          </a:p>
          <a:p>
            <a:pPr eaLnBrk="1" hangingPunct="1">
              <a:buFont typeface="Wingdings 2" pitchFamily="84" charset="2"/>
              <a:buNone/>
            </a:pPr>
            <a:r>
              <a:rPr lang="en-US" smtClean="0">
                <a:solidFill>
                  <a:schemeClr val="tx2"/>
                </a:solidFill>
              </a:rPr>
              <a:t>	</a:t>
            </a:r>
            <a:r>
              <a:rPr lang="en-US" smtClean="0">
                <a:solidFill>
                  <a:schemeClr val="accent1"/>
                </a:solidFill>
              </a:rPr>
              <a:t>2.  </a:t>
            </a:r>
            <a:r>
              <a:rPr lang="en-US" smtClean="0">
                <a:solidFill>
                  <a:schemeClr val="tx2"/>
                </a:solidFill>
              </a:rPr>
              <a:t>Determine how you can best contribute.</a:t>
            </a:r>
          </a:p>
          <a:p>
            <a:pPr eaLnBrk="1" hangingPunct="1">
              <a:buFont typeface="Wingdings 2" pitchFamily="84" charset="2"/>
              <a:buNone/>
            </a:pPr>
            <a:endParaRPr lang="en-US" smtClean="0">
              <a:solidFill>
                <a:schemeClr val="tx2"/>
              </a:solidFill>
            </a:endParaRPr>
          </a:p>
          <a:p>
            <a:pPr eaLnBrk="1" hangingPunct="1">
              <a:buFont typeface="Wingdings 2" pitchFamily="84" charset="2"/>
              <a:buNone/>
            </a:pPr>
            <a:r>
              <a:rPr lang="en-US" smtClean="0">
                <a:solidFill>
                  <a:schemeClr val="tx2"/>
                </a:solidFill>
              </a:rPr>
              <a:t>	</a:t>
            </a:r>
            <a:r>
              <a:rPr lang="en-US" smtClean="0">
                <a:solidFill>
                  <a:schemeClr val="accent1"/>
                </a:solidFill>
              </a:rPr>
              <a:t>3.  </a:t>
            </a:r>
            <a:r>
              <a:rPr lang="en-US" smtClean="0">
                <a:solidFill>
                  <a:schemeClr val="tx2"/>
                </a:solidFill>
              </a:rPr>
              <a:t>Give as a family (section, band,  Wildcat)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  PART  III</a:t>
            </a:r>
            <a:br>
              <a:rPr lang="en-US" sz="4000" b="1" smtClean="0"/>
            </a:br>
            <a:r>
              <a:rPr lang="en-US" sz="4000" b="1" smtClean="0"/>
              <a:t>“Leaving a Leadership Legacy”</a:t>
            </a:r>
            <a:endParaRPr lang="en-US" sz="3800" smtClean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eresa C. Purcell\AppData\Local\Microsoft\Windows\Temporary Internet Files\Content.IE5\XWF6WF1E\MP900414051[1].jpg"/>
          <p:cNvPicPr>
            <a:picLocks noChangeAspect="1" noChangeArrowheads="1"/>
          </p:cNvPicPr>
          <p:nvPr/>
        </p:nvPicPr>
        <p:blipFill>
          <a:blip r:embed="rId3" cstate="print">
            <a:lum bright="20000" contrast="-40000"/>
          </a:blip>
          <a:srcRect/>
          <a:stretch>
            <a:fillRect/>
          </a:stretch>
        </p:blipFill>
        <p:spPr bwMode="auto">
          <a:xfrm>
            <a:off x="232235" y="1508750"/>
            <a:ext cx="8602720" cy="4967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514350" indent="-514350" eaLnBrk="1" hangingPunct="1">
              <a:buFont typeface="Wingdings 2" pitchFamily="84" charset="2"/>
              <a:buAutoNum type="arabicPeriod"/>
            </a:pPr>
            <a:endParaRPr lang="en-US" smtClean="0">
              <a:solidFill>
                <a:schemeClr val="tx2"/>
              </a:solidFill>
            </a:endParaRPr>
          </a:p>
          <a:p>
            <a:pPr marL="514350" indent="-514350" eaLnBrk="1" hangingPunct="1">
              <a:buFont typeface="Wingdings 2" pitchFamily="84" charset="2"/>
              <a:buNone/>
            </a:pPr>
            <a:endParaRPr lang="en-US" smtClean="0">
              <a:solidFill>
                <a:schemeClr val="tx2"/>
              </a:solidFill>
            </a:endParaRPr>
          </a:p>
          <a:p>
            <a:pPr marL="514350" indent="-514350" eaLnBrk="1" hangingPunct="1">
              <a:buFont typeface="Wingdings 2" pitchFamily="84" charset="2"/>
              <a:buNone/>
            </a:pPr>
            <a:r>
              <a:rPr lang="en-US" b="1" smtClean="0">
                <a:solidFill>
                  <a:schemeClr val="accent1"/>
                </a:solidFill>
              </a:rPr>
              <a:t>1.</a:t>
            </a:r>
            <a:r>
              <a:rPr lang="en-US" b="1" smtClean="0"/>
              <a:t>	Difference Makers:</a:t>
            </a:r>
          </a:p>
          <a:p>
            <a:pPr marL="1062038" lvl="2" indent="-514350" eaLnBrk="1" hangingPunct="1">
              <a:buFont typeface="Wingdings 2" pitchFamily="84" charset="2"/>
              <a:buNone/>
            </a:pPr>
            <a:r>
              <a:rPr lang="en-US" b="1" smtClean="0"/>
              <a:t>-Everyone matters.</a:t>
            </a:r>
          </a:p>
          <a:p>
            <a:pPr marL="1062038" lvl="2" indent="-514350" eaLnBrk="1" hangingPunct="1">
              <a:buFont typeface="Wingdings 2" pitchFamily="84" charset="2"/>
              <a:buNone/>
            </a:pPr>
            <a:r>
              <a:rPr lang="en-US" b="1" smtClean="0"/>
              <a:t>-Everyone makes a difference.</a:t>
            </a:r>
          </a:p>
          <a:p>
            <a:pPr marL="1062038" lvl="2" indent="-514350" eaLnBrk="1" hangingPunct="1">
              <a:buFont typeface="Wingdings 2" pitchFamily="84" charset="2"/>
              <a:buNone/>
            </a:pPr>
            <a:endParaRPr lang="en-US" b="1" smtClean="0"/>
          </a:p>
          <a:p>
            <a:pPr marL="514350" indent="-514350" eaLnBrk="1" hangingPunct="1">
              <a:buFont typeface="Wingdings 2" pitchFamily="84" charset="2"/>
              <a:buNone/>
            </a:pPr>
            <a:r>
              <a:rPr lang="en-US" b="1" smtClean="0">
                <a:solidFill>
                  <a:schemeClr val="accent1"/>
                </a:solidFill>
              </a:rPr>
              <a:t>2.	</a:t>
            </a:r>
            <a:r>
              <a:rPr lang="en-US" b="1" smtClean="0"/>
              <a:t>Activity Vs. Accomplishment</a:t>
            </a:r>
          </a:p>
          <a:p>
            <a:pPr marL="1062038" lvl="2" indent="-514350" eaLnBrk="1" hangingPunct="1">
              <a:buFont typeface="Wingdings 2" pitchFamily="84" charset="2"/>
              <a:buNone/>
            </a:pPr>
            <a:r>
              <a:rPr lang="en-US" b="1" smtClean="0"/>
              <a:t>-Managing is “activity”.</a:t>
            </a:r>
          </a:p>
          <a:p>
            <a:pPr marL="1062038" lvl="2" indent="-514350" eaLnBrk="1" hangingPunct="1">
              <a:buFont typeface="Wingdings 2" pitchFamily="84" charset="2"/>
              <a:buNone/>
            </a:pPr>
            <a:r>
              <a:rPr lang="en-US" b="1" smtClean="0"/>
              <a:t>-Leading is “accomplishment”.</a:t>
            </a:r>
          </a:p>
          <a:p>
            <a:pPr marL="1062038" lvl="2" indent="-514350" eaLnBrk="1" hangingPunct="1">
              <a:buFont typeface="Wingdings 2" pitchFamily="84" charset="2"/>
              <a:buNone/>
            </a:pPr>
            <a:endParaRPr lang="en-US" smtClean="0">
              <a:solidFill>
                <a:schemeClr val="tx2"/>
              </a:solidFill>
            </a:endParaRPr>
          </a:p>
          <a:p>
            <a:pPr marL="1062038" lvl="2" indent="-514350" eaLnBrk="1" hangingPunct="1">
              <a:buFont typeface="Wingdings 2" pitchFamily="84" charset="2"/>
              <a:buNone/>
            </a:pPr>
            <a:endParaRPr lang="en-US" smtClean="0">
              <a:solidFill>
                <a:schemeClr val="accent1"/>
              </a:solidFill>
            </a:endParaRPr>
          </a:p>
          <a:p>
            <a:pPr marL="1062038" lvl="2" indent="-514350" eaLnBrk="1" hangingPunct="1">
              <a:buFont typeface="Wingdings 2" pitchFamily="84" charset="2"/>
              <a:buNone/>
            </a:pPr>
            <a:endParaRPr 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4040188" cy="7334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err="1"/>
              <a:t>Resumé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791075" y="1524000"/>
            <a:ext cx="4041775" cy="7318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Legacy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1625" y="2471738"/>
            <a:ext cx="4041775" cy="3817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tx2"/>
                </a:solidFill>
              </a:rPr>
              <a:t>What you’ve accomplished</a:t>
            </a:r>
          </a:p>
          <a:p>
            <a:pPr eaLnBrk="1" hangingPunct="1">
              <a:lnSpc>
                <a:spcPct val="90000"/>
              </a:lnSpc>
            </a:pPr>
            <a:endParaRPr lang="en-US" sz="24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tx2"/>
                </a:solidFill>
              </a:rPr>
              <a:t>$$$ You’ve Made</a:t>
            </a:r>
          </a:p>
          <a:p>
            <a:pPr eaLnBrk="1" hangingPunct="1">
              <a:lnSpc>
                <a:spcPct val="90000"/>
              </a:lnSpc>
              <a:buFont typeface="Wingdings 2" pitchFamily="84" charset="2"/>
              <a:buNone/>
            </a:pPr>
            <a:endParaRPr lang="en-US" sz="24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tx2"/>
                </a:solidFill>
              </a:rPr>
              <a:t> The impression</a:t>
            </a:r>
          </a:p>
          <a:p>
            <a:pPr eaLnBrk="1" hangingPunct="1">
              <a:lnSpc>
                <a:spcPct val="90000"/>
              </a:lnSpc>
              <a:buFont typeface="Wingdings 2" pitchFamily="84" charset="2"/>
              <a:buNone/>
            </a:pPr>
            <a:endParaRPr lang="en-US" sz="24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tx2"/>
                </a:solidFill>
              </a:rPr>
              <a:t>Your career</a:t>
            </a:r>
          </a:p>
          <a:p>
            <a:pPr eaLnBrk="1" hangingPunct="1">
              <a:lnSpc>
                <a:spcPct val="90000"/>
              </a:lnSpc>
              <a:buFont typeface="Wingdings 2" pitchFamily="84" charset="2"/>
              <a:buNone/>
            </a:pPr>
            <a:endParaRPr lang="en-US" sz="24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tx2"/>
                </a:solidFill>
              </a:rPr>
              <a:t>Self-Improvement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800600" y="2471738"/>
            <a:ext cx="4038600" cy="3821112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What you’ve contributed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 smtClean="0">
              <a:solidFill>
                <a:schemeClr val="tx2"/>
              </a:solidFill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Relationships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 smtClean="0">
              <a:solidFill>
                <a:schemeClr val="tx2"/>
              </a:solidFill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Difference you’ve made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 smtClean="0">
              <a:solidFill>
                <a:schemeClr val="tx2"/>
              </a:solidFill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The impact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 smtClean="0">
              <a:solidFill>
                <a:schemeClr val="tx2"/>
              </a:solidFill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Your organization, family, community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 smtClean="0">
              <a:solidFill>
                <a:schemeClr val="tx2"/>
              </a:solidFill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Helping others improve</a:t>
            </a:r>
            <a:endParaRPr lang="en-US" sz="2400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1625" y="0"/>
            <a:ext cx="8534400" cy="10096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tx2"/>
                </a:solidFill>
                <a:ea typeface="+mj-ea"/>
                <a:cs typeface="+mj-cs"/>
              </a:rPr>
              <a:t>Resumé</a:t>
            </a:r>
            <a:r>
              <a:rPr lang="en-US" b="1" dirty="0" smtClean="0">
                <a:solidFill>
                  <a:schemeClr val="tx2"/>
                </a:solidFill>
                <a:ea typeface="+mj-ea"/>
                <a:cs typeface="+mj-cs"/>
              </a:rPr>
              <a:t> Skills Vs. Leadership Skills</a:t>
            </a:r>
            <a:br>
              <a:rPr lang="en-US" b="1" dirty="0" smtClean="0">
                <a:solidFill>
                  <a:schemeClr val="tx2"/>
                </a:solidFill>
                <a:ea typeface="+mj-ea"/>
                <a:cs typeface="+mj-cs"/>
              </a:rPr>
            </a:br>
            <a:r>
              <a:rPr lang="en-US" sz="2800" dirty="0" smtClean="0">
                <a:solidFill>
                  <a:schemeClr val="tx2"/>
                </a:solidFill>
                <a:ea typeface="+mj-ea"/>
                <a:cs typeface="+mj-cs"/>
              </a:rPr>
              <a:t>Don’t just be good, be good for something!</a:t>
            </a:r>
            <a:endParaRPr lang="en-US" dirty="0">
              <a:solidFill>
                <a:schemeClr val="tx2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 descr="wwd_world2.jpg"/>
          <p:cNvPicPr>
            <a:picLocks noChangeAspect="1"/>
          </p:cNvPicPr>
          <p:nvPr/>
        </p:nvPicPr>
        <p:blipFill>
          <a:blip r:embed="rId3" cstate="print">
            <a:lum bright="30000" contrast="-70000"/>
          </a:blip>
          <a:stretch>
            <a:fillRect/>
          </a:stretch>
        </p:blipFill>
        <p:spPr>
          <a:xfrm>
            <a:off x="232236" y="1508750"/>
            <a:ext cx="8641124" cy="4762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chemeClr val="accent1"/>
                </a:solidFill>
                <a:ea typeface="+mn-ea"/>
                <a:cs typeface="+mn-cs"/>
              </a:rPr>
              <a:t>4. </a:t>
            </a:r>
            <a:r>
              <a:rPr lang="en-US" b="1" dirty="0" smtClean="0">
                <a:ea typeface="+mn-ea"/>
                <a:cs typeface="+mn-cs"/>
              </a:rPr>
              <a:t>Believe in a better world.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>
              <a:solidFill>
                <a:schemeClr val="tx2"/>
              </a:solidFill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chemeClr val="accent1"/>
                </a:solidFill>
                <a:ea typeface="+mn-ea"/>
                <a:cs typeface="+mn-cs"/>
              </a:rPr>
              <a:t>5. </a:t>
            </a:r>
            <a:r>
              <a:rPr lang="en-US" b="1" dirty="0" smtClean="0">
                <a:ea typeface="+mn-ea"/>
                <a:cs typeface="+mn-cs"/>
              </a:rPr>
              <a:t>Respond to difficulties.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ea typeface="+mn-ea"/>
                <a:cs typeface="+mn-cs"/>
              </a:rPr>
              <a:t>	-see what they are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ea typeface="+mn-ea"/>
                <a:cs typeface="+mn-cs"/>
              </a:rPr>
              <a:t>	-accept them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ea typeface="+mn-ea"/>
                <a:cs typeface="+mn-cs"/>
              </a:rPr>
              <a:t>	-work to solve them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>
              <a:solidFill>
                <a:schemeClr val="tx2"/>
              </a:solidFill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chemeClr val="accent1"/>
                </a:solidFill>
                <a:ea typeface="+mn-ea"/>
                <a:cs typeface="+mn-cs"/>
              </a:rPr>
              <a:t>6. </a:t>
            </a:r>
            <a:r>
              <a:rPr lang="en-US" b="1" dirty="0" smtClean="0">
                <a:ea typeface="+mn-ea"/>
                <a:cs typeface="+mn-cs"/>
              </a:rPr>
              <a:t>Why NOT you?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>
              <a:solidFill>
                <a:schemeClr val="tx2"/>
              </a:solidFill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chemeClr val="accent1"/>
                </a:solidFill>
                <a:ea typeface="+mn-ea"/>
                <a:cs typeface="+mn-cs"/>
              </a:rPr>
              <a:t>7. </a:t>
            </a:r>
            <a:r>
              <a:rPr lang="en-US" b="1" dirty="0" smtClean="0">
                <a:ea typeface="+mn-ea"/>
                <a:cs typeface="+mn-cs"/>
              </a:rPr>
              <a:t>What is your legacy?</a:t>
            </a:r>
            <a:endParaRPr lang="en-US" b="1" dirty="0">
              <a:ea typeface="+mn-ea"/>
              <a:cs typeface="+mn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1"/>
                </a:solidFill>
              </a:rPr>
              <a:t>Mastering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smtClean="0">
              <a:solidFill>
                <a:schemeClr val="tx2"/>
              </a:solidFill>
            </a:endParaRPr>
          </a:p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How long will it take?</a:t>
            </a:r>
          </a:p>
          <a:p>
            <a:pPr eaLnBrk="1" hangingPunct="1"/>
            <a:endParaRPr lang="en-US" smtClean="0">
              <a:solidFill>
                <a:schemeClr val="tx2"/>
              </a:solidFill>
            </a:endParaRPr>
          </a:p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How long do you expect to live?</a:t>
            </a:r>
          </a:p>
          <a:p>
            <a:pPr eaLnBrk="1" hangingPunct="1"/>
            <a:endParaRPr lang="en-US" smtClean="0">
              <a:solidFill>
                <a:schemeClr val="tx2"/>
              </a:solidFill>
            </a:endParaRPr>
          </a:p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MAKE A DIFFERENCE!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ChangeArrowheads="1"/>
          </p:cNvSpPr>
          <p:nvPr/>
        </p:nvSpPr>
        <p:spPr bwMode="auto">
          <a:xfrm>
            <a:off x="2133600" y="2209800"/>
            <a:ext cx="4953000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Dr. Frank Tracz</a:t>
            </a:r>
          </a:p>
          <a:p>
            <a:r>
              <a:rPr lang="en-US" sz="3200">
                <a:solidFill>
                  <a:schemeClr val="tx2"/>
                </a:solidFill>
              </a:rPr>
              <a:t>226 McCain Auditorium</a:t>
            </a:r>
            <a:br>
              <a:rPr lang="en-US" sz="3200">
                <a:solidFill>
                  <a:schemeClr val="tx2"/>
                </a:solidFill>
              </a:rPr>
            </a:br>
            <a:r>
              <a:rPr lang="en-US" sz="3200">
                <a:solidFill>
                  <a:schemeClr val="tx2"/>
                </a:solidFill>
              </a:rPr>
              <a:t>Kansas State University</a:t>
            </a:r>
          </a:p>
          <a:p>
            <a:r>
              <a:rPr lang="en-US" sz="3200">
                <a:solidFill>
                  <a:schemeClr val="tx2"/>
                </a:solidFill>
              </a:rPr>
              <a:t>Manhattan KS, 66506</a:t>
            </a:r>
          </a:p>
          <a:p>
            <a:r>
              <a:rPr lang="en-US" sz="3200">
                <a:solidFill>
                  <a:schemeClr val="tx2"/>
                </a:solidFill>
                <a:hlinkClick r:id="rId3"/>
              </a:rPr>
              <a:t>Ftracz@ksu.edu</a:t>
            </a:r>
            <a:endParaRPr lang="en-US"/>
          </a:p>
          <a:p>
            <a:endParaRPr lang="en-US"/>
          </a:p>
        </p:txBody>
      </p:sp>
    </p:spTree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You Aspire To Lead If…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Take control of your life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Make your organization better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Seize new opportunities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Improve your “service”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Influence others to be their best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Contribute to the betterment of others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Make the world a better place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u="sng" dirty="0" smtClean="0">
              <a:solidFill>
                <a:srgbClr val="C00000"/>
              </a:solidFill>
              <a:ea typeface="+mn-ea"/>
              <a:cs typeface="+mn-cs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u="sng" dirty="0" smtClean="0">
                <a:solidFill>
                  <a:srgbClr val="C00000"/>
                </a:solidFill>
                <a:ea typeface="+mn-ea"/>
                <a:cs typeface="+mn-cs"/>
              </a:rPr>
              <a:t>You Do Not Need a TITLE to do this!!!!</a:t>
            </a:r>
            <a:endParaRPr lang="en-US" u="sng" dirty="0">
              <a:solidFill>
                <a:srgbClr val="C00000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iddlezonemusings.com/wp-content/uploads/2007/10/listening.gif"/>
          <p:cNvPicPr>
            <a:picLocks noChangeAspect="1" noChangeArrowheads="1"/>
          </p:cNvPicPr>
          <p:nvPr/>
        </p:nvPicPr>
        <p:blipFill>
          <a:blip r:embed="rId3" cstate="print">
            <a:lum contrast="-10000"/>
          </a:blip>
          <a:srcRect t="10174" r="9552"/>
          <a:stretch>
            <a:fillRect/>
          </a:stretch>
        </p:blipFill>
        <p:spPr bwMode="auto">
          <a:xfrm rot="21323846">
            <a:off x="565604" y="2919164"/>
            <a:ext cx="2599304" cy="2806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A “Leader” Is…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solidFill>
                <a:schemeClr val="accent3">
                  <a:lumMod val="50000"/>
                </a:schemeClr>
              </a:solidFill>
              <a:ea typeface="+mn-ea"/>
              <a:cs typeface="+mn-cs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ea typeface="+mn-ea"/>
                <a:cs typeface="+mn-cs"/>
              </a:rPr>
              <a:t>Listening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ea typeface="+mn-ea"/>
                <a:cs typeface="+mn-cs"/>
              </a:rPr>
              <a:t>Observing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ea typeface="+mn-ea"/>
                <a:cs typeface="+mn-cs"/>
              </a:rPr>
              <a:t>Reacting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ea typeface="+mn-ea"/>
                <a:cs typeface="+mn-cs"/>
              </a:rPr>
              <a:t>Doing</a:t>
            </a:r>
            <a:endParaRPr lang="en-US" sz="3600" dirty="0">
              <a:solidFill>
                <a:schemeClr val="accent3">
                  <a:lumMod val="50000"/>
                </a:schemeClr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Teresa C. Purcell\AppData\Local\Microsoft\Windows\Temporary Internet Files\Content.IE5\CDFG7UAU\MP900400751[1]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40000"/>
          </a:blip>
          <a:srcRect/>
          <a:stretch>
            <a:fillRect/>
          </a:stretch>
        </p:blipFill>
        <p:spPr bwMode="auto">
          <a:xfrm>
            <a:off x="152400" y="1508750"/>
            <a:ext cx="8991600" cy="4587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www.unesco-ihe.org/var/ihe/storage/images/media/images/power_logo/11538-1-eng-GB/power_logo_reference.jpg"/>
          <p:cNvPicPr>
            <a:picLocks noChangeAspect="1" noChangeArrowheads="1"/>
          </p:cNvPicPr>
          <p:nvPr/>
        </p:nvPicPr>
        <p:blipFill>
          <a:blip r:embed="rId4" cstate="print">
            <a:lum bright="40000" contrast="-40000"/>
          </a:blip>
          <a:srcRect t="27193" r="238"/>
          <a:stretch>
            <a:fillRect/>
          </a:stretch>
        </p:blipFill>
        <p:spPr bwMode="auto">
          <a:xfrm rot="21035867">
            <a:off x="308027" y="4904900"/>
            <a:ext cx="3244577" cy="1239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Teresa C. Purcell\AppData\Local\Microsoft\Windows\Temporary Internet Files\Content.IE5\XWF6WF1E\MP910216475[1].jpg"/>
          <p:cNvPicPr>
            <a:picLocks noChangeAspect="1" noChangeArrowheads="1"/>
          </p:cNvPicPr>
          <p:nvPr/>
        </p:nvPicPr>
        <p:blipFill>
          <a:blip r:embed="rId5" cstate="print"/>
          <a:srcRect l="9642" t="15525" r="12405" b="12609"/>
          <a:stretch>
            <a:fillRect/>
          </a:stretch>
        </p:blipFill>
        <p:spPr bwMode="auto">
          <a:xfrm rot="532459">
            <a:off x="6617762" y="1578909"/>
            <a:ext cx="2223039" cy="1326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What Good is a “Title”?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62113"/>
            <a:ext cx="8504238" cy="443706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solidFill>
                <a:schemeClr val="accent3">
                  <a:lumMod val="50000"/>
                </a:schemeClr>
              </a:solidFill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a typeface="+mn-ea"/>
                <a:cs typeface="+mn-cs"/>
              </a:rPr>
              <a:t>Pay raise?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 smtClean="0">
              <a:solidFill>
                <a:schemeClr val="accent3">
                  <a:lumMod val="50000"/>
                </a:schemeClr>
              </a:solidFill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a typeface="+mn-ea"/>
                <a:cs typeface="+mn-cs"/>
              </a:rPr>
              <a:t>Power?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 smtClean="0">
              <a:solidFill>
                <a:schemeClr val="accent3">
                  <a:lumMod val="50000"/>
                </a:schemeClr>
              </a:solidFill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a typeface="+mn-ea"/>
                <a:cs typeface="+mn-cs"/>
              </a:rPr>
              <a:t>Freedom?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>
              <a:solidFill>
                <a:schemeClr val="accent3">
                  <a:lumMod val="50000"/>
                </a:schemeClr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Teresa C. Purcell\AppData\Local\Microsoft\Windows\Temporary Internet Files\Content.IE5\XWF6WF1E\MP900180329[1].jpg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152400" y="1371600"/>
            <a:ext cx="88392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An Army of Lions…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175"/>
            <a:ext cx="8763000" cy="4572000"/>
          </a:xfrm>
        </p:spPr>
        <p:txBody>
          <a:bodyPr>
            <a:normAutofit fontScale="925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Philip of Macedonia, father of Alexander the Great, said,</a:t>
            </a:r>
          </a:p>
          <a:p>
            <a:pPr lvl="4" eaLnBrk="1" fontAlgn="auto" hangingPunct="1"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lvl="4" algn="ctr" eaLnBrk="1" fontAlgn="auto" hangingPunct="1"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“An army of deer led by a lion is to be feared more than an army of lions led by a deer.”</a:t>
            </a:r>
          </a:p>
          <a:p>
            <a:pPr lvl="4" algn="ctr" eaLnBrk="1" fontAlgn="auto" hangingPunct="1"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lvl="4" algn="ctr" eaLnBrk="1" fontAlgn="auto" hangingPunct="1"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lvl="4" algn="ctr" eaLnBrk="1" fontAlgn="auto" hangingPunct="1"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lvl="4" algn="ctr" eaLnBrk="1" fontAlgn="auto" hangingPunct="1"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en-US" sz="43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WRONG!</a:t>
            </a:r>
          </a:p>
          <a:p>
            <a:pPr lvl="4" algn="ctr" eaLnBrk="1" fontAlgn="auto" hangingPunct="1"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An army of lions led by a lion is unstoppable!</a:t>
            </a:r>
            <a:endPara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lvl="4" eaLnBrk="1" fontAlgn="auto" hangingPunct="1"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lvl="4" eaLnBrk="1" fontAlgn="auto" hangingPunct="1"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Leadership is Large….</a:t>
            </a:r>
            <a:endParaRPr lang="en-US" smtClean="0">
              <a:solidFill>
                <a:srgbClr val="7B9899"/>
              </a:solidFill>
            </a:endParaRPr>
          </a:p>
        </p:txBody>
      </p:sp>
      <p:pic>
        <p:nvPicPr>
          <p:cNvPr id="6" name="Content Placeholder 5" descr="abe-lincoln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505200" y="1524000"/>
            <a:ext cx="2023767" cy="2663825"/>
          </a:xfrm>
          <a:effectLst>
            <a:softEdge rad="112500"/>
          </a:effectLst>
        </p:spPr>
      </p:pic>
      <p:pic>
        <p:nvPicPr>
          <p:cNvPr id="7" name="Picture 6" descr="J_F_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7450" y="1547155"/>
            <a:ext cx="25146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robert-kennedy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1600200"/>
            <a:ext cx="2590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l-king-photo-dream-speac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2200" y="4495800"/>
            <a:ext cx="42672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77000" y="38862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Georgia" pitchFamily="84" charset="0"/>
              </a:rPr>
              <a:t>Robert F. Kennedy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429000" y="41910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Georgia" pitchFamily="84" charset="0"/>
              </a:rPr>
              <a:t>Abraham Lincoln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971800" y="45720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Georgia" pitchFamily="84" charset="0"/>
              </a:rPr>
              <a:t>  Martin Luther King, Jr.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01650" y="3967163"/>
            <a:ext cx="2227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Georgia" pitchFamily="84" charset="0"/>
              </a:rPr>
              <a:t>John F. Kennedy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2332</TotalTime>
  <Words>1108</Words>
  <Application>Microsoft Office PowerPoint</Application>
  <PresentationFormat>On-screen Show (4:3)</PresentationFormat>
  <Paragraphs>426</Paragraphs>
  <Slides>47</Slides>
  <Notes>47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ＭＳ Ｐゴシック</vt:lpstr>
      <vt:lpstr>Georgia</vt:lpstr>
      <vt:lpstr>Wingdings 2</vt:lpstr>
      <vt:lpstr>Wingdings</vt:lpstr>
      <vt:lpstr>Calibri</vt:lpstr>
      <vt:lpstr>Angsana New</vt:lpstr>
      <vt:lpstr>Courier New</vt:lpstr>
      <vt:lpstr>Civic</vt:lpstr>
      <vt:lpstr>PowerPoint Presentation</vt:lpstr>
      <vt:lpstr>PART I: Leadership Is… </vt:lpstr>
      <vt:lpstr>How Do Leaders Act?</vt:lpstr>
      <vt:lpstr>Leadership Test- The Real Test</vt:lpstr>
      <vt:lpstr>You Aspire To Lead If…</vt:lpstr>
      <vt:lpstr>A “Leader” Is…</vt:lpstr>
      <vt:lpstr>What Good is a “Title”?</vt:lpstr>
      <vt:lpstr>An Army of Lions…</vt:lpstr>
      <vt:lpstr>Leadership is Large….</vt:lpstr>
      <vt:lpstr>Leadership is Small….</vt:lpstr>
      <vt:lpstr>An Invitation to Greatness</vt:lpstr>
      <vt:lpstr>Leadership…</vt:lpstr>
      <vt:lpstr>Leadership…</vt:lpstr>
      <vt:lpstr>Leadership…</vt:lpstr>
      <vt:lpstr>Look For Ways To Lead</vt:lpstr>
      <vt:lpstr>PART II:  Six Principals  of Leadership</vt:lpstr>
      <vt:lpstr>“Obligation” or “Opportunity”</vt:lpstr>
      <vt:lpstr>“Money” VS. “Meaning”</vt:lpstr>
      <vt:lpstr>The Road Less Traveled</vt:lpstr>
      <vt:lpstr>Think Like A Leader…</vt:lpstr>
      <vt:lpstr>Make Time to Think…</vt:lpstr>
      <vt:lpstr>Take Control of Your Life…</vt:lpstr>
      <vt:lpstr>Motivation: How to Keep It</vt:lpstr>
      <vt:lpstr>Self-Mastery Index</vt:lpstr>
      <vt:lpstr>Leadership “Action Points”</vt:lpstr>
      <vt:lpstr>PowerPoint Presentation</vt:lpstr>
      <vt:lpstr>The Power of “Focus”</vt:lpstr>
      <vt:lpstr>The Power of “Focus”</vt:lpstr>
      <vt:lpstr>Leadership Action Points</vt:lpstr>
      <vt:lpstr>PowerPoint Presentation</vt:lpstr>
      <vt:lpstr>Leadership Action Points</vt:lpstr>
      <vt:lpstr>PowerPoint Presentation</vt:lpstr>
      <vt:lpstr>PowerPoint Presentation</vt:lpstr>
      <vt:lpstr>PowerPoint Presentation</vt:lpstr>
      <vt:lpstr>PowerPoint Presentation</vt:lpstr>
      <vt:lpstr>Leadership Action Points</vt:lpstr>
      <vt:lpstr>   </vt:lpstr>
      <vt:lpstr>PowerPoint Presentation</vt:lpstr>
      <vt:lpstr>  </vt:lpstr>
      <vt:lpstr>Giving and Returning</vt:lpstr>
      <vt:lpstr>Leadership Action Points</vt:lpstr>
      <vt:lpstr>  PART  III “Leaving a Leadership Legacy”</vt:lpstr>
      <vt:lpstr>PowerPoint Presentation</vt:lpstr>
      <vt:lpstr>Resumé Skills Vs. Leadership Skills Don’t just be good, be good for something!</vt:lpstr>
      <vt:lpstr>PowerPoint Presentation</vt:lpstr>
      <vt:lpstr>Mastering Leadership</vt:lpstr>
      <vt:lpstr>PowerPoint Presentation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Don’t Need A  Title To Be A Leader</dc:title>
  <dc:creator>Teresa C. Purcell</dc:creator>
  <cp:lastModifiedBy>KSU Bands</cp:lastModifiedBy>
  <cp:revision>244</cp:revision>
  <dcterms:created xsi:type="dcterms:W3CDTF">2010-06-06T01:26:12Z</dcterms:created>
  <dcterms:modified xsi:type="dcterms:W3CDTF">2010-07-10T18:11:47Z</dcterms:modified>
</cp:coreProperties>
</file>