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287183C2-7F75-084A-B533-7881A9CF175B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49F95120-5BCC-E741-8136-045547154D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tracz@ksu.edu" TargetMode="External"/><Relationship Id="rId3" Type="http://schemas.openxmlformats.org/officeDocument/2006/relationships/hyperlink" Target="mailto:dplinn@k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91980"/>
            <a:ext cx="5120640" cy="2466092"/>
          </a:xfrm>
        </p:spPr>
        <p:txBody>
          <a:bodyPr/>
          <a:lstStyle/>
          <a:p>
            <a:r>
              <a:rPr lang="en-US" dirty="0" smtClean="0"/>
              <a:t>Program Profile:</a:t>
            </a:r>
            <a:br>
              <a:rPr lang="en-US" dirty="0" smtClean="0"/>
            </a:br>
            <a:r>
              <a:rPr lang="en-US" dirty="0" smtClean="0"/>
              <a:t>Kansas State University Bands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5458072"/>
            <a:ext cx="6474652" cy="10040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0080"/>
                </a:solidFill>
              </a:rPr>
              <a:t>2015 CBDNA Athletic Band Symposium</a:t>
            </a:r>
            <a:endParaRPr lang="en-US" sz="2400" dirty="0">
              <a:solidFill>
                <a:srgbClr val="400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53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613" y="3480253"/>
            <a:ext cx="1583695" cy="118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00080"/>
                </a:solidFill>
              </a:rPr>
              <a:t>School Visits (keep in mind: this is Kansas)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Summer Camps (Music, Leadership &amp; Auxiliary)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Central States Marching Festival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Concert Band Clinic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“Instrument” Day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Band Day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Band Director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00080"/>
                </a:solidFill>
              </a:rPr>
              <a:t>Alumni Band Day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Side-by-Side Concerts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Website</a:t>
            </a:r>
          </a:p>
          <a:p>
            <a:r>
              <a:rPr lang="en-US" dirty="0" err="1" smtClean="0">
                <a:solidFill>
                  <a:srgbClr val="400080"/>
                </a:solidFill>
              </a:rPr>
              <a:t>Facebook</a:t>
            </a:r>
            <a:endParaRPr lang="en-US" dirty="0" smtClean="0">
              <a:solidFill>
                <a:srgbClr val="400080"/>
              </a:solidFill>
            </a:endParaRPr>
          </a:p>
          <a:p>
            <a:r>
              <a:rPr lang="en-US" dirty="0" smtClean="0">
                <a:solidFill>
                  <a:srgbClr val="400080"/>
                </a:solidFill>
              </a:rPr>
              <a:t>Newsletters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Phone </a:t>
            </a:r>
            <a:r>
              <a:rPr lang="en-US" dirty="0" smtClean="0">
                <a:solidFill>
                  <a:srgbClr val="400080"/>
                </a:solidFill>
              </a:rPr>
              <a:t>Calls</a:t>
            </a:r>
            <a:r>
              <a:rPr lang="en-US" dirty="0" smtClean="0">
                <a:solidFill>
                  <a:srgbClr val="400080"/>
                </a:solidFill>
              </a:rPr>
              <a:t>, Emails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Attend Local School concerts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Campus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0080"/>
                </a:solidFill>
              </a:rPr>
              <a:t>New Student Services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Recruiting Booths ( Open House, Junior Days, Etc…)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Meet with the Directors! 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Recruiting Folders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T-Shirts/CDs</a:t>
            </a:r>
            <a:endParaRPr lang="en-US" dirty="0">
              <a:solidFill>
                <a:srgbClr val="4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0080"/>
                </a:solidFill>
              </a:rPr>
              <a:t>SGA – Special requests/guest artists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Athletics – ADOB, 2 </a:t>
            </a:r>
            <a:r>
              <a:rPr lang="en-US" dirty="0" err="1" smtClean="0">
                <a:solidFill>
                  <a:srgbClr val="400080"/>
                </a:solidFill>
              </a:rPr>
              <a:t>GAs</a:t>
            </a:r>
            <a:r>
              <a:rPr lang="en-US" dirty="0" smtClean="0">
                <a:solidFill>
                  <a:srgbClr val="400080"/>
                </a:solidFill>
              </a:rPr>
              <a:t>, Admin, Summer $$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University - $215,000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SMTD - $10,000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Alumni Association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Foundation </a:t>
            </a:r>
            <a:endParaRPr lang="en-US" dirty="0">
              <a:solidFill>
                <a:srgbClr val="4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0080"/>
                </a:solidFill>
              </a:rPr>
              <a:t>Music Majors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Marching Pride Scholars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Section Leaders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Volleyball Band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Pub Crawl Band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KKY/TBS</a:t>
            </a:r>
            <a:endParaRPr lang="en-US" dirty="0">
              <a:solidFill>
                <a:srgbClr val="4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0080"/>
                </a:solidFill>
              </a:rPr>
              <a:t>Golf Tournament</a:t>
            </a:r>
          </a:p>
          <a:p>
            <a:r>
              <a:rPr lang="en-US" dirty="0" err="1" smtClean="0">
                <a:solidFill>
                  <a:srgbClr val="400080"/>
                </a:solidFill>
              </a:rPr>
              <a:t>Telefund</a:t>
            </a:r>
            <a:endParaRPr lang="en-US" dirty="0" smtClean="0">
              <a:solidFill>
                <a:srgbClr val="400080"/>
              </a:solidFill>
            </a:endParaRPr>
          </a:p>
          <a:p>
            <a:r>
              <a:rPr lang="en-US" dirty="0" smtClean="0">
                <a:solidFill>
                  <a:srgbClr val="400080"/>
                </a:solidFill>
              </a:rPr>
              <a:t>MPS drive</a:t>
            </a:r>
          </a:p>
          <a:p>
            <a:r>
              <a:rPr lang="en-US" dirty="0" err="1" smtClean="0">
                <a:solidFill>
                  <a:srgbClr val="400080"/>
                </a:solidFill>
              </a:rPr>
              <a:t>Catbacker</a:t>
            </a:r>
            <a:r>
              <a:rPr lang="en-US" dirty="0" smtClean="0">
                <a:solidFill>
                  <a:srgbClr val="400080"/>
                </a:solidFill>
              </a:rPr>
              <a:t> Auctions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Pep Bands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Special Events/Camps</a:t>
            </a:r>
            <a:endParaRPr lang="en-US" dirty="0">
              <a:solidFill>
                <a:srgbClr val="4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0080"/>
                </a:solidFill>
              </a:rPr>
              <a:t>3</a:t>
            </a:r>
            <a:r>
              <a:rPr lang="en-US" baseline="30000" dirty="0" smtClean="0">
                <a:solidFill>
                  <a:srgbClr val="400080"/>
                </a:solidFill>
              </a:rPr>
              <a:t>rd</a:t>
            </a:r>
            <a:r>
              <a:rPr lang="en-US" dirty="0" smtClean="0">
                <a:solidFill>
                  <a:srgbClr val="400080"/>
                </a:solidFill>
              </a:rPr>
              <a:t> Director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New Band Building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Expanded Scholarships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National Outreach</a:t>
            </a:r>
            <a:endParaRPr lang="en-US" dirty="0">
              <a:solidFill>
                <a:srgbClr val="4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State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226 McCain Auditorium</a:t>
            </a:r>
          </a:p>
          <a:p>
            <a:r>
              <a:rPr lang="en-US" dirty="0" smtClean="0"/>
              <a:t>Manhattan, KS 66503</a:t>
            </a:r>
          </a:p>
          <a:p>
            <a:r>
              <a:rPr lang="en-US" dirty="0" smtClean="0"/>
              <a:t>Frank Tracz : </a:t>
            </a:r>
            <a:r>
              <a:rPr lang="en-US" dirty="0" smtClean="0">
                <a:hlinkClick r:id="rId2"/>
              </a:rPr>
              <a:t>ftracz@ksu.edu</a:t>
            </a:r>
            <a:endParaRPr lang="en-US" dirty="0" smtClean="0"/>
          </a:p>
          <a:p>
            <a:r>
              <a:rPr lang="en-US" dirty="0" smtClean="0"/>
              <a:t>Don Linn: </a:t>
            </a:r>
            <a:r>
              <a:rPr lang="en-US" dirty="0" smtClean="0">
                <a:hlinkClick r:id="rId3"/>
              </a:rPr>
              <a:t>dplinn@ksu.edu</a:t>
            </a:r>
            <a:endParaRPr lang="en-US" dirty="0" smtClean="0"/>
          </a:p>
          <a:p>
            <a:r>
              <a:rPr lang="en-US" dirty="0" smtClean="0"/>
              <a:t>(785) 532-3816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1499452"/>
            <a:ext cx="7366000" cy="467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82" y="3564212"/>
            <a:ext cx="423226" cy="315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71" y="1256273"/>
            <a:ext cx="1744680" cy="1560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31" y="2341408"/>
            <a:ext cx="1744680" cy="1560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31" y="3452948"/>
            <a:ext cx="1744680" cy="1560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31" y="4718223"/>
            <a:ext cx="1744680" cy="1560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73" y="5013619"/>
            <a:ext cx="953874" cy="953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6427" y="864080"/>
            <a:ext cx="2789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</a:rPr>
              <a:t>6 Million Cows</a:t>
            </a:r>
            <a:endParaRPr lang="en-US" sz="2400" dirty="0" smtClean="0">
              <a:solidFill>
                <a:srgbClr val="400080"/>
              </a:solidFill>
            </a:endParaRPr>
          </a:p>
          <a:p>
            <a:endParaRPr lang="en-US" dirty="0" smtClean="0">
              <a:solidFill>
                <a:srgbClr val="400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6427" y="1695077"/>
            <a:ext cx="2789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</a:rPr>
              <a:t>2.9 Million People</a:t>
            </a:r>
            <a:endParaRPr lang="en-US" sz="2400" dirty="0" smtClean="0">
              <a:solidFill>
                <a:srgbClr val="400080"/>
              </a:solidFill>
            </a:endParaRPr>
          </a:p>
          <a:p>
            <a:endParaRPr lang="en-US" dirty="0" smtClean="0">
              <a:solidFill>
                <a:srgbClr val="400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6427" y="2493778"/>
            <a:ext cx="2789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00080"/>
                </a:solidFill>
              </a:rPr>
              <a:t>3 Oboe Players</a:t>
            </a:r>
            <a:endParaRPr lang="en-US" sz="2400" dirty="0" smtClean="0">
              <a:solidFill>
                <a:srgbClr val="400080"/>
              </a:solidFill>
            </a:endParaRPr>
          </a:p>
          <a:p>
            <a:endParaRPr lang="en-US" dirty="0" smtClean="0">
              <a:solidFill>
                <a:srgbClr val="4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0080"/>
                </a:solidFill>
              </a:rPr>
              <a:t>1</a:t>
            </a:r>
            <a:r>
              <a:rPr lang="en-US" baseline="30000" dirty="0" smtClean="0">
                <a:solidFill>
                  <a:srgbClr val="400080"/>
                </a:solidFill>
              </a:rPr>
              <a:t>st</a:t>
            </a:r>
            <a:r>
              <a:rPr lang="en-US" dirty="0" smtClean="0">
                <a:solidFill>
                  <a:srgbClr val="400080"/>
                </a:solidFill>
              </a:rPr>
              <a:t> Land Grant College: 1863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25,000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3 Campuses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Popular Majors: Engineering, Ag, Vet-Med, Music Ed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New home of NBAF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252" y="310729"/>
            <a:ext cx="3668674" cy="632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00080"/>
                </a:solidFill>
              </a:rPr>
              <a:t>5 Concert Ensembles ( 60 – 80 each)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1 Brass Ensemble (24)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Various Chamber Groups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2 Basketball Cat Bands (160)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1 Volleyball Band (24)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2 Pub Crawl Bands (30)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1 Marching Band (400)</a:t>
            </a:r>
            <a:endParaRPr lang="en-US" dirty="0">
              <a:solidFill>
                <a:srgbClr val="4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Program: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600200"/>
            <a:ext cx="7086600" cy="48170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400080"/>
                </a:solidFill>
              </a:rPr>
              <a:t>1 Director of Bands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1 Assistant Director of Bands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1 Senior Administrative Assistant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5 Graduate Students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3 Marching Band Auxiliary Coordinators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6 Undergraduate Student Staff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4 Managers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20 Band Ambassadors </a:t>
            </a:r>
            <a:endParaRPr lang="en-US" dirty="0">
              <a:solidFill>
                <a:srgbClr val="4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1600200"/>
            <a:ext cx="7284451" cy="49386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400080"/>
                </a:solidFill>
              </a:rPr>
              <a:t>Recruiting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Administrative Support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Public School Band Director Support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Alumni Support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Athletic Department Support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Community Support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Student Body Support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Family Support</a:t>
            </a:r>
            <a:endParaRPr lang="en-US" dirty="0">
              <a:solidFill>
                <a:srgbClr val="4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0080"/>
                </a:solidFill>
              </a:rPr>
              <a:t>Solid Teaching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High Expectations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Marketing</a:t>
            </a:r>
          </a:p>
          <a:p>
            <a:r>
              <a:rPr lang="en-US" dirty="0" smtClean="0">
                <a:solidFill>
                  <a:srgbClr val="400080"/>
                </a:solidFill>
              </a:rPr>
              <a:t>Outreach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Metal.thmx</Template>
  <TotalTime>69</TotalTime>
  <Words>351</Words>
  <Application>Microsoft Macintosh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Metal</vt:lpstr>
      <vt:lpstr>Program Profile: Kansas State University Bands</vt:lpstr>
      <vt:lpstr>Demographics</vt:lpstr>
      <vt:lpstr>Demographics</vt:lpstr>
      <vt:lpstr>The University</vt:lpstr>
      <vt:lpstr>Slide 5</vt:lpstr>
      <vt:lpstr>Band Program</vt:lpstr>
      <vt:lpstr>Band Program: Staff</vt:lpstr>
      <vt:lpstr>Building a Program</vt:lpstr>
      <vt:lpstr>Building Process</vt:lpstr>
      <vt:lpstr>Outreach</vt:lpstr>
      <vt:lpstr>Outreach</vt:lpstr>
      <vt:lpstr>On Campus Visits</vt:lpstr>
      <vt:lpstr>Budget</vt:lpstr>
      <vt:lpstr>Scholarships</vt:lpstr>
      <vt:lpstr>Fundraising</vt:lpstr>
      <vt:lpstr>Future Goals</vt:lpstr>
      <vt:lpstr>Kansas State University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Profile: Kansas State University Bands</dc:title>
  <dc:creator>Frank Tracz</dc:creator>
  <cp:lastModifiedBy>Frank Tracz</cp:lastModifiedBy>
  <cp:revision>4</cp:revision>
  <dcterms:created xsi:type="dcterms:W3CDTF">2015-05-28T22:09:22Z</dcterms:created>
  <dcterms:modified xsi:type="dcterms:W3CDTF">2015-05-28T23:18:51Z</dcterms:modified>
</cp:coreProperties>
</file>