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2"/>
  </p:sldMasterIdLst>
  <p:notesMasterIdLst>
    <p:notesMasterId r:id="rId17"/>
  </p:notesMasterIdLst>
  <p:handoutMasterIdLst>
    <p:handoutMasterId r:id="rId18"/>
  </p:handoutMasterIdLst>
  <p:sldIdLst>
    <p:sldId id="261" r:id="rId3"/>
    <p:sldId id="263" r:id="rId4"/>
    <p:sldId id="262" r:id="rId5"/>
    <p:sldId id="257" r:id="rId6"/>
    <p:sldId id="258" r:id="rId7"/>
    <p:sldId id="259" r:id="rId8"/>
    <p:sldId id="260" r:id="rId9"/>
    <p:sldId id="268" r:id="rId10"/>
    <p:sldId id="270" r:id="rId11"/>
    <p:sldId id="265" r:id="rId12"/>
    <p:sldId id="269" r:id="rId13"/>
    <p:sldId id="266" r:id="rId14"/>
    <p:sldId id="267" r:id="rId15"/>
    <p:sldId id="264" r:id="rId16"/>
  </p:sldIdLst>
  <p:sldSz cx="9144000" cy="5143500" type="screen16x9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MS PGothic" charset="0"/>
        <a:cs typeface="MS PGothic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31">
          <p15:clr>
            <a:srgbClr val="A4A3A4"/>
          </p15:clr>
        </p15:guide>
        <p15:guide id="2" pos="34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39" d="100"/>
          <a:sy n="139" d="100"/>
        </p:scale>
        <p:origin x="-624" y="-400"/>
      </p:cViewPr>
      <p:guideLst>
        <p:guide orient="horz" pos="1780"/>
        <p:guide pos="2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notesMaster" Target="notesMasters/notesMaster1.xml"/><Relationship Id="rId18" Type="http://schemas.openxmlformats.org/officeDocument/2006/relationships/handoutMaster" Target="handoutMasters/handoutMaster1.xml"/><Relationship Id="rId19" Type="http://schemas.openxmlformats.org/officeDocument/2006/relationships/printerSettings" Target="printerSettings/printerSettings1.bin"/><Relationship Id="rId1" Type="http://schemas.openxmlformats.org/officeDocument/2006/relationships/customXml" Target="../customXml/item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476ABD-A4E4-9E41-B5E8-9F8FB117C1D0}" type="datetimeFigureOut">
              <a:rPr lang="en-US" smtClean="0"/>
              <a:t>5/12/14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82391-3420-F445-8C9D-DCE2F508C1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3490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2C1342-4A60-904D-9C6C-516222DAB0D9}" type="datetimeFigureOut">
              <a:rPr lang="en-US" smtClean="0"/>
              <a:t>5/12/14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72139C-92C7-D347-A150-309192C44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0318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2139C-92C7-D347-A150-309192C448B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747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1A28211-9C0B-DE4D-9370-EFD2AF7E6139}" type="datetimeFigureOut">
              <a:rPr lang="en-US"/>
              <a:pPr/>
              <a:t>5/12/14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3A77D-4941-9A4A-82CC-7E3605DA85F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413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F3965C9-DF8E-7D41-AD09-4C1BD80A78ED}" type="datetimeFigureOut">
              <a:rPr lang="en-US"/>
              <a:pPr/>
              <a:t>5/12/14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28DAC5-A5ED-214F-BB38-8E3F4DE3BE5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21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1C4EF7-DBB6-4040-A87F-F1968B5BCA5C}" type="datetimeFigureOut">
              <a:rPr lang="en-US"/>
              <a:pPr/>
              <a:t>5/12/14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359492-5D92-FF41-A08B-DB81AE8AB0C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632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57D6CB-406C-CD4E-A1E5-9A2D836B9811}" type="datetimeFigureOut">
              <a:rPr lang="en-US"/>
              <a:pPr/>
              <a:t>5/12/14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97B78A-2FBF-C74B-987A-84646810C34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7934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ABBD36-B9FC-D847-A711-BD328FA60238}" type="datetimeFigureOut">
              <a:rPr lang="en-US"/>
              <a:pPr/>
              <a:t>5/12/14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E221CB-11DA-BC43-B3B0-362E34E9219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322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3FCF68-687B-6141-934C-858744C50E15}" type="datetimeFigureOut">
              <a:rPr lang="en-US"/>
              <a:pPr/>
              <a:t>5/12/14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16C82F-F48A-CF43-BC05-DB8664D41A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922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68CA7F6-220D-3549-A373-31ED06A34956}" type="datetimeFigureOut">
              <a:rPr lang="en-US"/>
              <a:pPr/>
              <a:t>5/12/14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076820-B7DF-1D4D-81BA-3A6CDEFE0A2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453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AC56AB-0659-424F-B5AC-4C15CBAF3222}" type="datetimeFigureOut">
              <a:rPr lang="en-US"/>
              <a:pPr/>
              <a:t>5/12/14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A20388-DC75-BC42-87CA-8B393E9FD5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21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5BE49A-927C-9F46-AC3A-CB6F0DF69799}" type="datetimeFigureOut">
              <a:rPr lang="en-US"/>
              <a:pPr/>
              <a:t>5/12/14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98D6B-34C2-004C-ADD4-A1F5D168263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851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844F9F-12E3-034C-BAC9-ADB6BE229BC6}" type="datetimeFigureOut">
              <a:rPr lang="en-US"/>
              <a:pPr/>
              <a:t>5/12/14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CBB39E-CA92-0F4E-B8A0-A436EE9292C3}" type="slidenum">
              <a:rPr lang="en-US"/>
              <a:pPr/>
              <a:t>‹#›</a:t>
            </a:fld>
            <a:endParaRPr lang="en-US">
              <a:solidFill>
                <a:srgbClr val="88A4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968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D1521F-E02E-8143-A0DC-D376A6B02AC7}" type="datetimeFigureOut">
              <a:rPr lang="en-US"/>
              <a:pPr/>
              <a:t>5/12/14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DEB965-B96A-7B41-9A33-DA68693DB5E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594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40FF8666-7C45-B047-849E-5926B14B4219}" type="datetimeFigureOut">
              <a:rPr lang="en-US"/>
              <a:pPr/>
              <a:t>5/12/14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F0F43058-E14A-B340-8AAF-E0487A1BC41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3576" r:id="rId1"/>
    <p:sldLayoutId id="2147493577" r:id="rId2"/>
    <p:sldLayoutId id="2147493578" r:id="rId3"/>
    <p:sldLayoutId id="2147493579" r:id="rId4"/>
    <p:sldLayoutId id="2147493580" r:id="rId5"/>
    <p:sldLayoutId id="2147493581" r:id="rId6"/>
    <p:sldLayoutId id="2147493582" r:id="rId7"/>
    <p:sldLayoutId id="2147493586" r:id="rId8"/>
    <p:sldLayoutId id="2147493583" r:id="rId9"/>
    <p:sldLayoutId id="2147493584" r:id="rId10"/>
    <p:sldLayoutId id="2147493585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Lucida Sans"/>
          <a:ea typeface="MS PGothic" panose="020B0600070205080204" pitchFamily="34" charset="-128"/>
          <a:cs typeface="Lucida San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Sans" charset="0"/>
          <a:ea typeface="MS PGothic" panose="020B0600070205080204" pitchFamily="34" charset="-128"/>
          <a:cs typeface="Lucida Sans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Sans" charset="0"/>
          <a:ea typeface="MS PGothic" panose="020B0600070205080204" pitchFamily="34" charset="-128"/>
          <a:cs typeface="Lucida Sans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Sans" charset="0"/>
          <a:ea typeface="MS PGothic" panose="020B0600070205080204" pitchFamily="34" charset="-128"/>
          <a:cs typeface="Lucida Sans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Sans" charset="0"/>
          <a:ea typeface="MS PGothic" panose="020B0600070205080204" pitchFamily="34" charset="-128"/>
          <a:cs typeface="Lucida Sans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Lucida Sans"/>
          <a:ea typeface="MS PGothic" panose="020B0600070205080204" pitchFamily="34" charset="-128"/>
          <a:cs typeface="Lucida San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Lucida Sans"/>
          <a:ea typeface="MS PGothic" panose="020B0600070205080204" pitchFamily="34" charset="-128"/>
          <a:cs typeface="Lucida San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Lucida Sans"/>
          <a:ea typeface="MS PGothic" panose="020B0600070205080204" pitchFamily="34" charset="-128"/>
          <a:cs typeface="Lucida San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Lucida Sans"/>
          <a:ea typeface="MS PGothic" panose="020B0600070205080204" pitchFamily="34" charset="-128"/>
          <a:cs typeface="Lucida San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Lucida Sans"/>
          <a:ea typeface="MS PGothic" panose="020B0600070205080204" pitchFamily="34" charset="-128"/>
          <a:cs typeface="Lucida San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3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ruth.leemartin@fulbright.com.au" TargetMode="External"/><Relationship Id="rId4" Type="http://schemas.openxmlformats.org/officeDocument/2006/relationships/hyperlink" Target="mailto:jfl@k-state.edu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mailto:tangerine.holt@fulbright.com.au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1" Type="http://schemas.microsoft.com/office/2007/relationships/media" Target="file:///C:\Users\Owner\Desktop\Pres%20Schulz%20Australia%20Initiative%20PPT%20(140126)\Kansas%20State%20University%20and%20Australia%20Partnership.mov" TargetMode="External"/><Relationship Id="rId2" Type="http://schemas.openxmlformats.org/officeDocument/2006/relationships/video" Target="file:///C:\Users\Owner\Desktop\Pres%20Schulz%20Australia%20Initiative%20PPT%20(140126)\Kansas%20State%20University%20and%20Australia%20Partnership.mov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5" Type="http://schemas.openxmlformats.org/officeDocument/2006/relationships/image" Target="../media/image10.jpeg"/><Relationship Id="rId6" Type="http://schemas.openxmlformats.org/officeDocument/2006/relationships/image" Target="../media/image11.jpeg"/><Relationship Id="rId7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5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3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4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627482"/>
            <a:ext cx="7772400" cy="1103312"/>
          </a:xfrm>
        </p:spPr>
        <p:txBody>
          <a:bodyPr/>
          <a:lstStyle/>
          <a:p>
            <a:r>
              <a:rPr lang="en-US" sz="4000" b="1" dirty="0" smtClean="0">
                <a:latin typeface="+mj-lt"/>
                <a:ea typeface="MS PGothic" charset="0"/>
                <a:cs typeface="Lucida Sans" charset="0"/>
              </a:rPr>
              <a:t>FULBRIGHT OPPORTUNITIES AT KANSAS STATE UNIVERSITY</a:t>
            </a:r>
            <a:endParaRPr lang="en-US" sz="4000" b="1" dirty="0">
              <a:latin typeface="+mj-lt"/>
              <a:ea typeface="MS PGothic" charset="0"/>
              <a:cs typeface="Lucida Sans" charset="0"/>
            </a:endParaRPr>
          </a:p>
        </p:txBody>
      </p:sp>
      <p:pic>
        <p:nvPicPr>
          <p:cNvPr id="3" name="Picture 1" descr="Master-AA-Fulbright-Com-Logogreen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5059" y="1138431"/>
            <a:ext cx="2593977" cy="122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The Distinguished Chair in Agriculture and Life Sciences</a:t>
            </a:r>
          </a:p>
          <a:p>
            <a:pPr lvl="1"/>
            <a:r>
              <a:rPr lang="en-US" sz="1600" dirty="0" smtClean="0"/>
              <a:t>Carry out research in agriculture and life sciences at Kansas State University</a:t>
            </a:r>
          </a:p>
          <a:p>
            <a:pPr lvl="1"/>
            <a:r>
              <a:rPr lang="en-US" sz="1600" dirty="0" smtClean="0"/>
              <a:t>Contribute to guest lectures and seminars at advanced undergraduate and postgraduate levels</a:t>
            </a:r>
          </a:p>
          <a:p>
            <a:r>
              <a:rPr lang="en-US" sz="2000" dirty="0" smtClean="0"/>
              <a:t>Senior Scholarship open to ALL academic disciplines</a:t>
            </a:r>
          </a:p>
          <a:p>
            <a:pPr lvl="1"/>
            <a:r>
              <a:rPr lang="en-US" sz="1600" dirty="0" smtClean="0"/>
              <a:t>Work with a tenured or tenure-track colleague on significant collaborative short-term research program in any academic discipline</a:t>
            </a:r>
            <a:endParaRPr lang="en-US" sz="16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07367"/>
            <a:ext cx="8229600" cy="857250"/>
          </a:xfrm>
        </p:spPr>
        <p:txBody>
          <a:bodyPr/>
          <a:lstStyle/>
          <a:p>
            <a:r>
              <a:rPr lang="en-US" sz="3600" b="1" dirty="0" smtClean="0">
                <a:latin typeface="+mj-lt"/>
              </a:rPr>
              <a:t>FULBRIGHT OPPORTUNITIES</a:t>
            </a:r>
            <a:endParaRPr lang="en-US" sz="36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06683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1687"/>
            <a:ext cx="6706323" cy="857250"/>
          </a:xfrm>
        </p:spPr>
        <p:txBody>
          <a:bodyPr/>
          <a:lstStyle/>
          <a:p>
            <a:pPr algn="l"/>
            <a:r>
              <a:rPr lang="en-US" sz="2800" b="1" dirty="0" smtClean="0">
                <a:latin typeface="+mj-lt"/>
              </a:rPr>
              <a:t>2014 AUSTRALIAN FULBRIGHT SCHOLARS</a:t>
            </a:r>
            <a:endParaRPr lang="en-US" sz="2800" b="1" dirty="0">
              <a:latin typeface="+mj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063110"/>
            <a:ext cx="5317478" cy="3394075"/>
          </a:xfrm>
        </p:spPr>
        <p:txBody>
          <a:bodyPr/>
          <a:lstStyle/>
          <a:p>
            <a:r>
              <a:rPr lang="en-US" sz="2000" b="1" dirty="0" smtClean="0">
                <a:latin typeface="Calibri"/>
                <a:cs typeface="Calibri"/>
              </a:rPr>
              <a:t>John </a:t>
            </a:r>
            <a:r>
              <a:rPr lang="en-US" sz="2000" b="1" dirty="0" err="1" smtClean="0">
                <a:latin typeface="Calibri"/>
                <a:cs typeface="Calibri"/>
              </a:rPr>
              <a:t>Pluske</a:t>
            </a:r>
            <a:r>
              <a:rPr lang="en-US" sz="2000" dirty="0" smtClean="0">
                <a:latin typeface="Calibri"/>
                <a:cs typeface="Calibri"/>
              </a:rPr>
              <a:t>, Fulbright Distinguished Chair in Agriculture and Life Sciences</a:t>
            </a:r>
          </a:p>
          <a:p>
            <a:pPr lvl="1"/>
            <a:r>
              <a:rPr lang="en-US" sz="1800" dirty="0" smtClean="0">
                <a:latin typeface="Calibri"/>
                <a:cs typeface="Calibri"/>
              </a:rPr>
              <a:t>Director of the Animal Research Institute, Murdoch University</a:t>
            </a:r>
          </a:p>
          <a:p>
            <a:pPr lvl="1"/>
            <a:r>
              <a:rPr lang="en-US" sz="1800" dirty="0" smtClean="0">
                <a:latin typeface="Calibri"/>
                <a:cs typeface="Calibri"/>
              </a:rPr>
              <a:t>Area of research: antibiotic resistance in swine</a:t>
            </a:r>
          </a:p>
          <a:p>
            <a:r>
              <a:rPr lang="en-US" sz="2000" b="1" dirty="0" smtClean="0">
                <a:latin typeface="Calibri"/>
                <a:cs typeface="Calibri"/>
              </a:rPr>
              <a:t>Zed </a:t>
            </a:r>
            <a:r>
              <a:rPr lang="en-US" sz="2000" b="1" dirty="0" err="1" smtClean="0">
                <a:latin typeface="Calibri"/>
                <a:cs typeface="Calibri"/>
              </a:rPr>
              <a:t>Rengel</a:t>
            </a:r>
            <a:r>
              <a:rPr lang="en-US" sz="2000" dirty="0" smtClean="0">
                <a:latin typeface="Calibri"/>
                <a:cs typeface="Calibri"/>
              </a:rPr>
              <a:t>, Fulbright Senior Scholar</a:t>
            </a:r>
          </a:p>
          <a:p>
            <a:pPr lvl="1"/>
            <a:r>
              <a:rPr lang="en-US" sz="1800" dirty="0" smtClean="0">
                <a:latin typeface="Calibri"/>
                <a:cs typeface="Calibri"/>
              </a:rPr>
              <a:t>Winthrop professor in the School of Earth and Environment, University of Western Australia</a:t>
            </a:r>
          </a:p>
          <a:p>
            <a:pPr lvl="1"/>
            <a:r>
              <a:rPr lang="en-US" sz="1800" dirty="0" smtClean="0">
                <a:latin typeface="Calibri"/>
                <a:cs typeface="Calibri"/>
              </a:rPr>
              <a:t>Area of research: wheat roots</a:t>
            </a:r>
            <a:endParaRPr lang="en-US" sz="1800" dirty="0">
              <a:latin typeface="Calibri"/>
              <a:cs typeface="Calibri"/>
            </a:endParaRPr>
          </a:p>
        </p:txBody>
      </p:sp>
      <p:pic>
        <p:nvPicPr>
          <p:cNvPr id="4" name="Picture 3" descr="John_Pluske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926"/>
          <a:stretch/>
        </p:blipFill>
        <p:spPr>
          <a:xfrm>
            <a:off x="5927734" y="1063109"/>
            <a:ext cx="1308887" cy="1538819"/>
          </a:xfrm>
          <a:prstGeom prst="rect">
            <a:avLst/>
          </a:prstGeom>
        </p:spPr>
      </p:pic>
      <p:pic>
        <p:nvPicPr>
          <p:cNvPr id="5" name="Picture 4" descr="Zed_Rengel.jp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106"/>
          <a:stretch/>
        </p:blipFill>
        <p:spPr>
          <a:xfrm>
            <a:off x="5927734" y="2741603"/>
            <a:ext cx="1308887" cy="1633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525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9935"/>
            <a:ext cx="3336706" cy="651044"/>
          </a:xfrm>
        </p:spPr>
        <p:txBody>
          <a:bodyPr/>
          <a:lstStyle/>
          <a:p>
            <a:pPr algn="l"/>
            <a:r>
              <a:rPr lang="en-US" sz="2800" b="1" dirty="0" smtClean="0">
                <a:latin typeface="+mj-lt"/>
                <a:cs typeface="Calibri"/>
              </a:rPr>
              <a:t>HOW TO APPLY</a:t>
            </a:r>
            <a:endParaRPr lang="en-US" sz="2800" b="1" dirty="0">
              <a:latin typeface="+mj-lt"/>
              <a:cs typeface="Calibri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4549957" cy="3394075"/>
          </a:xfrm>
        </p:spPr>
        <p:txBody>
          <a:bodyPr/>
          <a:lstStyle/>
          <a:p>
            <a:r>
              <a:rPr lang="en-US" sz="2000" dirty="0"/>
              <a:t>Visit </a:t>
            </a:r>
            <a:r>
              <a:rPr lang="en-US" sz="2000" b="1" dirty="0" err="1" smtClean="0"/>
              <a:t>fulbright.com.au</a:t>
            </a:r>
            <a:endParaRPr lang="en-US" sz="2000" b="1" dirty="0"/>
          </a:p>
          <a:p>
            <a:r>
              <a:rPr lang="en-US" sz="2000" dirty="0" smtClean="0"/>
              <a:t>Applicants must receive a letter of endorsement from respective dean or department head </a:t>
            </a:r>
          </a:p>
          <a:p>
            <a:r>
              <a:rPr lang="en-US" sz="2000" dirty="0" smtClean="0"/>
              <a:t>Submit letter with Fulbright application</a:t>
            </a:r>
            <a:endParaRPr lang="en-US" sz="2000" dirty="0"/>
          </a:p>
        </p:txBody>
      </p:sp>
      <p:pic>
        <p:nvPicPr>
          <p:cNvPr id="4" name="Picture 3" descr="Screen Shot 2014-05-12 at 3.04.5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527" y="813095"/>
            <a:ext cx="3489991" cy="313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6532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589550"/>
            <a:ext cx="2705736" cy="626777"/>
          </a:xfrm>
        </p:spPr>
        <p:txBody>
          <a:bodyPr/>
          <a:lstStyle/>
          <a:p>
            <a:pPr algn="l"/>
            <a:r>
              <a:rPr lang="en-US" sz="2800" b="1" dirty="0" smtClean="0">
                <a:latin typeface="+mj-lt"/>
                <a:cs typeface="Calibri"/>
              </a:rPr>
              <a:t>KEY CONTACTS</a:t>
            </a:r>
            <a:endParaRPr lang="en-US" sz="2800" b="1" dirty="0">
              <a:latin typeface="+mj-lt"/>
              <a:cs typeface="Calibri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6697801" cy="3394075"/>
          </a:xfrm>
        </p:spPr>
        <p:txBody>
          <a:bodyPr/>
          <a:lstStyle/>
          <a:p>
            <a:r>
              <a:rPr lang="en-US" sz="1800" dirty="0" smtClean="0"/>
              <a:t>Dr. Tangerine Holt, Executive Director of the Australian-American Fulbright Commission</a:t>
            </a:r>
          </a:p>
          <a:p>
            <a:pPr lvl="1"/>
            <a:r>
              <a:rPr lang="en-US" sz="1800" dirty="0" smtClean="0">
                <a:hlinkClick r:id="rId2"/>
              </a:rPr>
              <a:t>tangerine.holt@fulbright.com.au</a:t>
            </a:r>
            <a:endParaRPr lang="en-US" sz="1800" dirty="0" smtClean="0"/>
          </a:p>
          <a:p>
            <a:r>
              <a:rPr lang="en-US" sz="1800" dirty="0" smtClean="0"/>
              <a:t>Dr. Ruth Lee Martin, Manager of Scholarships, Australian-American Fulbright Commission</a:t>
            </a:r>
          </a:p>
          <a:p>
            <a:pPr lvl="1"/>
            <a:r>
              <a:rPr lang="en-US" sz="1800" dirty="0" smtClean="0">
                <a:hlinkClick r:id="rId3"/>
              </a:rPr>
              <a:t>ruth.leemartin@fulbright.com.au</a:t>
            </a:r>
            <a:endParaRPr lang="en-US" sz="1800" dirty="0" smtClean="0"/>
          </a:p>
          <a:p>
            <a:r>
              <a:rPr lang="en-US" sz="1800" dirty="0" smtClean="0"/>
              <a:t>Dr. John Leslie, Distinguished Professor and Head of Kansas State Plant Pathology Department</a:t>
            </a:r>
          </a:p>
          <a:p>
            <a:pPr lvl="1"/>
            <a:r>
              <a:rPr lang="en-US" sz="1800" dirty="0" smtClean="0">
                <a:hlinkClick r:id="rId4"/>
              </a:rPr>
              <a:t>jfl@k-state.edu</a:t>
            </a:r>
            <a:endParaRPr lang="en-US" sz="1800" dirty="0" smtClean="0"/>
          </a:p>
          <a:p>
            <a:pPr marL="457200" lvl="1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261510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22983"/>
            <a:ext cx="8229600" cy="857250"/>
          </a:xfrm>
        </p:spPr>
        <p:txBody>
          <a:bodyPr/>
          <a:lstStyle/>
          <a:p>
            <a:r>
              <a:rPr lang="en-US" dirty="0" smtClean="0">
                <a:latin typeface="+mj-lt"/>
              </a:rPr>
              <a:t>Questions?</a:t>
            </a:r>
            <a:endParaRPr lang="en-US" dirty="0">
              <a:latin typeface="+mj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2498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endParaRPr lang="en-US">
              <a:latin typeface="Lucida Sans" charset="0"/>
              <a:ea typeface="MS PGothic" charset="0"/>
              <a:cs typeface="Lucida Sans" charset="0"/>
            </a:endParaRPr>
          </a:p>
        </p:txBody>
      </p:sp>
      <p:pic>
        <p:nvPicPr>
          <p:cNvPr id="4099" name="Picture 2" descr="Screen Shot 2014-01-24 at 8-50-09 AM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3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685800" y="1960563"/>
            <a:ext cx="7772400" cy="1103312"/>
          </a:xfrm>
        </p:spPr>
        <p:txBody>
          <a:bodyPr/>
          <a:lstStyle/>
          <a:p>
            <a:endParaRPr lang="en-US" b="1">
              <a:latin typeface="Myriad Pro" charset="0"/>
              <a:ea typeface="MS PGothic" charset="0"/>
              <a:cs typeface="Lucida Sans" charset="0"/>
            </a:endParaRPr>
          </a:p>
        </p:txBody>
      </p:sp>
      <p:pic>
        <p:nvPicPr>
          <p:cNvPr id="3" name="Kansas State University and Australia Partnership.mov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9525" y="0"/>
            <a:ext cx="91535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612775"/>
            <a:ext cx="8229600" cy="598488"/>
          </a:xfrm>
        </p:spPr>
        <p:txBody>
          <a:bodyPr/>
          <a:lstStyle/>
          <a:p>
            <a:pPr algn="l"/>
            <a:r>
              <a:rPr lang="en-US" sz="2800" b="1" dirty="0" smtClean="0">
                <a:latin typeface="+mj-lt"/>
                <a:ea typeface="MS PGothic" charset="0"/>
                <a:cs typeface="Lucida Sans" charset="0"/>
              </a:rPr>
              <a:t>OVERVIEW</a:t>
            </a:r>
            <a:endParaRPr lang="en-US" sz="2800" b="1" dirty="0">
              <a:latin typeface="+mj-lt"/>
              <a:ea typeface="MS PGothic" charset="0"/>
              <a:cs typeface="Lucida Sans" charset="0"/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384103" y="1205657"/>
            <a:ext cx="3672791" cy="3206006"/>
          </a:xfrm>
        </p:spPr>
        <p:txBody>
          <a:bodyPr/>
          <a:lstStyle/>
          <a:p>
            <a:r>
              <a:rPr lang="en-US" sz="2000" dirty="0" smtClean="0">
                <a:latin typeface="+mn-lt"/>
                <a:ea typeface="MS PGothic" charset="0"/>
                <a:cs typeface="Lucida Sans" charset="0"/>
              </a:rPr>
              <a:t>More than 24,300 students from over 100 countries</a:t>
            </a:r>
          </a:p>
          <a:p>
            <a:r>
              <a:rPr lang="en-US" sz="2000" dirty="0" smtClean="0">
                <a:latin typeface="+mn-lt"/>
                <a:ea typeface="MS PGothic" charset="0"/>
                <a:cs typeface="Lucida Sans" charset="0"/>
              </a:rPr>
              <a:t>Located in the center of the continental U.S.</a:t>
            </a:r>
          </a:p>
          <a:p>
            <a:r>
              <a:rPr lang="en-US" sz="2000" dirty="0" smtClean="0">
                <a:latin typeface="+mn-lt"/>
                <a:ea typeface="MS PGothic" charset="0"/>
                <a:cs typeface="Lucida Sans" charset="0"/>
              </a:rPr>
              <a:t>Australia engagement</a:t>
            </a:r>
          </a:p>
          <a:p>
            <a:pPr lvl="1"/>
            <a:r>
              <a:rPr lang="en-US" sz="1600" dirty="0" smtClean="0">
                <a:latin typeface="+mn-lt"/>
                <a:ea typeface="MS PGothic" charset="0"/>
                <a:cs typeface="Lucida Sans" charset="0"/>
              </a:rPr>
              <a:t>Diverse teaching opportunities</a:t>
            </a:r>
          </a:p>
          <a:p>
            <a:pPr lvl="1"/>
            <a:r>
              <a:rPr lang="en-US" sz="1600" dirty="0" smtClean="0">
                <a:latin typeface="+mn-lt"/>
                <a:ea typeface="MS PGothic" charset="0"/>
                <a:cs typeface="Lucida Sans" charset="0"/>
              </a:rPr>
              <a:t>Collaborative research</a:t>
            </a:r>
          </a:p>
          <a:p>
            <a:pPr lvl="1"/>
            <a:r>
              <a:rPr lang="en-US" sz="1600" dirty="0" smtClean="0">
                <a:latin typeface="+mn-lt"/>
                <a:ea typeface="MS PGothic" charset="0"/>
                <a:cs typeface="Lucida Sans" charset="0"/>
              </a:rPr>
              <a:t>Agricultural and life science initiatives</a:t>
            </a:r>
          </a:p>
          <a:p>
            <a:pPr lvl="1"/>
            <a:r>
              <a:rPr lang="en-US" sz="1600" dirty="0" smtClean="0">
                <a:latin typeface="+mn-lt"/>
                <a:ea typeface="MS PGothic" charset="0"/>
                <a:cs typeface="Lucida Sans" charset="0"/>
              </a:rPr>
              <a:t>Economic development efforts</a:t>
            </a:r>
            <a:endParaRPr lang="en-US" sz="1600" dirty="0">
              <a:latin typeface="+mn-lt"/>
              <a:ea typeface="MS PGothic" charset="0"/>
              <a:cs typeface="Lucida Sans" charset="0"/>
            </a:endParaRPr>
          </a:p>
        </p:txBody>
      </p:sp>
      <p:cxnSp>
        <p:nvCxnSpPr>
          <p:cNvPr id="3" name="Straight Connector 2"/>
          <p:cNvCxnSpPr>
            <a:cxnSpLocks noChangeShapeType="1"/>
          </p:cNvCxnSpPr>
          <p:nvPr/>
        </p:nvCxnSpPr>
        <p:spPr bwMode="auto">
          <a:xfrm>
            <a:off x="4010025" y="1174750"/>
            <a:ext cx="0" cy="3236913"/>
          </a:xfrm>
          <a:prstGeom prst="line">
            <a:avLst/>
          </a:prstGeom>
          <a:noFill/>
          <a:ln w="1651">
            <a:solidFill>
              <a:srgbClr val="595959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149" name="Picture 1" descr="Master-AA-Fulbright-Com-Logogreen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6913" y="1536845"/>
            <a:ext cx="2022475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3" descr="2012112906125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3888" y="2714770"/>
            <a:ext cx="2095500" cy="153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4" descr="fullbrightbrochure-011highres_AP-1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7513" y="1343170"/>
            <a:ext cx="1804987" cy="290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356693" y="585789"/>
            <a:ext cx="8229600" cy="588962"/>
          </a:xfrm>
        </p:spPr>
        <p:txBody>
          <a:bodyPr/>
          <a:lstStyle/>
          <a:p>
            <a:pPr algn="l"/>
            <a:r>
              <a:rPr lang="en-US" sz="2800" b="1" dirty="0">
                <a:latin typeface="+mj-lt"/>
                <a:ea typeface="MS PGothic" charset="0"/>
                <a:cs typeface="Lucida Sans" charset="0"/>
              </a:rPr>
              <a:t>UNIVERSITY PARTNERSHIPS</a:t>
            </a:r>
          </a:p>
        </p:txBody>
      </p:sp>
      <p:cxnSp>
        <p:nvCxnSpPr>
          <p:cNvPr id="6" name="Straight Connector 5"/>
          <p:cNvCxnSpPr>
            <a:cxnSpLocks noChangeShapeType="1"/>
          </p:cNvCxnSpPr>
          <p:nvPr/>
        </p:nvCxnSpPr>
        <p:spPr bwMode="auto">
          <a:xfrm>
            <a:off x="3683000" y="1157288"/>
            <a:ext cx="0" cy="3235325"/>
          </a:xfrm>
          <a:prstGeom prst="line">
            <a:avLst/>
          </a:prstGeom>
          <a:noFill/>
          <a:ln w="1651">
            <a:solidFill>
              <a:srgbClr val="595959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73" name="TextBox 10"/>
          <p:cNvSpPr txBox="1">
            <a:spLocks noChangeArrowheads="1"/>
          </p:cNvSpPr>
          <p:nvPr/>
        </p:nvSpPr>
        <p:spPr bwMode="auto">
          <a:xfrm>
            <a:off x="5832475" y="-300038"/>
            <a:ext cx="185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Lucida Sans" charset="0"/>
                <a:ea typeface="MS PGothic" charset="0"/>
                <a:cs typeface="Lucida Sans" charset="0"/>
              </a:defRPr>
            </a:lvl1pPr>
            <a:lvl2pPr>
              <a:defRPr sz="2800">
                <a:solidFill>
                  <a:schemeClr val="tx1"/>
                </a:solidFill>
                <a:latin typeface="Lucida Sans" charset="0"/>
                <a:ea typeface="MS PGothic" charset="0"/>
                <a:cs typeface="Lucida Sans" charset="0"/>
              </a:defRPr>
            </a:lvl2pPr>
            <a:lvl3pPr>
              <a:defRPr sz="2400">
                <a:solidFill>
                  <a:schemeClr val="tx1"/>
                </a:solidFill>
                <a:latin typeface="Lucida Sans" charset="0"/>
                <a:ea typeface="MS PGothic" charset="0"/>
                <a:cs typeface="Lucida Sans" charset="0"/>
              </a:defRPr>
            </a:lvl3pPr>
            <a:lvl4pPr>
              <a:defRPr sz="2000">
                <a:solidFill>
                  <a:schemeClr val="tx1"/>
                </a:solidFill>
                <a:latin typeface="Lucida Sans" charset="0"/>
                <a:ea typeface="MS PGothic" charset="0"/>
                <a:cs typeface="Lucida Sans" charset="0"/>
              </a:defRPr>
            </a:lvl4pPr>
            <a:lvl5pPr>
              <a:defRPr sz="2000">
                <a:solidFill>
                  <a:schemeClr val="tx1"/>
                </a:solidFill>
                <a:latin typeface="Lucida Sans" charset="0"/>
                <a:ea typeface="MS PGothic" charset="0"/>
                <a:cs typeface="Lucida Sans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Lucida Sans" charset="0"/>
                <a:ea typeface="MS PGothic" charset="0"/>
                <a:cs typeface="Lucida Sans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Lucida Sans" charset="0"/>
                <a:ea typeface="MS PGothic" charset="0"/>
                <a:cs typeface="Lucida Sans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Lucida Sans" charset="0"/>
                <a:ea typeface="MS PGothic" charset="0"/>
                <a:cs typeface="Lucida Sans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Lucida Sans" charset="0"/>
                <a:ea typeface="MS PGothic" charset="0"/>
                <a:cs typeface="Lucida Sans" charset="0"/>
              </a:defRPr>
            </a:lvl9pPr>
          </a:lstStyle>
          <a:p>
            <a:pPr eaLnBrk="1" hangingPunct="1"/>
            <a:endParaRPr lang="en-US" sz="1800">
              <a:latin typeface="Calibri" charset="0"/>
            </a:endParaRPr>
          </a:p>
        </p:txBody>
      </p:sp>
      <p:pic>
        <p:nvPicPr>
          <p:cNvPr id="7174" name="Picture 1" descr="UQ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4950" y="1174750"/>
            <a:ext cx="1981200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2" descr="2012112706085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7013" y="2867025"/>
            <a:ext cx="1981200" cy="152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3" descr="UWA-L-CMYK-Block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64288" y="3496468"/>
            <a:ext cx="2195512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4" descr="UQ_logo_text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64288" y="1174750"/>
            <a:ext cx="2157412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6" descr="126USYD_LOGO_Standard_Colour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64288" y="2317269"/>
            <a:ext cx="2070100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Anderson-Hall-Winter_small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450" y="1480010"/>
            <a:ext cx="3102510" cy="250933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5480" y="0"/>
            <a:ext cx="37462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FLAGSHIP INITIATIVES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384104" y="593725"/>
            <a:ext cx="8229600" cy="563563"/>
          </a:xfrm>
        </p:spPr>
        <p:txBody>
          <a:bodyPr/>
          <a:lstStyle/>
          <a:p>
            <a:pPr algn="l"/>
            <a:r>
              <a:rPr lang="en-US" sz="2800" b="1" dirty="0">
                <a:latin typeface="+mj-lt"/>
                <a:ea typeface="MS PGothic" charset="0"/>
                <a:cs typeface="Lucida Sans" charset="0"/>
              </a:rPr>
              <a:t>COLLABORATING WITH THE CRC</a:t>
            </a:r>
          </a:p>
        </p:txBody>
      </p:sp>
      <p:cxnSp>
        <p:nvCxnSpPr>
          <p:cNvPr id="7" name="Straight Connector 6"/>
          <p:cNvCxnSpPr>
            <a:cxnSpLocks noChangeShapeType="1"/>
          </p:cNvCxnSpPr>
          <p:nvPr/>
        </p:nvCxnSpPr>
        <p:spPr bwMode="auto">
          <a:xfrm>
            <a:off x="3838575" y="1157288"/>
            <a:ext cx="0" cy="3235325"/>
          </a:xfrm>
          <a:prstGeom prst="line">
            <a:avLst/>
          </a:prstGeom>
          <a:noFill/>
          <a:ln w="1651">
            <a:solidFill>
              <a:srgbClr val="595959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8197" name="Picture 1" descr="PBCRC-High-Res-Logo-PRINT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4463" y="1157288"/>
            <a:ext cx="2466975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3" descr="20130913_plant_pathology_0004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70675" y="2535238"/>
            <a:ext cx="2043113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20140124_095157.jpe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2196" y="2535238"/>
            <a:ext cx="2404533" cy="1803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65480" y="0"/>
            <a:ext cx="37462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FLAGSHIP INITIATIVES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83089" y="1205657"/>
            <a:ext cx="3672791" cy="3206006"/>
          </a:xfrm>
        </p:spPr>
        <p:txBody>
          <a:bodyPr/>
          <a:lstStyle/>
          <a:p>
            <a:pPr indent="-169863"/>
            <a:r>
              <a:rPr lang="en-US" sz="2000" dirty="0" smtClean="0">
                <a:latin typeface="+mn-lt"/>
                <a:ea typeface="MS PGothic" charset="0"/>
                <a:cs typeface="Lucida Sans" charset="0"/>
              </a:rPr>
              <a:t>Only U.S. university partnered with  Plant Biosecurity CRC</a:t>
            </a:r>
          </a:p>
          <a:p>
            <a:pPr indent="-169863"/>
            <a:r>
              <a:rPr lang="en-US" sz="2000" dirty="0" smtClean="0">
                <a:latin typeface="+mn-lt"/>
                <a:ea typeface="MS PGothic" charset="0"/>
                <a:cs typeface="Lucida Sans" charset="0"/>
              </a:rPr>
              <a:t>Located in the center of the continental U.S.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374967" y="593725"/>
            <a:ext cx="8229600" cy="581025"/>
          </a:xfrm>
        </p:spPr>
        <p:txBody>
          <a:bodyPr/>
          <a:lstStyle/>
          <a:p>
            <a:pPr algn="l"/>
            <a:r>
              <a:rPr lang="en-US" sz="2800" b="1" dirty="0">
                <a:latin typeface="+mj-lt"/>
                <a:ea typeface="MS PGothic" charset="0"/>
                <a:cs typeface="Lucida Sans" charset="0"/>
              </a:rPr>
              <a:t>OZ TO OZ INITIATIVE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457200" y="1184275"/>
            <a:ext cx="3098800" cy="2825750"/>
          </a:xfrm>
        </p:spPr>
        <p:txBody>
          <a:bodyPr/>
          <a:lstStyle/>
          <a:p>
            <a:r>
              <a:rPr lang="en-US" sz="2000" dirty="0" smtClean="0">
                <a:latin typeface="+mn-lt"/>
                <a:ea typeface="MS PGothic" charset="0"/>
                <a:cs typeface="Lucida Sans" charset="0"/>
              </a:rPr>
              <a:t>Supports 8-12 Australian faculty studying in U.S.</a:t>
            </a:r>
          </a:p>
          <a:p>
            <a:r>
              <a:rPr lang="en-US" sz="2000" dirty="0" smtClean="0">
                <a:latin typeface="+mn-lt"/>
                <a:ea typeface="MS PGothic" charset="0"/>
                <a:cs typeface="Lucida Sans" charset="0"/>
              </a:rPr>
              <a:t>Sends Kansas State faculty to Australia</a:t>
            </a:r>
            <a:endParaRPr lang="en-US" sz="2000" dirty="0">
              <a:latin typeface="+mn-lt"/>
              <a:ea typeface="MS PGothic" charset="0"/>
              <a:cs typeface="Lucida Sans" charset="0"/>
            </a:endParaRPr>
          </a:p>
          <a:p>
            <a:r>
              <a:rPr lang="en-US" sz="2000" dirty="0" smtClean="0">
                <a:latin typeface="+mn-lt"/>
                <a:ea typeface="MS PGothic" charset="0"/>
                <a:cs typeface="Lucida Sans" charset="0"/>
              </a:rPr>
              <a:t>Connection with Kansas State faculty to serve as host is required</a:t>
            </a:r>
          </a:p>
        </p:txBody>
      </p:sp>
      <p:cxnSp>
        <p:nvCxnSpPr>
          <p:cNvPr id="3" name="Straight Connector 2"/>
          <p:cNvCxnSpPr>
            <a:cxnSpLocks noChangeShapeType="1"/>
          </p:cNvCxnSpPr>
          <p:nvPr/>
        </p:nvCxnSpPr>
        <p:spPr bwMode="auto">
          <a:xfrm>
            <a:off x="3683000" y="1174750"/>
            <a:ext cx="1588" cy="3236913"/>
          </a:xfrm>
          <a:prstGeom prst="line">
            <a:avLst/>
          </a:prstGeom>
          <a:noFill/>
          <a:ln w="1651">
            <a:solidFill>
              <a:srgbClr val="595959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9223" name="Picture 3" descr="2012112606056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8599" y="2755594"/>
            <a:ext cx="2539787" cy="1701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OZtoOZ_Logo_Gra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7933" y="1585913"/>
            <a:ext cx="1547560" cy="20867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5480" y="0"/>
            <a:ext cx="37462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FLAGSHIP INITIATIVES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3179" y="894919"/>
            <a:ext cx="2516933" cy="1677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26566"/>
            <a:ext cx="4266981" cy="3394075"/>
          </a:xfrm>
        </p:spPr>
        <p:txBody>
          <a:bodyPr/>
          <a:lstStyle/>
          <a:p>
            <a:r>
              <a:rPr lang="en-US" sz="1800" dirty="0" smtClean="0">
                <a:latin typeface="Calibri"/>
                <a:ea typeface="MS PGothic" charset="0"/>
                <a:cs typeface="Calibri"/>
              </a:rPr>
              <a:t>Internationally ranked graduate programs: plant pathology, biological and agricultural engineering</a:t>
            </a:r>
            <a:endParaRPr lang="en-US" sz="1400" dirty="0" smtClean="0">
              <a:latin typeface="Calibri"/>
              <a:ea typeface="MS PGothic" charset="0"/>
              <a:cs typeface="Calibri"/>
            </a:endParaRPr>
          </a:p>
          <a:p>
            <a:r>
              <a:rPr lang="en-US" sz="1800" dirty="0" err="1" smtClean="0">
                <a:latin typeface="Calibri"/>
                <a:ea typeface="MS PGothic" charset="0"/>
                <a:cs typeface="Calibri"/>
              </a:rPr>
              <a:t>Konza</a:t>
            </a:r>
            <a:r>
              <a:rPr lang="en-US" sz="1800" dirty="0" smtClean="0">
                <a:latin typeface="Calibri"/>
                <a:ea typeface="MS PGothic" charset="0"/>
                <a:cs typeface="Calibri"/>
              </a:rPr>
              <a:t> Prairie Research Station</a:t>
            </a:r>
            <a:endParaRPr lang="en-US" sz="1800" dirty="0">
              <a:latin typeface="Calibri"/>
              <a:ea typeface="MS PGothic" charset="0"/>
              <a:cs typeface="Calibri"/>
            </a:endParaRPr>
          </a:p>
          <a:p>
            <a:r>
              <a:rPr lang="en-US" sz="1800" dirty="0" smtClean="0">
                <a:latin typeface="Calibri"/>
                <a:ea typeface="MS PGothic" charset="0"/>
                <a:cs typeface="Calibri"/>
              </a:rPr>
              <a:t>Biosecurity Research Institute (BRI)</a:t>
            </a:r>
          </a:p>
          <a:p>
            <a:pPr lvl="1"/>
            <a:r>
              <a:rPr lang="en-US" sz="1800" dirty="0" smtClean="0">
                <a:latin typeface="Calibri"/>
                <a:ea typeface="MS PGothic" charset="0"/>
                <a:cs typeface="Calibri"/>
              </a:rPr>
              <a:t>Biosafety level 3 (BSL-3) and biosafety level 3 agriculture (BSL-3Ag) standards</a:t>
            </a:r>
          </a:p>
          <a:p>
            <a:r>
              <a:rPr lang="en-US" sz="1800" dirty="0" smtClean="0">
                <a:latin typeface="Calibri"/>
                <a:ea typeface="MS PGothic" charset="0"/>
                <a:cs typeface="Calibri"/>
              </a:rPr>
              <a:t>TRIGA Mark II research nuclear reactor</a:t>
            </a:r>
            <a:endParaRPr lang="en-US" sz="1800" dirty="0">
              <a:latin typeface="Calibri"/>
              <a:ea typeface="MS PGothic" charset="0"/>
              <a:cs typeface="Calibri"/>
            </a:endParaRPr>
          </a:p>
          <a:p>
            <a:r>
              <a:rPr lang="en-US" sz="1800" dirty="0" smtClean="0">
                <a:latin typeface="Calibri"/>
                <a:cs typeface="Calibri"/>
              </a:rPr>
              <a:t>Future home of the National Bio- and Agro-defense Facility (NBAF)</a:t>
            </a:r>
            <a:endParaRPr lang="en-US" sz="1800" dirty="0">
              <a:latin typeface="Calibri"/>
              <a:cs typeface="Calibri"/>
            </a:endParaRPr>
          </a:p>
        </p:txBody>
      </p:sp>
      <p:cxnSp>
        <p:nvCxnSpPr>
          <p:cNvPr id="5" name="Straight Connector 4"/>
          <p:cNvCxnSpPr>
            <a:cxnSpLocks noChangeShapeType="1"/>
          </p:cNvCxnSpPr>
          <p:nvPr/>
        </p:nvCxnSpPr>
        <p:spPr bwMode="auto">
          <a:xfrm>
            <a:off x="4821253" y="1101176"/>
            <a:ext cx="0" cy="3310487"/>
          </a:xfrm>
          <a:prstGeom prst="line">
            <a:avLst/>
          </a:prstGeom>
          <a:noFill/>
          <a:ln w="1651">
            <a:solidFill>
              <a:srgbClr val="595959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extBox 1"/>
          <p:cNvSpPr txBox="1"/>
          <p:nvPr/>
        </p:nvSpPr>
        <p:spPr>
          <a:xfrm>
            <a:off x="438584" y="639511"/>
            <a:ext cx="7693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+mj-lt"/>
              </a:rPr>
              <a:t>UNIQUE OPPORTUNITIES AT KANSAS STATE UNIVERSITY</a:t>
            </a:r>
            <a:endParaRPr lang="en-US" sz="2400" b="1" dirty="0">
              <a:latin typeface="+mj-lt"/>
            </a:endParaRPr>
          </a:p>
        </p:txBody>
      </p:sp>
      <p:pic>
        <p:nvPicPr>
          <p:cNvPr id="6" name="Picture 5" descr="20121016_nuclear_reactor_0006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6985" y="2791315"/>
            <a:ext cx="2407150" cy="1598779"/>
          </a:xfrm>
          <a:prstGeom prst="rect">
            <a:avLst/>
          </a:prstGeom>
        </p:spPr>
      </p:pic>
      <p:pic>
        <p:nvPicPr>
          <p:cNvPr id="7" name="Picture 6" descr="120810untitled001_BRI.jpe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7848" y="1101176"/>
            <a:ext cx="2994698" cy="1524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2515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63" y="352551"/>
            <a:ext cx="3901219" cy="762028"/>
          </a:xfrm>
        </p:spPr>
        <p:txBody>
          <a:bodyPr/>
          <a:lstStyle/>
          <a:p>
            <a:pPr algn="l"/>
            <a:r>
              <a:rPr lang="en-US" sz="2800" b="1" dirty="0" smtClean="0">
                <a:latin typeface="+mj-lt"/>
              </a:rPr>
              <a:t>KEY AREAS OF STUDY</a:t>
            </a:r>
            <a:endParaRPr lang="en-US" sz="2800" b="1" dirty="0">
              <a:latin typeface="+mj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26566"/>
            <a:ext cx="3462636" cy="3394075"/>
          </a:xfrm>
        </p:spPr>
        <p:txBody>
          <a:bodyPr/>
          <a:lstStyle/>
          <a:p>
            <a:r>
              <a:rPr lang="en-US" sz="2000" dirty="0" smtClean="0">
                <a:latin typeface="Calibri"/>
                <a:cs typeface="Calibri"/>
              </a:rPr>
              <a:t>Agricultural and life sciences</a:t>
            </a:r>
          </a:p>
          <a:p>
            <a:r>
              <a:rPr lang="en-US" sz="2000" dirty="0" smtClean="0">
                <a:latin typeface="Calibri"/>
                <a:cs typeface="Calibri"/>
              </a:rPr>
              <a:t>Agriculture</a:t>
            </a:r>
          </a:p>
          <a:p>
            <a:r>
              <a:rPr lang="en-US" sz="2000" dirty="0" smtClean="0">
                <a:latin typeface="Calibri"/>
                <a:cs typeface="Calibri"/>
              </a:rPr>
              <a:t>Education</a:t>
            </a:r>
          </a:p>
          <a:p>
            <a:r>
              <a:rPr lang="en-US" sz="2000" dirty="0" smtClean="0">
                <a:latin typeface="Calibri"/>
                <a:cs typeface="Calibri"/>
              </a:rPr>
              <a:t>Engineering</a:t>
            </a:r>
          </a:p>
          <a:p>
            <a:r>
              <a:rPr lang="en-US" sz="2000" dirty="0" smtClean="0">
                <a:latin typeface="Calibri"/>
                <a:cs typeface="Calibri"/>
              </a:rPr>
              <a:t>Humanities</a:t>
            </a:r>
          </a:p>
          <a:p>
            <a:r>
              <a:rPr lang="en-US" sz="2000" dirty="0" smtClean="0">
                <a:latin typeface="Calibri"/>
                <a:cs typeface="Calibri"/>
              </a:rPr>
              <a:t>Biology</a:t>
            </a:r>
          </a:p>
          <a:p>
            <a:r>
              <a:rPr lang="en-US" sz="2000" dirty="0" smtClean="0">
                <a:latin typeface="Calibri"/>
                <a:cs typeface="Calibri"/>
              </a:rPr>
              <a:t>Physical sciences</a:t>
            </a:r>
          </a:p>
          <a:p>
            <a:r>
              <a:rPr lang="en-US" sz="2000" dirty="0" smtClean="0">
                <a:latin typeface="Calibri"/>
                <a:cs typeface="Calibri"/>
              </a:rPr>
              <a:t>Social science</a:t>
            </a:r>
          </a:p>
          <a:p>
            <a:r>
              <a:rPr lang="en-US" sz="2000" dirty="0" smtClean="0">
                <a:latin typeface="Calibri"/>
                <a:cs typeface="Calibri"/>
              </a:rPr>
              <a:t>Veterinary medicine</a:t>
            </a:r>
            <a:endParaRPr lang="en-US" sz="2000" dirty="0">
              <a:latin typeface="Calibri"/>
              <a:cs typeface="Calibri"/>
            </a:endParaRPr>
          </a:p>
        </p:txBody>
      </p:sp>
      <p:cxnSp>
        <p:nvCxnSpPr>
          <p:cNvPr id="4" name="Straight Connector 3"/>
          <p:cNvCxnSpPr>
            <a:cxnSpLocks noChangeShapeType="1"/>
          </p:cNvCxnSpPr>
          <p:nvPr/>
        </p:nvCxnSpPr>
        <p:spPr bwMode="auto">
          <a:xfrm>
            <a:off x="4349282" y="991544"/>
            <a:ext cx="0" cy="3420119"/>
          </a:xfrm>
          <a:prstGeom prst="line">
            <a:avLst/>
          </a:prstGeom>
          <a:noFill/>
          <a:ln w="1651">
            <a:solidFill>
              <a:srgbClr val="595959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" name="Picture 4" descr="20131205_vet_med_0124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7613" y="991544"/>
            <a:ext cx="2271801" cy="1511687"/>
          </a:xfrm>
          <a:prstGeom prst="rect">
            <a:avLst/>
          </a:prstGeom>
        </p:spPr>
      </p:pic>
      <p:pic>
        <p:nvPicPr>
          <p:cNvPr id="6" name="Picture 5" descr="20130626_wheat_0021.jpe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5746" y="1482776"/>
            <a:ext cx="1757590" cy="2685948"/>
          </a:xfrm>
          <a:prstGeom prst="rect">
            <a:avLst/>
          </a:prstGeom>
        </p:spPr>
      </p:pic>
      <p:pic>
        <p:nvPicPr>
          <p:cNvPr id="7" name="Picture 6" descr="090416campus189-2.jpe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7613" y="2785572"/>
            <a:ext cx="2288699" cy="1626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5105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1413</TotalTime>
  <Words>390</Words>
  <Application>Microsoft Macintosh PowerPoint</Application>
  <PresentationFormat>On-screen Show (16:9)</PresentationFormat>
  <Paragraphs>63</Paragraphs>
  <Slides>14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FULBRIGHT OPPORTUNITIES AT KANSAS STATE UNIVERSITY</vt:lpstr>
      <vt:lpstr>PowerPoint Presentation</vt:lpstr>
      <vt:lpstr>PowerPoint Presentation</vt:lpstr>
      <vt:lpstr>OVERVIEW</vt:lpstr>
      <vt:lpstr>UNIVERSITY PARTNERSHIPS</vt:lpstr>
      <vt:lpstr>COLLABORATING WITH THE CRC</vt:lpstr>
      <vt:lpstr>OZ TO OZ INITIATIVE</vt:lpstr>
      <vt:lpstr>PowerPoint Presentation</vt:lpstr>
      <vt:lpstr>KEY AREAS OF STUDY</vt:lpstr>
      <vt:lpstr>FULBRIGHT OPPORTUNITIES</vt:lpstr>
      <vt:lpstr>2014 AUSTRALIAN FULBRIGHT SCHOLARS</vt:lpstr>
      <vt:lpstr>HOW TO APPLY</vt:lpstr>
      <vt:lpstr>KEY CONTACTS</vt:lpstr>
      <vt:lpstr>Questions?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Justine Wallis</cp:lastModifiedBy>
  <cp:revision>89</cp:revision>
  <cp:lastPrinted>2014-05-12T20:10:19Z</cp:lastPrinted>
  <dcterms:created xsi:type="dcterms:W3CDTF">2010-04-12T23:12:02Z</dcterms:created>
  <dcterms:modified xsi:type="dcterms:W3CDTF">2014-05-12T21:02:54Z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