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6"/>
  </p:notesMasterIdLst>
  <p:sldIdLst>
    <p:sldId id="256" r:id="rId2"/>
    <p:sldId id="297" r:id="rId3"/>
    <p:sldId id="292" r:id="rId4"/>
    <p:sldId id="293" r:id="rId5"/>
    <p:sldId id="294" r:id="rId6"/>
    <p:sldId id="298" r:id="rId7"/>
    <p:sldId id="299" r:id="rId8"/>
    <p:sldId id="300" r:id="rId9"/>
    <p:sldId id="295" r:id="rId10"/>
    <p:sldId id="296" r:id="rId11"/>
    <p:sldId id="274" r:id="rId12"/>
    <p:sldId id="275" r:id="rId13"/>
    <p:sldId id="281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88" autoAdjust="0"/>
  </p:normalViewPr>
  <p:slideViewPr>
    <p:cSldViewPr snapToGrid="0" snapToObjects="1">
      <p:cViewPr>
        <p:scale>
          <a:sx n="89" d="100"/>
          <a:sy n="89" d="100"/>
        </p:scale>
        <p:origin x="-1952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6196451640705"/>
          <c:y val="0.036887870258367"/>
          <c:w val="0.498276751714841"/>
          <c:h val="0.85114325586508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11331393027325"/>
                  <c:y val="-0.013998622793263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000000"/>
                        </a:solidFill>
                      </a:rPr>
                      <a:t>55%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339506172839506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000000"/>
                        </a:solidFill>
                      </a:rPr>
                      <a:t>29%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9320987654321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>
                        <a:solidFill>
                          <a:srgbClr val="000000"/>
                        </a:solidFill>
                      </a:rPr>
                      <a:t>16%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Having Both field-specific knowledge and skills AND a broad range of skills and knowledge</c:v>
                </c:pt>
                <c:pt idx="1">
                  <c:v>Having a range of skills and knowledge that apply to a range of fields and positions</c:v>
                </c:pt>
                <c:pt idx="2">
                  <c:v>Having knowledge and skills that apply to a specific field or position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</c:v>
                </c:pt>
                <c:pt idx="1">
                  <c:v>0.29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3689720"/>
        <c:axId val="-2113234312"/>
        <c:axId val="0"/>
      </c:bar3DChart>
      <c:catAx>
        <c:axId val="-21136897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 b="0">
                <a:solidFill>
                  <a:schemeClr val="bg1"/>
                </a:solidFill>
              </a:defRPr>
            </a:pPr>
            <a:endParaRPr lang="en-US"/>
          </a:p>
        </c:txPr>
        <c:crossAx val="-2113234312"/>
        <c:crosses val="autoZero"/>
        <c:auto val="1"/>
        <c:lblAlgn val="ctr"/>
        <c:lblOffset val="100"/>
        <c:noMultiLvlLbl val="0"/>
      </c:catAx>
      <c:valAx>
        <c:axId val="-21132343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13689720"/>
        <c:crosses val="autoZero"/>
        <c:crossBetween val="between"/>
      </c:valAx>
      <c:spPr>
        <a:solidFill>
          <a:schemeClr val="tx1">
            <a:lumMod val="5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emphasis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Crit thinking/anal reasoning</c:v>
                </c:pt>
                <c:pt idx="1">
                  <c:v>Analyze/solve complex probs</c:v>
                </c:pt>
                <c:pt idx="2">
                  <c:v>Written/Oral comm</c:v>
                </c:pt>
                <c:pt idx="3">
                  <c:v>App to real world</c:v>
                </c:pt>
                <c:pt idx="4">
                  <c:v>Locate, org. eval Info</c:v>
                </c:pt>
                <c:pt idx="5">
                  <c:v>Innovation/creativity</c:v>
                </c:pt>
                <c:pt idx="6">
                  <c:v>Teamwk/collab in diverse grps</c:v>
                </c:pt>
                <c:pt idx="7">
                  <c:v>Conn. choices/actions to ethical dec.</c:v>
                </c:pt>
                <c:pt idx="8">
                  <c:v>Work w #s &amp; Stats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82.0</c:v>
                </c:pt>
                <c:pt idx="1">
                  <c:v>81.0</c:v>
                </c:pt>
                <c:pt idx="2">
                  <c:v>80.0</c:v>
                </c:pt>
                <c:pt idx="3">
                  <c:v>78.0</c:v>
                </c:pt>
                <c:pt idx="4">
                  <c:v>72.0</c:v>
                </c:pt>
                <c:pt idx="5">
                  <c:v>71.0</c:v>
                </c:pt>
                <c:pt idx="6">
                  <c:v>67.0</c:v>
                </c:pt>
                <c:pt idx="7">
                  <c:v>64.0</c:v>
                </c:pt>
                <c:pt idx="8">
                  <c:v>55.0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same emphasis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Crit thinking/anal reasoning</c:v>
                </c:pt>
                <c:pt idx="1">
                  <c:v>Analyze/solve complex probs</c:v>
                </c:pt>
                <c:pt idx="2">
                  <c:v>Written/Oral comm</c:v>
                </c:pt>
                <c:pt idx="3">
                  <c:v>App to real world</c:v>
                </c:pt>
                <c:pt idx="4">
                  <c:v>Locate, org. eval Info</c:v>
                </c:pt>
                <c:pt idx="5">
                  <c:v>Innovation/creativity</c:v>
                </c:pt>
                <c:pt idx="6">
                  <c:v>Teamwk/collab in diverse grps</c:v>
                </c:pt>
                <c:pt idx="7">
                  <c:v>Conn. choices/actions to ethical dec.</c:v>
                </c:pt>
                <c:pt idx="8">
                  <c:v>Work w #s &amp; Stats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11.0</c:v>
                </c:pt>
                <c:pt idx="1">
                  <c:v>13.0</c:v>
                </c:pt>
                <c:pt idx="2">
                  <c:v>12.0</c:v>
                </c:pt>
                <c:pt idx="3">
                  <c:v>16.0</c:v>
                </c:pt>
                <c:pt idx="4">
                  <c:v>19.0</c:v>
                </c:pt>
                <c:pt idx="5">
                  <c:v>20.0</c:v>
                </c:pt>
                <c:pt idx="6">
                  <c:v>22.0</c:v>
                </c:pt>
                <c:pt idx="7">
                  <c:v>27.0</c:v>
                </c:pt>
                <c:pt idx="8">
                  <c:v>35.0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Less emphasis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Crit thinking/anal reasoning</c:v>
                </c:pt>
                <c:pt idx="1">
                  <c:v>Analyze/solve complex probs</c:v>
                </c:pt>
                <c:pt idx="2">
                  <c:v>Written/Oral comm</c:v>
                </c:pt>
                <c:pt idx="3">
                  <c:v>App to real world</c:v>
                </c:pt>
                <c:pt idx="4">
                  <c:v>Locate, org. eval Info</c:v>
                </c:pt>
                <c:pt idx="5">
                  <c:v>Innovation/creativity</c:v>
                </c:pt>
                <c:pt idx="6">
                  <c:v>Teamwk/collab in diverse grps</c:v>
                </c:pt>
                <c:pt idx="7">
                  <c:v>Conn. choices/actions to ethical dec.</c:v>
                </c:pt>
                <c:pt idx="8">
                  <c:v>Work w #s &amp; Stats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7.0</c:v>
                </c:pt>
                <c:pt idx="1">
                  <c:v>6.0</c:v>
                </c:pt>
                <c:pt idx="2">
                  <c:v>8.0</c:v>
                </c:pt>
                <c:pt idx="3">
                  <c:v>6.0</c:v>
                </c:pt>
                <c:pt idx="4">
                  <c:v>9.0</c:v>
                </c:pt>
                <c:pt idx="5">
                  <c:v>9.0</c:v>
                </c:pt>
                <c:pt idx="6">
                  <c:v>11.0</c:v>
                </c:pt>
                <c:pt idx="7">
                  <c:v>9.0</c:v>
                </c:pt>
                <c:pt idx="8">
                  <c:v>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109906808"/>
        <c:axId val="-2110169480"/>
      </c:barChart>
      <c:catAx>
        <c:axId val="-21099068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10169480"/>
        <c:crosses val="autoZero"/>
        <c:auto val="1"/>
        <c:lblAlgn val="ctr"/>
        <c:lblOffset val="100"/>
        <c:noMultiLvlLbl val="0"/>
      </c:catAx>
      <c:valAx>
        <c:axId val="-21101694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099068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>
              <a:solidFill>
                <a:srgbClr val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7F7F7F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important employees have skill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Ethical judgment &amp; integrity</c:v>
                </c:pt>
                <c:pt idx="1">
                  <c:v>Comfortable working w/ people from diverse cultural bkgrds</c:v>
                </c:pt>
                <c:pt idx="2">
                  <c:v>Demonstrated capacity for prof dev. &amp; cont.new learning</c:v>
                </c:pt>
                <c:pt idx="3">
                  <c:v>Interest in giving back to communities</c:v>
                </c:pt>
                <c:pt idx="4">
                  <c:v>Know. of global cultures, histories, values, religions &amp; soc. Systems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76.0</c:v>
                </c:pt>
                <c:pt idx="1">
                  <c:v>63.0</c:v>
                </c:pt>
                <c:pt idx="2">
                  <c:v>61.0</c:v>
                </c:pt>
                <c:pt idx="3">
                  <c:v>26.0</c:v>
                </c:pt>
                <c:pt idx="4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Fairly important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Ethical judgment &amp; integrity</c:v>
                </c:pt>
                <c:pt idx="1">
                  <c:v>Comfortable working w/ people from diverse cultural bkgrds</c:v>
                </c:pt>
                <c:pt idx="2">
                  <c:v>Demonstrated capacity for prof dev. &amp; cont.new learning</c:v>
                </c:pt>
                <c:pt idx="3">
                  <c:v>Interest in giving back to communities</c:v>
                </c:pt>
                <c:pt idx="4">
                  <c:v>Know. of global cultures, histories, values, religions &amp; soc. Systems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20.0</c:v>
                </c:pt>
                <c:pt idx="1">
                  <c:v>33.0</c:v>
                </c:pt>
                <c:pt idx="2">
                  <c:v>33.0</c:v>
                </c:pt>
                <c:pt idx="3">
                  <c:v>45.0</c:v>
                </c:pt>
                <c:pt idx="4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12915752"/>
        <c:axId val="-2113306072"/>
        <c:axId val="0"/>
      </c:bar3DChart>
      <c:catAx>
        <c:axId val="-2112915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  <c:crossAx val="-2113306072"/>
        <c:crosses val="autoZero"/>
        <c:auto val="1"/>
        <c:lblAlgn val="ctr"/>
        <c:lblOffset val="100"/>
        <c:noMultiLvlLbl val="0"/>
      </c:catAx>
      <c:valAx>
        <c:axId val="-21133060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-211291575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</c:legendEntry>
      <c:layout/>
      <c:overlay val="0"/>
      <c:spPr>
        <a:noFill/>
      </c:spPr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spPr>
    <a:solidFill>
      <a:schemeClr val="tx1">
        <a:lumMod val="50000"/>
      </a:schemeClr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67630-AF97-1447-B4B1-55D2B1A2C171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792CE2-801D-B34B-A0D8-528BA622B46A}">
      <dgm:prSet phldrT="[Text]"/>
      <dgm:spPr/>
      <dgm:t>
        <a:bodyPr/>
        <a:lstStyle/>
        <a:p>
          <a:endParaRPr lang="en-US" dirty="0"/>
        </a:p>
      </dgm:t>
    </dgm:pt>
    <dgm:pt modelId="{25D4CE64-C3E7-494B-96A7-BCA92E44E2C1}" type="parTrans" cxnId="{498F8B70-979D-8C44-9C76-516B6FE1A01C}">
      <dgm:prSet/>
      <dgm:spPr/>
      <dgm:t>
        <a:bodyPr/>
        <a:lstStyle/>
        <a:p>
          <a:endParaRPr lang="en-US"/>
        </a:p>
      </dgm:t>
    </dgm:pt>
    <dgm:pt modelId="{AF75DBDF-BEBF-BD4D-8652-2C1B65CD23AB}" type="sibTrans" cxnId="{498F8B70-979D-8C44-9C76-516B6FE1A01C}">
      <dgm:prSet/>
      <dgm:spPr/>
      <dgm:t>
        <a:bodyPr/>
        <a:lstStyle/>
        <a:p>
          <a:endParaRPr lang="en-US"/>
        </a:p>
      </dgm:t>
    </dgm:pt>
    <dgm:pt modelId="{29DB7B1C-21BB-B544-B233-64C8AB766BCA}">
      <dgm:prSet phldrT="[Text]"/>
      <dgm:spPr/>
      <dgm:t>
        <a:bodyPr/>
        <a:lstStyle/>
        <a:p>
          <a:r>
            <a:rPr lang="en-US" dirty="0" smtClean="0"/>
            <a:t>Foundational </a:t>
          </a:r>
        </a:p>
        <a:p>
          <a:r>
            <a:rPr lang="en-US" dirty="0" smtClean="0"/>
            <a:t>courses</a:t>
          </a:r>
          <a:endParaRPr lang="en-US" dirty="0"/>
        </a:p>
      </dgm:t>
    </dgm:pt>
    <dgm:pt modelId="{BF6BCE9D-C320-8C44-ADBE-EFAC33674AA6}" type="parTrans" cxnId="{9EF85AE3-D851-604C-A1C2-16FA1E23C1D3}">
      <dgm:prSet/>
      <dgm:spPr/>
      <dgm:t>
        <a:bodyPr/>
        <a:lstStyle/>
        <a:p>
          <a:endParaRPr lang="en-US"/>
        </a:p>
      </dgm:t>
    </dgm:pt>
    <dgm:pt modelId="{52AB3313-F210-4546-87A2-922696183564}" type="sibTrans" cxnId="{9EF85AE3-D851-604C-A1C2-16FA1E23C1D3}">
      <dgm:prSet/>
      <dgm:spPr/>
      <dgm:t>
        <a:bodyPr/>
        <a:lstStyle/>
        <a:p>
          <a:endParaRPr lang="en-US"/>
        </a:p>
      </dgm:t>
    </dgm:pt>
    <dgm:pt modelId="{4DF88F1E-F971-B644-9C17-9FFE8EB33E67}">
      <dgm:prSet phldrT="[Text]"/>
      <dgm:spPr/>
      <dgm:t>
        <a:bodyPr/>
        <a:lstStyle/>
        <a:p>
          <a:r>
            <a:rPr lang="en-US" smtClean="0"/>
            <a:t>Bachelor’s</a:t>
          </a:r>
          <a:endParaRPr lang="en-US" dirty="0"/>
        </a:p>
      </dgm:t>
    </dgm:pt>
    <dgm:pt modelId="{5CF77289-6AA4-5E4A-AAA7-F469641AFAFE}" type="parTrans" cxnId="{496F1337-D79B-9F42-AA30-7D2B34CBEF34}">
      <dgm:prSet/>
      <dgm:spPr/>
      <dgm:t>
        <a:bodyPr/>
        <a:lstStyle/>
        <a:p>
          <a:endParaRPr lang="en-US"/>
        </a:p>
      </dgm:t>
    </dgm:pt>
    <dgm:pt modelId="{D8E855DD-57F3-E544-A30A-8A45E8208E06}" type="sibTrans" cxnId="{496F1337-D79B-9F42-AA30-7D2B34CBEF34}">
      <dgm:prSet/>
      <dgm:spPr/>
      <dgm:t>
        <a:bodyPr/>
        <a:lstStyle/>
        <a:p>
          <a:endParaRPr lang="en-US"/>
        </a:p>
      </dgm:t>
    </dgm:pt>
    <dgm:pt modelId="{AA812D51-B017-F04F-870E-F475EC6A7368}">
      <dgm:prSet phldrT="[Text]"/>
      <dgm:spPr/>
      <dgm:t>
        <a:bodyPr/>
        <a:lstStyle/>
        <a:p>
          <a:r>
            <a:rPr lang="en-US" dirty="0" smtClean="0"/>
            <a:t>Graduate Level</a:t>
          </a:r>
          <a:endParaRPr lang="en-US" dirty="0"/>
        </a:p>
      </dgm:t>
    </dgm:pt>
    <dgm:pt modelId="{3BC50798-D357-9644-89FD-C44BA1771510}" type="parTrans" cxnId="{27ACCCB3-3638-CC43-8A22-C47E612D4830}">
      <dgm:prSet/>
      <dgm:spPr/>
      <dgm:t>
        <a:bodyPr/>
        <a:lstStyle/>
        <a:p>
          <a:endParaRPr lang="en-US"/>
        </a:p>
      </dgm:t>
    </dgm:pt>
    <dgm:pt modelId="{315A5E2D-6D27-E343-A8CB-09DC11ED4496}" type="sibTrans" cxnId="{27ACCCB3-3638-CC43-8A22-C47E612D4830}">
      <dgm:prSet/>
      <dgm:spPr/>
      <dgm:t>
        <a:bodyPr/>
        <a:lstStyle/>
        <a:p>
          <a:endParaRPr lang="en-US"/>
        </a:p>
      </dgm:t>
    </dgm:pt>
    <dgm:pt modelId="{70CAB8E3-9CA8-CC4B-809D-71B0EFF1F5E1}" type="pres">
      <dgm:prSet presAssocID="{5C767630-AF97-1447-B4B1-55D2B1A2C1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A08527-63AA-9340-A0A7-67AC0703A682}" type="pres">
      <dgm:prSet presAssocID="{43792CE2-801D-B34B-A0D8-528BA622B46A}" presName="centerShape" presStyleLbl="node0" presStyleIdx="0" presStyleCnt="1"/>
      <dgm:spPr/>
      <dgm:t>
        <a:bodyPr/>
        <a:lstStyle/>
        <a:p>
          <a:endParaRPr lang="en-US"/>
        </a:p>
      </dgm:t>
    </dgm:pt>
    <dgm:pt modelId="{421D24EB-7ECC-E14A-9C69-F24AEE7A69A8}" type="pres">
      <dgm:prSet presAssocID="{BF6BCE9D-C320-8C44-ADBE-EFAC33674AA6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E440AD35-F5B8-7944-9299-CCDD48D84BE8}" type="pres">
      <dgm:prSet presAssocID="{29DB7B1C-21BB-B544-B233-64C8AB766BC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58BD2A-5F35-1048-A17B-03FC8020A696}" type="pres">
      <dgm:prSet presAssocID="{5CF77289-6AA4-5E4A-AAA7-F469641AFAFE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E2E4B50-9E64-7240-87AD-484B4109D865}" type="pres">
      <dgm:prSet presAssocID="{4DF88F1E-F971-B644-9C17-9FFE8EB33E6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DAA17-0B09-AE48-B6FA-A47D42982BD1}" type="pres">
      <dgm:prSet presAssocID="{3BC50798-D357-9644-89FD-C44BA1771510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DC6C3411-C9D5-FF4D-B57D-C46A99CD57E7}" type="pres">
      <dgm:prSet presAssocID="{AA812D51-B017-F04F-870E-F475EC6A736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91AF6E-25C6-2042-A8B7-0C9FD01DD226}" type="presOf" srcId="{BF6BCE9D-C320-8C44-ADBE-EFAC33674AA6}" destId="{421D24EB-7ECC-E14A-9C69-F24AEE7A69A8}" srcOrd="0" destOrd="0" presId="urn:microsoft.com/office/officeart/2005/8/layout/radial4"/>
    <dgm:cxn modelId="{9EF85AE3-D851-604C-A1C2-16FA1E23C1D3}" srcId="{43792CE2-801D-B34B-A0D8-528BA622B46A}" destId="{29DB7B1C-21BB-B544-B233-64C8AB766BCA}" srcOrd="0" destOrd="0" parTransId="{BF6BCE9D-C320-8C44-ADBE-EFAC33674AA6}" sibTransId="{52AB3313-F210-4546-87A2-922696183564}"/>
    <dgm:cxn modelId="{27ACCCB3-3638-CC43-8A22-C47E612D4830}" srcId="{43792CE2-801D-B34B-A0D8-528BA622B46A}" destId="{AA812D51-B017-F04F-870E-F475EC6A7368}" srcOrd="2" destOrd="0" parTransId="{3BC50798-D357-9644-89FD-C44BA1771510}" sibTransId="{315A5E2D-6D27-E343-A8CB-09DC11ED4496}"/>
    <dgm:cxn modelId="{22E287D3-F55F-9046-81E5-393550DBA8DD}" type="presOf" srcId="{5C767630-AF97-1447-B4B1-55D2B1A2C171}" destId="{70CAB8E3-9CA8-CC4B-809D-71B0EFF1F5E1}" srcOrd="0" destOrd="0" presId="urn:microsoft.com/office/officeart/2005/8/layout/radial4"/>
    <dgm:cxn modelId="{04113EDD-5F2F-0E40-BBE9-BBD1CC7F7F59}" type="presOf" srcId="{29DB7B1C-21BB-B544-B233-64C8AB766BCA}" destId="{E440AD35-F5B8-7944-9299-CCDD48D84BE8}" srcOrd="0" destOrd="0" presId="urn:microsoft.com/office/officeart/2005/8/layout/radial4"/>
    <dgm:cxn modelId="{C1A44414-4A2A-AA4D-A689-5D18767FD8C2}" type="presOf" srcId="{5CF77289-6AA4-5E4A-AAA7-F469641AFAFE}" destId="{3A58BD2A-5F35-1048-A17B-03FC8020A696}" srcOrd="0" destOrd="0" presId="urn:microsoft.com/office/officeart/2005/8/layout/radial4"/>
    <dgm:cxn modelId="{498F8B70-979D-8C44-9C76-516B6FE1A01C}" srcId="{5C767630-AF97-1447-B4B1-55D2B1A2C171}" destId="{43792CE2-801D-B34B-A0D8-528BA622B46A}" srcOrd="0" destOrd="0" parTransId="{25D4CE64-C3E7-494B-96A7-BCA92E44E2C1}" sibTransId="{AF75DBDF-BEBF-BD4D-8652-2C1B65CD23AB}"/>
    <dgm:cxn modelId="{AF3DCE52-7A34-E14D-948F-E21DDD6FCDF0}" type="presOf" srcId="{3BC50798-D357-9644-89FD-C44BA1771510}" destId="{98ADAA17-0B09-AE48-B6FA-A47D42982BD1}" srcOrd="0" destOrd="0" presId="urn:microsoft.com/office/officeart/2005/8/layout/radial4"/>
    <dgm:cxn modelId="{496F1337-D79B-9F42-AA30-7D2B34CBEF34}" srcId="{43792CE2-801D-B34B-A0D8-528BA622B46A}" destId="{4DF88F1E-F971-B644-9C17-9FFE8EB33E67}" srcOrd="1" destOrd="0" parTransId="{5CF77289-6AA4-5E4A-AAA7-F469641AFAFE}" sibTransId="{D8E855DD-57F3-E544-A30A-8A45E8208E06}"/>
    <dgm:cxn modelId="{1193618F-6F84-214C-80ED-F272C66117A4}" type="presOf" srcId="{4DF88F1E-F971-B644-9C17-9FFE8EB33E67}" destId="{7E2E4B50-9E64-7240-87AD-484B4109D865}" srcOrd="0" destOrd="0" presId="urn:microsoft.com/office/officeart/2005/8/layout/radial4"/>
    <dgm:cxn modelId="{BE009113-CF5D-F046-9500-FEAA1948D623}" type="presOf" srcId="{43792CE2-801D-B34B-A0D8-528BA622B46A}" destId="{B5A08527-63AA-9340-A0A7-67AC0703A682}" srcOrd="0" destOrd="0" presId="urn:microsoft.com/office/officeart/2005/8/layout/radial4"/>
    <dgm:cxn modelId="{408C39FE-0BF2-E34A-84E5-9316AC4E1A8C}" type="presOf" srcId="{AA812D51-B017-F04F-870E-F475EC6A7368}" destId="{DC6C3411-C9D5-FF4D-B57D-C46A99CD57E7}" srcOrd="0" destOrd="0" presId="urn:microsoft.com/office/officeart/2005/8/layout/radial4"/>
    <dgm:cxn modelId="{40B78D0C-EE96-1A45-8C57-FDC3C95B6EF4}" type="presParOf" srcId="{70CAB8E3-9CA8-CC4B-809D-71B0EFF1F5E1}" destId="{B5A08527-63AA-9340-A0A7-67AC0703A682}" srcOrd="0" destOrd="0" presId="urn:microsoft.com/office/officeart/2005/8/layout/radial4"/>
    <dgm:cxn modelId="{1448A009-4FDC-2642-AB82-CBEBA555F13F}" type="presParOf" srcId="{70CAB8E3-9CA8-CC4B-809D-71B0EFF1F5E1}" destId="{421D24EB-7ECC-E14A-9C69-F24AEE7A69A8}" srcOrd="1" destOrd="0" presId="urn:microsoft.com/office/officeart/2005/8/layout/radial4"/>
    <dgm:cxn modelId="{7E697165-5FCB-6B4E-9445-9D80BE8F1E57}" type="presParOf" srcId="{70CAB8E3-9CA8-CC4B-809D-71B0EFF1F5E1}" destId="{E440AD35-F5B8-7944-9299-CCDD48D84BE8}" srcOrd="2" destOrd="0" presId="urn:microsoft.com/office/officeart/2005/8/layout/radial4"/>
    <dgm:cxn modelId="{6DD96ED3-31C0-CE48-A750-D847B61DBFD9}" type="presParOf" srcId="{70CAB8E3-9CA8-CC4B-809D-71B0EFF1F5E1}" destId="{3A58BD2A-5F35-1048-A17B-03FC8020A696}" srcOrd="3" destOrd="0" presId="urn:microsoft.com/office/officeart/2005/8/layout/radial4"/>
    <dgm:cxn modelId="{22BD2758-5086-4F40-86F6-D82C76011A3E}" type="presParOf" srcId="{70CAB8E3-9CA8-CC4B-809D-71B0EFF1F5E1}" destId="{7E2E4B50-9E64-7240-87AD-484B4109D865}" srcOrd="4" destOrd="0" presId="urn:microsoft.com/office/officeart/2005/8/layout/radial4"/>
    <dgm:cxn modelId="{E375DD1F-8529-884B-95C6-A447BF7689B1}" type="presParOf" srcId="{70CAB8E3-9CA8-CC4B-809D-71B0EFF1F5E1}" destId="{98ADAA17-0B09-AE48-B6FA-A47D42982BD1}" srcOrd="5" destOrd="0" presId="urn:microsoft.com/office/officeart/2005/8/layout/radial4"/>
    <dgm:cxn modelId="{5590B8A5-99DF-FB4B-9484-54469FAF44CB}" type="presParOf" srcId="{70CAB8E3-9CA8-CC4B-809D-71B0EFF1F5E1}" destId="{DC6C3411-C9D5-FF4D-B57D-C46A99CD57E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6B6901-A933-4E68-B544-187B31839A4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D44BCD58-0AB2-455D-80EF-4D7DA3EC3B94}">
      <dgm:prSet phldrT="[Text]"/>
      <dgm:spPr>
        <a:solidFill>
          <a:srgbClr val="A20000"/>
        </a:solidFill>
      </dgm:spPr>
      <dgm:t>
        <a:bodyPr/>
        <a:lstStyle/>
        <a:p>
          <a:endParaRPr lang="en-US" dirty="0"/>
        </a:p>
      </dgm:t>
    </dgm:pt>
    <dgm:pt modelId="{D64B3B53-7D5F-4556-8C8B-1C9182488E9D}" type="parTrans" cxnId="{F9B042D2-9C7E-4FA4-BE62-CE67E07A07AE}">
      <dgm:prSet/>
      <dgm:spPr/>
      <dgm:t>
        <a:bodyPr/>
        <a:lstStyle/>
        <a:p>
          <a:endParaRPr lang="en-US"/>
        </a:p>
      </dgm:t>
    </dgm:pt>
    <dgm:pt modelId="{7EC4BE98-4B59-4636-AE58-4871B8AC795B}" type="sibTrans" cxnId="{F9B042D2-9C7E-4FA4-BE62-CE67E07A07AE}">
      <dgm:prSet/>
      <dgm:spPr/>
      <dgm:t>
        <a:bodyPr/>
        <a:lstStyle/>
        <a:p>
          <a:endParaRPr lang="en-US"/>
        </a:p>
      </dgm:t>
    </dgm:pt>
    <dgm:pt modelId="{B3362B66-9CC0-4FDD-AB95-9E91EF0B4C6A}">
      <dgm:prSet phldrT="[Text]" custT="1"/>
      <dgm:spPr>
        <a:solidFill>
          <a:srgbClr val="A20000"/>
        </a:solidFill>
      </dgm:spPr>
      <dgm:t>
        <a:bodyPr/>
        <a:lstStyle/>
        <a:p>
          <a:r>
            <a:rPr lang="en-US" sz="3600" b="1" dirty="0" smtClean="0">
              <a:solidFill>
                <a:schemeClr val="tx1"/>
              </a:solidFill>
            </a:rPr>
            <a:t>Courses &amp; Experiences</a:t>
          </a:r>
          <a:endParaRPr lang="en-US" sz="3600" b="1" dirty="0">
            <a:solidFill>
              <a:schemeClr val="tx1"/>
            </a:solidFill>
          </a:endParaRPr>
        </a:p>
      </dgm:t>
    </dgm:pt>
    <dgm:pt modelId="{7D0A297C-158D-48E7-9BBC-B8C0035BC254}" type="parTrans" cxnId="{EBF8E55C-8099-48BD-929C-1BC7DA17840F}">
      <dgm:prSet/>
      <dgm:spPr/>
      <dgm:t>
        <a:bodyPr/>
        <a:lstStyle/>
        <a:p>
          <a:endParaRPr lang="en-US"/>
        </a:p>
      </dgm:t>
    </dgm:pt>
    <dgm:pt modelId="{71970597-B890-4555-A169-D346CC1ABAC2}" type="sibTrans" cxnId="{EBF8E55C-8099-48BD-929C-1BC7DA17840F}">
      <dgm:prSet/>
      <dgm:spPr/>
      <dgm:t>
        <a:bodyPr/>
        <a:lstStyle/>
        <a:p>
          <a:endParaRPr lang="en-US"/>
        </a:p>
      </dgm:t>
    </dgm:pt>
    <dgm:pt modelId="{3B0A91D6-DC5B-4D11-9057-13B7E77B2FB5}">
      <dgm:prSet custT="1"/>
      <dgm:spPr>
        <a:solidFill>
          <a:srgbClr val="A20000"/>
        </a:solidFill>
      </dgm:spPr>
      <dgm:t>
        <a:bodyPr/>
        <a:lstStyle/>
        <a:p>
          <a:r>
            <a:rPr lang="en-US" sz="3600" b="1" dirty="0" err="1" smtClean="0">
              <a:solidFill>
                <a:schemeClr val="tx1"/>
              </a:solidFill>
            </a:rPr>
            <a:t>Gen.Ed</a:t>
          </a:r>
          <a:r>
            <a:rPr lang="en-US" sz="3600" b="1" dirty="0" smtClean="0">
              <a:solidFill>
                <a:schemeClr val="tx1"/>
              </a:solidFill>
            </a:rPr>
            <a:t>./ Major</a:t>
          </a:r>
          <a:endParaRPr lang="en-US" sz="3600" b="1" dirty="0">
            <a:solidFill>
              <a:schemeClr val="tx1"/>
            </a:solidFill>
          </a:endParaRPr>
        </a:p>
      </dgm:t>
    </dgm:pt>
    <dgm:pt modelId="{338FF5D0-40C1-4FA3-902F-E6A50CD94FF9}" type="parTrans" cxnId="{401C1DAD-C82A-4297-BBF4-78CF0E8134D9}">
      <dgm:prSet/>
      <dgm:spPr/>
      <dgm:t>
        <a:bodyPr/>
        <a:lstStyle/>
        <a:p>
          <a:endParaRPr lang="en-US"/>
        </a:p>
      </dgm:t>
    </dgm:pt>
    <dgm:pt modelId="{0080B2F9-9CB6-4C07-A04C-532AD5CC334A}" type="sibTrans" cxnId="{401C1DAD-C82A-4297-BBF4-78CF0E8134D9}">
      <dgm:prSet/>
      <dgm:spPr/>
      <dgm:t>
        <a:bodyPr/>
        <a:lstStyle/>
        <a:p>
          <a:endParaRPr lang="en-US"/>
        </a:p>
      </dgm:t>
    </dgm:pt>
    <dgm:pt modelId="{051359FB-5C19-4DE2-93C8-50C0FEE0610F}" type="pres">
      <dgm:prSet presAssocID="{C76B6901-A933-4E68-B544-187B31839A4E}" presName="Name0" presStyleCnt="0">
        <dgm:presLayoutVars>
          <dgm:dir/>
          <dgm:animLvl val="lvl"/>
          <dgm:resizeHandles val="exact"/>
        </dgm:presLayoutVars>
      </dgm:prSet>
      <dgm:spPr/>
    </dgm:pt>
    <dgm:pt modelId="{68338747-B58E-4F9B-BCDF-2BDE75BD8D95}" type="pres">
      <dgm:prSet presAssocID="{D44BCD58-0AB2-455D-80EF-4D7DA3EC3B94}" presName="Name8" presStyleCnt="0"/>
      <dgm:spPr/>
    </dgm:pt>
    <dgm:pt modelId="{0776C49E-C4AE-4D1B-8688-FBC744FED2B1}" type="pres">
      <dgm:prSet presAssocID="{D44BCD58-0AB2-455D-80EF-4D7DA3EC3B9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2AB59B-E102-42DC-83CD-BC8CD9A2227C}" type="pres">
      <dgm:prSet presAssocID="{D44BCD58-0AB2-455D-80EF-4D7DA3EC3B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77A4D-E1C9-471D-B89C-ABA7A53769CC}" type="pres">
      <dgm:prSet presAssocID="{3B0A91D6-DC5B-4D11-9057-13B7E77B2FB5}" presName="Name8" presStyleCnt="0"/>
      <dgm:spPr/>
    </dgm:pt>
    <dgm:pt modelId="{765B5CF1-6A44-499B-B452-769F487BBD76}" type="pres">
      <dgm:prSet presAssocID="{3B0A91D6-DC5B-4D11-9057-13B7E77B2FB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D4355-524B-4555-95EC-CA6A3AE7834F}" type="pres">
      <dgm:prSet presAssocID="{3B0A91D6-DC5B-4D11-9057-13B7E77B2FB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837E3-0685-4038-855A-D3D519B960D7}" type="pres">
      <dgm:prSet presAssocID="{B3362B66-9CC0-4FDD-AB95-9E91EF0B4C6A}" presName="Name8" presStyleCnt="0"/>
      <dgm:spPr/>
    </dgm:pt>
    <dgm:pt modelId="{8F2AC87D-5972-4093-8586-46D3DAB2615C}" type="pres">
      <dgm:prSet presAssocID="{B3362B66-9CC0-4FDD-AB95-9E91EF0B4C6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BA228-8811-4D9D-99D6-C57FC68CFC99}" type="pres">
      <dgm:prSet presAssocID="{B3362B66-9CC0-4FDD-AB95-9E91EF0B4C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118240-E7DD-403E-8C36-66DF46D54663}" type="presOf" srcId="{D44BCD58-0AB2-455D-80EF-4D7DA3EC3B94}" destId="{0776C49E-C4AE-4D1B-8688-FBC744FED2B1}" srcOrd="0" destOrd="0" presId="urn:microsoft.com/office/officeart/2005/8/layout/pyramid1"/>
    <dgm:cxn modelId="{C555B133-CDAA-4036-9B48-35CC4F6BD67C}" type="presOf" srcId="{3B0A91D6-DC5B-4D11-9057-13B7E77B2FB5}" destId="{765B5CF1-6A44-499B-B452-769F487BBD76}" srcOrd="0" destOrd="0" presId="urn:microsoft.com/office/officeart/2005/8/layout/pyramid1"/>
    <dgm:cxn modelId="{401C1DAD-C82A-4297-BBF4-78CF0E8134D9}" srcId="{C76B6901-A933-4E68-B544-187B31839A4E}" destId="{3B0A91D6-DC5B-4D11-9057-13B7E77B2FB5}" srcOrd="1" destOrd="0" parTransId="{338FF5D0-40C1-4FA3-902F-E6A50CD94FF9}" sibTransId="{0080B2F9-9CB6-4C07-A04C-532AD5CC334A}"/>
    <dgm:cxn modelId="{974095C0-47D9-4B1E-A650-71031C66E396}" type="presOf" srcId="{B3362B66-9CC0-4FDD-AB95-9E91EF0B4C6A}" destId="{F21BA228-8811-4D9D-99D6-C57FC68CFC99}" srcOrd="1" destOrd="0" presId="urn:microsoft.com/office/officeart/2005/8/layout/pyramid1"/>
    <dgm:cxn modelId="{51F1C48F-5F4E-40BB-9225-163EA699C389}" type="presOf" srcId="{D44BCD58-0AB2-455D-80EF-4D7DA3EC3B94}" destId="{762AB59B-E102-42DC-83CD-BC8CD9A2227C}" srcOrd="1" destOrd="0" presId="urn:microsoft.com/office/officeart/2005/8/layout/pyramid1"/>
    <dgm:cxn modelId="{E1CBFB92-69B6-4918-B1D0-8A3E55EB293E}" type="presOf" srcId="{3B0A91D6-DC5B-4D11-9057-13B7E77B2FB5}" destId="{394D4355-524B-4555-95EC-CA6A3AE7834F}" srcOrd="1" destOrd="0" presId="urn:microsoft.com/office/officeart/2005/8/layout/pyramid1"/>
    <dgm:cxn modelId="{899F4AFF-2077-4180-ADFF-02555408447F}" type="presOf" srcId="{C76B6901-A933-4E68-B544-187B31839A4E}" destId="{051359FB-5C19-4DE2-93C8-50C0FEE0610F}" srcOrd="0" destOrd="0" presId="urn:microsoft.com/office/officeart/2005/8/layout/pyramid1"/>
    <dgm:cxn modelId="{EBF8E55C-8099-48BD-929C-1BC7DA17840F}" srcId="{C76B6901-A933-4E68-B544-187B31839A4E}" destId="{B3362B66-9CC0-4FDD-AB95-9E91EF0B4C6A}" srcOrd="2" destOrd="0" parTransId="{7D0A297C-158D-48E7-9BBC-B8C0035BC254}" sibTransId="{71970597-B890-4555-A169-D346CC1ABAC2}"/>
    <dgm:cxn modelId="{F9B042D2-9C7E-4FA4-BE62-CE67E07A07AE}" srcId="{C76B6901-A933-4E68-B544-187B31839A4E}" destId="{D44BCD58-0AB2-455D-80EF-4D7DA3EC3B94}" srcOrd="0" destOrd="0" parTransId="{D64B3B53-7D5F-4556-8C8B-1C9182488E9D}" sibTransId="{7EC4BE98-4B59-4636-AE58-4871B8AC795B}"/>
    <dgm:cxn modelId="{3A2AD8FD-12BB-4F4D-B2C1-CBFD215A67F2}" type="presOf" srcId="{B3362B66-9CC0-4FDD-AB95-9E91EF0B4C6A}" destId="{8F2AC87D-5972-4093-8586-46D3DAB2615C}" srcOrd="0" destOrd="0" presId="urn:microsoft.com/office/officeart/2005/8/layout/pyramid1"/>
    <dgm:cxn modelId="{5E9B85ED-22C0-4E9F-A78E-7984B770FF42}" type="presParOf" srcId="{051359FB-5C19-4DE2-93C8-50C0FEE0610F}" destId="{68338747-B58E-4F9B-BCDF-2BDE75BD8D95}" srcOrd="0" destOrd="0" presId="urn:microsoft.com/office/officeart/2005/8/layout/pyramid1"/>
    <dgm:cxn modelId="{3B6B421E-615C-4908-9393-84DD7717F6FD}" type="presParOf" srcId="{68338747-B58E-4F9B-BCDF-2BDE75BD8D95}" destId="{0776C49E-C4AE-4D1B-8688-FBC744FED2B1}" srcOrd="0" destOrd="0" presId="urn:microsoft.com/office/officeart/2005/8/layout/pyramid1"/>
    <dgm:cxn modelId="{D1D27A56-BAC2-4866-9AFA-E76B55A07D06}" type="presParOf" srcId="{68338747-B58E-4F9B-BCDF-2BDE75BD8D95}" destId="{762AB59B-E102-42DC-83CD-BC8CD9A2227C}" srcOrd="1" destOrd="0" presId="urn:microsoft.com/office/officeart/2005/8/layout/pyramid1"/>
    <dgm:cxn modelId="{6AFFC1A1-C5AA-43D9-BEA4-77240204F7AD}" type="presParOf" srcId="{051359FB-5C19-4DE2-93C8-50C0FEE0610F}" destId="{2CE77A4D-E1C9-471D-B89C-ABA7A53769CC}" srcOrd="1" destOrd="0" presId="urn:microsoft.com/office/officeart/2005/8/layout/pyramid1"/>
    <dgm:cxn modelId="{271C6C2A-C905-46AB-B691-66705D729A4E}" type="presParOf" srcId="{2CE77A4D-E1C9-471D-B89C-ABA7A53769CC}" destId="{765B5CF1-6A44-499B-B452-769F487BBD76}" srcOrd="0" destOrd="0" presId="urn:microsoft.com/office/officeart/2005/8/layout/pyramid1"/>
    <dgm:cxn modelId="{EAFF71E4-D845-4EFA-9ACE-35F3EC27E9A8}" type="presParOf" srcId="{2CE77A4D-E1C9-471D-B89C-ABA7A53769CC}" destId="{394D4355-524B-4555-95EC-CA6A3AE7834F}" srcOrd="1" destOrd="0" presId="urn:microsoft.com/office/officeart/2005/8/layout/pyramid1"/>
    <dgm:cxn modelId="{369FAFB8-2E76-4A81-AE9F-3B105BD442EF}" type="presParOf" srcId="{051359FB-5C19-4DE2-93C8-50C0FEE0610F}" destId="{BB8837E3-0685-4038-855A-D3D519B960D7}" srcOrd="2" destOrd="0" presId="urn:microsoft.com/office/officeart/2005/8/layout/pyramid1"/>
    <dgm:cxn modelId="{B3D5571C-C9A7-427C-A4B2-A15B79EACFFE}" type="presParOf" srcId="{BB8837E3-0685-4038-855A-D3D519B960D7}" destId="{8F2AC87D-5972-4093-8586-46D3DAB2615C}" srcOrd="0" destOrd="0" presId="urn:microsoft.com/office/officeart/2005/8/layout/pyramid1"/>
    <dgm:cxn modelId="{1F39A244-C1A7-443B-BE5B-D7573C3ABB9E}" type="presParOf" srcId="{BB8837E3-0685-4038-855A-D3D519B960D7}" destId="{F21BA228-8811-4D9D-99D6-C57FC68CFC9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08527-63AA-9340-A0A7-67AC0703A682}">
      <dsp:nvSpPr>
        <dsp:cNvPr id="0" name=""/>
        <dsp:cNvSpPr/>
      </dsp:nvSpPr>
      <dsp:spPr>
        <a:xfrm>
          <a:off x="3101064" y="2800318"/>
          <a:ext cx="2293937" cy="22939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437003" y="3136257"/>
        <a:ext cx="1622059" cy="1622059"/>
      </dsp:txXfrm>
    </dsp:sp>
    <dsp:sp modelId="{421D24EB-7ECC-E14A-9C69-F24AEE7A69A8}">
      <dsp:nvSpPr>
        <dsp:cNvPr id="0" name=""/>
        <dsp:cNvSpPr/>
      </dsp:nvSpPr>
      <dsp:spPr>
        <a:xfrm rot="12900000">
          <a:off x="1566192" y="2379782"/>
          <a:ext cx="1820105" cy="653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40AD35-F5B8-7944-9299-CCDD48D84BE8}">
      <dsp:nvSpPr>
        <dsp:cNvPr id="0" name=""/>
        <dsp:cNvSpPr/>
      </dsp:nvSpPr>
      <dsp:spPr>
        <a:xfrm>
          <a:off x="641153" y="1312987"/>
          <a:ext cx="2179240" cy="1743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Foundational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courses</a:t>
          </a:r>
          <a:endParaRPr lang="en-US" sz="2600" kern="1200" dirty="0"/>
        </a:p>
      </dsp:txBody>
      <dsp:txXfrm>
        <a:off x="692215" y="1364049"/>
        <a:ext cx="2077116" cy="1641268"/>
      </dsp:txXfrm>
    </dsp:sp>
    <dsp:sp modelId="{3A58BD2A-5F35-1048-A17B-03FC8020A696}">
      <dsp:nvSpPr>
        <dsp:cNvPr id="0" name=""/>
        <dsp:cNvSpPr/>
      </dsp:nvSpPr>
      <dsp:spPr>
        <a:xfrm rot="16200000">
          <a:off x="3337980" y="1457448"/>
          <a:ext cx="1820105" cy="653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2E4B50-9E64-7240-87AD-484B4109D865}">
      <dsp:nvSpPr>
        <dsp:cNvPr id="0" name=""/>
        <dsp:cNvSpPr/>
      </dsp:nvSpPr>
      <dsp:spPr>
        <a:xfrm>
          <a:off x="3158412" y="2585"/>
          <a:ext cx="2179240" cy="1743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Bachelor’s</a:t>
          </a:r>
          <a:endParaRPr lang="en-US" sz="2600" kern="1200" dirty="0"/>
        </a:p>
      </dsp:txBody>
      <dsp:txXfrm>
        <a:off x="3209474" y="53647"/>
        <a:ext cx="2077116" cy="1641268"/>
      </dsp:txXfrm>
    </dsp:sp>
    <dsp:sp modelId="{98ADAA17-0B09-AE48-B6FA-A47D42982BD1}">
      <dsp:nvSpPr>
        <dsp:cNvPr id="0" name=""/>
        <dsp:cNvSpPr/>
      </dsp:nvSpPr>
      <dsp:spPr>
        <a:xfrm rot="19500000">
          <a:off x="5109768" y="2379782"/>
          <a:ext cx="1820105" cy="65377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6C3411-C9D5-FF4D-B57D-C46A99CD57E7}">
      <dsp:nvSpPr>
        <dsp:cNvPr id="0" name=""/>
        <dsp:cNvSpPr/>
      </dsp:nvSpPr>
      <dsp:spPr>
        <a:xfrm>
          <a:off x="5675671" y="1312987"/>
          <a:ext cx="2179240" cy="1743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Graduate Level</a:t>
          </a:r>
          <a:endParaRPr lang="en-US" sz="2600" kern="1200" dirty="0"/>
        </a:p>
      </dsp:txBody>
      <dsp:txXfrm>
        <a:off x="5726733" y="1364049"/>
        <a:ext cx="2077116" cy="1641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6C49E-C4AE-4D1B-8688-FBC744FED2B1}">
      <dsp:nvSpPr>
        <dsp:cNvPr id="0" name=""/>
        <dsp:cNvSpPr/>
      </dsp:nvSpPr>
      <dsp:spPr>
        <a:xfrm>
          <a:off x="1701800" y="0"/>
          <a:ext cx="1701800" cy="1879600"/>
        </a:xfrm>
        <a:prstGeom prst="trapezoid">
          <a:avLst>
            <a:gd name="adj" fmla="val 50000"/>
          </a:avLst>
        </a:prstGeom>
        <a:solidFill>
          <a:srgbClr val="A2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701800" y="0"/>
        <a:ext cx="1701800" cy="1879600"/>
      </dsp:txXfrm>
    </dsp:sp>
    <dsp:sp modelId="{765B5CF1-6A44-499B-B452-769F487BBD76}">
      <dsp:nvSpPr>
        <dsp:cNvPr id="0" name=""/>
        <dsp:cNvSpPr/>
      </dsp:nvSpPr>
      <dsp:spPr>
        <a:xfrm>
          <a:off x="850900" y="1879600"/>
          <a:ext cx="3403600" cy="1879600"/>
        </a:xfrm>
        <a:prstGeom prst="trapezoid">
          <a:avLst>
            <a:gd name="adj" fmla="val 45270"/>
          </a:avLst>
        </a:prstGeom>
        <a:solidFill>
          <a:srgbClr val="A2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solidFill>
                <a:schemeClr val="tx1"/>
              </a:solidFill>
            </a:rPr>
            <a:t>Gen.Ed</a:t>
          </a:r>
          <a:r>
            <a:rPr lang="en-US" sz="3600" b="1" kern="1200" dirty="0" smtClean="0">
              <a:solidFill>
                <a:schemeClr val="tx1"/>
              </a:solidFill>
            </a:rPr>
            <a:t>./ Major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1446529" y="1879600"/>
        <a:ext cx="2212340" cy="1879600"/>
      </dsp:txXfrm>
    </dsp:sp>
    <dsp:sp modelId="{8F2AC87D-5972-4093-8586-46D3DAB2615C}">
      <dsp:nvSpPr>
        <dsp:cNvPr id="0" name=""/>
        <dsp:cNvSpPr/>
      </dsp:nvSpPr>
      <dsp:spPr>
        <a:xfrm>
          <a:off x="0" y="3759200"/>
          <a:ext cx="5105400" cy="1879600"/>
        </a:xfrm>
        <a:prstGeom prst="trapezoid">
          <a:avLst>
            <a:gd name="adj" fmla="val 45270"/>
          </a:avLst>
        </a:prstGeom>
        <a:solidFill>
          <a:srgbClr val="A2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solidFill>
                <a:schemeClr val="tx1"/>
              </a:solidFill>
            </a:rPr>
            <a:t>Courses &amp; Experiences</a:t>
          </a:r>
          <a:endParaRPr lang="en-US" sz="3600" b="1" kern="1200" dirty="0">
            <a:solidFill>
              <a:schemeClr val="tx1"/>
            </a:solidFill>
          </a:endParaRPr>
        </a:p>
      </dsp:txBody>
      <dsp:txXfrm>
        <a:off x="893444" y="3759200"/>
        <a:ext cx="3318510" cy="18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69576-BFFA-7B49-8B0A-C9DC1D497D56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C8F5B-9E04-7343-BD45-10A37DBEB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4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008C2-32C4-4816-BAFC-810A151C07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03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r>
              <a:rPr lang="en-US" baseline="0" dirty="0" smtClean="0"/>
              <a:t> education program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748D-64A5-41C0-B1F4-123BEC2491C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49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6D3770-8A8A-44E8-BA54-5E5D84CFF45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18F373-FB36-4F23-9C36-8487515773D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 smtClean="0"/>
              <a:t>“</a:t>
            </a:r>
            <a:r>
              <a:rPr lang="en-US" dirty="0"/>
              <a:t>With students as the winners, we will not require others to be losers.” President Marcy, State of the University address, August 21, 2013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748D-64A5-41C0-B1F4-123BEC2491C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31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F9EC34-43E0-4E5F-B65B-1DC93953BF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Thursday, March 13,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Thursday, March 13,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813" y="19685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3500" y="6523038"/>
            <a:ext cx="469900" cy="3349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4E372-A969-4DDE-AFC7-33ABD0F48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066322"/>
      </p:ext>
    </p:extLst>
  </p:cSld>
  <p:clrMapOvr>
    <a:masterClrMapping/>
  </p:clrMapOvr>
  <p:transition xmlns:p14="http://schemas.microsoft.com/office/powerpoint/2010/main"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Thursday, March 13, 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microsoft.com/office/2007/relationships/hdphoto" Target="../media/hdphoto1.wdp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65161"/>
            <a:ext cx="7315200" cy="214458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Introduction to the VALUE Rubrics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3609" y="2709746"/>
            <a:ext cx="7315200" cy="114463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Using </a:t>
            </a:r>
            <a:r>
              <a:rPr lang="en-US" sz="3200" b="1" dirty="0" smtClean="0"/>
              <a:t>Authentic Assessment to Understand Student Learning</a:t>
            </a:r>
            <a:endParaRPr lang="en-US" sz="32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945566"/>
            <a:ext cx="5701990" cy="191243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tabLst>
                <a:tab pos="45720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Ashley Finley, Ph.D</a:t>
            </a:r>
          </a:p>
          <a:p>
            <a:pPr algn="ctr" eaLnBrk="0" hangingPunct="0">
              <a:tabLst>
                <a:tab pos="45720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Senior Director of Assessment &amp; Research, AAC&amp;U</a:t>
            </a:r>
          </a:p>
          <a:p>
            <a:pPr algn="ctr" eaLnBrk="0" hangingPunct="0">
              <a:tabLst>
                <a:tab pos="45720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National Evaluator, Bringing Theory to Practice</a:t>
            </a:r>
          </a:p>
          <a:p>
            <a:pPr algn="ctr" eaLnBrk="0" hangingPunct="0">
              <a:tabLst>
                <a:tab pos="457200" algn="l"/>
              </a:tabLst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tabLst>
                <a:tab pos="45720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Kansas State University</a:t>
            </a:r>
          </a:p>
          <a:p>
            <a:pPr algn="ctr" eaLnBrk="0" hangingPunct="0">
              <a:tabLst>
                <a:tab pos="45720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March 14,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08" y="89879"/>
            <a:ext cx="8969491" cy="74832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Transparency &amp; Articulation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636693"/>
            <a:ext cx="4724400" cy="954107"/>
          </a:xfrm>
          <a:prstGeom prst="rect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defines improvement toward expertise?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610600"/>
            <a:ext cx="2819400" cy="2677656"/>
          </a:xfrm>
          <a:prstGeom prst="rect">
            <a:avLst/>
          </a:prstGeom>
          <a:solidFill>
            <a:schemeClr val="tx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Demonstrated competence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>
                <a:solidFill>
                  <a:schemeClr val="bg2"/>
                </a:solidFill>
              </a:rPr>
              <a:t>A</a:t>
            </a:r>
            <a:r>
              <a:rPr lang="en-US" sz="2800" dirty="0" smtClean="0">
                <a:solidFill>
                  <a:schemeClr val="bg2"/>
                </a:solidFill>
              </a:rPr>
              <a:t>cross multiple dimensions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2"/>
                </a:solidFill>
              </a:rPr>
              <a:t>Over time</a:t>
            </a:r>
          </a:p>
        </p:txBody>
      </p:sp>
      <p:sp>
        <p:nvSpPr>
          <p:cNvPr id="8" name="AutoShape 2" descr="data:image/jpeg;base64,/9j/4AAQSkZJRgABAQAAAQABAAD/2wCEAAkGBhQSEBQUEhQWFRQVGBQXGBUXFxgYFBYYFxcVFxcXGBYXGyYfFxkjGRQXHy8gJCcpLCwsFR8xNTAqNSYrLCkBCQoKDgwOGg8PGiwkHyQsLCksKS8sLCwpLCosLCwsLCwsLCwsLCwsKSktLCwsLCwsLCwsKSksLCwpLCwsLCwsLP/AABEIAL4BCgMBIgACEQEDEQH/xAAbAAACAwEBAQAAAAAAAAAAAAAEBQIDBgEHAP/EAEIQAAIABAQDBgIHBgQGAwAAAAECAAMRIQQFEjFBUWEGEyJxgZEyoRRCUrHB4fAHFSNictEzgpLxFiQ0U6Lig8LS/8QAGgEAAgMBAQAAAAAAAAAAAAAAAQIAAwQFBv/EAC8RAAICAQMDAgYBAwUAAAAAAAABAhEDBBIhMUFREyIFMmFxgZGhI1KxFDPB8PH/2gAMAwEAAhEDEQA/AKO38gkrQEw37OyyMMARwgTtJjmSmxg3KMQWk1hGlRF8wQqmG+HNoS94ecMZC23hUkWNsOrEWYRRo6wPi0tvBpAtluOFUMJuzuHK6q8zDCev8M34QryGaWLVPGJSEfzIrzzBFmtGexWROQaCNFmzkGxhNicS9D4jASjY7sy0/spOJtT3ikdjp3Me8FT8zm6j4zFRzGZ9sxopFDLMP2OmjdhB8vsm32hEcjwuIxMzu5Qd25DYDmSbAdTG4lfsxxOmrz5SnkWc08yFp98ZsubFjfvdfksjGTXBjl7Ln7QiT9nKCuoQ3znsriMLeYCV2DqdSeVeB8wIDAPdw0ZQmrQXaKJfZ4fbEU4js0pYfxAIISXAmYJQiCqvoCSdDjKMqVFprrDaRJUHeEOSDwmHMhbiFlV9B43Q5WYKRyVMFTHyLaIyRcxOCBHfiPu+6R8BHREshwzrbRm81my2nKW3BFI0pjG52P46/wBQhkJM1nf+HbhEcPOtYRJfgHlB2BkmWotVjfqK8ANxEXLGfAuxktitTLanPSf7QvM0co07Ywcd4XY8o9dVAaWbiPPmIZw8AUvInM8coj34+zHJiUJB3EQimx6LsbM/5ZjTjGV7wco1GM/6VvOMpDNi1yN+0OMD0pDLJMcok0reMpOJJvBWANoPYqUuTVJi15wzw+PSm8ZOUwpBmHkgi8BUWKVmkOYpzijE5ghG8KhhVjhwyiHVBdjGdmCd2RXhCfI8cqs1Txi18KCLAk8hc+0A4PLXViZkt1HAsrKPmInBW29yDc2xIJqIR4jEChh5MQbERVPwi02gJIsbMHiPiMSw2HaY6ogqzEKBzJNB8zDbF4NamDuyWBlnGydY1KGLEb/CrMOI2IB34Rf2Ke56T2ayxMDhklrTvGCtNbizkVpX7IrQD+8Mfp8D4LH4fEV0PUkgeEhmWtKFpbKGT163MRmyVIGhmJ6y3r1sgYDhwEeJ13wzWZnLPuX2Oxiy4Y1CvyWYzM0CUmAFHKoagsKOQtCBfcj5HhHnec4LuJsyWLhGIB5jcetCI3Bk0qWZaJRqEOKkEaRdRTxARnUwpxGIoaDUb0FAABe3QCOn8G34cLjmVPl/hUUauKc1s6f8ibJ8pn4lqSpZNN2NkXzY29N40q/sw13m4hVI4Ihb/wAmK/dDvH5xLwkglFoiCyjdiTQDqzMRfrEUzN0w4m4hkl0oHIUuVY76lU+GhoNybioEKtbqNU3/AKSPCdWLPFHEv6rErfs7eUpMmak3+UjQ3vUj3IhDMnPLajoQRuCLiNllvaNZ0uY8r6rG+kjXShrTcVApxI6wJnGLSegYkd5p1AbOU4gj+U1oeQMX6PVZJSlDOladfWwOCcVKDtPkQrnvQx2TmxJspiIljlB2BQco6trwU0yoZo32THf3k/2TDAIOUfaBBsAvOYv9mM5nU0mYp41EbTSIyHaAfxl8xBTK8nQPxWZzAigeEml60Ip4vnpp6xQvbCeA4JuQDUO7UqFOoS5rMo+LhSCZuDDTXYqppIXTUAmrF7X/AKfnGekTpU0gAhXddRALKACTRVp4bAbU4QsnxwWwjbpjHD9pJzOstV7wsQBsjVNepUj2iOZ9oWYhDUCXVBWmqxNalSQbk3BpSFmHkFUmMsymhWuFUE+IKoFvrEknoBAuUYGZPcSwKkt8VSaDiWJ+4RbFuiqap0jS4UTZiBhsR91vwi36HNjQjLzJUJSwFAeBA4xAxW2OkJ8VJcYRgd6xlfo7RuszWsg+cZnuG5RGwUA4s3iWCnUEUzTEJJMPRQMxPMF4PEc4VmZaLsGbwKCjRIRBmW5eZ01UFq3J5KNz+uNIWyploY5PmZlTlIFdXhp50p86e0Qu7G2y/u5Q0yxpvSv1jS1Sdz+qQU+IGmlyPevnzjz+R2jVSRMmrqG41AmvkLw1XPhpVvEQ1KELNNjSm0oipPCvKLrSK+pV2jy1Adcug+0vAdRyHSE00eGCs1zdUnpV6VAajalqDWx1qKE0pSKe+CjUaW57V4RVL6AnkWODk+wgPZ6dNYnSFXm1vYbn2hn2fyj6NiZcwurfEpUAizqynSeY1V24RYc6BG8JcZmpDhlahBBB5Ug7meefxObmq6GtOWYUKSVUgd4xMzUmwLD4KgEVFSTtwhVisjWYBMlTVKtsDiF8LcVDFgGFwQaDe8JMX2kRu+LPMTvVKsmhXkg00hkIIaWAK+GjVrvE8N2kRJLd5NM64ZQkpURKLTSuuoXbcKePOKXFVR6TDqlk5XJqsFgRh5SI83WQS7IHqSeCEioVAa1NzsBfalcylyS71atTporHwmtbioHre0YyT2lxGIY69KLqqNNQQosFrXb5784bz80RRVkDzAp01ApQb3N6+QPG4il4vUU4y6Pj8GSfxOEMqhHl9foWZh2lWcVlo2k1JDMmzrTu2BJBBVqmwNfKCclmTpcmbLnFZnesWZpjF1uB9WgLE0G7AWEY1WJxTkKA5DHTTSF1aGqAann7wxbFTVeXrmkqGJYD4mN6L5U5mOY1k0q9HTuvpVvu7+/Y6sNmorNk5+vRGvyzGIsspJA0gtU03N62FOP5QtyjFNM0oikmrLroJahWOzb1Hrx2iibl4m2RnSWa94KUabyuD4VuQRvYXuQGeUlcIrUloUN9C1WnXVqJJNhyttGTDocim2+rafL/AMvz9uBsnxHTwjSfRVx/3oTxOCeU2l1KncciOYIsRF2Bj7G522LmgKp0hCQDSo0gFtvX2iOBN49Emr4MmLKssbQeI6YiDHC8OWEoyPaL/FXzEa3XGT7Sf4i+YgxK8nQeTMtWai6wCNNKFVO9DUVFjbfrEMNkEvUCJEqwoCUBt/TSh8zeCTjklSQ7/CANtzyArb3gXD9ran/CoOjEkedVp7GHh5JN9giV2SQBhUUY1I0ilRsbk7C1NukdwXZwS5veaiKAAbBRQ8AAL7+5iYztn+Ba+Z29IrTNAtS3jIuQt2A5gVuIsKx9iG1KYVEQrftUswa5DVVRdHWjNcVpWwFKit69IZd6DcbG8V5F3LIMqzJqSSRGc+mNGhzNh3BjL94IrYwvfaK5O8F4jBld4+wmDDbRbZRRWIkjUMMVynrFsnIS7Kq3ZiABzJ2hdyDtZ3K0mTTploztyUEn5bCGeb9m8TKkGZNk+EFbalPGviVSTpoKHzjdScxw2WSlkbuAC+kXZiKliT+gKQJi87XGyj3TEAHjuGUggfOCqui3bJK2eT4zAI6kr4aTJg0gMQK+JPGqlTYwGMsQK1WNdxQMV60NNoadp0STPczgVVwxBCr4nQUUAgeEbVHT1jLPiATUTWoaeAV9qC0VuDbHjOKjyapMoRZKDVqZmao0vQ+HSp1U5kQZmmZKkslq6drCt6j22gjsx2cGICmYxDMy2VARLUEsdTVoWNrA+lBGwxf7MmKES5ykkH4kp9xMMo0jLqcazQlHyeNntBQmqtp4czFIzIzGsKDlXeDO1PZSfhXEt0GpjRQCpJ5EAXp1pChZbS2ZGFGWx/I+sC+xxv8ASRgt22mMpiN8JTrcHbn5QC8vT5co1MrtXPlzu8mpfulRVY+LSVFGDGrUPxU2qecXP+0CTMI76RUDvN9D1LMCK6lFAACLc+kV7pf2mmGDEm0p19KM9hMWo2YA9affSGEyaW0E/VNRQ7gijLXqDAPaPFYabMVpEsomkCukKNV6mgJ6D0hKcc0s0VjT3EOnwYp6ROfsd0EY+dMaYGQfB4a6qMy1uNgTeo9+UbfLsCpCnSFsPDWpHMW/LyjKZKO8Du1BQoNX9RNSeQABPtzjQjOAtFCmv1VFiRzI3A6tSKpxTdl8801H0uiNLJlheMC5pMHdv5Qs/fAA8RudhS9Oe5pXhAczOtRAAJqQCCQONN+EKkZW7VGk7K5lLlGcZlNhp51rcDzWoinFs0qcy8AbHmpup9QQYJ7CyVedP1qCqKCa3uarT21e0XZ1k83uVZgQZQApb/CLHQ3OxOk8tSwintlTO5pLWGP5/wAi1syasfHMG5wvEc9Yf1TTvGa49ucKM8mVoesWV6xDE5gJCiYQCRtUAgHnQ2rFuGW+VIWUk0SzHGE4cfCStCA2zGhtTiaE0hfgu08vT/E1BhzG/t7RnO0faibi3XUa6bKAAOPQXMGf8NTjIEwsC27LS4FQBetzeL6ceBXJN8Def2tU6e6U6r3awod7DcRZlmKUOHZ/EeQ1GnWm3+0IpeW7bmvIXP8AeNB2ayRXnokwnQa7llvQkClByiKyBmW4NFxGulSAzEWsKEixNFNL+kXfvM84h2okjDyMUENWGsGlxpcgV1V30zBbfpaE2UFu5QvvT5cPlSK80tqsZSo0eKnk4NzXjGQ78841M3/oW84yMJu4TDZpMy2ivKeMOsVJNPgrFWDlkH4KQFH2VYm2R0OYFOfmTObTQd2gLMT8Os0HlYN/qEMcVihLQuy2A/2A6k29Y8yzfOpk9WZpiquqolA0vwJUfEbU1Gp9IXHh5uxotxds02ZduGxc93bY/X+FbWAA5U6w87D5wqTZquwAdRSu1Qf7Ex5NKJJH9re0bjspPHeNUsDpsV+YIoeEWbammjT6u6DTN7neVyMWgWZVlDBgVN6j+YfOB8J2bw0lgySVVhtQVmnyBuv9TXivCZmKUVlNP8vyN+e3IwfIzKg8EwqT9QkGletwRF5mGeHx6yjV6ggVKg1CD+Y8SYe4XPiwHdruLVP4CPNMxzVi2gUYVqaWqeZPExyVnhwgac0xtKUbQDTVyHrt6wu4htO0mGMyWTMozqaqaCq8CAeosYxpy+Qs0TXl6mA00M2VQjmUI4e94GzT9qWIcDu8OqqwqAwLNQ8TRgBb74HlTJowxmz5ujWQVpTSik8FC3albGvC8UZoJ8l+HbfuVluYiU7kPK/hHa/iRjuUcCwPLbpGJzjTIntLlNqUBSC1CbgEg0tY2jfysunTGK3WWUDKwAateBJ47R502C7yfqnE6CwDMCB4QaVHOwhccqBqvSdWrbZRMx7EUqAOiiDey0sPjJIbxKHDMDddKAsajalqXteN52M/Z/leMlM5nTfC5UqTpccRUXFCLgj8I9GybJ8FgJZTDS1XVZmJ1O9rgu1yOm29rxtgm+aM6xqPy0eadpc1Vz/BRJdOEqSgFdi9RbVQAVFxSxjKfSdAKqKE/Exu5PU/rzjX9scpSa7HDeCZ/IdKk1uWG1K1EYfMMPNkOFmMATfVQEU2rWkZ5xpnMyabK3b5C5TDc1v9/nAOPxlTpQ+Z/CsB4lZnEkqeINQfwieFanD8YROyn0PT5l1Nb+z7OhIxKiaD3UzwPY6fFYV6Vj2nNcZIWUFqGOkqBv4SKENXgQY8HwE9OIr/AEtT7jGllYoAB1dyOIPeTB601EGKpxd8d/2XYtY8cNtBONyrT4lup36H+0AmRDnDZutD9m5YtUegVgD6kRWJym6jwm4J4iAsafc1aWfq+19RScOYCznDBpWk7GNC8/oIW45idlrF2KCg7s2PE0hNk/ZiXLo4qzcC3DyFIeS8KdJ5Ej5D84vkYiiiwgbHZzoQ1XjYDavMnhDRjU9zZHjaVgs7KdX+HTmVNh5g8IuynCKs1TPBAuGZ6kUItpdBY1pc0tCL/iB3essCx2F/Q8IfYPAvPv8ARlWu5SYyA+YApF9oQKxXZaVrKAh5TDUXZiaA3U67ioIpuK02gB5NAbWEaHA9ktrIg4kMzEjiLgAQv7QI0oshoQRUEcR+hFWWClQ0Y2K3zdDhmlg+Ku0JPozcjE8xRTMliSNtz1g4YiZ0gOMeljqD8GnbMWjn7xMVGQYicOYx735O9tw/QXdq5zzMI4G40tbfwkGMFlGUzMRMNFFBuxFFr/c8hHpww5jv0YwyzNKijJp8M5qV/gzGA7JgEGawI+ytb+Zg1suVZcxwAGqKUsQWZbCmwoaU5Q57kxTiEUy3AFCGlliQaG6bU6U9ofDLc+TNrIY4wWwWyBpU1vWgA3JJNgBxJNoYzcBNkrrnaSltSBm1LU0AU0oSK9BF2SIgLTn2lagq0qQaCrEDdiDQDgD1NCs9x4bBozUXvGleEkVFSHp1NFjUlwc0FkTMPTwtTod/LrCnF4zvX0CWkyWBTxrUE7g7jbpeKBgyxJFgPf5bQVhZFJmkcLe0UZcjibtHp1mk23SSsX4+ee8HeoFRbKiWQKNgByjueZ+PoZlpQjUhoRWgrw9ae0aOZg6i4B8wDCzOcsl9w+tVVaVrSm1xcCu/KKlkuSLcmOEMcmpLozMz/wBoOLZAgmaVAA8KqDQCguBXaEmHxIaagmElSwBvSxN73p7RtuyH7PlxA7yYmmTXw1rqmf01+FOtKmNdmP7P8J3RCy1lkCzCu/UVuIrzfEcOKex/+GLFhy5Ib0vtfc867G582EnzSLowKn0bwkelb9Y0Uztk8+aqCyG1OJ622FtukZnM8B3LFWUeE7cD5HlE+zkrXiEoKUqaehja8r2cPg52PPKeWMarlX+zYiaRtAOcYIT5TK24BKm1iBXflDPuDFU3C6gVYVDAgjmCKGMccjTs9Tk9GcHG0ZHs1hGaWyTEbQ1SjlDpJ2YBqUNgDSvA9YrxvZ95YqviEegYHHOirLtpAAo1CrAWoeCmnE28orx2HXV4PhYAgcgeENKdvcjE9Nhnj2y/Z5quII3A9rw4yjNdJsw6qdj+cWdocoCsrItA29Nq+XDeFT4ahpx+fyh1NNcs85qNK4z2xV/Y1WGwj4g1caJIvp21dT0ja47IdWHXuz/ERa6RxX7IHMb/AKEZzsdLYiswlvMk/MxusLOCg0tHG1OufqKOPov5O58M0Hox9SfzP+Dz2h5xUznnDftBgtM99PwmjActQqfnWFJkGOjGe5JnZUsfeiOsxTi5OtCpJobGm/vBS4QxL6IRDpsDlifHBTkvZxJS2HxGtY0GEOjiT0raO5ZIPdCtLVAHSOh1FQRcx0Iu1ZwMkUptIPXG2hP2lcOktuWpfuP4RLFT9Kk1hTOcvSp2ivLKol2l/wBxMB0Cu0d0xd3UfdyYxna3w8o0JWJADjBwy8ngY+/drfYaM7jLwzgL8AI0xLwxe2BI+qY+GCPIwNr8Ml/YEJWKcW4EtgACXK1FKkaTXVSl9qe0NJeXVPwsfSGeGyUaaGu9dNaCvpGrTQluumBmJlzZ8ipkynINGYsLN1VR4i1ORETxuImYiUBrChzQ1UrsxBFTWjalpG4bAoOHSn9oT500pV8RC8L7n04x0WlQhmZckikvQEINSSdRYjqOEWycPR6xfk+F1OdGkg1uqkHrUkw4/dJOymOdnttJI2Yc7xQlFdxfrgjA4LvjRkLJ9YAb9CTYReuTN9kw9ksstAi7D5niTHM1WV4o9OSabB6kvd0KHzaXLHiDIBamnanC0Z7Ns+Ew2snDm35RLPc3U6reXJusZGdiCTaONjg8ltnYbUUQ7SSRNFQfENhwPSLuyeWGWpmMKM1gDuF/OHuUZCoTW3je1OQ8h+MFvgjwBjuaWcvS2K2jh6vFF5d6VMHLGI6jBSYM8jF6Zc32TF9fRlNPyLjWOqHAFbwyOXv9mInBvtT5Q1Uuj/Qfd0sA7pmU0t15dYFl5YnKp5nc+cO5mXACjX2NOFRt5wBN8B4gc6KaetY4OqyKU/YzsYIOMEpF2A8G3ODzmYr6CvzhA2OB2PrHcJK1AsbDh+cV4oOUkmPOe1Nk8ZiWdyfIegtFDKYv7sfajokA/WjvxaSpHDknJ2C6jHNTQUZC/aiLSV4NB3oGyQwUsJSWG1eoqSYGdq3MXYhgEWo+qvrUbwGZoO0dePyoBRmMutIGL9IPnSw25ir6KOcc7NkTl9g7ZdgPUeUfVPKC/o68zE+7TmYqtE2yH65nOGxjozidtqgXUfs/fETP/lENeT+4loNbGzTuwi3AvNmNpDDr0HOFgn9ImM3MlGKoSx4jgBfal/yg49zkt0g7l4NXOmph5dWNfvY/hGUzPtO9SwOkjYGykcqjYwrPaRZty51c9TrTpQC8Bz5CzDeYX5WKj1O5+UdZdOBGcx3biawpUjoKffcwpUT55qFYjieHqTEnwQD0pTpGkypdKtTpFU20mwFmSYVpCU1VY7kbeQhqmYuOJgEzzH3enrHN3O/mY276DXCZuSSCeBgbHZqoBXWqkjidvOAip5GPPu1uHeTitSlk1gMKEinA/MRmy6SWolzI049YsMaaNHmEogagQVrup8PWlbivKAsLMVmtCTI8xY4mWZjFwTpOok2YaTv5w8my1lTCKWBjPl0zwra3Zpw6tZ2+Ko2eVTCJRI4D8R+EfNmT8472YnIy3IK3VhxoR8oVycXLmFghrpZl9iRX1pD6KT2uPgp1j2yT8jD6c3P5xL95N9r5wBXpES3SNv5f7Me9h/7yY/W+cM8NLZVLTK6jsOQ5nqYW5Jhg0wsw8Msaj1P1R+PpFuNzhTU6h1BN/beOfqszj7EdDSY93vl+CGOxe9TQc4Q4vGr5+gr7t/aK8ZjzMai+i0+ccmyFloCw1Oa8SFFKcAL7xgjhdbmja5q9qF06c2qm1f1SNFgp/wDDoekZ2SdTVPysIfFaKovtX3jXijeRLwZtRLbBlxnCv5RDvhzMUmPgg6x06Xg5W5ljTK8TEdfnECvnECnSDS8A3MYZrhtfdkE00ratthEVwttvkfwiK4wBRVitBSw1G3AAQbInKVvMbURYHcdTQiOrHlcBFj4kcvnFRmfqsTxWBKbio4MNvyMUADlHNlFp00C2Wib0EQL9BEdFNx5XiHpABZokzIgUoD6R1sxJ+qvtAYHURxqfaETfINhgxh5L7COnHG1l9hAtvtj9ekcBB3b5RNz8kFGZZGGYvJorG5X6p8vs/dCgYtlbS4KsOBjYUX7XygXGZfKnLRyQRswHiH5dI0Ys7jxIgnZwU7w/Uu39PP0jS5YQUDLRqrUdRv62jGJmIwswpMYEjpYg7E8hSDuzfaVJQIBJlI6lagFlRrU66SPY9I2tKSCak42v1VHpEGxLfoCIvMltVpZJFiVrcBgGB8iCIpM9KbN7xzZ7oumwBP01/tfdGL/aCpYy3JrYr7Gv4xrFnoOB94QdsgrYa24YEVPmIOOXuXJVl+UyGRJqxEofzr99Y3Ob5N3p1K1GoBQ7GnXh+UY3srL/AOZSvCp+Rj0IzxSlPviaim6YNO3G2jF4jPJuDLJSjstL3FD9YEb06QN2SzUy56gmzWNb7/nSNTnuVpiZdGGlhXQ3I9ehjz0SmlTCrCjKYOCEEnt79Q6mcp0326Hr4xjfy+wjkzFsePyEZfs1nYJdZsy/xKWFQBShWvC4+cOkx6vsQeogTjKK5HjLdFSGcrGBJLAkCrCpO23H5woxOIlt8TSyOYl0t0Nb/lH2KpMXS1aA1tb5jzgCZk6lSpZ6GuxFbim8crNpd+TdZ0sOqjCG1mQx+P1zCQaICdIFhStjQcaRFMcw+sfcw6bsSvCaw81B+4iKj2JP/e/8P/aOvGWOMdqOLOE5y3N8lOFz0rvQ+f5Q6mduQyovdKNIIqCam9t/1eEE3spOUE6g1OAqSfIGkJsO1XCk6amlTanUxI48UnuS5G/rVt38fc9WwOGeZgZuLEt61RZEoXaYS6qzkD6tWtSnwk1oRDObk3c4Zp+I8OlSxlKwJsCaa6U5bAjqYz+J/aKmHkJJww1OF0qvBQoN260GwuekXYrtL9Ky3VfWy6GW4q7EKKdCQSDew6GNXpwS6GtJJBUnESnQMFcVFaEjY7cI6ksE/DbqwELZKaVC0FhwsOppEy0YXJWJZ3O8BWUSpClfECG1eYIH6tGfwOZsN2qeJ5w7nGquP5W+4xnMmk1nXuLmnpGzBL2tks1eXZ5XwtcHcQZiMHLUA6yNW3hr6VjNz8GVOpK05cvKGWXZpVdD3U+4PMRY1HNG11IGNJlEf4rf6TEfo8r/ALjf6YDx790Km6nYilD77U4+UVibW8YJcOmgDQ/1RWK84ksteOr0iZMvgG/1U/CKKIVgX3j4xd3ksfU93JPyAiMxlOygerH7zEr6kOCPr846pH2R8/7xGlDw9jEIY/tdgJazNZcgzFoVDbldiV3IJpba1axVkmHHgOrSHYgtvRUuXApuBU+dOdmPavLlbQ7GjCoBFKm4IBrcgX94ByYvNmBF+FQKm1NALVUDzeOnjlWJNjIPwWeETSyigJstdlACqvooA9I0rLUBh8LbdOYhFmWSGpeWKHcqNj1HKC8jxRppNaH6vEnmOXnAajnhx1A+Q0pGd7YZfNZVKaWUChXUNYNa1077Ug2fjJgkzVZ6TFcoG03IPiX4Rbwne0ZjA5PNYs4r4d21AU5s1Tt1hMGBxdyJRRk9VmpVtJJAIFdQBNN/LpHolY87woZpyKN9a0PrvXjzj0TyJ+UVamrVA2qPQ5XpGD7XTm7+rIEIsDUnWOB29I3qauZpGZ7fCslC2ptLEDpUflCYWtwGkzISMbv+tuEbLsVhphlvMKnSSADwJFa0+73jG5Vge9mqg+sQPIcTTyj07DyNCKqWVRQDyjRnnS2h6Ki/uGudP3RBQSf9oi214hUxhAEDDE3t7gR93Hl7iBWmmIlzziWiBDrTiPS8ZztF2ZE0GbLoJm5XbX/7ffDvvOtPnEe8MNGVO0Bo8+yLA95iVUnQBqZjTxDQCTQcTakeh53jwVwChAKrrKgAaQAEUAGnhBdjT2gTBZQjYtZx8JUOTyY6SoNtjesJs57Rf80XFCq6Za7U0pXUanark+0b4y3wGT2xtmkJA/2iKzutOtIHxPfPhDOlowQnSrMCA3E6fMGx2sRGMm42Zq0u00CmoDSWNajgSLUrfpGaGFvq6DRqsbnyICDq8SkVsKE9Kk7V3puICyHEJrJLAAiguBeotfjGQnTybEEeYNT78YvymYonJrUmhGkA3LVFOtOkbFFRg4oJ6QZi0sSfUf2hL2gxncgGVUO1a7EUsK+dSB6wfrAoAKARn801T52hB/hq7EnjoBb34AcSwjJgb3cASsEl5kzka6ml6sbA+u0aNcxmsKiS5BuCJL6SDe3h2hVJpKmaZUpZs1PimzTWUjcQksWahtqJNSLAQ2OeY/8A759DQe2m0a5zhdSG47jkSjzPzj7T1PpSB+9aPu9McgrCO66n2/OINLavH2itsTzjnf8AOp9DBohd3Z5x3Sdq2iuWpc0VWJPACPp2HdbFHHnURNoRdmmRieynvWUAUIA38r2+cG4bAJKXSlhvv6VvxtE5eFYnZr8Ohj6bgmWxFPb+8O3Jqn0IfNKBFNW9ve0YrNpc7DTWkhxStiGBenAEjbyjTZjiJctDVyGOwShYddVwPnGSkrqJ1Ek/bNTQcBQinr8o2aaLim2FIJy+ZMai+FrlmDbU2JJ2VQL6jT3hmvZ8VbRPmmUSPCQBqUVpqv7W4wfh8JLVQneLpFG0jVpJ5t4azG6mw4ARb3i1pqHnQkfdC5czfEQtleFwkpDqRQG5k1PW5NoL+lU4j9esfd1KF++U9Aj/AIrEZjpSz+Q0H8aRlcW+r/kUu+kmnxCEnanEgygrEXv+YgzWOJP69Yloln4gW8wv41pD42oytkM92Zw5195Q6VrQ8zt/eNUmIavH1geYJIoFRqf1gellpFsnFylsZRP/AMhH3LByPfK2ydS4Tm/QjjFohMzFDtKUf53v+ER/eQ4S1H+Zz/8AaEpeSEtTC/4xX9LI4AesROZNyX2/O8VtmLcAv+lbe4gUiF30knYD3jq6z8K18oiucONj7AD7ljr55NIoXenIMwHtBSRCGJV9DagVWhJYVFBxNYoyXOcDJI0lK/acDV6lgDCrNMZipqsni0Hhr3HCtTeM+mQza1Km3AFfmSfwMbMSUF1GXB6fOlT8VMExZyvKUHQjBkW4pq46m5E2hdmWWsjDWUZqA+Eq+mtitedQR6QqGMnsukky1IuQQXpyBsF8xFuFlIgoqn13PmYXNOL6dQyaJHLG+zvv4UofMUoYIwyd1dJcpGNtSqobrcG33RHvwPqxFsT0EULI13FsiyTCCFdVPNioHygCTlM6XLnN3o1zdMpSK2UMrzCKf0yx/mPKHOAwcyc2lAOpNAqjmSfI+0M5eKkrqC92O7UIGYXmk11OaAnQL+ECpBAJpUQY5HFUhoruZ6RhyiDkeNG8RG99NDwi3SecW43F66CrsAT4mIBYmgJoPhFFACiwp1gYuP0YW/IjH7ZgDsFHlLSnuR+MQM6taE33poX5CK1l9feIzAQN/wBecVbmwE2mV+sfc+mwjiseDm/Ui3K+8VvK+ccEk8/17wLZCbTD9on/ADV/GKXkE8ffeL5eF6/KLe4IFz8hE5IA/QjSp+X+0cMgdPa/ygttrD3p/aIheg/XpEIUDCDnTzH94kcHyoYIZTTYe5itXvSl/MxLID/R/wCX9e8dGFrwg2QwYVpHzN+q/lBIBthBw++IjC9QPOhg0TabCKZuIiWQq+hjmvvEjgeRHvH1yeBPUR1zp3APvT2rEshAZd1/XtHBl3OJS3NKigETM02rSIQqGBPWO/u9v1SLBPPIRxJld/uEG0QpOC5kjy/3iPcDmfYwQXPIR3vuGkRCAf0Za/EBXzjn0cfaHsYOGI2FBxiUxOIA9oKIAmSedfeOjCnp+MXnEfyiOGeK0pA4IDGRzERdP1X84YI3IC8d1cwPQQaILbnj+veCcDlzPeh0DdrAeWo2HmbD2Bk+gcD8/wC8HTZstpaoXmaV2XSoUb3s12rS5vveJQUUY7MCF7uUCF4sAaH+Va3ptVjdqCtAAo5Kxsu2qQx8CgjW12rd+YqOEEyXw4A8LHqVubDiJg414bRMNJFTptVaeHh49R+Pe689uFLskNbFeOxKsfBLKAVsWJPuelPnAneHkP16Q5m9xX4plK/YXiT/AD+UUlpHOZ/pT/8AUSh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3539" r="899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05200"/>
            <a:ext cx="3657600" cy="2926080"/>
          </a:xfrm>
          <a:prstGeom prst="rect">
            <a:avLst/>
          </a:prstGeom>
        </p:spPr>
      </p:pic>
      <p:pic>
        <p:nvPicPr>
          <p:cNvPr id="1026" name="Picture 2" descr="http://med.fsu.edu/userFiles/image/m_IMAG035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19200"/>
            <a:ext cx="3578082" cy="21336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455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8"/>
          <p:cNvSpPr>
            <a:spLocks noGrp="1"/>
          </p:cNvSpPr>
          <p:nvPr>
            <p:ph type="title"/>
          </p:nvPr>
        </p:nvSpPr>
        <p:spPr>
          <a:xfrm>
            <a:off x="357692" y="206188"/>
            <a:ext cx="7753574" cy="90185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VALUE Rubrics </a:t>
            </a:r>
            <a:r>
              <a:rPr lang="en-US" sz="2800" b="1" dirty="0" smtClean="0">
                <a:solidFill>
                  <a:schemeClr val="tx1"/>
                </a:solidFill>
              </a:rPr>
              <a:t>Project: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/>
              <a:t>Background </a:t>
            </a:r>
            <a:r>
              <a:rPr lang="en-US" sz="2800" b="1" dirty="0"/>
              <a:t>&amp; Implications </a:t>
            </a:r>
            <a:endParaRPr lang="en-US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295400"/>
            <a:ext cx="4191000" cy="5334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en-US" sz="2400" dirty="0" smtClean="0"/>
              <a:t>Rubric Development</a:t>
            </a:r>
          </a:p>
          <a:p>
            <a:pPr lvl="1"/>
            <a:r>
              <a:rPr lang="en-US" sz="2400" dirty="0" smtClean="0"/>
              <a:t>16 rubrics</a:t>
            </a:r>
          </a:p>
          <a:p>
            <a:pPr lvl="1"/>
            <a:r>
              <a:rPr lang="en-US" sz="2400" dirty="0" smtClean="0"/>
              <a:t>Created primarily by teams of faculty</a:t>
            </a:r>
          </a:p>
          <a:p>
            <a:pPr lvl="1"/>
            <a:r>
              <a:rPr lang="en-US" sz="2400" dirty="0" smtClean="0"/>
              <a:t>Inter-disciplinary, inter-institutional</a:t>
            </a:r>
          </a:p>
          <a:p>
            <a:pPr lvl="1"/>
            <a:r>
              <a:rPr lang="en-US" sz="2400" dirty="0" smtClean="0"/>
              <a:t>Three rounds of testing and revision on campuses with samples of student work</a:t>
            </a:r>
          </a:p>
          <a:p>
            <a:pPr lvl="1"/>
            <a:r>
              <a:rPr lang="en-US" sz="2400" dirty="0" smtClean="0"/>
              <a:t>Intended to be modified at campus-level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572000" y="1295400"/>
            <a:ext cx="4419600" cy="5334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en-US" sz="2400" dirty="0" smtClean="0"/>
              <a:t>Utility</a:t>
            </a:r>
          </a:p>
          <a:p>
            <a:pPr lvl="1"/>
            <a:r>
              <a:rPr lang="en-US" sz="2400" dirty="0" smtClean="0"/>
              <a:t>Assessment of students’ demonstrated performance and capacity for improvement</a:t>
            </a:r>
          </a:p>
          <a:p>
            <a:pPr lvl="1"/>
            <a:r>
              <a:rPr lang="en-US" sz="2400" dirty="0" smtClean="0"/>
              <a:t>Faculty-owned and institutionally shared</a:t>
            </a:r>
          </a:p>
          <a:p>
            <a:pPr lvl="1"/>
            <a:r>
              <a:rPr lang="en-US" sz="2400" dirty="0" smtClean="0"/>
              <a:t>Used for students’ self-assessment of learning</a:t>
            </a:r>
          </a:p>
          <a:p>
            <a:pPr lvl="1"/>
            <a:r>
              <a:rPr lang="en-US" sz="2400" dirty="0" smtClean="0"/>
              <a:t>Increase transparency of what matters to institutions for student learning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27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144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VALUE Rubrics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/>
              <a:t>(</a:t>
            </a:r>
            <a:r>
              <a:rPr lang="en-US" sz="2800" b="1" dirty="0"/>
              <a:t>www.aacu.org/value)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4114800" cy="5334000"/>
          </a:xfrm>
          <a:prstGeom prst="rect">
            <a:avLst/>
          </a:prstGeom>
          <a:solidFill>
            <a:schemeClr val="tx1"/>
          </a:solidFill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Knowledge of Human Cultures &amp; the Physical &amp; Natural Worlds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Content Areas </a:t>
            </a:r>
            <a:r>
              <a:rPr lang="en-US" sz="2200" dirty="0" smtClean="0">
                <a:solidFill>
                  <a:schemeClr val="bg2"/>
                </a:solidFill>
                <a:sym typeface="Wingdings" pitchFamily="2" charset="2"/>
              </a:rPr>
              <a:t></a:t>
            </a:r>
            <a:r>
              <a:rPr lang="en-US" sz="2200" dirty="0" smtClean="0">
                <a:solidFill>
                  <a:schemeClr val="bg2"/>
                </a:solidFill>
              </a:rPr>
              <a:t>No Rubrics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Intellectual and Practical Skills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Inquiry &amp; Analysis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Critical Thinking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Creative Thinking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Written Communication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Oral Communication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Reading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Quantitative Literacy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Information Literacy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Teamwork</a:t>
            </a:r>
          </a:p>
          <a:p>
            <a:pPr lvl="1"/>
            <a:r>
              <a:rPr lang="en-US" sz="2200" dirty="0" smtClean="0">
                <a:solidFill>
                  <a:schemeClr val="bg2"/>
                </a:solidFill>
              </a:rPr>
              <a:t>Problem-solving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219200"/>
            <a:ext cx="4038600" cy="5334000"/>
          </a:xfrm>
          <a:prstGeom prst="rect">
            <a:avLst/>
          </a:prstGeo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Personal &amp; Social Responsibility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Civic Knowledge &amp; Engagement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Intercultural Knowledge &amp; Competence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Ethical Reasoning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Foundations &amp; Skills for Lifelong Learning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Global Learning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Integrative &amp; Applied Learning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Integrative &amp; Applied Learning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8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74812"/>
            <a:ext cx="8183880" cy="112058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How have campuses </a:t>
            </a:r>
            <a:r>
              <a:rPr lang="en-US" sz="3200" dirty="0">
                <a:solidFill>
                  <a:schemeClr val="tx1"/>
                </a:solidFill>
              </a:rPr>
              <a:t>u</a:t>
            </a:r>
            <a:r>
              <a:rPr lang="en-US" sz="3200" dirty="0" smtClean="0">
                <a:solidFill>
                  <a:schemeClr val="tx1"/>
                </a:solidFill>
              </a:rPr>
              <a:t>sed </a:t>
            </a:r>
            <a:r>
              <a:rPr lang="en-US" sz="3200" dirty="0">
                <a:solidFill>
                  <a:schemeClr val="tx1"/>
                </a:solidFill>
              </a:rPr>
              <a:t>r</a:t>
            </a:r>
            <a:r>
              <a:rPr lang="en-US" sz="3200" dirty="0" smtClean="0">
                <a:solidFill>
                  <a:schemeClr val="tx1"/>
                </a:solidFill>
              </a:rPr>
              <a:t>ubrics to improve </a:t>
            </a:r>
            <a:r>
              <a:rPr lang="en-US" sz="3200" dirty="0">
                <a:solidFill>
                  <a:schemeClr val="tx1"/>
                </a:solidFill>
              </a:rPr>
              <a:t>l</a:t>
            </a:r>
            <a:r>
              <a:rPr lang="en-US" sz="3200" dirty="0" smtClean="0">
                <a:solidFill>
                  <a:schemeClr val="tx1"/>
                </a:solidFill>
              </a:rPr>
              <a:t>earning?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3657600" cy="3352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/>
              <a:t>Using the VALUE Rubrics for Improvement of Learning and Authentic Assessment</a:t>
            </a:r>
          </a:p>
          <a:p>
            <a:r>
              <a:rPr lang="en-US" sz="2400" dirty="0" smtClean="0"/>
              <a:t>12 Case Studies</a:t>
            </a:r>
          </a:p>
          <a:p>
            <a:r>
              <a:rPr lang="en-US" sz="2400" dirty="0" smtClean="0"/>
              <a:t>Frequently asked questions</a:t>
            </a:r>
            <a:endParaRPr lang="en-US" sz="2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1691" b="1691"/>
          <a:stretch>
            <a:fillRect/>
          </a:stretch>
        </p:blipFill>
        <p:spPr>
          <a:xfrm>
            <a:off x="4345925" y="1365624"/>
            <a:ext cx="3657600" cy="457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219200" y="6019800"/>
            <a:ext cx="68756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r>
              <a:rPr lang="en-US" sz="2800" dirty="0" smtClean="0"/>
              <a:t>http</a:t>
            </a:r>
            <a:r>
              <a:rPr lang="en-US" sz="2800" dirty="0"/>
              <a:t>://www.aacu.org/value/casestudies</a:t>
            </a:r>
            <a:r>
              <a:rPr lang="en-US" sz="2800" dirty="0" smtClean="0"/>
              <a:t>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845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03249" y="1498021"/>
            <a:ext cx="8002869" cy="3827014"/>
          </a:xfrm>
          <a:solidFill>
            <a:srgbClr val="FFFFFF"/>
          </a:solidFill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eaLnBrk="0" hangingPunct="0">
              <a:buClr>
                <a:schemeClr val="tx2"/>
              </a:buClr>
              <a:tabLst>
                <a:tab pos="457200" algn="l"/>
              </a:tabLst>
            </a:pPr>
            <a:r>
              <a:rPr lang="en-US" sz="3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Resources:</a:t>
            </a:r>
          </a:p>
          <a:p>
            <a:pPr eaLnBrk="0" hangingPunct="0">
              <a:buClr>
                <a:schemeClr val="tx2"/>
              </a:buClr>
              <a:tabLst>
                <a:tab pos="4572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Me: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finley@aacu.org</a:t>
            </a:r>
          </a:p>
          <a:p>
            <a:pPr eaLnBrk="0" hangingPunct="0">
              <a:buClr>
                <a:schemeClr val="tx2"/>
              </a:buClr>
              <a:tabLst>
                <a:tab pos="4572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VALUE Rubrics: </a:t>
            </a:r>
            <a:r>
              <a:rPr lang="en-US" sz="3200" dirty="0">
                <a:solidFill>
                  <a:srgbClr val="FF0000"/>
                </a:solidFill>
              </a:rPr>
              <a:t>http://www.aacu.org/value</a:t>
            </a:r>
            <a:r>
              <a:rPr lang="en-US" sz="3200" dirty="0" smtClean="0">
                <a:solidFill>
                  <a:srgbClr val="FF0000"/>
                </a:solidFill>
              </a:rPr>
              <a:t>/</a:t>
            </a:r>
          </a:p>
          <a:p>
            <a:pPr eaLnBrk="0" hangingPunct="0">
              <a:buClr>
                <a:schemeClr val="tx2"/>
              </a:buClr>
              <a:tabLst>
                <a:tab pos="457200" algn="l"/>
              </a:tabLst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Additional Campus 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Examples: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www.aacu.org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peerreview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/pr-fa11wi12/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buClr>
                <a:schemeClr val="tx2"/>
              </a:buClr>
              <a:tabLst>
                <a:tab pos="457200" algn="l"/>
              </a:tabLst>
            </a:pPr>
            <a:endParaRPr lang="en-US" sz="32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81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457" y="144966"/>
            <a:ext cx="8195167" cy="11820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What should a </a:t>
            </a:r>
            <a:r>
              <a:rPr lang="en-US" sz="4000" dirty="0" smtClean="0">
                <a:solidFill>
                  <a:schemeClr val="tx1"/>
                </a:solidFill>
              </a:rPr>
              <a:t>Kansas State University </a:t>
            </a:r>
            <a:r>
              <a:rPr lang="en-US" sz="4000" dirty="0" smtClean="0">
                <a:solidFill>
                  <a:schemeClr val="tx1"/>
                </a:solidFill>
              </a:rPr>
              <a:t>graduate know and be able to do?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3293948"/>
              </p:ext>
            </p:extLst>
          </p:nvPr>
        </p:nvGraphicFramePr>
        <p:xfrm>
          <a:off x="257458" y="1458694"/>
          <a:ext cx="8496066" cy="5096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Users\ashley-f\AppData\Local\Microsoft\Windows\Temporary Internet Files\Content.IE5\DQMK5Q99\MC900391028[1].wmf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624" y="4642654"/>
            <a:ext cx="990901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08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5A08527-63AA-9340-A0A7-67AC0703A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B5A08527-63AA-9340-A0A7-67AC0703A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1D24EB-7ECC-E14A-9C69-F24AEE7A69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421D24EB-7ECC-E14A-9C69-F24AEE7A69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40AD35-F5B8-7944-9299-CCDD48D84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E440AD35-F5B8-7944-9299-CCDD48D84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58BD2A-5F35-1048-A17B-03FC8020A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3A58BD2A-5F35-1048-A17B-03FC8020A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E2E4B50-9E64-7240-87AD-484B4109D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7E2E4B50-9E64-7240-87AD-484B4109D8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ADAA17-0B09-AE48-B6FA-A47D42982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graphicEl>
                                              <a:dgm id="{98ADAA17-0B09-AE48-B6FA-A47D42982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C6C3411-C9D5-FF4D-B57D-C46A99CD5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DC6C3411-C9D5-FF4D-B57D-C46A99CD5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44457"/>
            <a:ext cx="5943600" cy="5334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What is a Liberal Education?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1103"/>
            <a:ext cx="3881718" cy="5919396"/>
          </a:xfrm>
          <a:solidFill>
            <a:schemeClr val="tx1"/>
          </a:solidFill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Liberal Education</a:t>
            </a:r>
            <a:r>
              <a:rPr lang="en-US" dirty="0" smtClean="0">
                <a:solidFill>
                  <a:schemeClr val="bg1"/>
                </a:solidFill>
              </a:rPr>
              <a:t>: A philosophy of learning </a:t>
            </a:r>
            <a:r>
              <a:rPr lang="en-US" dirty="0">
                <a:solidFill>
                  <a:schemeClr val="bg1"/>
                </a:solidFill>
              </a:rPr>
              <a:t>that empowers </a:t>
            </a:r>
            <a:r>
              <a:rPr lang="en-US" dirty="0" smtClean="0">
                <a:solidFill>
                  <a:schemeClr val="bg1"/>
                </a:solidFill>
              </a:rPr>
              <a:t>&amp; prepares individuals </a:t>
            </a:r>
            <a:r>
              <a:rPr lang="en-US" dirty="0">
                <a:solidFill>
                  <a:schemeClr val="bg1"/>
                </a:solidFill>
              </a:rPr>
              <a:t>to deal with complexity, diversity</a:t>
            </a:r>
            <a:r>
              <a:rPr lang="en-US" dirty="0" smtClean="0">
                <a:solidFill>
                  <a:schemeClr val="bg1"/>
                </a:solidFill>
              </a:rPr>
              <a:t>, &amp; </a:t>
            </a:r>
            <a:r>
              <a:rPr lang="en-US" dirty="0">
                <a:solidFill>
                  <a:schemeClr val="bg1"/>
                </a:solidFill>
              </a:rPr>
              <a:t>change.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Broad </a:t>
            </a:r>
            <a:r>
              <a:rPr lang="en-US" sz="2400" dirty="0">
                <a:solidFill>
                  <a:schemeClr val="bg1"/>
                </a:solidFill>
              </a:rPr>
              <a:t>knowledge </a:t>
            </a:r>
            <a:r>
              <a:rPr lang="en-US" sz="2400" u="sng" dirty="0" smtClean="0">
                <a:solidFill>
                  <a:schemeClr val="bg1"/>
                </a:solidFill>
              </a:rPr>
              <a:t>combined</a:t>
            </a:r>
            <a:r>
              <a:rPr lang="en-US" sz="2400" dirty="0" smtClean="0">
                <a:solidFill>
                  <a:schemeClr val="bg1"/>
                </a:solidFill>
              </a:rPr>
              <a:t> w/ in-depth study </a:t>
            </a:r>
          </a:p>
          <a:p>
            <a:r>
              <a:rPr lang="en-US" sz="2400" dirty="0" smtClean="0">
                <a:solidFill>
                  <a:schemeClr val="bg1"/>
                </a:solidFill>
                <a:sym typeface="Wingdings" pitchFamily="2" charset="2"/>
              </a:rPr>
              <a:t>To h</a:t>
            </a:r>
            <a:r>
              <a:rPr lang="en-US" sz="2400" dirty="0" smtClean="0">
                <a:solidFill>
                  <a:schemeClr val="bg1"/>
                </a:solidFill>
              </a:rPr>
              <a:t>elp </a:t>
            </a:r>
            <a:r>
              <a:rPr lang="en-US" sz="2400" dirty="0">
                <a:solidFill>
                  <a:schemeClr val="bg1"/>
                </a:solidFill>
              </a:rPr>
              <a:t>students develop a sense of social responsibility, </a:t>
            </a:r>
            <a:r>
              <a:rPr lang="en-US" sz="2400" dirty="0" smtClean="0">
                <a:solidFill>
                  <a:schemeClr val="bg1"/>
                </a:solidFill>
              </a:rPr>
              <a:t>strong &amp; transferable </a:t>
            </a:r>
            <a:r>
              <a:rPr lang="en-US" sz="2400" dirty="0">
                <a:solidFill>
                  <a:schemeClr val="bg1"/>
                </a:solidFill>
              </a:rPr>
              <a:t>intellectual and practical skills &amp;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a demonstrated ability to apply </a:t>
            </a:r>
            <a:r>
              <a:rPr lang="en-US" sz="2400" dirty="0" smtClean="0">
                <a:solidFill>
                  <a:schemeClr val="bg1"/>
                </a:solidFill>
              </a:rPr>
              <a:t>knowledge.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922" y="2514600"/>
            <a:ext cx="4881419" cy="3962400"/>
          </a:xfrm>
          <a:prstGeom prst="rect">
            <a:avLst/>
          </a:prstGeom>
          <a:ln w="19050">
            <a:solidFill>
              <a:srgbClr val="7030A0"/>
            </a:solidFill>
          </a:ln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5131269" y="1498002"/>
            <a:ext cx="3919072" cy="984325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“Knowledge is nothing without imagination”</a:t>
            </a:r>
          </a:p>
        </p:txBody>
      </p:sp>
    </p:spTree>
    <p:extLst>
      <p:ext uri="{BB962C8B-B14F-4D97-AF65-F5344CB8AC3E}">
        <p14:creationId xmlns:p14="http://schemas.microsoft.com/office/powerpoint/2010/main" val="297287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shley-f\AppData\Local\Microsoft\Windows\Temporary Internet Files\Content.IE5\C0G501NZ\MC90019580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84" y="1447800"/>
            <a:ext cx="3891879" cy="372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087906" y="160779"/>
            <a:ext cx="417396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What is the change you promise in students?</a:t>
            </a:r>
            <a:endParaRPr lang="en-US" sz="2800" b="1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9975" y="492555"/>
            <a:ext cx="3419139" cy="5016758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mission of </a:t>
            </a:r>
            <a:r>
              <a:rPr lang="en-US" sz="2000" dirty="0" smtClean="0">
                <a:solidFill>
                  <a:schemeClr val="bg1"/>
                </a:solidFill>
              </a:rPr>
              <a:t>KSU is </a:t>
            </a:r>
            <a:r>
              <a:rPr lang="en-US" sz="2000" dirty="0">
                <a:solidFill>
                  <a:schemeClr val="bg1"/>
                </a:solidFill>
              </a:rPr>
              <a:t>to foster excellent teaching, research, and service that develop a highly skilled and educated citizenry necessary to advancing the well-being of Kansas, the nation, and the international community. The university embraces diversity, encourages engagement and is committed to the discovery of </a:t>
            </a:r>
            <a:r>
              <a:rPr lang="en-US" sz="2000" dirty="0" smtClean="0">
                <a:solidFill>
                  <a:schemeClr val="bg1"/>
                </a:solidFill>
              </a:rPr>
              <a:t>knowledge…&amp; </a:t>
            </a:r>
            <a:r>
              <a:rPr lang="en-US" sz="2000" dirty="0">
                <a:solidFill>
                  <a:schemeClr val="bg1"/>
                </a:solidFill>
              </a:rPr>
              <a:t>improvement in the quality of life and standard of living of those we serve.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1086" y="1212925"/>
            <a:ext cx="4873215" cy="5324535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[KSU] is </a:t>
            </a:r>
            <a:r>
              <a:rPr lang="en-US" sz="2000" dirty="0">
                <a:solidFill>
                  <a:schemeClr val="bg1"/>
                </a:solidFill>
              </a:rPr>
              <a:t>committed to provide all students with opportunities to develop the knowledge, understanding, &amp;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skills characteristic of an educated person. It is also pledged to prepare students for successful employment or advanced studies </a:t>
            </a:r>
            <a:r>
              <a:rPr lang="en-US" sz="2000" dirty="0" smtClean="0">
                <a:solidFill>
                  <a:schemeClr val="bg1"/>
                </a:solidFill>
              </a:rPr>
              <a:t>…To </a:t>
            </a:r>
            <a:r>
              <a:rPr lang="en-US" sz="2000" dirty="0">
                <a:solidFill>
                  <a:schemeClr val="bg1"/>
                </a:solidFill>
              </a:rPr>
              <a:t>meet these intentions, the institution dedicates itself to providing academic and </a:t>
            </a:r>
            <a:r>
              <a:rPr lang="en-US" sz="2000" dirty="0">
                <a:solidFill>
                  <a:srgbClr val="C00000"/>
                </a:solidFill>
              </a:rPr>
              <a:t>extracurricular learning </a:t>
            </a:r>
            <a:r>
              <a:rPr lang="en-US" sz="2000" dirty="0">
                <a:solidFill>
                  <a:schemeClr val="bg1"/>
                </a:solidFill>
              </a:rPr>
              <a:t>experiences which promote and value both excellence and cultural </a:t>
            </a:r>
            <a:r>
              <a:rPr lang="en-US" sz="2000" dirty="0" smtClean="0">
                <a:solidFill>
                  <a:schemeClr val="bg1"/>
                </a:solidFill>
              </a:rPr>
              <a:t>diversity…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K-State </a:t>
            </a:r>
            <a:r>
              <a:rPr lang="en-US" sz="2000" dirty="0">
                <a:solidFill>
                  <a:schemeClr val="bg1"/>
                </a:solidFill>
              </a:rPr>
              <a:t>prepares its students to be informed, productive, &amp;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responsible citizens who actively participate </a:t>
            </a:r>
            <a:r>
              <a:rPr lang="en-US" sz="2000" dirty="0" smtClean="0">
                <a:solidFill>
                  <a:schemeClr val="bg1"/>
                </a:solidFill>
              </a:rPr>
              <a:t>in </a:t>
            </a:r>
            <a:r>
              <a:rPr lang="en-US" sz="2000" dirty="0">
                <a:solidFill>
                  <a:schemeClr val="bg1"/>
                </a:solidFill>
              </a:rPr>
              <a:t>advancing cultural, educational, economic, scientific, and socio-political undertakings.</a:t>
            </a:r>
          </a:p>
        </p:txBody>
      </p:sp>
    </p:spTree>
    <p:extLst>
      <p:ext uri="{BB962C8B-B14F-4D97-AF65-F5344CB8AC3E}">
        <p14:creationId xmlns:p14="http://schemas.microsoft.com/office/powerpoint/2010/main" val="5719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8800" y="288667"/>
            <a:ext cx="3352800" cy="5816977"/>
          </a:xfrm>
          <a:prstGeom prst="rect">
            <a:avLst/>
          </a:prstGeom>
          <a:solidFill>
            <a:schemeClr val="tx1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buFont typeface="Arial" charset="0"/>
              <a:buChar char="•"/>
            </a:pPr>
            <a:r>
              <a:rPr lang="en-US" sz="2200" b="1" dirty="0" smtClean="0">
                <a:solidFill>
                  <a:srgbClr val="C00000"/>
                </a:solidFill>
              </a:rPr>
              <a:t>Knowledge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Content areas</a:t>
            </a:r>
          </a:p>
          <a:p>
            <a:pPr algn="r">
              <a:buFont typeface="Arial" charset="0"/>
              <a:buChar char="•"/>
            </a:pPr>
            <a:r>
              <a:rPr lang="en-US" sz="2200" b="1" dirty="0" err="1" smtClean="0">
                <a:solidFill>
                  <a:srgbClr val="C00000"/>
                </a:solidFill>
              </a:rPr>
              <a:t>Intell</a:t>
            </a:r>
            <a:r>
              <a:rPr lang="en-US" sz="2200" b="1" dirty="0" smtClean="0">
                <a:solidFill>
                  <a:srgbClr val="C00000"/>
                </a:solidFill>
              </a:rPr>
              <a:t>. &amp; </a:t>
            </a:r>
            <a:r>
              <a:rPr lang="en-US" sz="2200" b="1" dirty="0" err="1" smtClean="0">
                <a:solidFill>
                  <a:srgbClr val="C00000"/>
                </a:solidFill>
              </a:rPr>
              <a:t>Pract</a:t>
            </a:r>
            <a:r>
              <a:rPr lang="en-US" sz="2200" b="1" dirty="0" smtClean="0">
                <a:solidFill>
                  <a:srgbClr val="C00000"/>
                </a:solidFill>
              </a:rPr>
              <a:t>. Skills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Inquiry &amp; Analysis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Critical &amp; Creative Thinking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Written &amp; Oral Comm.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Reading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Quantitative Literacy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Information Literacy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Teamwork &amp; </a:t>
            </a:r>
            <a:r>
              <a:rPr lang="en-US" sz="2000" dirty="0" err="1" smtClean="0">
                <a:solidFill>
                  <a:schemeClr val="bg1"/>
                </a:solidFill>
              </a:rPr>
              <a:t>Prob</a:t>
            </a:r>
            <a:r>
              <a:rPr lang="en-US" sz="2000" dirty="0" smtClean="0">
                <a:solidFill>
                  <a:schemeClr val="bg1"/>
                </a:solidFill>
              </a:rPr>
              <a:t>-solving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r">
              <a:buFont typeface="Arial" charset="0"/>
              <a:buChar char="•"/>
            </a:pPr>
            <a:r>
              <a:rPr lang="en-US" sz="2200" b="1" dirty="0" smtClean="0">
                <a:solidFill>
                  <a:srgbClr val="C00000"/>
                </a:solidFill>
              </a:rPr>
              <a:t>Personal &amp; Social Resp.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Civic Knowledge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Intercultural Knowledge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Ethical Reasoning</a:t>
            </a:r>
          </a:p>
          <a:p>
            <a:pPr algn="r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Lifelong Learning</a:t>
            </a:r>
          </a:p>
          <a:p>
            <a:pPr algn="r">
              <a:buFont typeface="Arial" charset="0"/>
              <a:buChar char="•"/>
            </a:pPr>
            <a:r>
              <a:rPr lang="en-US" sz="2200" b="1" dirty="0" smtClean="0">
                <a:solidFill>
                  <a:srgbClr val="C00000"/>
                </a:solidFill>
              </a:rPr>
              <a:t>Integrative &amp; Applied Learning</a:t>
            </a:r>
            <a:endParaRPr lang="en-US" sz="2200" b="1" dirty="0">
              <a:solidFill>
                <a:srgbClr val="C0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-838200" y="2057400"/>
            <a:ext cx="4267200" cy="21336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2171700" y="2247900"/>
            <a:ext cx="4495800" cy="198120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28935453"/>
              </p:ext>
            </p:extLst>
          </p:nvPr>
        </p:nvGraphicFramePr>
        <p:xfrm>
          <a:off x="251012" y="685258"/>
          <a:ext cx="5105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210358"/>
            <a:ext cx="2895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Institutional Outcomes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8496" y="152400"/>
            <a:ext cx="5334000" cy="6555641"/>
          </a:xfrm>
          <a:prstGeom prst="rect">
            <a:avLst/>
          </a:prstGeom>
          <a:solidFill>
            <a:schemeClr val="tx1"/>
          </a:solidFill>
          <a:ln w="2857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Knowledge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 	- Students </a:t>
            </a:r>
            <a:r>
              <a:rPr lang="en-US" sz="2000" i="1" dirty="0">
                <a:solidFill>
                  <a:schemeClr val="bg2"/>
                </a:solidFill>
              </a:rPr>
              <a:t>will demonstrate a depth </a:t>
            </a:r>
            <a:r>
              <a:rPr lang="en-US" sz="2000" i="1" dirty="0" smtClean="0">
                <a:solidFill>
                  <a:schemeClr val="bg2"/>
                </a:solidFill>
              </a:rPr>
              <a:t>of </a:t>
            </a:r>
            <a:r>
              <a:rPr lang="en-US" sz="2000" i="1" dirty="0">
                <a:solidFill>
                  <a:schemeClr val="bg2"/>
                </a:solidFill>
              </a:rPr>
              <a:t>knowledge &amp;</a:t>
            </a:r>
            <a:r>
              <a:rPr lang="en-US" sz="2000" i="1" dirty="0" smtClean="0">
                <a:solidFill>
                  <a:schemeClr val="bg2"/>
                </a:solidFill>
              </a:rPr>
              <a:t> apply </a:t>
            </a:r>
            <a:r>
              <a:rPr lang="en-US" sz="2000" i="1" dirty="0">
                <a:solidFill>
                  <a:schemeClr val="bg2"/>
                </a:solidFill>
              </a:rPr>
              <a:t>methods </a:t>
            </a:r>
            <a:r>
              <a:rPr lang="en-US" sz="2000" i="1" dirty="0" smtClean="0">
                <a:solidFill>
                  <a:schemeClr val="bg2"/>
                </a:solidFill>
              </a:rPr>
              <a:t>of </a:t>
            </a:r>
            <a:r>
              <a:rPr lang="en-US" sz="2000" i="1" dirty="0">
                <a:solidFill>
                  <a:schemeClr val="bg2"/>
                </a:solidFill>
              </a:rPr>
              <a:t>inquiry in a </a:t>
            </a:r>
            <a:r>
              <a:rPr lang="en-US" sz="2000" i="1" dirty="0" smtClean="0">
                <a:solidFill>
                  <a:schemeClr val="bg2"/>
                </a:solidFill>
              </a:rPr>
              <a:t>discipline, and </a:t>
            </a:r>
            <a:r>
              <a:rPr lang="en-US" sz="2000" i="1" dirty="0">
                <a:solidFill>
                  <a:schemeClr val="bg2"/>
                </a:solidFill>
              </a:rPr>
              <a:t>will </a:t>
            </a:r>
            <a:r>
              <a:rPr lang="en-US" sz="2000" i="1" dirty="0" smtClean="0">
                <a:solidFill>
                  <a:schemeClr val="bg2"/>
                </a:solidFill>
              </a:rPr>
              <a:t>demonstrate </a:t>
            </a:r>
            <a:r>
              <a:rPr lang="en-US" sz="2000" i="1" dirty="0">
                <a:solidFill>
                  <a:schemeClr val="bg2"/>
                </a:solidFill>
              </a:rPr>
              <a:t>breadth of knowledge </a:t>
            </a:r>
            <a:r>
              <a:rPr lang="en-US" sz="2000" i="1" dirty="0" smtClean="0">
                <a:solidFill>
                  <a:schemeClr val="bg2"/>
                </a:solidFill>
              </a:rPr>
              <a:t>across varied </a:t>
            </a:r>
            <a:r>
              <a:rPr lang="en-US" sz="2000" i="1" dirty="0">
                <a:solidFill>
                  <a:schemeClr val="bg2"/>
                </a:solidFill>
              </a:rPr>
              <a:t>disciplines.</a:t>
            </a:r>
            <a:endParaRPr lang="en-US" sz="2000" i="1" dirty="0" smtClean="0">
              <a:solidFill>
                <a:schemeClr val="bg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Critical Thinking</a:t>
            </a:r>
          </a:p>
          <a:p>
            <a:r>
              <a:rPr lang="en-US" sz="2000" i="1" dirty="0">
                <a:solidFill>
                  <a:schemeClr val="bg2"/>
                </a:solidFill>
              </a:rPr>
              <a:t>	</a:t>
            </a:r>
            <a:r>
              <a:rPr lang="en-US" sz="2000" i="1" dirty="0" smtClean="0">
                <a:solidFill>
                  <a:schemeClr val="bg2"/>
                </a:solidFill>
              </a:rPr>
              <a:t>- …demonstrate </a:t>
            </a:r>
            <a:r>
              <a:rPr lang="en-US" sz="2000" i="1" dirty="0">
                <a:solidFill>
                  <a:schemeClr val="bg2"/>
                </a:solidFill>
              </a:rPr>
              <a:t>the ability to access and interpret information, respond and adapt to changing situations, make complex decisions, solve problems, and evaluate actions. </a:t>
            </a:r>
            <a:endParaRPr lang="en-US" sz="2000" i="1" dirty="0" smtClean="0">
              <a:solidFill>
                <a:schemeClr val="bg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Communication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	- …demonstrate </a:t>
            </a:r>
            <a:r>
              <a:rPr lang="en-US" sz="2000" i="1" dirty="0">
                <a:solidFill>
                  <a:schemeClr val="bg2"/>
                </a:solidFill>
              </a:rPr>
              <a:t>the ability to communicate clearly and </a:t>
            </a:r>
            <a:r>
              <a:rPr lang="en-US" sz="2000" i="1" dirty="0" smtClean="0">
                <a:solidFill>
                  <a:schemeClr val="bg2"/>
                </a:solidFill>
              </a:rPr>
              <a:t>effectively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Diversity</a:t>
            </a:r>
          </a:p>
          <a:p>
            <a:r>
              <a:rPr lang="en-US" sz="2000" i="1" dirty="0">
                <a:solidFill>
                  <a:schemeClr val="bg2"/>
                </a:solidFill>
              </a:rPr>
              <a:t>	</a:t>
            </a:r>
            <a:r>
              <a:rPr lang="en-US" sz="2000" i="1" dirty="0" smtClean="0">
                <a:solidFill>
                  <a:schemeClr val="bg2"/>
                </a:solidFill>
              </a:rPr>
              <a:t>- …demonstrate </a:t>
            </a:r>
            <a:r>
              <a:rPr lang="en-US" sz="2000" i="1" dirty="0">
                <a:solidFill>
                  <a:schemeClr val="bg2"/>
                </a:solidFill>
              </a:rPr>
              <a:t>awareness and understanding of the skills </a:t>
            </a:r>
            <a:r>
              <a:rPr lang="en-US" sz="2000" i="1" dirty="0" smtClean="0">
                <a:solidFill>
                  <a:schemeClr val="bg2"/>
                </a:solidFill>
              </a:rPr>
              <a:t>necessary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C00000"/>
                </a:solidFill>
              </a:rPr>
              <a:t>Academic and Professional Integrity</a:t>
            </a:r>
          </a:p>
          <a:p>
            <a:r>
              <a:rPr lang="en-US" sz="2000" i="1" dirty="0" smtClean="0">
                <a:solidFill>
                  <a:schemeClr val="bg2"/>
                </a:solidFill>
              </a:rPr>
              <a:t>	- …demonstrate </a:t>
            </a:r>
            <a:r>
              <a:rPr lang="en-US" sz="2000" i="1" dirty="0">
                <a:solidFill>
                  <a:schemeClr val="bg2"/>
                </a:solidFill>
              </a:rPr>
              <a:t>awareness and understanding of the ethical standards of their academic discipline and/or profession</a:t>
            </a:r>
            <a:r>
              <a:rPr lang="en-US" sz="2000" i="1" dirty="0" smtClean="0">
                <a:solidFill>
                  <a:schemeClr val="bg2"/>
                </a:solidFill>
              </a:rPr>
              <a:t> </a:t>
            </a:r>
            <a:r>
              <a:rPr lang="en-US" sz="2000" dirty="0"/>
              <a:t>to live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71072" y="380999"/>
            <a:ext cx="3320527" cy="5632311"/>
          </a:xfrm>
          <a:prstGeom prst="rect">
            <a:avLst/>
          </a:prstGeom>
          <a:solidFill>
            <a:srgbClr val="FFFF00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bg2"/>
                </a:solidFill>
              </a:rPr>
              <a:t>The K-State 8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Physical &amp; Natural Sciences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Social Sciences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Historical Perspectives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Aesthetic Appreciation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Empirical &amp; Quant. Reasoning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Ethical Reasoning &amp; Responsibility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Human Diversity within the US</a:t>
            </a:r>
          </a:p>
          <a:p>
            <a:pPr algn="ctr">
              <a:buFont typeface="Arial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Global Issues &amp;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6892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2" grpId="0">
        <p:bldAsOne/>
      </p:bldGraphic>
      <p:bldP spid="3" grpId="0"/>
      <p:bldP spid="17" grpId="0" build="p" bldLvl="2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" y="633984"/>
            <a:ext cx="8763000" cy="1295400"/>
          </a:xfrm>
          <a:solidFill>
            <a:srgbClr val="FFFFFF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Which is more important for recent college graduates who want to pursue advancement and long-term career success at your company</a:t>
            </a:r>
            <a:r>
              <a:rPr lang="en-US" sz="2400" b="1" dirty="0" smtClean="0">
                <a:solidFill>
                  <a:schemeClr val="bg1"/>
                </a:solidFill>
              </a:rPr>
              <a:t>?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365686"/>
              </p:ext>
            </p:extLst>
          </p:nvPr>
        </p:nvGraphicFramePr>
        <p:xfrm>
          <a:off x="87086" y="1905000"/>
          <a:ext cx="8980714" cy="447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72462" y="6373314"/>
            <a:ext cx="8229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Source: </a:t>
            </a:r>
            <a:r>
              <a:rPr lang="en-US" i="1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It Takes More Than a Major</a:t>
            </a:r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 charset="0"/>
                <a:cs typeface="Times New Roman" charset="0"/>
              </a:rPr>
              <a:t>(AAC&amp;U and Hart Research Assoc. </a:t>
            </a:r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2013)</a:t>
            </a:r>
            <a:endParaRPr lang="en-US" dirty="0">
              <a:solidFill>
                <a:srgbClr val="000000"/>
              </a:solidFill>
              <a:ea typeface="Calibri" charset="0"/>
              <a:cs typeface="Times New Roman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7086" y="100584"/>
            <a:ext cx="8980714" cy="533400"/>
          </a:xfrm>
          <a:prstGeom prst="rect">
            <a:avLst/>
          </a:prstGeom>
          <a:noFill/>
        </p:spPr>
        <p:txBody>
          <a:bodyPr vert="horz" anchor="b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</a:t>
            </a:r>
            <a:r>
              <a:rPr lang="en-US" sz="2400" b="1" dirty="0" smtClean="0">
                <a:solidFill>
                  <a:schemeClr val="tx1"/>
                </a:solidFill>
              </a:rPr>
              <a:t>Job Market Case </a:t>
            </a:r>
            <a:r>
              <a:rPr lang="en-US" sz="2400" b="1" dirty="0" smtClean="0">
                <a:solidFill>
                  <a:schemeClr val="tx1"/>
                </a:solidFill>
              </a:rPr>
              <a:t>for Broad &amp; Shared Learning Outcomes…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65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28123" y="6388462"/>
            <a:ext cx="83055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Source: </a:t>
            </a:r>
            <a:r>
              <a:rPr lang="en-US" i="1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It Takes More Than a Major</a:t>
            </a:r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 charset="0"/>
                <a:cs typeface="Times New Roman" charset="0"/>
              </a:rPr>
              <a:t>(AAC&amp;U and Hart Research Assoc. </a:t>
            </a:r>
            <a:r>
              <a:rPr lang="en-US" dirty="0" smtClean="0">
                <a:solidFill>
                  <a:srgbClr val="000000"/>
                </a:solidFill>
                <a:ea typeface="Calibri" charset="0"/>
                <a:cs typeface="Times New Roman" charset="0"/>
              </a:rPr>
              <a:t>2013)</a:t>
            </a:r>
            <a:endParaRPr lang="en-US" dirty="0">
              <a:solidFill>
                <a:srgbClr val="000000"/>
              </a:solidFill>
              <a:ea typeface="Calibri" charset="0"/>
              <a:cs typeface="Times New Roma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" y="21771"/>
            <a:ext cx="8953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300 employers were asked</a:t>
            </a:r>
            <a:r>
              <a:rPr lang="en-US" sz="2400" dirty="0" smtClean="0">
                <a:solidFill>
                  <a:srgbClr val="FFFFFF"/>
                </a:solidFill>
              </a:rPr>
              <a:t>, “How much emphasis should colleges and universities place on the following skills?”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36991758"/>
              </p:ext>
            </p:extLst>
          </p:nvPr>
        </p:nvGraphicFramePr>
        <p:xfrm>
          <a:off x="228600" y="914400"/>
          <a:ext cx="8763000" cy="535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102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Footer Placeholder 4"/>
          <p:cNvSpPr txBox="1">
            <a:spLocks/>
          </p:cNvSpPr>
          <p:nvPr/>
        </p:nvSpPr>
        <p:spPr bwMode="auto">
          <a:xfrm>
            <a:off x="152400" y="64770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Source: </a:t>
            </a:r>
            <a:r>
              <a:rPr lang="en-US" i="1" dirty="0" smtClean="0">
                <a:solidFill>
                  <a:srgbClr val="000000"/>
                </a:solidFill>
              </a:rPr>
              <a:t>It Takes More Than a Major </a:t>
            </a:r>
            <a:r>
              <a:rPr lang="en-US" dirty="0" smtClean="0">
                <a:solidFill>
                  <a:srgbClr val="000000"/>
                </a:solidFill>
              </a:rPr>
              <a:t>(AAC&amp;U &amp; Hart Research Associates, 2013)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206303908"/>
              </p:ext>
            </p:extLst>
          </p:nvPr>
        </p:nvGraphicFramePr>
        <p:xfrm>
          <a:off x="152400" y="727715"/>
          <a:ext cx="8839200" cy="5673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“How important is it that employees have the following skills?”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818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" y="762000"/>
            <a:ext cx="6557682" cy="2246769"/>
          </a:xfrm>
          <a:prstGeom prst="rect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“I don’t know too many jobs that the job is being well-rounded.  You know, it’s not like you’re going to work at ‘Well-Rounded, </a:t>
            </a:r>
            <a:r>
              <a:rPr lang="en-US" sz="2800" dirty="0" err="1" smtClean="0">
                <a:solidFill>
                  <a:schemeClr val="bg2"/>
                </a:solidFill>
              </a:rPr>
              <a:t>Inc</a:t>
            </a:r>
            <a:r>
              <a:rPr lang="en-US" sz="2800" dirty="0" smtClean="0">
                <a:solidFill>
                  <a:schemeClr val="bg2"/>
                </a:solidFill>
              </a:rPr>
              <a:t>’ or something.” </a:t>
            </a:r>
            <a:r>
              <a:rPr lang="en-US" dirty="0" smtClean="0">
                <a:solidFill>
                  <a:schemeClr val="bg2"/>
                </a:solidFill>
              </a:rPr>
              <a:t>	</a:t>
            </a:r>
          </a:p>
          <a:p>
            <a:r>
              <a:rPr lang="en-US" sz="2400" dirty="0">
                <a:solidFill>
                  <a:schemeClr val="bg2"/>
                </a:solidFill>
              </a:rPr>
              <a:t>	</a:t>
            </a:r>
            <a:r>
              <a:rPr lang="en-US" sz="2400" dirty="0" smtClean="0">
                <a:solidFill>
                  <a:schemeClr val="bg2"/>
                </a:solidFill>
              </a:rPr>
              <a:t>		 </a:t>
            </a:r>
            <a:r>
              <a:rPr lang="en-US" sz="2800" dirty="0" smtClean="0">
                <a:solidFill>
                  <a:schemeClr val="bg2"/>
                </a:solidFill>
              </a:rPr>
              <a:t>- </a:t>
            </a:r>
            <a:r>
              <a:rPr lang="en-US" sz="2800" i="1" dirty="0" smtClean="0">
                <a:solidFill>
                  <a:schemeClr val="bg2"/>
                </a:solidFill>
              </a:rPr>
              <a:t>Student (Wisconsin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3505200"/>
            <a:ext cx="6324600" cy="2677656"/>
          </a:xfrm>
          <a:prstGeom prst="rect">
            <a:avLst/>
          </a:prstGeom>
          <a:solidFill>
            <a:schemeClr val="tx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</a:t>
            </a:r>
            <a:r>
              <a:rPr lang="en-US" sz="2800" dirty="0" smtClean="0">
                <a:solidFill>
                  <a:schemeClr val="bg2"/>
                </a:solidFill>
              </a:rPr>
              <a:t>Tell me why this is important or at least tell me what your end goal is. ‘When you learn this, you’re going to become [a] better adult because blah-blah-blah.’ Tell me why this matters.”</a:t>
            </a:r>
          </a:p>
          <a:p>
            <a:r>
              <a:rPr lang="en-US" sz="2800" i="1" dirty="0">
                <a:solidFill>
                  <a:schemeClr val="bg2"/>
                </a:solidFill>
              </a:rPr>
              <a:t>	</a:t>
            </a:r>
            <a:r>
              <a:rPr lang="en-US" sz="2800" i="1" dirty="0" smtClean="0">
                <a:solidFill>
                  <a:schemeClr val="bg2"/>
                </a:solidFill>
              </a:rPr>
              <a:t>		Student (Wisconsin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208" y="89879"/>
            <a:ext cx="8969491" cy="519721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What matters to Students….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" y="4593515"/>
            <a:ext cx="2545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Transparency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6913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412</TotalTime>
  <Words>885</Words>
  <Application>Microsoft Macintosh PowerPoint</Application>
  <PresentationFormat>On-screen Show (4:3)</PresentationFormat>
  <Paragraphs>132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Introduction to the VALUE Rubrics</vt:lpstr>
      <vt:lpstr>What should a Kansas State University graduate know and be able to do?</vt:lpstr>
      <vt:lpstr>What is a Liberal Education?</vt:lpstr>
      <vt:lpstr>PowerPoint Presentation</vt:lpstr>
      <vt:lpstr>PowerPoint Presentation</vt:lpstr>
      <vt:lpstr>Which is more important for recent college graduates who want to pursue advancement and long-term career success at your company?</vt:lpstr>
      <vt:lpstr>PowerPoint Presentation</vt:lpstr>
      <vt:lpstr>PowerPoint Presentation</vt:lpstr>
      <vt:lpstr>PowerPoint Presentation</vt:lpstr>
      <vt:lpstr>Transparency &amp; Articulation</vt:lpstr>
      <vt:lpstr>VALUE Rubrics Project: Background &amp; Implications </vt:lpstr>
      <vt:lpstr>VALUE Rubrics  (www.aacu.org/value) </vt:lpstr>
      <vt:lpstr>How have campuses used rubrics to improve learning?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Finley</dc:creator>
  <cp:lastModifiedBy>Ashley Finley</cp:lastModifiedBy>
  <cp:revision>68</cp:revision>
  <dcterms:created xsi:type="dcterms:W3CDTF">2014-02-07T22:37:42Z</dcterms:created>
  <dcterms:modified xsi:type="dcterms:W3CDTF">2014-03-14T01:26:30Z</dcterms:modified>
</cp:coreProperties>
</file>