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6" r:id="rId2"/>
    <p:sldId id="805" r:id="rId3"/>
    <p:sldId id="827" r:id="rId4"/>
    <p:sldId id="794" r:id="rId5"/>
    <p:sldId id="305" r:id="rId6"/>
    <p:sldId id="384" r:id="rId7"/>
    <p:sldId id="824" r:id="rId8"/>
    <p:sldId id="379" r:id="rId9"/>
    <p:sldId id="286" r:id="rId10"/>
    <p:sldId id="287" r:id="rId11"/>
    <p:sldId id="273" r:id="rId12"/>
    <p:sldId id="831" r:id="rId13"/>
    <p:sldId id="374" r:id="rId14"/>
    <p:sldId id="804" r:id="rId15"/>
    <p:sldId id="841" r:id="rId16"/>
    <p:sldId id="839" r:id="rId17"/>
    <p:sldId id="840" r:id="rId18"/>
    <p:sldId id="832" r:id="rId19"/>
    <p:sldId id="806" r:id="rId20"/>
    <p:sldId id="394" r:id="rId21"/>
    <p:sldId id="395" r:id="rId22"/>
    <p:sldId id="396" r:id="rId23"/>
    <p:sldId id="397" r:id="rId24"/>
    <p:sldId id="398" r:id="rId25"/>
    <p:sldId id="830" r:id="rId26"/>
    <p:sldId id="838" r:id="rId27"/>
    <p:sldId id="842" r:id="rId28"/>
    <p:sldId id="833" r:id="rId29"/>
    <p:sldId id="834" r:id="rId30"/>
    <p:sldId id="389" r:id="rId31"/>
    <p:sldId id="835" r:id="rId32"/>
    <p:sldId id="837" r:id="rId33"/>
    <p:sldId id="836" r:id="rId34"/>
    <p:sldId id="390" r:id="rId35"/>
    <p:sldId id="81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923B50D-F54E-4AF6-90EE-481F181E1BC7}">
          <p14:sldIdLst>
            <p14:sldId id="256"/>
          </p14:sldIdLst>
        </p14:section>
        <p14:section name="Default Section" id="{F3247645-DBCF-423B-83E5-6E6B7E99BF4E}">
          <p14:sldIdLst>
            <p14:sldId id="805"/>
            <p14:sldId id="827"/>
            <p14:sldId id="794"/>
            <p14:sldId id="305"/>
            <p14:sldId id="384"/>
            <p14:sldId id="824"/>
            <p14:sldId id="379"/>
            <p14:sldId id="286"/>
            <p14:sldId id="287"/>
            <p14:sldId id="273"/>
            <p14:sldId id="831"/>
            <p14:sldId id="374"/>
            <p14:sldId id="804"/>
            <p14:sldId id="841"/>
            <p14:sldId id="839"/>
            <p14:sldId id="840"/>
            <p14:sldId id="832"/>
            <p14:sldId id="806"/>
            <p14:sldId id="394"/>
            <p14:sldId id="395"/>
            <p14:sldId id="396"/>
            <p14:sldId id="397"/>
            <p14:sldId id="398"/>
            <p14:sldId id="830"/>
            <p14:sldId id="838"/>
            <p14:sldId id="842"/>
            <p14:sldId id="833"/>
            <p14:sldId id="834"/>
            <p14:sldId id="389"/>
            <p14:sldId id="835"/>
            <p14:sldId id="837"/>
            <p14:sldId id="836"/>
            <p14:sldId id="390"/>
            <p14:sldId id="81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58049" autoAdjust="0"/>
  </p:normalViewPr>
  <p:slideViewPr>
    <p:cSldViewPr snapToGrid="0" snapToObjects="1">
      <p:cViewPr varScale="1">
        <p:scale>
          <a:sx n="66" d="100"/>
          <a:sy n="66" d="100"/>
        </p:scale>
        <p:origin x="1182"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8.emf"/></Relationships>
</file>

<file path=ppt/diagrams/_rels/data5.xml.rels><?xml version="1.0" encoding="UTF-8" standalone="yes"?>
<Relationships xmlns="http://schemas.openxmlformats.org/package/2006/relationships"><Relationship Id="rId1" Type="http://schemas.openxmlformats.org/officeDocument/2006/relationships/image" Target="../media/image18.emf"/></Relationships>
</file>

<file path=ppt/diagrams/_rels/drawing1.xml.rels><?xml version="1.0" encoding="UTF-8" standalone="yes"?>
<Relationships xmlns="http://schemas.openxmlformats.org/package/2006/relationships"><Relationship Id="rId1" Type="http://schemas.openxmlformats.org/officeDocument/2006/relationships/image" Target="../media/image18.emf"/></Relationships>
</file>

<file path=ppt/diagrams/_rels/drawing5.xml.rels><?xml version="1.0" encoding="UTF-8" standalone="yes"?>
<Relationships xmlns="http://schemas.openxmlformats.org/package/2006/relationships"><Relationship Id="rId1" Type="http://schemas.openxmlformats.org/officeDocument/2006/relationships/image" Target="../media/image18.emf"/></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42395-94BC-4C57-B884-F3F43A97BCC1}"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611A5FBB-3740-4BC7-89E9-52C7CA7CBEA0}">
      <dgm:prSet phldrT="[Text]" custT="1"/>
      <dgm:spPr/>
      <dgm:t>
        <a:bodyPr/>
        <a:lstStyle/>
        <a:p>
          <a:r>
            <a:rPr lang="en-US" sz="3200" b="1" dirty="0"/>
            <a:t>Part 1</a:t>
          </a:r>
          <a:br>
            <a:rPr lang="en-US" sz="3200" dirty="0"/>
          </a:br>
          <a:r>
            <a:rPr lang="en-US" sz="3200" dirty="0"/>
            <a:t>Create the</a:t>
          </a:r>
          <a:br>
            <a:rPr lang="en-US" sz="3200" dirty="0"/>
          </a:br>
          <a:r>
            <a:rPr lang="en-US" sz="3200" dirty="0"/>
            <a:t>Data Model</a:t>
          </a:r>
        </a:p>
      </dgm:t>
    </dgm:pt>
    <dgm:pt modelId="{FEBC0144-306A-4A80-BD44-4DADA256D99B}" type="parTrans" cxnId="{52E90B9A-1BC3-43E9-BC82-97D57FF1149C}">
      <dgm:prSet/>
      <dgm:spPr/>
      <dgm:t>
        <a:bodyPr/>
        <a:lstStyle/>
        <a:p>
          <a:endParaRPr lang="en-US" sz="1400"/>
        </a:p>
      </dgm:t>
    </dgm:pt>
    <dgm:pt modelId="{040C61D4-BCDA-4953-8A30-F985D42D713B}" type="sibTrans" cxnId="{52E90B9A-1BC3-43E9-BC82-97D57FF1149C}">
      <dgm:prSet/>
      <dgm:spPr/>
      <dgm:t>
        <a:bodyPr/>
        <a:lstStyle/>
        <a:p>
          <a:endParaRPr lang="en-US" sz="1400"/>
        </a:p>
      </dgm:t>
    </dgm:pt>
    <dgm:pt modelId="{27779863-8E5F-4DBF-B91D-34CBF790EDA8}">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Introduce relational data modeling</a:t>
          </a:r>
        </a:p>
      </dgm:t>
    </dgm:pt>
    <dgm:pt modelId="{D4140D2E-5C2E-4FD2-A8C7-C8A5DD143A28}" type="parTrans" cxnId="{E7806F5F-FD0F-448E-9B5F-AF703D8BE25D}">
      <dgm:prSet/>
      <dgm:spPr/>
      <dgm:t>
        <a:bodyPr/>
        <a:lstStyle/>
        <a:p>
          <a:endParaRPr lang="en-US" sz="1400"/>
        </a:p>
      </dgm:t>
    </dgm:pt>
    <dgm:pt modelId="{8FAE8892-751A-44EE-BF30-FE3AA22529DC}" type="sibTrans" cxnId="{E7806F5F-FD0F-448E-9B5F-AF703D8BE25D}">
      <dgm:prSet/>
      <dgm:spPr/>
      <dgm:t>
        <a:bodyPr/>
        <a:lstStyle/>
        <a:p>
          <a:endParaRPr lang="en-US" sz="1400"/>
        </a:p>
      </dgm:t>
    </dgm:pt>
    <dgm:pt modelId="{16FAF172-D9C8-4C14-A982-CD4D6708B525}">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Connect to data</a:t>
          </a:r>
        </a:p>
      </dgm:t>
    </dgm:pt>
    <dgm:pt modelId="{255A40B7-B1DD-44FF-A316-7479B3DF4738}" type="parTrans" cxnId="{078D69F6-5125-4C80-A993-C512322FA0C0}">
      <dgm:prSet/>
      <dgm:spPr/>
      <dgm:t>
        <a:bodyPr/>
        <a:lstStyle/>
        <a:p>
          <a:endParaRPr lang="en-US" sz="1400"/>
        </a:p>
      </dgm:t>
    </dgm:pt>
    <dgm:pt modelId="{89C74632-F5AC-412D-B264-4547EBCE0AB0}" type="sibTrans" cxnId="{078D69F6-5125-4C80-A993-C512322FA0C0}">
      <dgm:prSet/>
      <dgm:spPr/>
      <dgm:t>
        <a:bodyPr/>
        <a:lstStyle/>
        <a:p>
          <a:endParaRPr lang="en-US" sz="1400"/>
        </a:p>
      </dgm:t>
    </dgm:pt>
    <dgm:pt modelId="{E947F05E-8372-4803-9CAC-F7865CE8A1AF}">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Transform and clean</a:t>
          </a:r>
        </a:p>
      </dgm:t>
    </dgm:pt>
    <dgm:pt modelId="{D94527FB-9078-4EBD-9E66-5B5734D3A0B2}" type="parTrans" cxnId="{96AB67F2-DC21-468C-B4FF-E1FE67B8FB5F}">
      <dgm:prSet/>
      <dgm:spPr/>
      <dgm:t>
        <a:bodyPr/>
        <a:lstStyle/>
        <a:p>
          <a:endParaRPr lang="en-US" sz="1400"/>
        </a:p>
      </dgm:t>
    </dgm:pt>
    <dgm:pt modelId="{D5792D37-3923-4D87-9167-D2AF60462AD1}" type="sibTrans" cxnId="{96AB67F2-DC21-468C-B4FF-E1FE67B8FB5F}">
      <dgm:prSet/>
      <dgm:spPr/>
      <dgm:t>
        <a:bodyPr/>
        <a:lstStyle/>
        <a:p>
          <a:endParaRPr lang="en-US" sz="1400"/>
        </a:p>
      </dgm:t>
    </dgm:pt>
    <dgm:pt modelId="{CE44DA74-FD16-4807-BDE4-9401416CB984}">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Add necessary fields</a:t>
          </a:r>
        </a:p>
      </dgm:t>
    </dgm:pt>
    <dgm:pt modelId="{C824C403-5FA0-4A4B-9031-C4347E7B61DA}" type="parTrans" cxnId="{1F682146-DC23-46A0-A80F-F05F4CB3C337}">
      <dgm:prSet/>
      <dgm:spPr/>
      <dgm:t>
        <a:bodyPr/>
        <a:lstStyle/>
        <a:p>
          <a:endParaRPr lang="en-US" sz="1400"/>
        </a:p>
      </dgm:t>
    </dgm:pt>
    <dgm:pt modelId="{B763B08C-5CBF-4DE3-8840-5E4CEF4440D6}" type="sibTrans" cxnId="{1F682146-DC23-46A0-A80F-F05F4CB3C337}">
      <dgm:prSet/>
      <dgm:spPr/>
      <dgm:t>
        <a:bodyPr/>
        <a:lstStyle/>
        <a:p>
          <a:endParaRPr lang="en-US" sz="1400"/>
        </a:p>
      </dgm:t>
    </dgm:pt>
    <dgm:pt modelId="{678A1CC5-BEA4-4BF7-BB3D-78FC0223925B}">
      <dgm:prSet custT="1"/>
      <dgm:spPr/>
      <dgm:t>
        <a:bodyPr/>
        <a:lstStyle/>
        <a:p>
          <a:r>
            <a:rPr lang="en-US" sz="3200" b="1" dirty="0"/>
            <a:t>Part 2</a:t>
          </a:r>
          <a:br>
            <a:rPr lang="en-US" sz="3200" dirty="0"/>
          </a:br>
          <a:r>
            <a:rPr lang="en-US" sz="3200" dirty="0"/>
            <a:t>Create the</a:t>
          </a:r>
          <a:br>
            <a:rPr lang="en-US" sz="3200" dirty="0"/>
          </a:br>
          <a:r>
            <a:rPr lang="en-US" sz="3200" dirty="0"/>
            <a:t>Report</a:t>
          </a:r>
        </a:p>
      </dgm:t>
    </dgm:pt>
    <dgm:pt modelId="{F8D81210-6505-4517-9710-8DE56D4925B8}" type="parTrans" cxnId="{F45E2B71-831F-4740-9A94-9C29D6A7B95C}">
      <dgm:prSet/>
      <dgm:spPr/>
      <dgm:t>
        <a:bodyPr/>
        <a:lstStyle/>
        <a:p>
          <a:endParaRPr lang="en-US" sz="1400"/>
        </a:p>
      </dgm:t>
    </dgm:pt>
    <dgm:pt modelId="{B2B85EB3-F600-498A-B833-8E470FE3FFA5}" type="sibTrans" cxnId="{F45E2B71-831F-4740-9A94-9C29D6A7B95C}">
      <dgm:prSet/>
      <dgm:spPr/>
      <dgm:t>
        <a:bodyPr/>
        <a:lstStyle/>
        <a:p>
          <a:endParaRPr lang="en-US" sz="1400"/>
        </a:p>
      </dgm:t>
    </dgm:pt>
    <dgm:pt modelId="{D8DB1A5E-2431-47DB-A37F-DD03B531E271}">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Introduce DAX</a:t>
          </a:r>
        </a:p>
      </dgm:t>
    </dgm:pt>
    <dgm:pt modelId="{613260F1-DF8D-4CF7-BBEC-F3E118C59003}" type="parTrans" cxnId="{EF80E397-08B2-4A51-90F6-E1100F8AADF0}">
      <dgm:prSet/>
      <dgm:spPr/>
      <dgm:t>
        <a:bodyPr/>
        <a:lstStyle/>
        <a:p>
          <a:endParaRPr lang="en-US" sz="1400"/>
        </a:p>
      </dgm:t>
    </dgm:pt>
    <dgm:pt modelId="{49D12BE4-C5C3-46E0-8ACE-284F7CBEFC18}" type="sibTrans" cxnId="{EF80E397-08B2-4A51-90F6-E1100F8AADF0}">
      <dgm:prSet/>
      <dgm:spPr/>
      <dgm:t>
        <a:bodyPr/>
        <a:lstStyle/>
        <a:p>
          <a:endParaRPr lang="en-US" sz="1400"/>
        </a:p>
      </dgm:t>
    </dgm:pt>
    <dgm:pt modelId="{356D294A-81F6-4F33-9AF4-DBD676F8487A}">
      <dgm:prSet custT="1"/>
      <dgm:spPr>
        <a:noFill/>
        <a:ln>
          <a:noFill/>
        </a:ln>
      </dgm:spPr>
      <dgm:t>
        <a:bodyPr/>
        <a:lstStyle/>
        <a:p>
          <a:pPr>
            <a:buFontTx/>
            <a:buBlip>
              <a:blip xmlns:r="http://schemas.openxmlformats.org/officeDocument/2006/relationships" r:embed="rId1"/>
            </a:buBlip>
          </a:pPr>
          <a:r>
            <a:rPr lang="en-US" sz="2800">
              <a:solidFill>
                <a:schemeClr val="tx1"/>
              </a:solidFill>
              <a:latin typeface="+mj-lt"/>
            </a:rPr>
            <a:t>Create measures</a:t>
          </a:r>
          <a:endParaRPr lang="en-US" sz="2800" dirty="0">
            <a:solidFill>
              <a:schemeClr val="tx1"/>
            </a:solidFill>
            <a:latin typeface="+mj-lt"/>
          </a:endParaRPr>
        </a:p>
      </dgm:t>
    </dgm:pt>
    <dgm:pt modelId="{CEFEACDC-722A-4EDA-902D-40BFFC4063EE}" type="parTrans" cxnId="{73E17D12-29D6-40B5-A003-3D52A13BF40C}">
      <dgm:prSet/>
      <dgm:spPr/>
      <dgm:t>
        <a:bodyPr/>
        <a:lstStyle/>
        <a:p>
          <a:endParaRPr lang="en-US" sz="1400"/>
        </a:p>
      </dgm:t>
    </dgm:pt>
    <dgm:pt modelId="{A3AE2D75-5DBD-4D53-A694-CB965AE84F2F}" type="sibTrans" cxnId="{73E17D12-29D6-40B5-A003-3D52A13BF40C}">
      <dgm:prSet/>
      <dgm:spPr/>
      <dgm:t>
        <a:bodyPr/>
        <a:lstStyle/>
        <a:p>
          <a:endParaRPr lang="en-US" sz="1400"/>
        </a:p>
      </dgm:t>
    </dgm:pt>
    <dgm:pt modelId="{90591BB3-A7FB-4C02-9682-E5FA262799A2}">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Create visuals</a:t>
          </a:r>
        </a:p>
      </dgm:t>
    </dgm:pt>
    <dgm:pt modelId="{7A3A587B-BFAA-4B61-BB01-4396183579EC}" type="parTrans" cxnId="{26103F2B-3CD5-4883-BFEF-887AE818C4C0}">
      <dgm:prSet/>
      <dgm:spPr/>
      <dgm:t>
        <a:bodyPr/>
        <a:lstStyle/>
        <a:p>
          <a:endParaRPr lang="en-US" sz="1400"/>
        </a:p>
      </dgm:t>
    </dgm:pt>
    <dgm:pt modelId="{CBBE792D-660E-48F6-BC2C-8DE98658E71F}" type="sibTrans" cxnId="{26103F2B-3CD5-4883-BFEF-887AE818C4C0}">
      <dgm:prSet/>
      <dgm:spPr/>
      <dgm:t>
        <a:bodyPr/>
        <a:lstStyle/>
        <a:p>
          <a:endParaRPr lang="en-US" sz="1400"/>
        </a:p>
      </dgm:t>
    </dgm:pt>
    <dgm:pt modelId="{A9FF2709-D581-4BE6-B74A-CDC16848A815}">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Polish and update the report</a:t>
          </a:r>
          <a:endParaRPr lang="en-US" sz="2800" dirty="0">
            <a:solidFill>
              <a:schemeClr val="tx1"/>
            </a:solidFill>
          </a:endParaRPr>
        </a:p>
      </dgm:t>
    </dgm:pt>
    <dgm:pt modelId="{D5490BA2-876B-4C34-8DDD-36123BDD840B}" type="parTrans" cxnId="{F1871F5A-A613-4D3A-9A3E-03EA46C2BC95}">
      <dgm:prSet/>
      <dgm:spPr/>
      <dgm:t>
        <a:bodyPr/>
        <a:lstStyle/>
        <a:p>
          <a:endParaRPr lang="en-US" sz="1400"/>
        </a:p>
      </dgm:t>
    </dgm:pt>
    <dgm:pt modelId="{94D0FB28-22D4-416F-9F36-589E09E2DDA0}" type="sibTrans" cxnId="{F1871F5A-A613-4D3A-9A3E-03EA46C2BC95}">
      <dgm:prSet/>
      <dgm:spPr/>
      <dgm:t>
        <a:bodyPr/>
        <a:lstStyle/>
        <a:p>
          <a:endParaRPr lang="en-US" sz="1400"/>
        </a:p>
      </dgm:t>
    </dgm:pt>
    <dgm:pt modelId="{18B8BA9C-250D-487D-B7A7-CE8B2C388700}" type="pres">
      <dgm:prSet presAssocID="{43E42395-94BC-4C57-B884-F3F43A97BCC1}" presName="Name0" presStyleCnt="0">
        <dgm:presLayoutVars>
          <dgm:dir/>
          <dgm:animLvl val="lvl"/>
          <dgm:resizeHandles val="exact"/>
        </dgm:presLayoutVars>
      </dgm:prSet>
      <dgm:spPr/>
    </dgm:pt>
    <dgm:pt modelId="{A0906437-6EA9-43AA-808B-CA4D9458A8B3}" type="pres">
      <dgm:prSet presAssocID="{611A5FBB-3740-4BC7-89E9-52C7CA7CBEA0}" presName="composite" presStyleCnt="0"/>
      <dgm:spPr/>
    </dgm:pt>
    <dgm:pt modelId="{7FDDE118-2273-4AA0-8534-72D545F2C07D}" type="pres">
      <dgm:prSet presAssocID="{611A5FBB-3740-4BC7-89E9-52C7CA7CBEA0}" presName="parTx" presStyleLbl="alignNode1" presStyleIdx="0" presStyleCnt="2">
        <dgm:presLayoutVars>
          <dgm:chMax val="0"/>
          <dgm:chPref val="0"/>
          <dgm:bulletEnabled val="1"/>
        </dgm:presLayoutVars>
      </dgm:prSet>
      <dgm:spPr/>
    </dgm:pt>
    <dgm:pt modelId="{E8105C5C-AF6F-4309-8E04-2C6A5C8F2880}" type="pres">
      <dgm:prSet presAssocID="{611A5FBB-3740-4BC7-89E9-52C7CA7CBEA0}" presName="desTx" presStyleLbl="alignAccFollowNode1" presStyleIdx="0" presStyleCnt="2">
        <dgm:presLayoutVars>
          <dgm:bulletEnabled val="1"/>
        </dgm:presLayoutVars>
      </dgm:prSet>
      <dgm:spPr/>
    </dgm:pt>
    <dgm:pt modelId="{8B6911B4-6253-4969-A709-8D0015EAE920}" type="pres">
      <dgm:prSet presAssocID="{040C61D4-BCDA-4953-8A30-F985D42D713B}" presName="space" presStyleCnt="0"/>
      <dgm:spPr/>
    </dgm:pt>
    <dgm:pt modelId="{16B6AC87-2258-4730-92D6-E2DFAC5F53CB}" type="pres">
      <dgm:prSet presAssocID="{678A1CC5-BEA4-4BF7-BB3D-78FC0223925B}" presName="composite" presStyleCnt="0"/>
      <dgm:spPr/>
    </dgm:pt>
    <dgm:pt modelId="{C5D9E782-2E44-4E1A-802E-ED3C244E43BF}" type="pres">
      <dgm:prSet presAssocID="{678A1CC5-BEA4-4BF7-BB3D-78FC0223925B}" presName="parTx" presStyleLbl="alignNode1" presStyleIdx="1" presStyleCnt="2">
        <dgm:presLayoutVars>
          <dgm:chMax val="0"/>
          <dgm:chPref val="0"/>
          <dgm:bulletEnabled val="1"/>
        </dgm:presLayoutVars>
      </dgm:prSet>
      <dgm:spPr/>
    </dgm:pt>
    <dgm:pt modelId="{3D5EB9D0-17FE-40ED-A984-3D4D11CD165E}" type="pres">
      <dgm:prSet presAssocID="{678A1CC5-BEA4-4BF7-BB3D-78FC0223925B}" presName="desTx" presStyleLbl="alignAccFollowNode1" presStyleIdx="1" presStyleCnt="2">
        <dgm:presLayoutVars>
          <dgm:bulletEnabled val="1"/>
        </dgm:presLayoutVars>
      </dgm:prSet>
      <dgm:spPr/>
    </dgm:pt>
  </dgm:ptLst>
  <dgm:cxnLst>
    <dgm:cxn modelId="{08059701-CFC2-4A6E-A1A3-1723255620D7}" type="presOf" srcId="{CE44DA74-FD16-4807-BDE4-9401416CB984}" destId="{E8105C5C-AF6F-4309-8E04-2C6A5C8F2880}" srcOrd="0" destOrd="3" presId="urn:microsoft.com/office/officeart/2005/8/layout/hList1"/>
    <dgm:cxn modelId="{579CCC11-8D54-4168-AFCF-AA553FCDA642}" type="presOf" srcId="{27779863-8E5F-4DBF-B91D-34CBF790EDA8}" destId="{E8105C5C-AF6F-4309-8E04-2C6A5C8F2880}" srcOrd="0" destOrd="0" presId="urn:microsoft.com/office/officeart/2005/8/layout/hList1"/>
    <dgm:cxn modelId="{73E17D12-29D6-40B5-A003-3D52A13BF40C}" srcId="{678A1CC5-BEA4-4BF7-BB3D-78FC0223925B}" destId="{356D294A-81F6-4F33-9AF4-DBD676F8487A}" srcOrd="1" destOrd="0" parTransId="{CEFEACDC-722A-4EDA-902D-40BFFC4063EE}" sibTransId="{A3AE2D75-5DBD-4D53-A694-CB965AE84F2F}"/>
    <dgm:cxn modelId="{26103F2B-3CD5-4883-BFEF-887AE818C4C0}" srcId="{678A1CC5-BEA4-4BF7-BB3D-78FC0223925B}" destId="{90591BB3-A7FB-4C02-9682-E5FA262799A2}" srcOrd="2" destOrd="0" parTransId="{7A3A587B-BFAA-4B61-BB01-4396183579EC}" sibTransId="{CBBE792D-660E-48F6-BC2C-8DE98658E71F}"/>
    <dgm:cxn modelId="{8EB0432C-609E-4FBC-876D-7A7C34F303E3}" type="presOf" srcId="{90591BB3-A7FB-4C02-9682-E5FA262799A2}" destId="{3D5EB9D0-17FE-40ED-A984-3D4D11CD165E}" srcOrd="0" destOrd="2" presId="urn:microsoft.com/office/officeart/2005/8/layout/hList1"/>
    <dgm:cxn modelId="{658BE032-2D05-49E6-9162-FB19FF614748}" type="presOf" srcId="{611A5FBB-3740-4BC7-89E9-52C7CA7CBEA0}" destId="{7FDDE118-2273-4AA0-8534-72D545F2C07D}" srcOrd="0" destOrd="0" presId="urn:microsoft.com/office/officeart/2005/8/layout/hList1"/>
    <dgm:cxn modelId="{E7806F5F-FD0F-448E-9B5F-AF703D8BE25D}" srcId="{611A5FBB-3740-4BC7-89E9-52C7CA7CBEA0}" destId="{27779863-8E5F-4DBF-B91D-34CBF790EDA8}" srcOrd="0" destOrd="0" parTransId="{D4140D2E-5C2E-4FD2-A8C7-C8A5DD143A28}" sibTransId="{8FAE8892-751A-44EE-BF30-FE3AA22529DC}"/>
    <dgm:cxn modelId="{51B8D144-5295-43FB-936F-B3E8DF7A971E}" type="presOf" srcId="{678A1CC5-BEA4-4BF7-BB3D-78FC0223925B}" destId="{C5D9E782-2E44-4E1A-802E-ED3C244E43BF}" srcOrd="0" destOrd="0" presId="urn:microsoft.com/office/officeart/2005/8/layout/hList1"/>
    <dgm:cxn modelId="{1F682146-DC23-46A0-A80F-F05F4CB3C337}" srcId="{611A5FBB-3740-4BC7-89E9-52C7CA7CBEA0}" destId="{CE44DA74-FD16-4807-BDE4-9401416CB984}" srcOrd="3" destOrd="0" parTransId="{C824C403-5FA0-4A4B-9031-C4347E7B61DA}" sibTransId="{B763B08C-5CBF-4DE3-8840-5E4CEF4440D6}"/>
    <dgm:cxn modelId="{F45E2B71-831F-4740-9A94-9C29D6A7B95C}" srcId="{43E42395-94BC-4C57-B884-F3F43A97BCC1}" destId="{678A1CC5-BEA4-4BF7-BB3D-78FC0223925B}" srcOrd="1" destOrd="0" parTransId="{F8D81210-6505-4517-9710-8DE56D4925B8}" sibTransId="{B2B85EB3-F600-498A-B833-8E470FE3FFA5}"/>
    <dgm:cxn modelId="{F1871F5A-A613-4D3A-9A3E-03EA46C2BC95}" srcId="{678A1CC5-BEA4-4BF7-BB3D-78FC0223925B}" destId="{A9FF2709-D581-4BE6-B74A-CDC16848A815}" srcOrd="3" destOrd="0" parTransId="{D5490BA2-876B-4C34-8DDD-36123BDD840B}" sibTransId="{94D0FB28-22D4-416F-9F36-589E09E2DDA0}"/>
    <dgm:cxn modelId="{EF80E397-08B2-4A51-90F6-E1100F8AADF0}" srcId="{678A1CC5-BEA4-4BF7-BB3D-78FC0223925B}" destId="{D8DB1A5E-2431-47DB-A37F-DD03B531E271}" srcOrd="0" destOrd="0" parTransId="{613260F1-DF8D-4CF7-BBEC-F3E118C59003}" sibTransId="{49D12BE4-C5C3-46E0-8ACE-284F7CBEFC18}"/>
    <dgm:cxn modelId="{52E90B9A-1BC3-43E9-BC82-97D57FF1149C}" srcId="{43E42395-94BC-4C57-B884-F3F43A97BCC1}" destId="{611A5FBB-3740-4BC7-89E9-52C7CA7CBEA0}" srcOrd="0" destOrd="0" parTransId="{FEBC0144-306A-4A80-BD44-4DADA256D99B}" sibTransId="{040C61D4-BCDA-4953-8A30-F985D42D713B}"/>
    <dgm:cxn modelId="{14DBB59C-64A5-4C9D-A0CE-8D8A07FCBEB3}" type="presOf" srcId="{356D294A-81F6-4F33-9AF4-DBD676F8487A}" destId="{3D5EB9D0-17FE-40ED-A984-3D4D11CD165E}" srcOrd="0" destOrd="1" presId="urn:microsoft.com/office/officeart/2005/8/layout/hList1"/>
    <dgm:cxn modelId="{266E62A4-FFAF-4853-8456-A2FD719123AE}" type="presOf" srcId="{D8DB1A5E-2431-47DB-A37F-DD03B531E271}" destId="{3D5EB9D0-17FE-40ED-A984-3D4D11CD165E}" srcOrd="0" destOrd="0" presId="urn:microsoft.com/office/officeart/2005/8/layout/hList1"/>
    <dgm:cxn modelId="{DF9B80B6-0D64-4211-AAFB-D02AC60EC6B7}" type="presOf" srcId="{43E42395-94BC-4C57-B884-F3F43A97BCC1}" destId="{18B8BA9C-250D-487D-B7A7-CE8B2C388700}" srcOrd="0" destOrd="0" presId="urn:microsoft.com/office/officeart/2005/8/layout/hList1"/>
    <dgm:cxn modelId="{1D573AC6-4BF0-4232-8299-5B4A4A86DB1C}" type="presOf" srcId="{A9FF2709-D581-4BE6-B74A-CDC16848A815}" destId="{3D5EB9D0-17FE-40ED-A984-3D4D11CD165E}" srcOrd="0" destOrd="3" presId="urn:microsoft.com/office/officeart/2005/8/layout/hList1"/>
    <dgm:cxn modelId="{B323D5E8-D148-445B-BBA6-220AF10C13A6}" type="presOf" srcId="{16FAF172-D9C8-4C14-A982-CD4D6708B525}" destId="{E8105C5C-AF6F-4309-8E04-2C6A5C8F2880}" srcOrd="0" destOrd="1" presId="urn:microsoft.com/office/officeart/2005/8/layout/hList1"/>
    <dgm:cxn modelId="{96AB67F2-DC21-468C-B4FF-E1FE67B8FB5F}" srcId="{611A5FBB-3740-4BC7-89E9-52C7CA7CBEA0}" destId="{E947F05E-8372-4803-9CAC-F7865CE8A1AF}" srcOrd="2" destOrd="0" parTransId="{D94527FB-9078-4EBD-9E66-5B5734D3A0B2}" sibTransId="{D5792D37-3923-4D87-9167-D2AF60462AD1}"/>
    <dgm:cxn modelId="{078D69F6-5125-4C80-A993-C512322FA0C0}" srcId="{611A5FBB-3740-4BC7-89E9-52C7CA7CBEA0}" destId="{16FAF172-D9C8-4C14-A982-CD4D6708B525}" srcOrd="1" destOrd="0" parTransId="{255A40B7-B1DD-44FF-A316-7479B3DF4738}" sibTransId="{89C74632-F5AC-412D-B264-4547EBCE0AB0}"/>
    <dgm:cxn modelId="{38D384F9-72EB-45F0-9DFC-5B9C313F807D}" type="presOf" srcId="{E947F05E-8372-4803-9CAC-F7865CE8A1AF}" destId="{E8105C5C-AF6F-4309-8E04-2C6A5C8F2880}" srcOrd="0" destOrd="2" presId="urn:microsoft.com/office/officeart/2005/8/layout/hList1"/>
    <dgm:cxn modelId="{D4513709-C050-4DA0-8F19-433C0805739E}" type="presParOf" srcId="{18B8BA9C-250D-487D-B7A7-CE8B2C388700}" destId="{A0906437-6EA9-43AA-808B-CA4D9458A8B3}" srcOrd="0" destOrd="0" presId="urn:microsoft.com/office/officeart/2005/8/layout/hList1"/>
    <dgm:cxn modelId="{CC9DDB5D-05C1-43B2-8DD9-D58CE7B603D3}" type="presParOf" srcId="{A0906437-6EA9-43AA-808B-CA4D9458A8B3}" destId="{7FDDE118-2273-4AA0-8534-72D545F2C07D}" srcOrd="0" destOrd="0" presId="urn:microsoft.com/office/officeart/2005/8/layout/hList1"/>
    <dgm:cxn modelId="{DBBA74FC-C97A-4CB8-A66E-52EB74480DA7}" type="presParOf" srcId="{A0906437-6EA9-43AA-808B-CA4D9458A8B3}" destId="{E8105C5C-AF6F-4309-8E04-2C6A5C8F2880}" srcOrd="1" destOrd="0" presId="urn:microsoft.com/office/officeart/2005/8/layout/hList1"/>
    <dgm:cxn modelId="{F23020AD-10C0-437A-93F1-D5C941214FEC}" type="presParOf" srcId="{18B8BA9C-250D-487D-B7A7-CE8B2C388700}" destId="{8B6911B4-6253-4969-A709-8D0015EAE920}" srcOrd="1" destOrd="0" presId="urn:microsoft.com/office/officeart/2005/8/layout/hList1"/>
    <dgm:cxn modelId="{54662CE3-729B-400D-BC25-022DB5E682C4}" type="presParOf" srcId="{18B8BA9C-250D-487D-B7A7-CE8B2C388700}" destId="{16B6AC87-2258-4730-92D6-E2DFAC5F53CB}" srcOrd="2" destOrd="0" presId="urn:microsoft.com/office/officeart/2005/8/layout/hList1"/>
    <dgm:cxn modelId="{BF5F2D20-E81E-4EC6-9FA9-CA900C7C4BE0}" type="presParOf" srcId="{16B6AC87-2258-4730-92D6-E2DFAC5F53CB}" destId="{C5D9E782-2E44-4E1A-802E-ED3C244E43BF}" srcOrd="0" destOrd="0" presId="urn:microsoft.com/office/officeart/2005/8/layout/hList1"/>
    <dgm:cxn modelId="{59826078-21F8-4A40-A0C1-28C95411CB2F}" type="presParOf" srcId="{16B6AC87-2258-4730-92D6-E2DFAC5F53CB}" destId="{3D5EB9D0-17FE-40ED-A984-3D4D11CD165E}"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DB0413-A06A-4301-80A2-CFD67EAAAC8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B3B96E8-B481-4964-9BDD-F60DDDC44F22}">
      <dgm:prSet phldrT="[Text]"/>
      <dgm:spPr>
        <a:solidFill>
          <a:schemeClr val="tx1"/>
        </a:solidFill>
        <a:ln>
          <a:noFill/>
        </a:ln>
      </dgm:spPr>
      <dgm:t>
        <a:bodyPr/>
        <a:lstStyle/>
        <a:p>
          <a:r>
            <a:rPr lang="en-US" dirty="0">
              <a:solidFill>
                <a:schemeClr val="bg2"/>
              </a:solidFill>
            </a:rPr>
            <a:t>Fact Responses</a:t>
          </a:r>
        </a:p>
      </dgm:t>
    </dgm:pt>
    <dgm:pt modelId="{CF16164C-C6E4-4898-B45B-B4FEB0735EB8}" type="parTrans" cxnId="{0BEDC629-CA57-4D05-BAC4-78917BEF47AE}">
      <dgm:prSet/>
      <dgm:spPr/>
      <dgm:t>
        <a:bodyPr/>
        <a:lstStyle/>
        <a:p>
          <a:endParaRPr lang="en-US">
            <a:solidFill>
              <a:schemeClr val="bg2"/>
            </a:solidFill>
          </a:endParaRPr>
        </a:p>
      </dgm:t>
    </dgm:pt>
    <dgm:pt modelId="{2CA10C21-2FED-4FC6-88B8-9DE41683873A}" type="sibTrans" cxnId="{0BEDC629-CA57-4D05-BAC4-78917BEF47AE}">
      <dgm:prSet/>
      <dgm:spPr/>
      <dgm:t>
        <a:bodyPr/>
        <a:lstStyle/>
        <a:p>
          <a:endParaRPr lang="en-US">
            <a:solidFill>
              <a:schemeClr val="bg2"/>
            </a:solidFill>
          </a:endParaRPr>
        </a:p>
      </dgm:t>
    </dgm:pt>
    <dgm:pt modelId="{FA219FCA-F3FF-4499-9006-8CFCADC06CD0}">
      <dgm:prSet phldrT="[Text]"/>
      <dgm:spPr>
        <a:ln>
          <a:noFill/>
        </a:ln>
      </dgm:spPr>
      <dgm:t>
        <a:bodyPr/>
        <a:lstStyle/>
        <a:p>
          <a:r>
            <a:rPr lang="en-US" dirty="0">
              <a:solidFill>
                <a:schemeClr val="bg2"/>
              </a:solidFill>
            </a:rPr>
            <a:t>Responses</a:t>
          </a:r>
        </a:p>
      </dgm:t>
    </dgm:pt>
    <dgm:pt modelId="{DD5904D2-30F3-4A8F-8BEF-BE5BBD649365}" type="parTrans" cxnId="{C60015FA-169B-4F50-BA94-4F7BA6E67DCF}">
      <dgm:prSet/>
      <dgm:spPr/>
      <dgm:t>
        <a:bodyPr/>
        <a:lstStyle/>
        <a:p>
          <a:endParaRPr lang="en-US">
            <a:solidFill>
              <a:schemeClr val="bg2"/>
            </a:solidFill>
          </a:endParaRPr>
        </a:p>
      </dgm:t>
    </dgm:pt>
    <dgm:pt modelId="{6A82909A-386F-4C02-9C97-31182BF04F43}" type="sibTrans" cxnId="{C60015FA-169B-4F50-BA94-4F7BA6E67DCF}">
      <dgm:prSet/>
      <dgm:spPr/>
      <dgm:t>
        <a:bodyPr/>
        <a:lstStyle/>
        <a:p>
          <a:endParaRPr lang="en-US">
            <a:solidFill>
              <a:schemeClr val="bg2"/>
            </a:solidFill>
          </a:endParaRPr>
        </a:p>
      </dgm:t>
    </dgm:pt>
    <dgm:pt modelId="{290659E8-6922-400E-A9C8-75605008A508}">
      <dgm:prSet phldrT="[Text]"/>
      <dgm:spPr>
        <a:ln>
          <a:noFill/>
        </a:ln>
      </dgm:spPr>
      <dgm:t>
        <a:bodyPr/>
        <a:lstStyle/>
        <a:p>
          <a:r>
            <a:rPr lang="en-US">
              <a:solidFill>
                <a:schemeClr val="bg2"/>
              </a:solidFill>
            </a:rPr>
            <a:t>Students</a:t>
          </a:r>
          <a:endParaRPr lang="en-US" dirty="0">
            <a:solidFill>
              <a:schemeClr val="bg2"/>
            </a:solidFill>
          </a:endParaRPr>
        </a:p>
      </dgm:t>
    </dgm:pt>
    <dgm:pt modelId="{B1F96A8A-3544-4062-95A7-E3AF14F70E7E}" type="parTrans" cxnId="{DDC0312E-34A1-4265-978B-C6A5DF2985D5}">
      <dgm:prSet/>
      <dgm:spPr/>
      <dgm:t>
        <a:bodyPr/>
        <a:lstStyle/>
        <a:p>
          <a:endParaRPr lang="en-US">
            <a:solidFill>
              <a:schemeClr val="bg2"/>
            </a:solidFill>
          </a:endParaRPr>
        </a:p>
      </dgm:t>
    </dgm:pt>
    <dgm:pt modelId="{A4A20D1E-E7D8-47F4-BA88-9C6845D5AF78}" type="sibTrans" cxnId="{DDC0312E-34A1-4265-978B-C6A5DF2985D5}">
      <dgm:prSet/>
      <dgm:spPr/>
      <dgm:t>
        <a:bodyPr/>
        <a:lstStyle/>
        <a:p>
          <a:endParaRPr lang="en-US">
            <a:solidFill>
              <a:schemeClr val="bg2"/>
            </a:solidFill>
          </a:endParaRPr>
        </a:p>
      </dgm:t>
    </dgm:pt>
    <dgm:pt modelId="{CC82D4EC-08E9-42C1-9BB0-268D5AC2535F}">
      <dgm:prSet phldrT="[Text]"/>
      <dgm:spPr>
        <a:ln>
          <a:noFill/>
        </a:ln>
      </dgm:spPr>
      <dgm:t>
        <a:bodyPr/>
        <a:lstStyle/>
        <a:p>
          <a:r>
            <a:rPr lang="en-US">
              <a:solidFill>
                <a:schemeClr val="bg2"/>
              </a:solidFill>
            </a:rPr>
            <a:t>Semesters</a:t>
          </a:r>
          <a:endParaRPr lang="en-US" dirty="0">
            <a:solidFill>
              <a:schemeClr val="bg2"/>
            </a:solidFill>
          </a:endParaRPr>
        </a:p>
      </dgm:t>
    </dgm:pt>
    <dgm:pt modelId="{8D26D78D-5276-4FE9-B451-A3E71FE22E00}" type="parTrans" cxnId="{79EEEB49-8343-469C-8399-3D968072F30C}">
      <dgm:prSet/>
      <dgm:spPr/>
      <dgm:t>
        <a:bodyPr/>
        <a:lstStyle/>
        <a:p>
          <a:endParaRPr lang="en-US">
            <a:solidFill>
              <a:schemeClr val="bg2"/>
            </a:solidFill>
          </a:endParaRPr>
        </a:p>
      </dgm:t>
    </dgm:pt>
    <dgm:pt modelId="{73541DED-8904-4E41-934C-E5918B649327}" type="sibTrans" cxnId="{79EEEB49-8343-469C-8399-3D968072F30C}">
      <dgm:prSet/>
      <dgm:spPr/>
      <dgm:t>
        <a:bodyPr/>
        <a:lstStyle/>
        <a:p>
          <a:endParaRPr lang="en-US">
            <a:solidFill>
              <a:schemeClr val="bg2"/>
            </a:solidFill>
          </a:endParaRPr>
        </a:p>
      </dgm:t>
    </dgm:pt>
    <dgm:pt modelId="{62032A2C-130A-46B7-B7C6-B749718FB3A8}">
      <dgm:prSet phldrT="[Text]"/>
      <dgm:spPr>
        <a:ln>
          <a:noFill/>
        </a:ln>
      </dgm:spPr>
      <dgm:t>
        <a:bodyPr/>
        <a:lstStyle/>
        <a:p>
          <a:r>
            <a:rPr lang="en-US">
              <a:solidFill>
                <a:schemeClr val="bg2"/>
              </a:solidFill>
            </a:rPr>
            <a:t>Courses</a:t>
          </a:r>
          <a:endParaRPr lang="en-US" dirty="0">
            <a:solidFill>
              <a:schemeClr val="bg2"/>
            </a:solidFill>
          </a:endParaRPr>
        </a:p>
      </dgm:t>
    </dgm:pt>
    <dgm:pt modelId="{9A7275FA-9C41-4A41-A57C-1BB76F3D7940}" type="parTrans" cxnId="{21A7A871-CBF9-48F1-85FC-98EA3781B321}">
      <dgm:prSet/>
      <dgm:spPr/>
      <dgm:t>
        <a:bodyPr/>
        <a:lstStyle/>
        <a:p>
          <a:endParaRPr lang="en-US">
            <a:solidFill>
              <a:schemeClr val="bg2"/>
            </a:solidFill>
          </a:endParaRPr>
        </a:p>
      </dgm:t>
    </dgm:pt>
    <dgm:pt modelId="{5B4A0D0B-DA57-4A6C-95A1-66A9BF8E8EBE}" type="sibTrans" cxnId="{21A7A871-CBF9-48F1-85FC-98EA3781B321}">
      <dgm:prSet/>
      <dgm:spPr/>
      <dgm:t>
        <a:bodyPr/>
        <a:lstStyle/>
        <a:p>
          <a:endParaRPr lang="en-US">
            <a:solidFill>
              <a:schemeClr val="bg2"/>
            </a:solidFill>
          </a:endParaRPr>
        </a:p>
      </dgm:t>
    </dgm:pt>
    <dgm:pt modelId="{DA062B19-4B62-47FA-8458-9F49C0E09FA8}">
      <dgm:prSet phldrT="[Text]"/>
      <dgm:spPr>
        <a:ln>
          <a:noFill/>
        </a:ln>
      </dgm:spPr>
      <dgm:t>
        <a:bodyPr/>
        <a:lstStyle/>
        <a:p>
          <a:r>
            <a:rPr lang="en-US" dirty="0">
              <a:solidFill>
                <a:schemeClr val="bg2"/>
              </a:solidFill>
            </a:rPr>
            <a:t>Questions</a:t>
          </a:r>
        </a:p>
      </dgm:t>
    </dgm:pt>
    <dgm:pt modelId="{314043DC-0F99-43A9-935D-D99E0F9DAE8F}" type="parTrans" cxnId="{02BB342F-C9D3-4323-BE4B-D651165CFD60}">
      <dgm:prSet/>
      <dgm:spPr/>
      <dgm:t>
        <a:bodyPr/>
        <a:lstStyle/>
        <a:p>
          <a:endParaRPr lang="en-US">
            <a:solidFill>
              <a:schemeClr val="bg2"/>
            </a:solidFill>
          </a:endParaRPr>
        </a:p>
      </dgm:t>
    </dgm:pt>
    <dgm:pt modelId="{813463FF-F0FD-471D-83A5-FC7E36189560}" type="sibTrans" cxnId="{02BB342F-C9D3-4323-BE4B-D651165CFD60}">
      <dgm:prSet/>
      <dgm:spPr/>
      <dgm:t>
        <a:bodyPr/>
        <a:lstStyle/>
        <a:p>
          <a:endParaRPr lang="en-US">
            <a:solidFill>
              <a:schemeClr val="bg2"/>
            </a:solidFill>
          </a:endParaRPr>
        </a:p>
      </dgm:t>
    </dgm:pt>
    <dgm:pt modelId="{021A9543-8BB9-4D1C-AD38-569F019328C3}" type="pres">
      <dgm:prSet presAssocID="{E5DB0413-A06A-4301-80A2-CFD67EAAAC81}" presName="cycle" presStyleCnt="0">
        <dgm:presLayoutVars>
          <dgm:chMax val="1"/>
          <dgm:dir/>
          <dgm:animLvl val="ctr"/>
          <dgm:resizeHandles val="exact"/>
        </dgm:presLayoutVars>
      </dgm:prSet>
      <dgm:spPr/>
    </dgm:pt>
    <dgm:pt modelId="{5AE40849-EC03-4E53-ADF6-E69B4EA85942}" type="pres">
      <dgm:prSet presAssocID="{1B3B96E8-B481-4964-9BDD-F60DDDC44F22}" presName="centerShape" presStyleLbl="node0" presStyleIdx="0" presStyleCnt="1" custLinFactNeighborY="-13728"/>
      <dgm:spPr/>
    </dgm:pt>
    <dgm:pt modelId="{CD7D5649-D843-49FD-BD84-6AF6B05DFE6F}" type="pres">
      <dgm:prSet presAssocID="{DD5904D2-30F3-4A8F-8BEF-BE5BBD649365}" presName="parTrans" presStyleLbl="bgSibTrans2D1" presStyleIdx="0" presStyleCnt="5"/>
      <dgm:spPr/>
    </dgm:pt>
    <dgm:pt modelId="{3F93A355-F145-4ED4-A8D1-36CD1D546BF3}" type="pres">
      <dgm:prSet presAssocID="{FA219FCA-F3FF-4499-9006-8CFCADC06CD0}" presName="node" presStyleLbl="node1" presStyleIdx="0" presStyleCnt="5" custRadScaleRad="83706" custRadScaleInc="-31625">
        <dgm:presLayoutVars>
          <dgm:bulletEnabled val="1"/>
        </dgm:presLayoutVars>
      </dgm:prSet>
      <dgm:spPr/>
    </dgm:pt>
    <dgm:pt modelId="{70D7ACFC-E0F7-4BEE-9DFA-9248D8A39BE7}" type="pres">
      <dgm:prSet presAssocID="{B1F96A8A-3544-4062-95A7-E3AF14F70E7E}" presName="parTrans" presStyleLbl="bgSibTrans2D1" presStyleIdx="1" presStyleCnt="5"/>
      <dgm:spPr/>
    </dgm:pt>
    <dgm:pt modelId="{6B0F1344-31E2-495B-A068-74AAFCDB0E36}" type="pres">
      <dgm:prSet presAssocID="{290659E8-6922-400E-A9C8-75605008A508}" presName="node" presStyleLbl="node1" presStyleIdx="1" presStyleCnt="5" custRadScaleRad="121545" custRadScaleInc="-9242">
        <dgm:presLayoutVars>
          <dgm:bulletEnabled val="1"/>
        </dgm:presLayoutVars>
      </dgm:prSet>
      <dgm:spPr/>
    </dgm:pt>
    <dgm:pt modelId="{68863548-57C9-424F-AFE7-6442B87A650F}" type="pres">
      <dgm:prSet presAssocID="{8D26D78D-5276-4FE9-B451-A3E71FE22E00}" presName="parTrans" presStyleLbl="bgSibTrans2D1" presStyleIdx="2" presStyleCnt="5"/>
      <dgm:spPr/>
    </dgm:pt>
    <dgm:pt modelId="{1494EB55-C400-4904-8C02-268027253FA0}" type="pres">
      <dgm:prSet presAssocID="{CC82D4EC-08E9-42C1-9BB0-268D5AC2535F}" presName="node" presStyleLbl="node1" presStyleIdx="2" presStyleCnt="5" custRadScaleRad="108898">
        <dgm:presLayoutVars>
          <dgm:bulletEnabled val="1"/>
        </dgm:presLayoutVars>
      </dgm:prSet>
      <dgm:spPr/>
    </dgm:pt>
    <dgm:pt modelId="{5725B485-DF61-4819-8570-80C264A1CE32}" type="pres">
      <dgm:prSet presAssocID="{9A7275FA-9C41-4A41-A57C-1BB76F3D7940}" presName="parTrans" presStyleLbl="bgSibTrans2D1" presStyleIdx="3" presStyleCnt="5"/>
      <dgm:spPr/>
    </dgm:pt>
    <dgm:pt modelId="{C5C2114B-F393-4B61-ABF9-7506467CB197}" type="pres">
      <dgm:prSet presAssocID="{62032A2C-130A-46B7-B7C6-B749718FB3A8}" presName="node" presStyleLbl="node1" presStyleIdx="3" presStyleCnt="5" custRadScaleRad="115066" custRadScaleInc="9418">
        <dgm:presLayoutVars>
          <dgm:bulletEnabled val="1"/>
        </dgm:presLayoutVars>
      </dgm:prSet>
      <dgm:spPr/>
    </dgm:pt>
    <dgm:pt modelId="{A998281E-656D-4329-B38D-C29E4BACE052}" type="pres">
      <dgm:prSet presAssocID="{314043DC-0F99-43A9-935D-D99E0F9DAE8F}" presName="parTrans" presStyleLbl="bgSibTrans2D1" presStyleIdx="4" presStyleCnt="5"/>
      <dgm:spPr/>
    </dgm:pt>
    <dgm:pt modelId="{0065FB33-4B78-4364-86F1-BBE148839E05}" type="pres">
      <dgm:prSet presAssocID="{DA062B19-4B62-47FA-8458-9F49C0E09FA8}" presName="node" presStyleLbl="node1" presStyleIdx="4" presStyleCnt="5" custRadScaleRad="80840" custRadScaleInc="25607">
        <dgm:presLayoutVars>
          <dgm:bulletEnabled val="1"/>
        </dgm:presLayoutVars>
      </dgm:prSet>
      <dgm:spPr/>
    </dgm:pt>
  </dgm:ptLst>
  <dgm:cxnLst>
    <dgm:cxn modelId="{EC2E8104-315D-4291-A089-6720074B6F68}" type="presOf" srcId="{FA219FCA-F3FF-4499-9006-8CFCADC06CD0}" destId="{3F93A355-F145-4ED4-A8D1-36CD1D546BF3}" srcOrd="0" destOrd="0" presId="urn:microsoft.com/office/officeart/2005/8/layout/radial4"/>
    <dgm:cxn modelId="{0BEDC629-CA57-4D05-BAC4-78917BEF47AE}" srcId="{E5DB0413-A06A-4301-80A2-CFD67EAAAC81}" destId="{1B3B96E8-B481-4964-9BDD-F60DDDC44F22}" srcOrd="0" destOrd="0" parTransId="{CF16164C-C6E4-4898-B45B-B4FEB0735EB8}" sibTransId="{2CA10C21-2FED-4FC6-88B8-9DE41683873A}"/>
    <dgm:cxn modelId="{DDC0312E-34A1-4265-978B-C6A5DF2985D5}" srcId="{1B3B96E8-B481-4964-9BDD-F60DDDC44F22}" destId="{290659E8-6922-400E-A9C8-75605008A508}" srcOrd="1" destOrd="0" parTransId="{B1F96A8A-3544-4062-95A7-E3AF14F70E7E}" sibTransId="{A4A20D1E-E7D8-47F4-BA88-9C6845D5AF78}"/>
    <dgm:cxn modelId="{02BB342F-C9D3-4323-BE4B-D651165CFD60}" srcId="{1B3B96E8-B481-4964-9BDD-F60DDDC44F22}" destId="{DA062B19-4B62-47FA-8458-9F49C0E09FA8}" srcOrd="4" destOrd="0" parTransId="{314043DC-0F99-43A9-935D-D99E0F9DAE8F}" sibTransId="{813463FF-F0FD-471D-83A5-FC7E36189560}"/>
    <dgm:cxn modelId="{7AC19849-623A-40E4-AD60-25628CBFCE50}" type="presOf" srcId="{1B3B96E8-B481-4964-9BDD-F60DDDC44F22}" destId="{5AE40849-EC03-4E53-ADF6-E69B4EA85942}" srcOrd="0" destOrd="0" presId="urn:microsoft.com/office/officeart/2005/8/layout/radial4"/>
    <dgm:cxn modelId="{79EEEB49-8343-469C-8399-3D968072F30C}" srcId="{1B3B96E8-B481-4964-9BDD-F60DDDC44F22}" destId="{CC82D4EC-08E9-42C1-9BB0-268D5AC2535F}" srcOrd="2" destOrd="0" parTransId="{8D26D78D-5276-4FE9-B451-A3E71FE22E00}" sibTransId="{73541DED-8904-4E41-934C-E5918B649327}"/>
    <dgm:cxn modelId="{21A7A871-CBF9-48F1-85FC-98EA3781B321}" srcId="{1B3B96E8-B481-4964-9BDD-F60DDDC44F22}" destId="{62032A2C-130A-46B7-B7C6-B749718FB3A8}" srcOrd="3" destOrd="0" parTransId="{9A7275FA-9C41-4A41-A57C-1BB76F3D7940}" sibTransId="{5B4A0D0B-DA57-4A6C-95A1-66A9BF8E8EBE}"/>
    <dgm:cxn modelId="{D02DF984-C90B-4E1E-861A-1681AFD3A96B}" type="presOf" srcId="{CC82D4EC-08E9-42C1-9BB0-268D5AC2535F}" destId="{1494EB55-C400-4904-8C02-268027253FA0}" srcOrd="0" destOrd="0" presId="urn:microsoft.com/office/officeart/2005/8/layout/radial4"/>
    <dgm:cxn modelId="{EBD0F58B-737B-4853-B939-E026CB31233C}" type="presOf" srcId="{B1F96A8A-3544-4062-95A7-E3AF14F70E7E}" destId="{70D7ACFC-E0F7-4BEE-9DFA-9248D8A39BE7}" srcOrd="0" destOrd="0" presId="urn:microsoft.com/office/officeart/2005/8/layout/radial4"/>
    <dgm:cxn modelId="{360BCD99-5520-4590-8C31-064ADA230302}" type="presOf" srcId="{8D26D78D-5276-4FE9-B451-A3E71FE22E00}" destId="{68863548-57C9-424F-AFE7-6442B87A650F}" srcOrd="0" destOrd="0" presId="urn:microsoft.com/office/officeart/2005/8/layout/radial4"/>
    <dgm:cxn modelId="{7B6099AA-E700-4389-ACDA-38DF2B012A16}" type="presOf" srcId="{E5DB0413-A06A-4301-80A2-CFD67EAAAC81}" destId="{021A9543-8BB9-4D1C-AD38-569F019328C3}" srcOrd="0" destOrd="0" presId="urn:microsoft.com/office/officeart/2005/8/layout/radial4"/>
    <dgm:cxn modelId="{23E0D9B5-7E1F-4686-B6F4-B48DDE2880D6}" type="presOf" srcId="{314043DC-0F99-43A9-935D-D99E0F9DAE8F}" destId="{A998281E-656D-4329-B38D-C29E4BACE052}" srcOrd="0" destOrd="0" presId="urn:microsoft.com/office/officeart/2005/8/layout/radial4"/>
    <dgm:cxn modelId="{7B3384B8-9789-4F95-9821-86964BA7B67C}" type="presOf" srcId="{DD5904D2-30F3-4A8F-8BEF-BE5BBD649365}" destId="{CD7D5649-D843-49FD-BD84-6AF6B05DFE6F}" srcOrd="0" destOrd="0" presId="urn:microsoft.com/office/officeart/2005/8/layout/radial4"/>
    <dgm:cxn modelId="{12B173BC-4308-4148-8D6C-872E7C080F82}" type="presOf" srcId="{DA062B19-4B62-47FA-8458-9F49C0E09FA8}" destId="{0065FB33-4B78-4364-86F1-BBE148839E05}" srcOrd="0" destOrd="0" presId="urn:microsoft.com/office/officeart/2005/8/layout/radial4"/>
    <dgm:cxn modelId="{AB6F0FC0-7993-4DB9-BB41-35E7E08D06AF}" type="presOf" srcId="{290659E8-6922-400E-A9C8-75605008A508}" destId="{6B0F1344-31E2-495B-A068-74AAFCDB0E36}" srcOrd="0" destOrd="0" presId="urn:microsoft.com/office/officeart/2005/8/layout/radial4"/>
    <dgm:cxn modelId="{6B60F5DD-AA1A-4D37-98AD-A23FA818239A}" type="presOf" srcId="{62032A2C-130A-46B7-B7C6-B749718FB3A8}" destId="{C5C2114B-F393-4B61-ABF9-7506467CB197}" srcOrd="0" destOrd="0" presId="urn:microsoft.com/office/officeart/2005/8/layout/radial4"/>
    <dgm:cxn modelId="{843502E3-E792-4147-A689-703F08C9D95B}" type="presOf" srcId="{9A7275FA-9C41-4A41-A57C-1BB76F3D7940}" destId="{5725B485-DF61-4819-8570-80C264A1CE32}" srcOrd="0" destOrd="0" presId="urn:microsoft.com/office/officeart/2005/8/layout/radial4"/>
    <dgm:cxn modelId="{C60015FA-169B-4F50-BA94-4F7BA6E67DCF}" srcId="{1B3B96E8-B481-4964-9BDD-F60DDDC44F22}" destId="{FA219FCA-F3FF-4499-9006-8CFCADC06CD0}" srcOrd="0" destOrd="0" parTransId="{DD5904D2-30F3-4A8F-8BEF-BE5BBD649365}" sibTransId="{6A82909A-386F-4C02-9C97-31182BF04F43}"/>
    <dgm:cxn modelId="{1655B7FF-6D2F-41E2-9030-3FEB24790268}" type="presParOf" srcId="{021A9543-8BB9-4D1C-AD38-569F019328C3}" destId="{5AE40849-EC03-4E53-ADF6-E69B4EA85942}" srcOrd="0" destOrd="0" presId="urn:microsoft.com/office/officeart/2005/8/layout/radial4"/>
    <dgm:cxn modelId="{01935150-5945-4C4B-904E-B24001A89698}" type="presParOf" srcId="{021A9543-8BB9-4D1C-AD38-569F019328C3}" destId="{CD7D5649-D843-49FD-BD84-6AF6B05DFE6F}" srcOrd="1" destOrd="0" presId="urn:microsoft.com/office/officeart/2005/8/layout/radial4"/>
    <dgm:cxn modelId="{22B05B41-2FBB-488C-BB54-C2098DC846C4}" type="presParOf" srcId="{021A9543-8BB9-4D1C-AD38-569F019328C3}" destId="{3F93A355-F145-4ED4-A8D1-36CD1D546BF3}" srcOrd="2" destOrd="0" presId="urn:microsoft.com/office/officeart/2005/8/layout/radial4"/>
    <dgm:cxn modelId="{84CD2953-3A4A-4527-9B22-38D3FB90E0CD}" type="presParOf" srcId="{021A9543-8BB9-4D1C-AD38-569F019328C3}" destId="{70D7ACFC-E0F7-4BEE-9DFA-9248D8A39BE7}" srcOrd="3" destOrd="0" presId="urn:microsoft.com/office/officeart/2005/8/layout/radial4"/>
    <dgm:cxn modelId="{770B09E0-C50C-4579-8B59-5F6484D9D74B}" type="presParOf" srcId="{021A9543-8BB9-4D1C-AD38-569F019328C3}" destId="{6B0F1344-31E2-495B-A068-74AAFCDB0E36}" srcOrd="4" destOrd="0" presId="urn:microsoft.com/office/officeart/2005/8/layout/radial4"/>
    <dgm:cxn modelId="{2DF9C846-1B5B-4B83-8A4F-963743741BC4}" type="presParOf" srcId="{021A9543-8BB9-4D1C-AD38-569F019328C3}" destId="{68863548-57C9-424F-AFE7-6442B87A650F}" srcOrd="5" destOrd="0" presId="urn:microsoft.com/office/officeart/2005/8/layout/radial4"/>
    <dgm:cxn modelId="{AA49D42A-231D-4E9E-AD5C-EEF7A5EBC0B4}" type="presParOf" srcId="{021A9543-8BB9-4D1C-AD38-569F019328C3}" destId="{1494EB55-C400-4904-8C02-268027253FA0}" srcOrd="6" destOrd="0" presId="urn:microsoft.com/office/officeart/2005/8/layout/radial4"/>
    <dgm:cxn modelId="{644E0D57-8740-4D51-9DC0-0AAAC9F8C2D7}" type="presParOf" srcId="{021A9543-8BB9-4D1C-AD38-569F019328C3}" destId="{5725B485-DF61-4819-8570-80C264A1CE32}" srcOrd="7" destOrd="0" presId="urn:microsoft.com/office/officeart/2005/8/layout/radial4"/>
    <dgm:cxn modelId="{BC96C3A5-1C09-4B45-90B3-725CDC4C69CD}" type="presParOf" srcId="{021A9543-8BB9-4D1C-AD38-569F019328C3}" destId="{C5C2114B-F393-4B61-ABF9-7506467CB197}" srcOrd="8" destOrd="0" presId="urn:microsoft.com/office/officeart/2005/8/layout/radial4"/>
    <dgm:cxn modelId="{AE18846D-8BD7-4386-AB86-66CE0DBC9216}" type="presParOf" srcId="{021A9543-8BB9-4D1C-AD38-569F019328C3}" destId="{A998281E-656D-4329-B38D-C29E4BACE052}" srcOrd="9" destOrd="0" presId="urn:microsoft.com/office/officeart/2005/8/layout/radial4"/>
    <dgm:cxn modelId="{F090B5ED-6821-4F13-8184-6837E0028841}" type="presParOf" srcId="{021A9543-8BB9-4D1C-AD38-569F019328C3}" destId="{0065FB33-4B78-4364-86F1-BBE148839E05}" srcOrd="10" destOrd="0" presId="urn:microsoft.com/office/officeart/2005/8/layout/radial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B174A5-3A85-4CA7-8147-0A37D376AE6F}" type="doc">
      <dgm:prSet loTypeId="urn:microsoft.com/office/officeart/2005/8/layout/hProcess9" loCatId="process" qsTypeId="urn:microsoft.com/office/officeart/2005/8/quickstyle/simple1" qsCatId="simple" csTypeId="urn:microsoft.com/office/officeart/2005/8/colors/accent2_2" csCatId="accent2" phldr="1"/>
      <dgm:spPr/>
    </dgm:pt>
    <dgm:pt modelId="{CBDD2669-925E-4043-9683-5D17D39D4E82}">
      <dgm:prSet phldrT="[Text]"/>
      <dgm:spPr/>
      <dgm:t>
        <a:bodyPr/>
        <a:lstStyle/>
        <a:p>
          <a:r>
            <a:rPr lang="en-US" dirty="0"/>
            <a:t>Get Raw Data</a:t>
          </a:r>
        </a:p>
      </dgm:t>
    </dgm:pt>
    <dgm:pt modelId="{7135F06D-19D6-44C5-9AD3-5B54B4688234}" type="parTrans" cxnId="{99F38C59-1DB0-4FEE-86F8-4EFA6BA744E2}">
      <dgm:prSet/>
      <dgm:spPr/>
      <dgm:t>
        <a:bodyPr/>
        <a:lstStyle/>
        <a:p>
          <a:endParaRPr lang="en-US"/>
        </a:p>
      </dgm:t>
    </dgm:pt>
    <dgm:pt modelId="{563951DA-D91E-4027-B08C-C850F953F9B9}" type="sibTrans" cxnId="{99F38C59-1DB0-4FEE-86F8-4EFA6BA744E2}">
      <dgm:prSet/>
      <dgm:spPr/>
      <dgm:t>
        <a:bodyPr/>
        <a:lstStyle/>
        <a:p>
          <a:endParaRPr lang="en-US"/>
        </a:p>
      </dgm:t>
    </dgm:pt>
    <dgm:pt modelId="{9EEDE415-EB1F-4B97-AF55-0A98DB663275}">
      <dgm:prSet phldrT="[Text]"/>
      <dgm:spPr/>
      <dgm:t>
        <a:bodyPr/>
        <a:lstStyle/>
        <a:p>
          <a:r>
            <a:rPr lang="en-US" dirty="0"/>
            <a:t>Clean and Prepare Raw Data</a:t>
          </a:r>
        </a:p>
      </dgm:t>
    </dgm:pt>
    <dgm:pt modelId="{74EAB6C0-8F42-4458-9D94-5AF6274847C1}" type="parTrans" cxnId="{178E585E-7335-4271-A587-0885E05A784F}">
      <dgm:prSet/>
      <dgm:spPr/>
      <dgm:t>
        <a:bodyPr/>
        <a:lstStyle/>
        <a:p>
          <a:endParaRPr lang="en-US"/>
        </a:p>
      </dgm:t>
    </dgm:pt>
    <dgm:pt modelId="{22632E6B-D6A1-48E9-8FBB-AE0CE202ABFC}" type="sibTrans" cxnId="{178E585E-7335-4271-A587-0885E05A784F}">
      <dgm:prSet/>
      <dgm:spPr/>
      <dgm:t>
        <a:bodyPr/>
        <a:lstStyle/>
        <a:p>
          <a:endParaRPr lang="en-US"/>
        </a:p>
      </dgm:t>
    </dgm:pt>
    <dgm:pt modelId="{B792A8E1-C7C0-4FC9-A495-4194AC7FDF98}">
      <dgm:prSet phldrT="[Text]"/>
      <dgm:spPr/>
      <dgm:t>
        <a:bodyPr/>
        <a:lstStyle/>
        <a:p>
          <a:r>
            <a:rPr lang="en-US" dirty="0"/>
            <a:t>Load Clean Data to Model</a:t>
          </a:r>
        </a:p>
      </dgm:t>
    </dgm:pt>
    <dgm:pt modelId="{03962173-54FC-4CCB-B187-884BB4F85649}" type="parTrans" cxnId="{0E3925E4-0BD4-4A77-9C47-D7F98537DE03}">
      <dgm:prSet/>
      <dgm:spPr/>
      <dgm:t>
        <a:bodyPr/>
        <a:lstStyle/>
        <a:p>
          <a:endParaRPr lang="en-US"/>
        </a:p>
      </dgm:t>
    </dgm:pt>
    <dgm:pt modelId="{533EAE4D-B5B4-44B6-9E98-B960B1D5D87D}" type="sibTrans" cxnId="{0E3925E4-0BD4-4A77-9C47-D7F98537DE03}">
      <dgm:prSet/>
      <dgm:spPr/>
      <dgm:t>
        <a:bodyPr/>
        <a:lstStyle/>
        <a:p>
          <a:endParaRPr lang="en-US"/>
        </a:p>
      </dgm:t>
    </dgm:pt>
    <dgm:pt modelId="{C875B4F4-F900-4A79-AAF2-1254678E9839}" type="pres">
      <dgm:prSet presAssocID="{92B174A5-3A85-4CA7-8147-0A37D376AE6F}" presName="CompostProcess" presStyleCnt="0">
        <dgm:presLayoutVars>
          <dgm:dir/>
          <dgm:resizeHandles val="exact"/>
        </dgm:presLayoutVars>
      </dgm:prSet>
      <dgm:spPr/>
    </dgm:pt>
    <dgm:pt modelId="{AED47C5D-57FD-4C66-8EF7-AA8A863A56EA}" type="pres">
      <dgm:prSet presAssocID="{92B174A5-3A85-4CA7-8147-0A37D376AE6F}" presName="arrow" presStyleLbl="bgShp" presStyleIdx="0" presStyleCnt="1" custLinFactNeighborX="-1026" custLinFactNeighborY="3975"/>
      <dgm:spPr/>
    </dgm:pt>
    <dgm:pt modelId="{222F8AB2-0EAA-4A18-BBA3-7C3E07B99D37}" type="pres">
      <dgm:prSet presAssocID="{92B174A5-3A85-4CA7-8147-0A37D376AE6F}" presName="linearProcess" presStyleCnt="0"/>
      <dgm:spPr/>
    </dgm:pt>
    <dgm:pt modelId="{770423D0-A321-4F74-9748-8E8B97B14C2C}" type="pres">
      <dgm:prSet presAssocID="{CBDD2669-925E-4043-9683-5D17D39D4E82}" presName="textNode" presStyleLbl="node1" presStyleIdx="0" presStyleCnt="3">
        <dgm:presLayoutVars>
          <dgm:bulletEnabled val="1"/>
        </dgm:presLayoutVars>
      </dgm:prSet>
      <dgm:spPr/>
    </dgm:pt>
    <dgm:pt modelId="{B8957630-7C2A-412E-A5F1-E8F2CCB9C177}" type="pres">
      <dgm:prSet presAssocID="{563951DA-D91E-4027-B08C-C850F953F9B9}" presName="sibTrans" presStyleCnt="0"/>
      <dgm:spPr/>
    </dgm:pt>
    <dgm:pt modelId="{1252CE01-4DA8-4B9B-B61D-799310EEB150}" type="pres">
      <dgm:prSet presAssocID="{9EEDE415-EB1F-4B97-AF55-0A98DB663275}" presName="textNode" presStyleLbl="node1" presStyleIdx="1" presStyleCnt="3">
        <dgm:presLayoutVars>
          <dgm:bulletEnabled val="1"/>
        </dgm:presLayoutVars>
      </dgm:prSet>
      <dgm:spPr/>
    </dgm:pt>
    <dgm:pt modelId="{60A3A45F-8AA7-4E3A-BD9D-E211E8CF8C2F}" type="pres">
      <dgm:prSet presAssocID="{22632E6B-D6A1-48E9-8FBB-AE0CE202ABFC}" presName="sibTrans" presStyleCnt="0"/>
      <dgm:spPr/>
    </dgm:pt>
    <dgm:pt modelId="{A7A3D5A7-524B-4F20-8EFB-48AF9EAB291D}" type="pres">
      <dgm:prSet presAssocID="{B792A8E1-C7C0-4FC9-A495-4194AC7FDF98}" presName="textNode" presStyleLbl="node1" presStyleIdx="2" presStyleCnt="3">
        <dgm:presLayoutVars>
          <dgm:bulletEnabled val="1"/>
        </dgm:presLayoutVars>
      </dgm:prSet>
      <dgm:spPr/>
    </dgm:pt>
  </dgm:ptLst>
  <dgm:cxnLst>
    <dgm:cxn modelId="{6FA7435D-9193-4E06-B48E-974811E86EB6}" type="presOf" srcId="{9EEDE415-EB1F-4B97-AF55-0A98DB663275}" destId="{1252CE01-4DA8-4B9B-B61D-799310EEB150}" srcOrd="0" destOrd="0" presId="urn:microsoft.com/office/officeart/2005/8/layout/hProcess9"/>
    <dgm:cxn modelId="{178E585E-7335-4271-A587-0885E05A784F}" srcId="{92B174A5-3A85-4CA7-8147-0A37D376AE6F}" destId="{9EEDE415-EB1F-4B97-AF55-0A98DB663275}" srcOrd="1" destOrd="0" parTransId="{74EAB6C0-8F42-4458-9D94-5AF6274847C1}" sibTransId="{22632E6B-D6A1-48E9-8FBB-AE0CE202ABFC}"/>
    <dgm:cxn modelId="{6F50AF65-7575-4515-84E2-752733427117}" type="presOf" srcId="{B792A8E1-C7C0-4FC9-A495-4194AC7FDF98}" destId="{A7A3D5A7-524B-4F20-8EFB-48AF9EAB291D}" srcOrd="0" destOrd="0" presId="urn:microsoft.com/office/officeart/2005/8/layout/hProcess9"/>
    <dgm:cxn modelId="{8687D654-D4D1-4FF0-8821-C33CE6EDB75B}" type="presOf" srcId="{CBDD2669-925E-4043-9683-5D17D39D4E82}" destId="{770423D0-A321-4F74-9748-8E8B97B14C2C}" srcOrd="0" destOrd="0" presId="urn:microsoft.com/office/officeart/2005/8/layout/hProcess9"/>
    <dgm:cxn modelId="{99F38C59-1DB0-4FEE-86F8-4EFA6BA744E2}" srcId="{92B174A5-3A85-4CA7-8147-0A37D376AE6F}" destId="{CBDD2669-925E-4043-9683-5D17D39D4E82}" srcOrd="0" destOrd="0" parTransId="{7135F06D-19D6-44C5-9AD3-5B54B4688234}" sibTransId="{563951DA-D91E-4027-B08C-C850F953F9B9}"/>
    <dgm:cxn modelId="{0E3925E4-0BD4-4A77-9C47-D7F98537DE03}" srcId="{92B174A5-3A85-4CA7-8147-0A37D376AE6F}" destId="{B792A8E1-C7C0-4FC9-A495-4194AC7FDF98}" srcOrd="2" destOrd="0" parTransId="{03962173-54FC-4CCB-B187-884BB4F85649}" sibTransId="{533EAE4D-B5B4-44B6-9E98-B960B1D5D87D}"/>
    <dgm:cxn modelId="{726DBAE7-8252-4CAD-8F01-450C7DF8B1B0}" type="presOf" srcId="{92B174A5-3A85-4CA7-8147-0A37D376AE6F}" destId="{C875B4F4-F900-4A79-AAF2-1254678E9839}" srcOrd="0" destOrd="0" presId="urn:microsoft.com/office/officeart/2005/8/layout/hProcess9"/>
    <dgm:cxn modelId="{0BAB7789-62C5-4BD4-927D-69EDCD5C3E26}" type="presParOf" srcId="{C875B4F4-F900-4A79-AAF2-1254678E9839}" destId="{AED47C5D-57FD-4C66-8EF7-AA8A863A56EA}" srcOrd="0" destOrd="0" presId="urn:microsoft.com/office/officeart/2005/8/layout/hProcess9"/>
    <dgm:cxn modelId="{078D1E6E-53C1-4D5D-BC7C-D67637A1456D}" type="presParOf" srcId="{C875B4F4-F900-4A79-AAF2-1254678E9839}" destId="{222F8AB2-0EAA-4A18-BBA3-7C3E07B99D37}" srcOrd="1" destOrd="0" presId="urn:microsoft.com/office/officeart/2005/8/layout/hProcess9"/>
    <dgm:cxn modelId="{7147D0D2-9E99-4238-B400-98A8B94BC8F5}" type="presParOf" srcId="{222F8AB2-0EAA-4A18-BBA3-7C3E07B99D37}" destId="{770423D0-A321-4F74-9748-8E8B97B14C2C}" srcOrd="0" destOrd="0" presId="urn:microsoft.com/office/officeart/2005/8/layout/hProcess9"/>
    <dgm:cxn modelId="{EA5A3FD4-9A1C-45A6-9903-67CAF71030E7}" type="presParOf" srcId="{222F8AB2-0EAA-4A18-BBA3-7C3E07B99D37}" destId="{B8957630-7C2A-412E-A5F1-E8F2CCB9C177}" srcOrd="1" destOrd="0" presId="urn:microsoft.com/office/officeart/2005/8/layout/hProcess9"/>
    <dgm:cxn modelId="{01BE0F18-705E-49B3-9C71-687B15F37E2E}" type="presParOf" srcId="{222F8AB2-0EAA-4A18-BBA3-7C3E07B99D37}" destId="{1252CE01-4DA8-4B9B-B61D-799310EEB150}" srcOrd="2" destOrd="0" presId="urn:microsoft.com/office/officeart/2005/8/layout/hProcess9"/>
    <dgm:cxn modelId="{1C83F976-75FB-4543-840F-0E2CC7E273E7}" type="presParOf" srcId="{222F8AB2-0EAA-4A18-BBA3-7C3E07B99D37}" destId="{60A3A45F-8AA7-4E3A-BD9D-E211E8CF8C2F}" srcOrd="3" destOrd="0" presId="urn:microsoft.com/office/officeart/2005/8/layout/hProcess9"/>
    <dgm:cxn modelId="{04799AF3-43F8-41CA-9BDF-922B632F10BF}" type="presParOf" srcId="{222F8AB2-0EAA-4A18-BBA3-7C3E07B99D37}" destId="{A7A3D5A7-524B-4F20-8EFB-48AF9EAB291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DB0413-A06A-4301-80A2-CFD67EAAAC8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1B3B96E8-B481-4964-9BDD-F60DDDC44F22}">
      <dgm:prSet phldrT="[Text]"/>
      <dgm:spPr>
        <a:solidFill>
          <a:schemeClr val="tx1"/>
        </a:solidFill>
        <a:ln>
          <a:noFill/>
        </a:ln>
      </dgm:spPr>
      <dgm:t>
        <a:bodyPr/>
        <a:lstStyle/>
        <a:p>
          <a:r>
            <a:rPr lang="en-US" dirty="0">
              <a:solidFill>
                <a:schemeClr val="bg2"/>
              </a:solidFill>
            </a:rPr>
            <a:t>Fact Responses</a:t>
          </a:r>
        </a:p>
      </dgm:t>
    </dgm:pt>
    <dgm:pt modelId="{CF16164C-C6E4-4898-B45B-B4FEB0735EB8}" type="parTrans" cxnId="{0BEDC629-CA57-4D05-BAC4-78917BEF47AE}">
      <dgm:prSet/>
      <dgm:spPr/>
      <dgm:t>
        <a:bodyPr/>
        <a:lstStyle/>
        <a:p>
          <a:endParaRPr lang="en-US">
            <a:solidFill>
              <a:schemeClr val="bg2"/>
            </a:solidFill>
          </a:endParaRPr>
        </a:p>
      </dgm:t>
    </dgm:pt>
    <dgm:pt modelId="{2CA10C21-2FED-4FC6-88B8-9DE41683873A}" type="sibTrans" cxnId="{0BEDC629-CA57-4D05-BAC4-78917BEF47AE}">
      <dgm:prSet/>
      <dgm:spPr/>
      <dgm:t>
        <a:bodyPr/>
        <a:lstStyle/>
        <a:p>
          <a:endParaRPr lang="en-US">
            <a:solidFill>
              <a:schemeClr val="bg2"/>
            </a:solidFill>
          </a:endParaRPr>
        </a:p>
      </dgm:t>
    </dgm:pt>
    <dgm:pt modelId="{FA219FCA-F3FF-4499-9006-8CFCADC06CD0}">
      <dgm:prSet phldrT="[Text]"/>
      <dgm:spPr>
        <a:ln>
          <a:noFill/>
        </a:ln>
      </dgm:spPr>
      <dgm:t>
        <a:bodyPr/>
        <a:lstStyle/>
        <a:p>
          <a:r>
            <a:rPr lang="en-US" dirty="0">
              <a:solidFill>
                <a:schemeClr val="bg2"/>
              </a:solidFill>
            </a:rPr>
            <a:t>Responses</a:t>
          </a:r>
        </a:p>
      </dgm:t>
    </dgm:pt>
    <dgm:pt modelId="{DD5904D2-30F3-4A8F-8BEF-BE5BBD649365}" type="parTrans" cxnId="{C60015FA-169B-4F50-BA94-4F7BA6E67DCF}">
      <dgm:prSet/>
      <dgm:spPr/>
      <dgm:t>
        <a:bodyPr/>
        <a:lstStyle/>
        <a:p>
          <a:endParaRPr lang="en-US">
            <a:solidFill>
              <a:schemeClr val="bg2"/>
            </a:solidFill>
          </a:endParaRPr>
        </a:p>
      </dgm:t>
    </dgm:pt>
    <dgm:pt modelId="{6A82909A-386F-4C02-9C97-31182BF04F43}" type="sibTrans" cxnId="{C60015FA-169B-4F50-BA94-4F7BA6E67DCF}">
      <dgm:prSet/>
      <dgm:spPr/>
      <dgm:t>
        <a:bodyPr/>
        <a:lstStyle/>
        <a:p>
          <a:endParaRPr lang="en-US">
            <a:solidFill>
              <a:schemeClr val="bg2"/>
            </a:solidFill>
          </a:endParaRPr>
        </a:p>
      </dgm:t>
    </dgm:pt>
    <dgm:pt modelId="{290659E8-6922-400E-A9C8-75605008A508}">
      <dgm:prSet phldrT="[Text]"/>
      <dgm:spPr>
        <a:ln>
          <a:noFill/>
        </a:ln>
      </dgm:spPr>
      <dgm:t>
        <a:bodyPr/>
        <a:lstStyle/>
        <a:p>
          <a:r>
            <a:rPr lang="en-US" dirty="0">
              <a:solidFill>
                <a:schemeClr val="bg2"/>
              </a:solidFill>
            </a:rPr>
            <a:t>Students</a:t>
          </a:r>
        </a:p>
      </dgm:t>
    </dgm:pt>
    <dgm:pt modelId="{B1F96A8A-3544-4062-95A7-E3AF14F70E7E}" type="parTrans" cxnId="{DDC0312E-34A1-4265-978B-C6A5DF2985D5}">
      <dgm:prSet/>
      <dgm:spPr/>
      <dgm:t>
        <a:bodyPr/>
        <a:lstStyle/>
        <a:p>
          <a:endParaRPr lang="en-US">
            <a:solidFill>
              <a:schemeClr val="bg2"/>
            </a:solidFill>
          </a:endParaRPr>
        </a:p>
      </dgm:t>
    </dgm:pt>
    <dgm:pt modelId="{A4A20D1E-E7D8-47F4-BA88-9C6845D5AF78}" type="sibTrans" cxnId="{DDC0312E-34A1-4265-978B-C6A5DF2985D5}">
      <dgm:prSet/>
      <dgm:spPr/>
      <dgm:t>
        <a:bodyPr/>
        <a:lstStyle/>
        <a:p>
          <a:endParaRPr lang="en-US">
            <a:solidFill>
              <a:schemeClr val="bg2"/>
            </a:solidFill>
          </a:endParaRPr>
        </a:p>
      </dgm:t>
    </dgm:pt>
    <dgm:pt modelId="{CC82D4EC-08E9-42C1-9BB0-268D5AC2535F}">
      <dgm:prSet phldrT="[Text]"/>
      <dgm:spPr>
        <a:ln>
          <a:noFill/>
        </a:ln>
      </dgm:spPr>
      <dgm:t>
        <a:bodyPr/>
        <a:lstStyle/>
        <a:p>
          <a:r>
            <a:rPr lang="en-US" dirty="0">
              <a:solidFill>
                <a:schemeClr val="bg2"/>
              </a:solidFill>
            </a:rPr>
            <a:t>Semesters</a:t>
          </a:r>
        </a:p>
      </dgm:t>
    </dgm:pt>
    <dgm:pt modelId="{8D26D78D-5276-4FE9-B451-A3E71FE22E00}" type="parTrans" cxnId="{79EEEB49-8343-469C-8399-3D968072F30C}">
      <dgm:prSet/>
      <dgm:spPr/>
      <dgm:t>
        <a:bodyPr/>
        <a:lstStyle/>
        <a:p>
          <a:endParaRPr lang="en-US">
            <a:solidFill>
              <a:schemeClr val="bg2"/>
            </a:solidFill>
          </a:endParaRPr>
        </a:p>
      </dgm:t>
    </dgm:pt>
    <dgm:pt modelId="{73541DED-8904-4E41-934C-E5918B649327}" type="sibTrans" cxnId="{79EEEB49-8343-469C-8399-3D968072F30C}">
      <dgm:prSet/>
      <dgm:spPr/>
      <dgm:t>
        <a:bodyPr/>
        <a:lstStyle/>
        <a:p>
          <a:endParaRPr lang="en-US">
            <a:solidFill>
              <a:schemeClr val="bg2"/>
            </a:solidFill>
          </a:endParaRPr>
        </a:p>
      </dgm:t>
    </dgm:pt>
    <dgm:pt modelId="{62032A2C-130A-46B7-B7C6-B749718FB3A8}">
      <dgm:prSet phldrT="[Text]"/>
      <dgm:spPr>
        <a:ln>
          <a:noFill/>
        </a:ln>
      </dgm:spPr>
      <dgm:t>
        <a:bodyPr/>
        <a:lstStyle/>
        <a:p>
          <a:r>
            <a:rPr lang="en-US" dirty="0">
              <a:solidFill>
                <a:schemeClr val="bg2"/>
              </a:solidFill>
            </a:rPr>
            <a:t>Courses</a:t>
          </a:r>
        </a:p>
      </dgm:t>
    </dgm:pt>
    <dgm:pt modelId="{9A7275FA-9C41-4A41-A57C-1BB76F3D7940}" type="parTrans" cxnId="{21A7A871-CBF9-48F1-85FC-98EA3781B321}">
      <dgm:prSet/>
      <dgm:spPr/>
      <dgm:t>
        <a:bodyPr/>
        <a:lstStyle/>
        <a:p>
          <a:endParaRPr lang="en-US">
            <a:solidFill>
              <a:schemeClr val="bg2"/>
            </a:solidFill>
          </a:endParaRPr>
        </a:p>
      </dgm:t>
    </dgm:pt>
    <dgm:pt modelId="{5B4A0D0B-DA57-4A6C-95A1-66A9BF8E8EBE}" type="sibTrans" cxnId="{21A7A871-CBF9-48F1-85FC-98EA3781B321}">
      <dgm:prSet/>
      <dgm:spPr/>
      <dgm:t>
        <a:bodyPr/>
        <a:lstStyle/>
        <a:p>
          <a:endParaRPr lang="en-US">
            <a:solidFill>
              <a:schemeClr val="bg2"/>
            </a:solidFill>
          </a:endParaRPr>
        </a:p>
      </dgm:t>
    </dgm:pt>
    <dgm:pt modelId="{DA062B19-4B62-47FA-8458-9F49C0E09FA8}">
      <dgm:prSet phldrT="[Text]"/>
      <dgm:spPr>
        <a:ln>
          <a:noFill/>
        </a:ln>
      </dgm:spPr>
      <dgm:t>
        <a:bodyPr/>
        <a:lstStyle/>
        <a:p>
          <a:r>
            <a:rPr lang="en-US" dirty="0">
              <a:solidFill>
                <a:schemeClr val="bg2"/>
              </a:solidFill>
            </a:rPr>
            <a:t>Questions</a:t>
          </a:r>
        </a:p>
      </dgm:t>
    </dgm:pt>
    <dgm:pt modelId="{314043DC-0F99-43A9-935D-D99E0F9DAE8F}" type="parTrans" cxnId="{02BB342F-C9D3-4323-BE4B-D651165CFD60}">
      <dgm:prSet/>
      <dgm:spPr/>
      <dgm:t>
        <a:bodyPr/>
        <a:lstStyle/>
        <a:p>
          <a:endParaRPr lang="en-US">
            <a:solidFill>
              <a:schemeClr val="bg2"/>
            </a:solidFill>
          </a:endParaRPr>
        </a:p>
      </dgm:t>
    </dgm:pt>
    <dgm:pt modelId="{813463FF-F0FD-471D-83A5-FC7E36189560}" type="sibTrans" cxnId="{02BB342F-C9D3-4323-BE4B-D651165CFD60}">
      <dgm:prSet/>
      <dgm:spPr/>
      <dgm:t>
        <a:bodyPr/>
        <a:lstStyle/>
        <a:p>
          <a:endParaRPr lang="en-US">
            <a:solidFill>
              <a:schemeClr val="bg2"/>
            </a:solidFill>
          </a:endParaRPr>
        </a:p>
      </dgm:t>
    </dgm:pt>
    <dgm:pt modelId="{021A9543-8BB9-4D1C-AD38-569F019328C3}" type="pres">
      <dgm:prSet presAssocID="{E5DB0413-A06A-4301-80A2-CFD67EAAAC81}" presName="cycle" presStyleCnt="0">
        <dgm:presLayoutVars>
          <dgm:chMax val="1"/>
          <dgm:dir/>
          <dgm:animLvl val="ctr"/>
          <dgm:resizeHandles val="exact"/>
        </dgm:presLayoutVars>
      </dgm:prSet>
      <dgm:spPr/>
    </dgm:pt>
    <dgm:pt modelId="{5AE40849-EC03-4E53-ADF6-E69B4EA85942}" type="pres">
      <dgm:prSet presAssocID="{1B3B96E8-B481-4964-9BDD-F60DDDC44F22}" presName="centerShape" presStyleLbl="node0" presStyleIdx="0" presStyleCnt="1" custLinFactNeighborY="-13728"/>
      <dgm:spPr/>
    </dgm:pt>
    <dgm:pt modelId="{CD7D5649-D843-49FD-BD84-6AF6B05DFE6F}" type="pres">
      <dgm:prSet presAssocID="{DD5904D2-30F3-4A8F-8BEF-BE5BBD649365}" presName="parTrans" presStyleLbl="bgSibTrans2D1" presStyleIdx="0" presStyleCnt="5"/>
      <dgm:spPr/>
    </dgm:pt>
    <dgm:pt modelId="{3F93A355-F145-4ED4-A8D1-36CD1D546BF3}" type="pres">
      <dgm:prSet presAssocID="{FA219FCA-F3FF-4499-9006-8CFCADC06CD0}" presName="node" presStyleLbl="node1" presStyleIdx="0" presStyleCnt="5" custRadScaleRad="78849" custRadScaleInc="-77592">
        <dgm:presLayoutVars>
          <dgm:bulletEnabled val="1"/>
        </dgm:presLayoutVars>
      </dgm:prSet>
      <dgm:spPr/>
    </dgm:pt>
    <dgm:pt modelId="{70D7ACFC-E0F7-4BEE-9DFA-9248D8A39BE7}" type="pres">
      <dgm:prSet presAssocID="{B1F96A8A-3544-4062-95A7-E3AF14F70E7E}" presName="parTrans" presStyleLbl="bgSibTrans2D1" presStyleIdx="1" presStyleCnt="5"/>
      <dgm:spPr/>
    </dgm:pt>
    <dgm:pt modelId="{6B0F1344-31E2-495B-A068-74AAFCDB0E36}" type="pres">
      <dgm:prSet presAssocID="{290659E8-6922-400E-A9C8-75605008A508}" presName="node" presStyleLbl="node1" presStyleIdx="1" presStyleCnt="5" custRadScaleRad="105440" custRadScaleInc="-19043">
        <dgm:presLayoutVars>
          <dgm:bulletEnabled val="1"/>
        </dgm:presLayoutVars>
      </dgm:prSet>
      <dgm:spPr/>
    </dgm:pt>
    <dgm:pt modelId="{68863548-57C9-424F-AFE7-6442B87A650F}" type="pres">
      <dgm:prSet presAssocID="{8D26D78D-5276-4FE9-B451-A3E71FE22E00}" presName="parTrans" presStyleLbl="bgSibTrans2D1" presStyleIdx="2" presStyleCnt="5"/>
      <dgm:spPr/>
    </dgm:pt>
    <dgm:pt modelId="{1494EB55-C400-4904-8C02-268027253FA0}" type="pres">
      <dgm:prSet presAssocID="{CC82D4EC-08E9-42C1-9BB0-268D5AC2535F}" presName="node" presStyleLbl="node1" presStyleIdx="2" presStyleCnt="5" custRadScaleRad="109012" custRadScaleInc="-7304">
        <dgm:presLayoutVars>
          <dgm:bulletEnabled val="1"/>
        </dgm:presLayoutVars>
      </dgm:prSet>
      <dgm:spPr/>
    </dgm:pt>
    <dgm:pt modelId="{5725B485-DF61-4819-8570-80C264A1CE32}" type="pres">
      <dgm:prSet presAssocID="{9A7275FA-9C41-4A41-A57C-1BB76F3D7940}" presName="parTrans" presStyleLbl="bgSibTrans2D1" presStyleIdx="3" presStyleCnt="5"/>
      <dgm:spPr/>
    </dgm:pt>
    <dgm:pt modelId="{C5C2114B-F393-4B61-ABF9-7506467CB197}" type="pres">
      <dgm:prSet presAssocID="{62032A2C-130A-46B7-B7C6-B749718FB3A8}" presName="node" presStyleLbl="node1" presStyleIdx="3" presStyleCnt="5" custRadScaleRad="107013" custRadScaleInc="20872">
        <dgm:presLayoutVars>
          <dgm:bulletEnabled val="1"/>
        </dgm:presLayoutVars>
      </dgm:prSet>
      <dgm:spPr/>
    </dgm:pt>
    <dgm:pt modelId="{A998281E-656D-4329-B38D-C29E4BACE052}" type="pres">
      <dgm:prSet presAssocID="{314043DC-0F99-43A9-935D-D99E0F9DAE8F}" presName="parTrans" presStyleLbl="bgSibTrans2D1" presStyleIdx="4" presStyleCnt="5"/>
      <dgm:spPr/>
    </dgm:pt>
    <dgm:pt modelId="{0065FB33-4B78-4364-86F1-BBE148839E05}" type="pres">
      <dgm:prSet presAssocID="{DA062B19-4B62-47FA-8458-9F49C0E09FA8}" presName="node" presStyleLbl="node1" presStyleIdx="4" presStyleCnt="5" custRadScaleRad="75655" custRadScaleInc="81177">
        <dgm:presLayoutVars>
          <dgm:bulletEnabled val="1"/>
        </dgm:presLayoutVars>
      </dgm:prSet>
      <dgm:spPr/>
    </dgm:pt>
  </dgm:ptLst>
  <dgm:cxnLst>
    <dgm:cxn modelId="{EC2E8104-315D-4291-A089-6720074B6F68}" type="presOf" srcId="{FA219FCA-F3FF-4499-9006-8CFCADC06CD0}" destId="{3F93A355-F145-4ED4-A8D1-36CD1D546BF3}" srcOrd="0" destOrd="0" presId="urn:microsoft.com/office/officeart/2005/8/layout/radial4"/>
    <dgm:cxn modelId="{0BEDC629-CA57-4D05-BAC4-78917BEF47AE}" srcId="{E5DB0413-A06A-4301-80A2-CFD67EAAAC81}" destId="{1B3B96E8-B481-4964-9BDD-F60DDDC44F22}" srcOrd="0" destOrd="0" parTransId="{CF16164C-C6E4-4898-B45B-B4FEB0735EB8}" sibTransId="{2CA10C21-2FED-4FC6-88B8-9DE41683873A}"/>
    <dgm:cxn modelId="{DDC0312E-34A1-4265-978B-C6A5DF2985D5}" srcId="{1B3B96E8-B481-4964-9BDD-F60DDDC44F22}" destId="{290659E8-6922-400E-A9C8-75605008A508}" srcOrd="1" destOrd="0" parTransId="{B1F96A8A-3544-4062-95A7-E3AF14F70E7E}" sibTransId="{A4A20D1E-E7D8-47F4-BA88-9C6845D5AF78}"/>
    <dgm:cxn modelId="{02BB342F-C9D3-4323-BE4B-D651165CFD60}" srcId="{1B3B96E8-B481-4964-9BDD-F60DDDC44F22}" destId="{DA062B19-4B62-47FA-8458-9F49C0E09FA8}" srcOrd="4" destOrd="0" parTransId="{314043DC-0F99-43A9-935D-D99E0F9DAE8F}" sibTransId="{813463FF-F0FD-471D-83A5-FC7E36189560}"/>
    <dgm:cxn modelId="{7AC19849-623A-40E4-AD60-25628CBFCE50}" type="presOf" srcId="{1B3B96E8-B481-4964-9BDD-F60DDDC44F22}" destId="{5AE40849-EC03-4E53-ADF6-E69B4EA85942}" srcOrd="0" destOrd="0" presId="urn:microsoft.com/office/officeart/2005/8/layout/radial4"/>
    <dgm:cxn modelId="{79EEEB49-8343-469C-8399-3D968072F30C}" srcId="{1B3B96E8-B481-4964-9BDD-F60DDDC44F22}" destId="{CC82D4EC-08E9-42C1-9BB0-268D5AC2535F}" srcOrd="2" destOrd="0" parTransId="{8D26D78D-5276-4FE9-B451-A3E71FE22E00}" sibTransId="{73541DED-8904-4E41-934C-E5918B649327}"/>
    <dgm:cxn modelId="{21A7A871-CBF9-48F1-85FC-98EA3781B321}" srcId="{1B3B96E8-B481-4964-9BDD-F60DDDC44F22}" destId="{62032A2C-130A-46B7-B7C6-B749718FB3A8}" srcOrd="3" destOrd="0" parTransId="{9A7275FA-9C41-4A41-A57C-1BB76F3D7940}" sibTransId="{5B4A0D0B-DA57-4A6C-95A1-66A9BF8E8EBE}"/>
    <dgm:cxn modelId="{D02DF984-C90B-4E1E-861A-1681AFD3A96B}" type="presOf" srcId="{CC82D4EC-08E9-42C1-9BB0-268D5AC2535F}" destId="{1494EB55-C400-4904-8C02-268027253FA0}" srcOrd="0" destOrd="0" presId="urn:microsoft.com/office/officeart/2005/8/layout/radial4"/>
    <dgm:cxn modelId="{EBD0F58B-737B-4853-B939-E026CB31233C}" type="presOf" srcId="{B1F96A8A-3544-4062-95A7-E3AF14F70E7E}" destId="{70D7ACFC-E0F7-4BEE-9DFA-9248D8A39BE7}" srcOrd="0" destOrd="0" presId="urn:microsoft.com/office/officeart/2005/8/layout/radial4"/>
    <dgm:cxn modelId="{360BCD99-5520-4590-8C31-064ADA230302}" type="presOf" srcId="{8D26D78D-5276-4FE9-B451-A3E71FE22E00}" destId="{68863548-57C9-424F-AFE7-6442B87A650F}" srcOrd="0" destOrd="0" presId="urn:microsoft.com/office/officeart/2005/8/layout/radial4"/>
    <dgm:cxn modelId="{7B6099AA-E700-4389-ACDA-38DF2B012A16}" type="presOf" srcId="{E5DB0413-A06A-4301-80A2-CFD67EAAAC81}" destId="{021A9543-8BB9-4D1C-AD38-569F019328C3}" srcOrd="0" destOrd="0" presId="urn:microsoft.com/office/officeart/2005/8/layout/radial4"/>
    <dgm:cxn modelId="{23E0D9B5-7E1F-4686-B6F4-B48DDE2880D6}" type="presOf" srcId="{314043DC-0F99-43A9-935D-D99E0F9DAE8F}" destId="{A998281E-656D-4329-B38D-C29E4BACE052}" srcOrd="0" destOrd="0" presId="urn:microsoft.com/office/officeart/2005/8/layout/radial4"/>
    <dgm:cxn modelId="{7B3384B8-9789-4F95-9821-86964BA7B67C}" type="presOf" srcId="{DD5904D2-30F3-4A8F-8BEF-BE5BBD649365}" destId="{CD7D5649-D843-49FD-BD84-6AF6B05DFE6F}" srcOrd="0" destOrd="0" presId="urn:microsoft.com/office/officeart/2005/8/layout/radial4"/>
    <dgm:cxn modelId="{12B173BC-4308-4148-8D6C-872E7C080F82}" type="presOf" srcId="{DA062B19-4B62-47FA-8458-9F49C0E09FA8}" destId="{0065FB33-4B78-4364-86F1-BBE148839E05}" srcOrd="0" destOrd="0" presId="urn:microsoft.com/office/officeart/2005/8/layout/radial4"/>
    <dgm:cxn modelId="{AB6F0FC0-7993-4DB9-BB41-35E7E08D06AF}" type="presOf" srcId="{290659E8-6922-400E-A9C8-75605008A508}" destId="{6B0F1344-31E2-495B-A068-74AAFCDB0E36}" srcOrd="0" destOrd="0" presId="urn:microsoft.com/office/officeart/2005/8/layout/radial4"/>
    <dgm:cxn modelId="{6B60F5DD-AA1A-4D37-98AD-A23FA818239A}" type="presOf" srcId="{62032A2C-130A-46B7-B7C6-B749718FB3A8}" destId="{C5C2114B-F393-4B61-ABF9-7506467CB197}" srcOrd="0" destOrd="0" presId="urn:microsoft.com/office/officeart/2005/8/layout/radial4"/>
    <dgm:cxn modelId="{843502E3-E792-4147-A689-703F08C9D95B}" type="presOf" srcId="{9A7275FA-9C41-4A41-A57C-1BB76F3D7940}" destId="{5725B485-DF61-4819-8570-80C264A1CE32}" srcOrd="0" destOrd="0" presId="urn:microsoft.com/office/officeart/2005/8/layout/radial4"/>
    <dgm:cxn modelId="{C60015FA-169B-4F50-BA94-4F7BA6E67DCF}" srcId="{1B3B96E8-B481-4964-9BDD-F60DDDC44F22}" destId="{FA219FCA-F3FF-4499-9006-8CFCADC06CD0}" srcOrd="0" destOrd="0" parTransId="{DD5904D2-30F3-4A8F-8BEF-BE5BBD649365}" sibTransId="{6A82909A-386F-4C02-9C97-31182BF04F43}"/>
    <dgm:cxn modelId="{1655B7FF-6D2F-41E2-9030-3FEB24790268}" type="presParOf" srcId="{021A9543-8BB9-4D1C-AD38-569F019328C3}" destId="{5AE40849-EC03-4E53-ADF6-E69B4EA85942}" srcOrd="0" destOrd="0" presId="urn:microsoft.com/office/officeart/2005/8/layout/radial4"/>
    <dgm:cxn modelId="{01935150-5945-4C4B-904E-B24001A89698}" type="presParOf" srcId="{021A9543-8BB9-4D1C-AD38-569F019328C3}" destId="{CD7D5649-D843-49FD-BD84-6AF6B05DFE6F}" srcOrd="1" destOrd="0" presId="urn:microsoft.com/office/officeart/2005/8/layout/radial4"/>
    <dgm:cxn modelId="{22B05B41-2FBB-488C-BB54-C2098DC846C4}" type="presParOf" srcId="{021A9543-8BB9-4D1C-AD38-569F019328C3}" destId="{3F93A355-F145-4ED4-A8D1-36CD1D546BF3}" srcOrd="2" destOrd="0" presId="urn:microsoft.com/office/officeart/2005/8/layout/radial4"/>
    <dgm:cxn modelId="{84CD2953-3A4A-4527-9B22-38D3FB90E0CD}" type="presParOf" srcId="{021A9543-8BB9-4D1C-AD38-569F019328C3}" destId="{70D7ACFC-E0F7-4BEE-9DFA-9248D8A39BE7}" srcOrd="3" destOrd="0" presId="urn:microsoft.com/office/officeart/2005/8/layout/radial4"/>
    <dgm:cxn modelId="{770B09E0-C50C-4579-8B59-5F6484D9D74B}" type="presParOf" srcId="{021A9543-8BB9-4D1C-AD38-569F019328C3}" destId="{6B0F1344-31E2-495B-A068-74AAFCDB0E36}" srcOrd="4" destOrd="0" presId="urn:microsoft.com/office/officeart/2005/8/layout/radial4"/>
    <dgm:cxn modelId="{2DF9C846-1B5B-4B83-8A4F-963743741BC4}" type="presParOf" srcId="{021A9543-8BB9-4D1C-AD38-569F019328C3}" destId="{68863548-57C9-424F-AFE7-6442B87A650F}" srcOrd="5" destOrd="0" presId="urn:microsoft.com/office/officeart/2005/8/layout/radial4"/>
    <dgm:cxn modelId="{AA49D42A-231D-4E9E-AD5C-EEF7A5EBC0B4}" type="presParOf" srcId="{021A9543-8BB9-4D1C-AD38-569F019328C3}" destId="{1494EB55-C400-4904-8C02-268027253FA0}" srcOrd="6" destOrd="0" presId="urn:microsoft.com/office/officeart/2005/8/layout/radial4"/>
    <dgm:cxn modelId="{644E0D57-8740-4D51-9DC0-0AAAC9F8C2D7}" type="presParOf" srcId="{021A9543-8BB9-4D1C-AD38-569F019328C3}" destId="{5725B485-DF61-4819-8570-80C264A1CE32}" srcOrd="7" destOrd="0" presId="urn:microsoft.com/office/officeart/2005/8/layout/radial4"/>
    <dgm:cxn modelId="{BC96C3A5-1C09-4B45-90B3-725CDC4C69CD}" type="presParOf" srcId="{021A9543-8BB9-4D1C-AD38-569F019328C3}" destId="{C5C2114B-F393-4B61-ABF9-7506467CB197}" srcOrd="8" destOrd="0" presId="urn:microsoft.com/office/officeart/2005/8/layout/radial4"/>
    <dgm:cxn modelId="{AE18846D-8BD7-4386-AB86-66CE0DBC9216}" type="presParOf" srcId="{021A9543-8BB9-4D1C-AD38-569F019328C3}" destId="{A998281E-656D-4329-B38D-C29E4BACE052}" srcOrd="9" destOrd="0" presId="urn:microsoft.com/office/officeart/2005/8/layout/radial4"/>
    <dgm:cxn modelId="{F090B5ED-6821-4F13-8184-6837E0028841}" type="presParOf" srcId="{021A9543-8BB9-4D1C-AD38-569F019328C3}" destId="{0065FB33-4B78-4364-86F1-BBE148839E05}" srcOrd="10" destOrd="0" presId="urn:microsoft.com/office/officeart/2005/8/layout/radial4"/>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E42395-94BC-4C57-B884-F3F43A97BCC1}" type="doc">
      <dgm:prSet loTypeId="urn:microsoft.com/office/officeart/2005/8/layout/hList1" loCatId="list" qsTypeId="urn:microsoft.com/office/officeart/2005/8/quickstyle/simple3" qsCatId="simple" csTypeId="urn:microsoft.com/office/officeart/2005/8/colors/colorful1" csCatId="colorful" phldr="1"/>
      <dgm:spPr/>
      <dgm:t>
        <a:bodyPr/>
        <a:lstStyle/>
        <a:p>
          <a:endParaRPr lang="en-US"/>
        </a:p>
      </dgm:t>
    </dgm:pt>
    <dgm:pt modelId="{611A5FBB-3740-4BC7-89E9-52C7CA7CBEA0}">
      <dgm:prSet phldrT="[Text]" custT="1"/>
      <dgm:spPr/>
      <dgm:t>
        <a:bodyPr/>
        <a:lstStyle/>
        <a:p>
          <a:r>
            <a:rPr lang="en-US" sz="3200" b="1" dirty="0"/>
            <a:t>Part 1</a:t>
          </a:r>
          <a:br>
            <a:rPr lang="en-US" sz="3200" dirty="0"/>
          </a:br>
          <a:r>
            <a:rPr lang="en-US" sz="3200" dirty="0"/>
            <a:t>Create the</a:t>
          </a:r>
          <a:br>
            <a:rPr lang="en-US" sz="3200" dirty="0"/>
          </a:br>
          <a:r>
            <a:rPr lang="en-US" sz="3200" dirty="0"/>
            <a:t>Data Model</a:t>
          </a:r>
        </a:p>
      </dgm:t>
    </dgm:pt>
    <dgm:pt modelId="{FEBC0144-306A-4A80-BD44-4DADA256D99B}" type="parTrans" cxnId="{52E90B9A-1BC3-43E9-BC82-97D57FF1149C}">
      <dgm:prSet/>
      <dgm:spPr/>
      <dgm:t>
        <a:bodyPr/>
        <a:lstStyle/>
        <a:p>
          <a:endParaRPr lang="en-US" sz="1400"/>
        </a:p>
      </dgm:t>
    </dgm:pt>
    <dgm:pt modelId="{040C61D4-BCDA-4953-8A30-F985D42D713B}" type="sibTrans" cxnId="{52E90B9A-1BC3-43E9-BC82-97D57FF1149C}">
      <dgm:prSet/>
      <dgm:spPr/>
      <dgm:t>
        <a:bodyPr/>
        <a:lstStyle/>
        <a:p>
          <a:endParaRPr lang="en-US" sz="1400"/>
        </a:p>
      </dgm:t>
    </dgm:pt>
    <dgm:pt modelId="{27779863-8E5F-4DBF-B91D-34CBF790EDA8}">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Introduce relational data modeling</a:t>
          </a:r>
        </a:p>
      </dgm:t>
    </dgm:pt>
    <dgm:pt modelId="{D4140D2E-5C2E-4FD2-A8C7-C8A5DD143A28}" type="parTrans" cxnId="{E7806F5F-FD0F-448E-9B5F-AF703D8BE25D}">
      <dgm:prSet/>
      <dgm:spPr/>
      <dgm:t>
        <a:bodyPr/>
        <a:lstStyle/>
        <a:p>
          <a:endParaRPr lang="en-US" sz="1400"/>
        </a:p>
      </dgm:t>
    </dgm:pt>
    <dgm:pt modelId="{8FAE8892-751A-44EE-BF30-FE3AA22529DC}" type="sibTrans" cxnId="{E7806F5F-FD0F-448E-9B5F-AF703D8BE25D}">
      <dgm:prSet/>
      <dgm:spPr/>
      <dgm:t>
        <a:bodyPr/>
        <a:lstStyle/>
        <a:p>
          <a:endParaRPr lang="en-US" sz="1400"/>
        </a:p>
      </dgm:t>
    </dgm:pt>
    <dgm:pt modelId="{16FAF172-D9C8-4C14-A982-CD4D6708B525}">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Connect to data</a:t>
          </a:r>
        </a:p>
      </dgm:t>
    </dgm:pt>
    <dgm:pt modelId="{255A40B7-B1DD-44FF-A316-7479B3DF4738}" type="parTrans" cxnId="{078D69F6-5125-4C80-A993-C512322FA0C0}">
      <dgm:prSet/>
      <dgm:spPr/>
      <dgm:t>
        <a:bodyPr/>
        <a:lstStyle/>
        <a:p>
          <a:endParaRPr lang="en-US" sz="1400"/>
        </a:p>
      </dgm:t>
    </dgm:pt>
    <dgm:pt modelId="{89C74632-F5AC-412D-B264-4547EBCE0AB0}" type="sibTrans" cxnId="{078D69F6-5125-4C80-A993-C512322FA0C0}">
      <dgm:prSet/>
      <dgm:spPr/>
      <dgm:t>
        <a:bodyPr/>
        <a:lstStyle/>
        <a:p>
          <a:endParaRPr lang="en-US" sz="1400"/>
        </a:p>
      </dgm:t>
    </dgm:pt>
    <dgm:pt modelId="{E947F05E-8372-4803-9CAC-F7865CE8A1AF}">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Transform and clean</a:t>
          </a:r>
        </a:p>
      </dgm:t>
    </dgm:pt>
    <dgm:pt modelId="{D94527FB-9078-4EBD-9E66-5B5734D3A0B2}" type="parTrans" cxnId="{96AB67F2-DC21-468C-B4FF-E1FE67B8FB5F}">
      <dgm:prSet/>
      <dgm:spPr/>
      <dgm:t>
        <a:bodyPr/>
        <a:lstStyle/>
        <a:p>
          <a:endParaRPr lang="en-US" sz="1400"/>
        </a:p>
      </dgm:t>
    </dgm:pt>
    <dgm:pt modelId="{D5792D37-3923-4D87-9167-D2AF60462AD1}" type="sibTrans" cxnId="{96AB67F2-DC21-468C-B4FF-E1FE67B8FB5F}">
      <dgm:prSet/>
      <dgm:spPr/>
      <dgm:t>
        <a:bodyPr/>
        <a:lstStyle/>
        <a:p>
          <a:endParaRPr lang="en-US" sz="1400"/>
        </a:p>
      </dgm:t>
    </dgm:pt>
    <dgm:pt modelId="{CE44DA74-FD16-4807-BDE4-9401416CB984}">
      <dgm:prSet custT="1"/>
      <dgm:spPr>
        <a:noFill/>
        <a:ln>
          <a:noFill/>
        </a:ln>
      </dgm:spPr>
      <dgm:t>
        <a:bodyPr/>
        <a:lstStyle/>
        <a:p>
          <a:pPr>
            <a:buFontTx/>
            <a:buBlip>
              <a:blip xmlns:r="http://schemas.openxmlformats.org/officeDocument/2006/relationships" r:embed="rId1"/>
            </a:buBlip>
          </a:pPr>
          <a:r>
            <a:rPr lang="en-US" sz="2800" dirty="0">
              <a:solidFill>
                <a:schemeClr val="tx1"/>
              </a:solidFill>
            </a:rPr>
            <a:t>Add necessary fields</a:t>
          </a:r>
        </a:p>
      </dgm:t>
    </dgm:pt>
    <dgm:pt modelId="{C824C403-5FA0-4A4B-9031-C4347E7B61DA}" type="parTrans" cxnId="{1F682146-DC23-46A0-A80F-F05F4CB3C337}">
      <dgm:prSet/>
      <dgm:spPr/>
      <dgm:t>
        <a:bodyPr/>
        <a:lstStyle/>
        <a:p>
          <a:endParaRPr lang="en-US" sz="1400"/>
        </a:p>
      </dgm:t>
    </dgm:pt>
    <dgm:pt modelId="{B763B08C-5CBF-4DE3-8840-5E4CEF4440D6}" type="sibTrans" cxnId="{1F682146-DC23-46A0-A80F-F05F4CB3C337}">
      <dgm:prSet/>
      <dgm:spPr/>
      <dgm:t>
        <a:bodyPr/>
        <a:lstStyle/>
        <a:p>
          <a:endParaRPr lang="en-US" sz="1400"/>
        </a:p>
      </dgm:t>
    </dgm:pt>
    <dgm:pt modelId="{678A1CC5-BEA4-4BF7-BB3D-78FC0223925B}">
      <dgm:prSet custT="1"/>
      <dgm:spPr/>
      <dgm:t>
        <a:bodyPr/>
        <a:lstStyle/>
        <a:p>
          <a:r>
            <a:rPr lang="en-US" sz="3200" b="1" dirty="0"/>
            <a:t>Part 2</a:t>
          </a:r>
          <a:br>
            <a:rPr lang="en-US" sz="3200" dirty="0"/>
          </a:br>
          <a:r>
            <a:rPr lang="en-US" sz="3200" dirty="0"/>
            <a:t>Create the</a:t>
          </a:r>
          <a:br>
            <a:rPr lang="en-US" sz="3200" dirty="0"/>
          </a:br>
          <a:r>
            <a:rPr lang="en-US" sz="3200" dirty="0"/>
            <a:t>Report</a:t>
          </a:r>
        </a:p>
      </dgm:t>
    </dgm:pt>
    <dgm:pt modelId="{F8D81210-6505-4517-9710-8DE56D4925B8}" type="parTrans" cxnId="{F45E2B71-831F-4740-9A94-9C29D6A7B95C}">
      <dgm:prSet/>
      <dgm:spPr/>
      <dgm:t>
        <a:bodyPr/>
        <a:lstStyle/>
        <a:p>
          <a:endParaRPr lang="en-US" sz="1400"/>
        </a:p>
      </dgm:t>
    </dgm:pt>
    <dgm:pt modelId="{B2B85EB3-F600-498A-B833-8E470FE3FFA5}" type="sibTrans" cxnId="{F45E2B71-831F-4740-9A94-9C29D6A7B95C}">
      <dgm:prSet/>
      <dgm:spPr/>
      <dgm:t>
        <a:bodyPr/>
        <a:lstStyle/>
        <a:p>
          <a:endParaRPr lang="en-US" sz="1400"/>
        </a:p>
      </dgm:t>
    </dgm:pt>
    <dgm:pt modelId="{D8DB1A5E-2431-47DB-A37F-DD03B531E271}">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Introduce DAX</a:t>
          </a:r>
        </a:p>
      </dgm:t>
    </dgm:pt>
    <dgm:pt modelId="{613260F1-DF8D-4CF7-BBEC-F3E118C59003}" type="parTrans" cxnId="{EF80E397-08B2-4A51-90F6-E1100F8AADF0}">
      <dgm:prSet/>
      <dgm:spPr/>
      <dgm:t>
        <a:bodyPr/>
        <a:lstStyle/>
        <a:p>
          <a:endParaRPr lang="en-US" sz="1400"/>
        </a:p>
      </dgm:t>
    </dgm:pt>
    <dgm:pt modelId="{49D12BE4-C5C3-46E0-8ACE-284F7CBEFC18}" type="sibTrans" cxnId="{EF80E397-08B2-4A51-90F6-E1100F8AADF0}">
      <dgm:prSet/>
      <dgm:spPr/>
      <dgm:t>
        <a:bodyPr/>
        <a:lstStyle/>
        <a:p>
          <a:endParaRPr lang="en-US" sz="1400"/>
        </a:p>
      </dgm:t>
    </dgm:pt>
    <dgm:pt modelId="{356D294A-81F6-4F33-9AF4-DBD676F8487A}">
      <dgm:prSet custT="1"/>
      <dgm:spPr>
        <a:noFill/>
        <a:ln>
          <a:noFill/>
        </a:ln>
      </dgm:spPr>
      <dgm:t>
        <a:bodyPr/>
        <a:lstStyle/>
        <a:p>
          <a:pPr>
            <a:buFontTx/>
            <a:buBlip>
              <a:blip xmlns:r="http://schemas.openxmlformats.org/officeDocument/2006/relationships" r:embed="rId1"/>
            </a:buBlip>
          </a:pPr>
          <a:r>
            <a:rPr lang="en-US" sz="2800">
              <a:solidFill>
                <a:schemeClr val="tx1"/>
              </a:solidFill>
              <a:latin typeface="+mj-lt"/>
            </a:rPr>
            <a:t>Create measures</a:t>
          </a:r>
          <a:endParaRPr lang="en-US" sz="2800" dirty="0">
            <a:solidFill>
              <a:schemeClr val="tx1"/>
            </a:solidFill>
            <a:latin typeface="+mj-lt"/>
          </a:endParaRPr>
        </a:p>
      </dgm:t>
    </dgm:pt>
    <dgm:pt modelId="{CEFEACDC-722A-4EDA-902D-40BFFC4063EE}" type="parTrans" cxnId="{73E17D12-29D6-40B5-A003-3D52A13BF40C}">
      <dgm:prSet/>
      <dgm:spPr/>
      <dgm:t>
        <a:bodyPr/>
        <a:lstStyle/>
        <a:p>
          <a:endParaRPr lang="en-US" sz="1400"/>
        </a:p>
      </dgm:t>
    </dgm:pt>
    <dgm:pt modelId="{A3AE2D75-5DBD-4D53-A694-CB965AE84F2F}" type="sibTrans" cxnId="{73E17D12-29D6-40B5-A003-3D52A13BF40C}">
      <dgm:prSet/>
      <dgm:spPr/>
      <dgm:t>
        <a:bodyPr/>
        <a:lstStyle/>
        <a:p>
          <a:endParaRPr lang="en-US" sz="1400"/>
        </a:p>
      </dgm:t>
    </dgm:pt>
    <dgm:pt modelId="{90591BB3-A7FB-4C02-9682-E5FA262799A2}">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Create visuals</a:t>
          </a:r>
        </a:p>
      </dgm:t>
    </dgm:pt>
    <dgm:pt modelId="{7A3A587B-BFAA-4B61-BB01-4396183579EC}" type="parTrans" cxnId="{26103F2B-3CD5-4883-BFEF-887AE818C4C0}">
      <dgm:prSet/>
      <dgm:spPr/>
      <dgm:t>
        <a:bodyPr/>
        <a:lstStyle/>
        <a:p>
          <a:endParaRPr lang="en-US" sz="1400"/>
        </a:p>
      </dgm:t>
    </dgm:pt>
    <dgm:pt modelId="{CBBE792D-660E-48F6-BC2C-8DE98658E71F}" type="sibTrans" cxnId="{26103F2B-3CD5-4883-BFEF-887AE818C4C0}">
      <dgm:prSet/>
      <dgm:spPr/>
      <dgm:t>
        <a:bodyPr/>
        <a:lstStyle/>
        <a:p>
          <a:endParaRPr lang="en-US" sz="1400"/>
        </a:p>
      </dgm:t>
    </dgm:pt>
    <dgm:pt modelId="{A9FF2709-D581-4BE6-B74A-CDC16848A815}">
      <dgm:prSet custT="1"/>
      <dgm:spPr>
        <a:noFill/>
        <a:ln>
          <a:noFill/>
        </a:ln>
      </dgm:spPr>
      <dgm:t>
        <a:bodyPr/>
        <a:lstStyle/>
        <a:p>
          <a:pPr>
            <a:buFontTx/>
            <a:buBlip>
              <a:blip xmlns:r="http://schemas.openxmlformats.org/officeDocument/2006/relationships" r:embed="rId1"/>
            </a:buBlip>
          </a:pPr>
          <a:r>
            <a:rPr lang="en-US" sz="2800" dirty="0">
              <a:solidFill>
                <a:schemeClr val="tx1"/>
              </a:solidFill>
              <a:latin typeface="+mj-lt"/>
            </a:rPr>
            <a:t>Polish and update the report</a:t>
          </a:r>
          <a:endParaRPr lang="en-US" sz="2800" dirty="0">
            <a:solidFill>
              <a:schemeClr val="tx1"/>
            </a:solidFill>
          </a:endParaRPr>
        </a:p>
      </dgm:t>
    </dgm:pt>
    <dgm:pt modelId="{D5490BA2-876B-4C34-8DDD-36123BDD840B}" type="parTrans" cxnId="{F1871F5A-A613-4D3A-9A3E-03EA46C2BC95}">
      <dgm:prSet/>
      <dgm:spPr/>
      <dgm:t>
        <a:bodyPr/>
        <a:lstStyle/>
        <a:p>
          <a:endParaRPr lang="en-US" sz="1400"/>
        </a:p>
      </dgm:t>
    </dgm:pt>
    <dgm:pt modelId="{94D0FB28-22D4-416F-9F36-589E09E2DDA0}" type="sibTrans" cxnId="{F1871F5A-A613-4D3A-9A3E-03EA46C2BC95}">
      <dgm:prSet/>
      <dgm:spPr/>
      <dgm:t>
        <a:bodyPr/>
        <a:lstStyle/>
        <a:p>
          <a:endParaRPr lang="en-US" sz="1400"/>
        </a:p>
      </dgm:t>
    </dgm:pt>
    <dgm:pt modelId="{18B8BA9C-250D-487D-B7A7-CE8B2C388700}" type="pres">
      <dgm:prSet presAssocID="{43E42395-94BC-4C57-B884-F3F43A97BCC1}" presName="Name0" presStyleCnt="0">
        <dgm:presLayoutVars>
          <dgm:dir/>
          <dgm:animLvl val="lvl"/>
          <dgm:resizeHandles val="exact"/>
        </dgm:presLayoutVars>
      </dgm:prSet>
      <dgm:spPr/>
    </dgm:pt>
    <dgm:pt modelId="{A0906437-6EA9-43AA-808B-CA4D9458A8B3}" type="pres">
      <dgm:prSet presAssocID="{611A5FBB-3740-4BC7-89E9-52C7CA7CBEA0}" presName="composite" presStyleCnt="0"/>
      <dgm:spPr/>
    </dgm:pt>
    <dgm:pt modelId="{7FDDE118-2273-4AA0-8534-72D545F2C07D}" type="pres">
      <dgm:prSet presAssocID="{611A5FBB-3740-4BC7-89E9-52C7CA7CBEA0}" presName="parTx" presStyleLbl="alignNode1" presStyleIdx="0" presStyleCnt="2">
        <dgm:presLayoutVars>
          <dgm:chMax val="0"/>
          <dgm:chPref val="0"/>
          <dgm:bulletEnabled val="1"/>
        </dgm:presLayoutVars>
      </dgm:prSet>
      <dgm:spPr/>
    </dgm:pt>
    <dgm:pt modelId="{E8105C5C-AF6F-4309-8E04-2C6A5C8F2880}" type="pres">
      <dgm:prSet presAssocID="{611A5FBB-3740-4BC7-89E9-52C7CA7CBEA0}" presName="desTx" presStyleLbl="alignAccFollowNode1" presStyleIdx="0" presStyleCnt="2">
        <dgm:presLayoutVars>
          <dgm:bulletEnabled val="1"/>
        </dgm:presLayoutVars>
      </dgm:prSet>
      <dgm:spPr/>
    </dgm:pt>
    <dgm:pt modelId="{8B6911B4-6253-4969-A709-8D0015EAE920}" type="pres">
      <dgm:prSet presAssocID="{040C61D4-BCDA-4953-8A30-F985D42D713B}" presName="space" presStyleCnt="0"/>
      <dgm:spPr/>
    </dgm:pt>
    <dgm:pt modelId="{16B6AC87-2258-4730-92D6-E2DFAC5F53CB}" type="pres">
      <dgm:prSet presAssocID="{678A1CC5-BEA4-4BF7-BB3D-78FC0223925B}" presName="composite" presStyleCnt="0"/>
      <dgm:spPr/>
    </dgm:pt>
    <dgm:pt modelId="{C5D9E782-2E44-4E1A-802E-ED3C244E43BF}" type="pres">
      <dgm:prSet presAssocID="{678A1CC5-BEA4-4BF7-BB3D-78FC0223925B}" presName="parTx" presStyleLbl="alignNode1" presStyleIdx="1" presStyleCnt="2">
        <dgm:presLayoutVars>
          <dgm:chMax val="0"/>
          <dgm:chPref val="0"/>
          <dgm:bulletEnabled val="1"/>
        </dgm:presLayoutVars>
      </dgm:prSet>
      <dgm:spPr/>
    </dgm:pt>
    <dgm:pt modelId="{3D5EB9D0-17FE-40ED-A984-3D4D11CD165E}" type="pres">
      <dgm:prSet presAssocID="{678A1CC5-BEA4-4BF7-BB3D-78FC0223925B}" presName="desTx" presStyleLbl="alignAccFollowNode1" presStyleIdx="1" presStyleCnt="2">
        <dgm:presLayoutVars>
          <dgm:bulletEnabled val="1"/>
        </dgm:presLayoutVars>
      </dgm:prSet>
      <dgm:spPr/>
    </dgm:pt>
  </dgm:ptLst>
  <dgm:cxnLst>
    <dgm:cxn modelId="{08059701-CFC2-4A6E-A1A3-1723255620D7}" type="presOf" srcId="{CE44DA74-FD16-4807-BDE4-9401416CB984}" destId="{E8105C5C-AF6F-4309-8E04-2C6A5C8F2880}" srcOrd="0" destOrd="3" presId="urn:microsoft.com/office/officeart/2005/8/layout/hList1"/>
    <dgm:cxn modelId="{579CCC11-8D54-4168-AFCF-AA553FCDA642}" type="presOf" srcId="{27779863-8E5F-4DBF-B91D-34CBF790EDA8}" destId="{E8105C5C-AF6F-4309-8E04-2C6A5C8F2880}" srcOrd="0" destOrd="0" presId="urn:microsoft.com/office/officeart/2005/8/layout/hList1"/>
    <dgm:cxn modelId="{73E17D12-29D6-40B5-A003-3D52A13BF40C}" srcId="{678A1CC5-BEA4-4BF7-BB3D-78FC0223925B}" destId="{356D294A-81F6-4F33-9AF4-DBD676F8487A}" srcOrd="1" destOrd="0" parTransId="{CEFEACDC-722A-4EDA-902D-40BFFC4063EE}" sibTransId="{A3AE2D75-5DBD-4D53-A694-CB965AE84F2F}"/>
    <dgm:cxn modelId="{26103F2B-3CD5-4883-BFEF-887AE818C4C0}" srcId="{678A1CC5-BEA4-4BF7-BB3D-78FC0223925B}" destId="{90591BB3-A7FB-4C02-9682-E5FA262799A2}" srcOrd="2" destOrd="0" parTransId="{7A3A587B-BFAA-4B61-BB01-4396183579EC}" sibTransId="{CBBE792D-660E-48F6-BC2C-8DE98658E71F}"/>
    <dgm:cxn modelId="{8EB0432C-609E-4FBC-876D-7A7C34F303E3}" type="presOf" srcId="{90591BB3-A7FB-4C02-9682-E5FA262799A2}" destId="{3D5EB9D0-17FE-40ED-A984-3D4D11CD165E}" srcOrd="0" destOrd="2" presId="urn:microsoft.com/office/officeart/2005/8/layout/hList1"/>
    <dgm:cxn modelId="{658BE032-2D05-49E6-9162-FB19FF614748}" type="presOf" srcId="{611A5FBB-3740-4BC7-89E9-52C7CA7CBEA0}" destId="{7FDDE118-2273-4AA0-8534-72D545F2C07D}" srcOrd="0" destOrd="0" presId="urn:microsoft.com/office/officeart/2005/8/layout/hList1"/>
    <dgm:cxn modelId="{E7806F5F-FD0F-448E-9B5F-AF703D8BE25D}" srcId="{611A5FBB-3740-4BC7-89E9-52C7CA7CBEA0}" destId="{27779863-8E5F-4DBF-B91D-34CBF790EDA8}" srcOrd="0" destOrd="0" parTransId="{D4140D2E-5C2E-4FD2-A8C7-C8A5DD143A28}" sibTransId="{8FAE8892-751A-44EE-BF30-FE3AA22529DC}"/>
    <dgm:cxn modelId="{51B8D144-5295-43FB-936F-B3E8DF7A971E}" type="presOf" srcId="{678A1CC5-BEA4-4BF7-BB3D-78FC0223925B}" destId="{C5D9E782-2E44-4E1A-802E-ED3C244E43BF}" srcOrd="0" destOrd="0" presId="urn:microsoft.com/office/officeart/2005/8/layout/hList1"/>
    <dgm:cxn modelId="{1F682146-DC23-46A0-A80F-F05F4CB3C337}" srcId="{611A5FBB-3740-4BC7-89E9-52C7CA7CBEA0}" destId="{CE44DA74-FD16-4807-BDE4-9401416CB984}" srcOrd="3" destOrd="0" parTransId="{C824C403-5FA0-4A4B-9031-C4347E7B61DA}" sibTransId="{B763B08C-5CBF-4DE3-8840-5E4CEF4440D6}"/>
    <dgm:cxn modelId="{F45E2B71-831F-4740-9A94-9C29D6A7B95C}" srcId="{43E42395-94BC-4C57-B884-F3F43A97BCC1}" destId="{678A1CC5-BEA4-4BF7-BB3D-78FC0223925B}" srcOrd="1" destOrd="0" parTransId="{F8D81210-6505-4517-9710-8DE56D4925B8}" sibTransId="{B2B85EB3-F600-498A-B833-8E470FE3FFA5}"/>
    <dgm:cxn modelId="{F1871F5A-A613-4D3A-9A3E-03EA46C2BC95}" srcId="{678A1CC5-BEA4-4BF7-BB3D-78FC0223925B}" destId="{A9FF2709-D581-4BE6-B74A-CDC16848A815}" srcOrd="3" destOrd="0" parTransId="{D5490BA2-876B-4C34-8DDD-36123BDD840B}" sibTransId="{94D0FB28-22D4-416F-9F36-589E09E2DDA0}"/>
    <dgm:cxn modelId="{EF80E397-08B2-4A51-90F6-E1100F8AADF0}" srcId="{678A1CC5-BEA4-4BF7-BB3D-78FC0223925B}" destId="{D8DB1A5E-2431-47DB-A37F-DD03B531E271}" srcOrd="0" destOrd="0" parTransId="{613260F1-DF8D-4CF7-BBEC-F3E118C59003}" sibTransId="{49D12BE4-C5C3-46E0-8ACE-284F7CBEFC18}"/>
    <dgm:cxn modelId="{52E90B9A-1BC3-43E9-BC82-97D57FF1149C}" srcId="{43E42395-94BC-4C57-B884-F3F43A97BCC1}" destId="{611A5FBB-3740-4BC7-89E9-52C7CA7CBEA0}" srcOrd="0" destOrd="0" parTransId="{FEBC0144-306A-4A80-BD44-4DADA256D99B}" sibTransId="{040C61D4-BCDA-4953-8A30-F985D42D713B}"/>
    <dgm:cxn modelId="{14DBB59C-64A5-4C9D-A0CE-8D8A07FCBEB3}" type="presOf" srcId="{356D294A-81F6-4F33-9AF4-DBD676F8487A}" destId="{3D5EB9D0-17FE-40ED-A984-3D4D11CD165E}" srcOrd="0" destOrd="1" presId="urn:microsoft.com/office/officeart/2005/8/layout/hList1"/>
    <dgm:cxn modelId="{266E62A4-FFAF-4853-8456-A2FD719123AE}" type="presOf" srcId="{D8DB1A5E-2431-47DB-A37F-DD03B531E271}" destId="{3D5EB9D0-17FE-40ED-A984-3D4D11CD165E}" srcOrd="0" destOrd="0" presId="urn:microsoft.com/office/officeart/2005/8/layout/hList1"/>
    <dgm:cxn modelId="{DF9B80B6-0D64-4211-AAFB-D02AC60EC6B7}" type="presOf" srcId="{43E42395-94BC-4C57-B884-F3F43A97BCC1}" destId="{18B8BA9C-250D-487D-B7A7-CE8B2C388700}" srcOrd="0" destOrd="0" presId="urn:microsoft.com/office/officeart/2005/8/layout/hList1"/>
    <dgm:cxn modelId="{1D573AC6-4BF0-4232-8299-5B4A4A86DB1C}" type="presOf" srcId="{A9FF2709-D581-4BE6-B74A-CDC16848A815}" destId="{3D5EB9D0-17FE-40ED-A984-3D4D11CD165E}" srcOrd="0" destOrd="3" presId="urn:microsoft.com/office/officeart/2005/8/layout/hList1"/>
    <dgm:cxn modelId="{B323D5E8-D148-445B-BBA6-220AF10C13A6}" type="presOf" srcId="{16FAF172-D9C8-4C14-A982-CD4D6708B525}" destId="{E8105C5C-AF6F-4309-8E04-2C6A5C8F2880}" srcOrd="0" destOrd="1" presId="urn:microsoft.com/office/officeart/2005/8/layout/hList1"/>
    <dgm:cxn modelId="{96AB67F2-DC21-468C-B4FF-E1FE67B8FB5F}" srcId="{611A5FBB-3740-4BC7-89E9-52C7CA7CBEA0}" destId="{E947F05E-8372-4803-9CAC-F7865CE8A1AF}" srcOrd="2" destOrd="0" parTransId="{D94527FB-9078-4EBD-9E66-5B5734D3A0B2}" sibTransId="{D5792D37-3923-4D87-9167-D2AF60462AD1}"/>
    <dgm:cxn modelId="{078D69F6-5125-4C80-A993-C512322FA0C0}" srcId="{611A5FBB-3740-4BC7-89E9-52C7CA7CBEA0}" destId="{16FAF172-D9C8-4C14-A982-CD4D6708B525}" srcOrd="1" destOrd="0" parTransId="{255A40B7-B1DD-44FF-A316-7479B3DF4738}" sibTransId="{89C74632-F5AC-412D-B264-4547EBCE0AB0}"/>
    <dgm:cxn modelId="{38D384F9-72EB-45F0-9DFC-5B9C313F807D}" type="presOf" srcId="{E947F05E-8372-4803-9CAC-F7865CE8A1AF}" destId="{E8105C5C-AF6F-4309-8E04-2C6A5C8F2880}" srcOrd="0" destOrd="2" presId="urn:microsoft.com/office/officeart/2005/8/layout/hList1"/>
    <dgm:cxn modelId="{D4513709-C050-4DA0-8F19-433C0805739E}" type="presParOf" srcId="{18B8BA9C-250D-487D-B7A7-CE8B2C388700}" destId="{A0906437-6EA9-43AA-808B-CA4D9458A8B3}" srcOrd="0" destOrd="0" presId="urn:microsoft.com/office/officeart/2005/8/layout/hList1"/>
    <dgm:cxn modelId="{CC9DDB5D-05C1-43B2-8DD9-D58CE7B603D3}" type="presParOf" srcId="{A0906437-6EA9-43AA-808B-CA4D9458A8B3}" destId="{7FDDE118-2273-4AA0-8534-72D545F2C07D}" srcOrd="0" destOrd="0" presId="urn:microsoft.com/office/officeart/2005/8/layout/hList1"/>
    <dgm:cxn modelId="{DBBA74FC-C97A-4CB8-A66E-52EB74480DA7}" type="presParOf" srcId="{A0906437-6EA9-43AA-808B-CA4D9458A8B3}" destId="{E8105C5C-AF6F-4309-8E04-2C6A5C8F2880}" srcOrd="1" destOrd="0" presId="urn:microsoft.com/office/officeart/2005/8/layout/hList1"/>
    <dgm:cxn modelId="{F23020AD-10C0-437A-93F1-D5C941214FEC}" type="presParOf" srcId="{18B8BA9C-250D-487D-B7A7-CE8B2C388700}" destId="{8B6911B4-6253-4969-A709-8D0015EAE920}" srcOrd="1" destOrd="0" presId="urn:microsoft.com/office/officeart/2005/8/layout/hList1"/>
    <dgm:cxn modelId="{54662CE3-729B-400D-BC25-022DB5E682C4}" type="presParOf" srcId="{18B8BA9C-250D-487D-B7A7-CE8B2C388700}" destId="{16B6AC87-2258-4730-92D6-E2DFAC5F53CB}" srcOrd="2" destOrd="0" presId="urn:microsoft.com/office/officeart/2005/8/layout/hList1"/>
    <dgm:cxn modelId="{BF5F2D20-E81E-4EC6-9FA9-CA900C7C4BE0}" type="presParOf" srcId="{16B6AC87-2258-4730-92D6-E2DFAC5F53CB}" destId="{C5D9E782-2E44-4E1A-802E-ED3C244E43BF}" srcOrd="0" destOrd="0" presId="urn:microsoft.com/office/officeart/2005/8/layout/hList1"/>
    <dgm:cxn modelId="{59826078-21F8-4A40-A0C1-28C95411CB2F}" type="presParOf" srcId="{16B6AC87-2258-4730-92D6-E2DFAC5F53CB}" destId="{3D5EB9D0-17FE-40ED-A984-3D4D11CD165E}" srcOrd="1" destOrd="0" presId="urn:microsoft.com/office/officeart/2005/8/layout/h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85D8BD-004D-4BFF-A8C5-1DF47819EFE8}" type="doc">
      <dgm:prSet loTypeId="urn:microsoft.com/office/officeart/2005/8/layout/vList2" loCatId="list" qsTypeId="urn:microsoft.com/office/officeart/2005/8/quickstyle/simple3" qsCatId="simple" csTypeId="urn:microsoft.com/office/officeart/2005/8/colors/accent3_3" csCatId="accent3" phldr="1"/>
      <dgm:spPr/>
      <dgm:t>
        <a:bodyPr/>
        <a:lstStyle/>
        <a:p>
          <a:endParaRPr lang="en-US"/>
        </a:p>
      </dgm:t>
    </dgm:pt>
    <dgm:pt modelId="{D6BEDCAA-F2E1-4CC0-9693-6590CF9F5709}">
      <dgm:prSet phldrT="[Text]" custT="1"/>
      <dgm:spPr/>
      <dgm:t>
        <a:bodyPr/>
        <a:lstStyle/>
        <a:p>
          <a:pPr>
            <a:buFont typeface="Arial" panose="020B0604020202020204" pitchFamily="34" charset="0"/>
            <a:buChar char="•"/>
          </a:pPr>
          <a:r>
            <a:rPr lang="en-US" sz="2400" dirty="0"/>
            <a:t>Example Source Files</a:t>
          </a:r>
        </a:p>
      </dgm:t>
    </dgm:pt>
    <dgm:pt modelId="{66C14AF6-B536-4102-B361-2658217ADDDF}" type="sibTrans" cxnId="{198FF60E-2D8A-4F7A-8752-ED9E3ABFD8AC}">
      <dgm:prSet/>
      <dgm:spPr/>
      <dgm:t>
        <a:bodyPr/>
        <a:lstStyle/>
        <a:p>
          <a:endParaRPr lang="en-US" sz="2400"/>
        </a:p>
      </dgm:t>
    </dgm:pt>
    <dgm:pt modelId="{2CFE3617-2D8E-4A60-BB60-DA2599FC50E1}" type="parTrans" cxnId="{198FF60E-2D8A-4F7A-8752-ED9E3ABFD8AC}">
      <dgm:prSet/>
      <dgm:spPr/>
      <dgm:t>
        <a:bodyPr/>
        <a:lstStyle/>
        <a:p>
          <a:endParaRPr lang="en-US" sz="2400"/>
        </a:p>
      </dgm:t>
    </dgm:pt>
    <dgm:pt modelId="{03D61ACA-5142-4213-8137-1DFC797E6845}">
      <dgm:prSet custT="1"/>
      <dgm:spPr/>
      <dgm:t>
        <a:bodyPr/>
        <a:lstStyle/>
        <a:p>
          <a:r>
            <a:rPr lang="en-US" sz="2400" dirty="0"/>
            <a:t>Finished Report </a:t>
          </a:r>
        </a:p>
      </dgm:t>
    </dgm:pt>
    <dgm:pt modelId="{EDA7D4C9-64CE-47BA-B769-4A27954F2D46}" type="sibTrans" cxnId="{B98C52B2-35C0-4973-9A94-4AE557F29334}">
      <dgm:prSet/>
      <dgm:spPr/>
      <dgm:t>
        <a:bodyPr/>
        <a:lstStyle/>
        <a:p>
          <a:endParaRPr lang="en-US" sz="2400"/>
        </a:p>
      </dgm:t>
    </dgm:pt>
    <dgm:pt modelId="{0C86CB0B-4DA8-479B-85EE-92C08771F49D}" type="parTrans" cxnId="{B98C52B2-35C0-4973-9A94-4AE557F29334}">
      <dgm:prSet/>
      <dgm:spPr/>
      <dgm:t>
        <a:bodyPr/>
        <a:lstStyle/>
        <a:p>
          <a:endParaRPr lang="en-US" sz="2400"/>
        </a:p>
      </dgm:t>
    </dgm:pt>
    <dgm:pt modelId="{543AB024-11AC-4F2F-90F2-3F35D7D05BBC}">
      <dgm:prSet custT="1"/>
      <dgm:spPr/>
      <dgm:t>
        <a:bodyPr/>
        <a:lstStyle/>
        <a:p>
          <a:r>
            <a:rPr lang="en-US" sz="2400" dirty="0"/>
            <a:t>DAX Reference Card by Power Pivot Pro</a:t>
          </a:r>
        </a:p>
      </dgm:t>
    </dgm:pt>
    <dgm:pt modelId="{65B24AC3-354E-4662-841A-C31155E8144D}" type="sibTrans" cxnId="{DC890116-7667-49F4-B8C8-5E8ADE7CB5F1}">
      <dgm:prSet/>
      <dgm:spPr/>
      <dgm:t>
        <a:bodyPr/>
        <a:lstStyle/>
        <a:p>
          <a:endParaRPr lang="en-US" sz="2400"/>
        </a:p>
      </dgm:t>
    </dgm:pt>
    <dgm:pt modelId="{6262287E-A898-485C-8158-865A7B993349}" type="parTrans" cxnId="{DC890116-7667-49F4-B8C8-5E8ADE7CB5F1}">
      <dgm:prSet/>
      <dgm:spPr/>
      <dgm:t>
        <a:bodyPr/>
        <a:lstStyle/>
        <a:p>
          <a:endParaRPr lang="en-US" sz="2400"/>
        </a:p>
      </dgm:t>
    </dgm:pt>
    <dgm:pt modelId="{E5F047AF-24F8-48B8-9ECC-456F9C846342}">
      <dgm:prSet custT="1"/>
      <dgm:spPr/>
      <dgm:t>
        <a:bodyPr/>
        <a:lstStyle/>
        <a:p>
          <a:r>
            <a:rPr lang="en-US" sz="2400" dirty="0"/>
            <a:t>Data Confidentiality Strategies</a:t>
          </a:r>
        </a:p>
      </dgm:t>
    </dgm:pt>
    <dgm:pt modelId="{2A1399D5-DCB7-483B-9F57-249F9281AF8B}" type="sibTrans" cxnId="{C65BAE2A-FC98-4B53-AFB1-38B12CFDFB13}">
      <dgm:prSet/>
      <dgm:spPr/>
      <dgm:t>
        <a:bodyPr/>
        <a:lstStyle/>
        <a:p>
          <a:endParaRPr lang="en-US" sz="2400"/>
        </a:p>
      </dgm:t>
    </dgm:pt>
    <dgm:pt modelId="{AF0B7BC5-63BF-45DF-90E6-B58FD7E8841C}" type="parTrans" cxnId="{C65BAE2A-FC98-4B53-AFB1-38B12CFDFB13}">
      <dgm:prSet/>
      <dgm:spPr/>
      <dgm:t>
        <a:bodyPr/>
        <a:lstStyle/>
        <a:p>
          <a:endParaRPr lang="en-US" sz="2400"/>
        </a:p>
      </dgm:t>
    </dgm:pt>
    <dgm:pt modelId="{B23F2AED-CC48-438A-9932-E5C854431BC8}">
      <dgm:prSet custT="1"/>
      <dgm:spPr/>
      <dgm:t>
        <a:bodyPr/>
        <a:lstStyle/>
        <a:p>
          <a:r>
            <a:rPr lang="en-US" sz="2400" dirty="0"/>
            <a:t>Publishing Checklist</a:t>
          </a:r>
        </a:p>
      </dgm:t>
    </dgm:pt>
    <dgm:pt modelId="{906CB54B-B57F-4340-B511-CB8BC0B67E9C}" type="sibTrans" cxnId="{FC806D03-97FD-47EF-A08E-11B57F92A73D}">
      <dgm:prSet/>
      <dgm:spPr/>
      <dgm:t>
        <a:bodyPr/>
        <a:lstStyle/>
        <a:p>
          <a:endParaRPr lang="en-US" sz="2400"/>
        </a:p>
      </dgm:t>
    </dgm:pt>
    <dgm:pt modelId="{F9B1DBC4-7054-48F0-B7DC-103AA0AF9CFC}" type="parTrans" cxnId="{FC806D03-97FD-47EF-A08E-11B57F92A73D}">
      <dgm:prSet/>
      <dgm:spPr/>
      <dgm:t>
        <a:bodyPr/>
        <a:lstStyle/>
        <a:p>
          <a:endParaRPr lang="en-US" sz="2400"/>
        </a:p>
      </dgm:t>
    </dgm:pt>
    <dgm:pt modelId="{F17C7367-BF23-4C5A-8255-C6FE9459C92E}" type="pres">
      <dgm:prSet presAssocID="{9285D8BD-004D-4BFF-A8C5-1DF47819EFE8}" presName="linear" presStyleCnt="0">
        <dgm:presLayoutVars>
          <dgm:animLvl val="lvl"/>
          <dgm:resizeHandles val="exact"/>
        </dgm:presLayoutVars>
      </dgm:prSet>
      <dgm:spPr/>
    </dgm:pt>
    <dgm:pt modelId="{63CBAC4D-1352-4CF6-B11D-1472FCD358D0}" type="pres">
      <dgm:prSet presAssocID="{D6BEDCAA-F2E1-4CC0-9693-6590CF9F5709}" presName="parentText" presStyleLbl="node1" presStyleIdx="0" presStyleCnt="5">
        <dgm:presLayoutVars>
          <dgm:chMax val="0"/>
          <dgm:bulletEnabled val="1"/>
        </dgm:presLayoutVars>
      </dgm:prSet>
      <dgm:spPr/>
    </dgm:pt>
    <dgm:pt modelId="{7489C055-9483-478A-BB78-1F2BBC1FA1D5}" type="pres">
      <dgm:prSet presAssocID="{66C14AF6-B536-4102-B361-2658217ADDDF}" presName="spacer" presStyleCnt="0"/>
      <dgm:spPr/>
    </dgm:pt>
    <dgm:pt modelId="{6EDA53CE-253C-43AE-824D-5D521E99AF4C}" type="pres">
      <dgm:prSet presAssocID="{03D61ACA-5142-4213-8137-1DFC797E6845}" presName="parentText" presStyleLbl="node1" presStyleIdx="1" presStyleCnt="5">
        <dgm:presLayoutVars>
          <dgm:chMax val="0"/>
          <dgm:bulletEnabled val="1"/>
        </dgm:presLayoutVars>
      </dgm:prSet>
      <dgm:spPr/>
    </dgm:pt>
    <dgm:pt modelId="{2E6DBF3A-A3EE-4E9C-A5B4-146E2B0E39F7}" type="pres">
      <dgm:prSet presAssocID="{EDA7D4C9-64CE-47BA-B769-4A27954F2D46}" presName="spacer" presStyleCnt="0"/>
      <dgm:spPr/>
    </dgm:pt>
    <dgm:pt modelId="{FDF6D6FC-955C-4260-A2A4-7FB1B982B92E}" type="pres">
      <dgm:prSet presAssocID="{543AB024-11AC-4F2F-90F2-3F35D7D05BBC}" presName="parentText" presStyleLbl="node1" presStyleIdx="2" presStyleCnt="5">
        <dgm:presLayoutVars>
          <dgm:chMax val="0"/>
          <dgm:bulletEnabled val="1"/>
        </dgm:presLayoutVars>
      </dgm:prSet>
      <dgm:spPr/>
    </dgm:pt>
    <dgm:pt modelId="{577C015C-B483-42C8-8C1B-565403C54B0A}" type="pres">
      <dgm:prSet presAssocID="{65B24AC3-354E-4662-841A-C31155E8144D}" presName="spacer" presStyleCnt="0"/>
      <dgm:spPr/>
    </dgm:pt>
    <dgm:pt modelId="{2C1637CC-AB5C-4BCB-A378-E9FC39B6CBA5}" type="pres">
      <dgm:prSet presAssocID="{E5F047AF-24F8-48B8-9ECC-456F9C846342}" presName="parentText" presStyleLbl="node1" presStyleIdx="3" presStyleCnt="5">
        <dgm:presLayoutVars>
          <dgm:chMax val="0"/>
          <dgm:bulletEnabled val="1"/>
        </dgm:presLayoutVars>
      </dgm:prSet>
      <dgm:spPr/>
    </dgm:pt>
    <dgm:pt modelId="{A79BD25C-FD95-43E8-91A8-1C2FF75BFB51}" type="pres">
      <dgm:prSet presAssocID="{2A1399D5-DCB7-483B-9F57-249F9281AF8B}" presName="spacer" presStyleCnt="0"/>
      <dgm:spPr/>
    </dgm:pt>
    <dgm:pt modelId="{09285992-CA73-4A25-BDDC-EE57B2798BD6}" type="pres">
      <dgm:prSet presAssocID="{B23F2AED-CC48-438A-9932-E5C854431BC8}" presName="parentText" presStyleLbl="node1" presStyleIdx="4" presStyleCnt="5">
        <dgm:presLayoutVars>
          <dgm:chMax val="0"/>
          <dgm:bulletEnabled val="1"/>
        </dgm:presLayoutVars>
      </dgm:prSet>
      <dgm:spPr/>
    </dgm:pt>
  </dgm:ptLst>
  <dgm:cxnLst>
    <dgm:cxn modelId="{FC806D03-97FD-47EF-A08E-11B57F92A73D}" srcId="{9285D8BD-004D-4BFF-A8C5-1DF47819EFE8}" destId="{B23F2AED-CC48-438A-9932-E5C854431BC8}" srcOrd="4" destOrd="0" parTransId="{F9B1DBC4-7054-48F0-B7DC-103AA0AF9CFC}" sibTransId="{906CB54B-B57F-4340-B511-CB8BC0B67E9C}"/>
    <dgm:cxn modelId="{198FF60E-2D8A-4F7A-8752-ED9E3ABFD8AC}" srcId="{9285D8BD-004D-4BFF-A8C5-1DF47819EFE8}" destId="{D6BEDCAA-F2E1-4CC0-9693-6590CF9F5709}" srcOrd="0" destOrd="0" parTransId="{2CFE3617-2D8E-4A60-BB60-DA2599FC50E1}" sibTransId="{66C14AF6-B536-4102-B361-2658217ADDDF}"/>
    <dgm:cxn modelId="{DC890116-7667-49F4-B8C8-5E8ADE7CB5F1}" srcId="{9285D8BD-004D-4BFF-A8C5-1DF47819EFE8}" destId="{543AB024-11AC-4F2F-90F2-3F35D7D05BBC}" srcOrd="2" destOrd="0" parTransId="{6262287E-A898-485C-8158-865A7B993349}" sibTransId="{65B24AC3-354E-4662-841A-C31155E8144D}"/>
    <dgm:cxn modelId="{C65BAE2A-FC98-4B53-AFB1-38B12CFDFB13}" srcId="{9285D8BD-004D-4BFF-A8C5-1DF47819EFE8}" destId="{E5F047AF-24F8-48B8-9ECC-456F9C846342}" srcOrd="3" destOrd="0" parTransId="{AF0B7BC5-63BF-45DF-90E6-B58FD7E8841C}" sibTransId="{2A1399D5-DCB7-483B-9F57-249F9281AF8B}"/>
    <dgm:cxn modelId="{335EED6C-B457-430C-A3A6-3C3106BE0703}" type="presOf" srcId="{543AB024-11AC-4F2F-90F2-3F35D7D05BBC}" destId="{FDF6D6FC-955C-4260-A2A4-7FB1B982B92E}" srcOrd="0" destOrd="0" presId="urn:microsoft.com/office/officeart/2005/8/layout/vList2"/>
    <dgm:cxn modelId="{44B7A156-4446-4388-BF1F-4FAEBA2B1E88}" type="presOf" srcId="{9285D8BD-004D-4BFF-A8C5-1DF47819EFE8}" destId="{F17C7367-BF23-4C5A-8255-C6FE9459C92E}" srcOrd="0" destOrd="0" presId="urn:microsoft.com/office/officeart/2005/8/layout/vList2"/>
    <dgm:cxn modelId="{0D0B8477-FFF1-4762-B634-DA99FC73E4D9}" type="presOf" srcId="{E5F047AF-24F8-48B8-9ECC-456F9C846342}" destId="{2C1637CC-AB5C-4BCB-A378-E9FC39B6CBA5}" srcOrd="0" destOrd="0" presId="urn:microsoft.com/office/officeart/2005/8/layout/vList2"/>
    <dgm:cxn modelId="{B98C52B2-35C0-4973-9A94-4AE557F29334}" srcId="{9285D8BD-004D-4BFF-A8C5-1DF47819EFE8}" destId="{03D61ACA-5142-4213-8137-1DFC797E6845}" srcOrd="1" destOrd="0" parTransId="{0C86CB0B-4DA8-479B-85EE-92C08771F49D}" sibTransId="{EDA7D4C9-64CE-47BA-B769-4A27954F2D46}"/>
    <dgm:cxn modelId="{AED734DD-2774-4F1E-8469-FFCCF8A8E18A}" type="presOf" srcId="{D6BEDCAA-F2E1-4CC0-9693-6590CF9F5709}" destId="{63CBAC4D-1352-4CF6-B11D-1472FCD358D0}" srcOrd="0" destOrd="0" presId="urn:microsoft.com/office/officeart/2005/8/layout/vList2"/>
    <dgm:cxn modelId="{9884B8F0-E55E-4524-8557-8CA3C607CF4D}" type="presOf" srcId="{B23F2AED-CC48-438A-9932-E5C854431BC8}" destId="{09285992-CA73-4A25-BDDC-EE57B2798BD6}" srcOrd="0" destOrd="0" presId="urn:microsoft.com/office/officeart/2005/8/layout/vList2"/>
    <dgm:cxn modelId="{EC5BB8F4-542A-41AB-BFF0-5F324C1AC9A3}" type="presOf" srcId="{03D61ACA-5142-4213-8137-1DFC797E6845}" destId="{6EDA53CE-253C-43AE-824D-5D521E99AF4C}" srcOrd="0" destOrd="0" presId="urn:microsoft.com/office/officeart/2005/8/layout/vList2"/>
    <dgm:cxn modelId="{7BBD1939-08F8-49A6-A6DA-8892D0A8CF25}" type="presParOf" srcId="{F17C7367-BF23-4C5A-8255-C6FE9459C92E}" destId="{63CBAC4D-1352-4CF6-B11D-1472FCD358D0}" srcOrd="0" destOrd="0" presId="urn:microsoft.com/office/officeart/2005/8/layout/vList2"/>
    <dgm:cxn modelId="{E0D7465D-39A9-4186-B726-BB9B0D78A7DB}" type="presParOf" srcId="{F17C7367-BF23-4C5A-8255-C6FE9459C92E}" destId="{7489C055-9483-478A-BB78-1F2BBC1FA1D5}" srcOrd="1" destOrd="0" presId="urn:microsoft.com/office/officeart/2005/8/layout/vList2"/>
    <dgm:cxn modelId="{EB36590D-E1EA-47E7-8232-924374AECA4D}" type="presParOf" srcId="{F17C7367-BF23-4C5A-8255-C6FE9459C92E}" destId="{6EDA53CE-253C-43AE-824D-5D521E99AF4C}" srcOrd="2" destOrd="0" presId="urn:microsoft.com/office/officeart/2005/8/layout/vList2"/>
    <dgm:cxn modelId="{FD56A7D0-B203-40EB-AF23-D4597A7BC748}" type="presParOf" srcId="{F17C7367-BF23-4C5A-8255-C6FE9459C92E}" destId="{2E6DBF3A-A3EE-4E9C-A5B4-146E2B0E39F7}" srcOrd="3" destOrd="0" presId="urn:microsoft.com/office/officeart/2005/8/layout/vList2"/>
    <dgm:cxn modelId="{2148E3D5-6404-41CC-A270-678A567C4774}" type="presParOf" srcId="{F17C7367-BF23-4C5A-8255-C6FE9459C92E}" destId="{FDF6D6FC-955C-4260-A2A4-7FB1B982B92E}" srcOrd="4" destOrd="0" presId="urn:microsoft.com/office/officeart/2005/8/layout/vList2"/>
    <dgm:cxn modelId="{7DE91217-BEB6-4ADD-AB02-8A02D62DC81A}" type="presParOf" srcId="{F17C7367-BF23-4C5A-8255-C6FE9459C92E}" destId="{577C015C-B483-42C8-8C1B-565403C54B0A}" srcOrd="5" destOrd="0" presId="urn:microsoft.com/office/officeart/2005/8/layout/vList2"/>
    <dgm:cxn modelId="{B98D8A67-23E0-48F5-9B29-107635AE51E0}" type="presParOf" srcId="{F17C7367-BF23-4C5A-8255-C6FE9459C92E}" destId="{2C1637CC-AB5C-4BCB-A378-E9FC39B6CBA5}" srcOrd="6" destOrd="0" presId="urn:microsoft.com/office/officeart/2005/8/layout/vList2"/>
    <dgm:cxn modelId="{8121B9A6-1BF0-4143-A763-5D2F61110662}" type="presParOf" srcId="{F17C7367-BF23-4C5A-8255-C6FE9459C92E}" destId="{A79BD25C-FD95-43E8-91A8-1C2FF75BFB51}" srcOrd="7" destOrd="0" presId="urn:microsoft.com/office/officeart/2005/8/layout/vList2"/>
    <dgm:cxn modelId="{B9BC7C4A-CCB6-4564-ADD8-5EE0BF886971}" type="presParOf" srcId="{F17C7367-BF23-4C5A-8255-C6FE9459C92E}" destId="{09285992-CA73-4A25-BDDC-EE57B2798BD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DE118-2273-4AA0-8534-72D545F2C07D}">
      <dsp:nvSpPr>
        <dsp:cNvPr id="0" name=""/>
        <dsp:cNvSpPr/>
      </dsp:nvSpPr>
      <dsp:spPr>
        <a:xfrm>
          <a:off x="39" y="101736"/>
          <a:ext cx="3822679" cy="15290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Part 1</a:t>
          </a:r>
          <a:br>
            <a:rPr lang="en-US" sz="3200" kern="1200" dirty="0"/>
          </a:br>
          <a:r>
            <a:rPr lang="en-US" sz="3200" kern="1200" dirty="0"/>
            <a:t>Create the</a:t>
          </a:r>
          <a:br>
            <a:rPr lang="en-US" sz="3200" kern="1200" dirty="0"/>
          </a:br>
          <a:r>
            <a:rPr lang="en-US" sz="3200" kern="1200" dirty="0"/>
            <a:t>Data Model</a:t>
          </a:r>
        </a:p>
      </dsp:txBody>
      <dsp:txXfrm>
        <a:off x="39" y="101736"/>
        <a:ext cx="3822679" cy="1529071"/>
      </dsp:txXfrm>
    </dsp:sp>
    <dsp:sp modelId="{E8105C5C-AF6F-4309-8E04-2C6A5C8F2880}">
      <dsp:nvSpPr>
        <dsp:cNvPr id="0" name=""/>
        <dsp:cNvSpPr/>
      </dsp:nvSpPr>
      <dsp:spPr>
        <a:xfrm>
          <a:off x="39" y="1630808"/>
          <a:ext cx="3822679" cy="28108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Introduce relational data modeling</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Connect to data</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Transform and clean</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Add necessary fields</a:t>
          </a:r>
        </a:p>
      </dsp:txBody>
      <dsp:txXfrm>
        <a:off x="39" y="1630808"/>
        <a:ext cx="3822679" cy="2810880"/>
      </dsp:txXfrm>
    </dsp:sp>
    <dsp:sp modelId="{C5D9E782-2E44-4E1A-802E-ED3C244E43BF}">
      <dsp:nvSpPr>
        <dsp:cNvPr id="0" name=""/>
        <dsp:cNvSpPr/>
      </dsp:nvSpPr>
      <dsp:spPr>
        <a:xfrm>
          <a:off x="4357894" y="101736"/>
          <a:ext cx="3822679" cy="152907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Part 2</a:t>
          </a:r>
          <a:br>
            <a:rPr lang="en-US" sz="3200" kern="1200" dirty="0"/>
          </a:br>
          <a:r>
            <a:rPr lang="en-US" sz="3200" kern="1200" dirty="0"/>
            <a:t>Create the</a:t>
          </a:r>
          <a:br>
            <a:rPr lang="en-US" sz="3200" kern="1200" dirty="0"/>
          </a:br>
          <a:r>
            <a:rPr lang="en-US" sz="3200" kern="1200" dirty="0"/>
            <a:t>Report</a:t>
          </a:r>
        </a:p>
      </dsp:txBody>
      <dsp:txXfrm>
        <a:off x="4357894" y="101736"/>
        <a:ext cx="3822679" cy="1529071"/>
      </dsp:txXfrm>
    </dsp:sp>
    <dsp:sp modelId="{3D5EB9D0-17FE-40ED-A984-3D4D11CD165E}">
      <dsp:nvSpPr>
        <dsp:cNvPr id="0" name=""/>
        <dsp:cNvSpPr/>
      </dsp:nvSpPr>
      <dsp:spPr>
        <a:xfrm>
          <a:off x="4357894" y="1630808"/>
          <a:ext cx="3822679" cy="28108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Introduce DAX</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a:solidFill>
                <a:schemeClr val="tx1"/>
              </a:solidFill>
              <a:latin typeface="+mj-lt"/>
            </a:rPr>
            <a:t>Create measures</a:t>
          </a:r>
          <a:endParaRPr lang="en-US" sz="2800" kern="1200" dirty="0">
            <a:solidFill>
              <a:schemeClr val="tx1"/>
            </a:solidFill>
            <a:latin typeface="+mj-lt"/>
          </a:endParaRP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Create visuals</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Polish and update the report</a:t>
          </a:r>
          <a:endParaRPr lang="en-US" sz="2800" kern="1200" dirty="0">
            <a:solidFill>
              <a:schemeClr val="tx1"/>
            </a:solidFill>
          </a:endParaRPr>
        </a:p>
      </dsp:txBody>
      <dsp:txXfrm>
        <a:off x="4357894" y="1630808"/>
        <a:ext cx="3822679"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0849-EC03-4E53-ADF6-E69B4EA85942}">
      <dsp:nvSpPr>
        <dsp:cNvPr id="0" name=""/>
        <dsp:cNvSpPr/>
      </dsp:nvSpPr>
      <dsp:spPr>
        <a:xfrm>
          <a:off x="2263616" y="1672536"/>
          <a:ext cx="1568767" cy="1568767"/>
        </a:xfrm>
        <a:prstGeom prst="ellipse">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bg2"/>
              </a:solidFill>
            </a:rPr>
            <a:t>Fact Responses</a:t>
          </a:r>
        </a:p>
      </dsp:txBody>
      <dsp:txXfrm>
        <a:off x="2493357" y="1902277"/>
        <a:ext cx="1109285" cy="1109285"/>
      </dsp:txXfrm>
    </dsp:sp>
    <dsp:sp modelId="{CD7D5649-D843-49FD-BD84-6AF6B05DFE6F}">
      <dsp:nvSpPr>
        <dsp:cNvPr id="0" name=""/>
        <dsp:cNvSpPr/>
      </dsp:nvSpPr>
      <dsp:spPr>
        <a:xfrm rot="9110948">
          <a:off x="1082777" y="2941503"/>
          <a:ext cx="1283675" cy="44709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3A355-F145-4ED4-A8D1-36CD1D546BF3}">
      <dsp:nvSpPr>
        <dsp:cNvPr id="0" name=""/>
        <dsp:cNvSpPr/>
      </dsp:nvSpPr>
      <dsp:spPr>
        <a:xfrm>
          <a:off x="413536" y="2871736"/>
          <a:ext cx="1490329" cy="1192263"/>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Responses</a:t>
          </a:r>
        </a:p>
      </dsp:txBody>
      <dsp:txXfrm>
        <a:off x="448456" y="2906656"/>
        <a:ext cx="1420489" cy="1122423"/>
      </dsp:txXfrm>
    </dsp:sp>
    <dsp:sp modelId="{70D7ACFC-E0F7-4BEE-9DFA-9248D8A39BE7}">
      <dsp:nvSpPr>
        <dsp:cNvPr id="0" name=""/>
        <dsp:cNvSpPr/>
      </dsp:nvSpPr>
      <dsp:spPr>
        <a:xfrm rot="12626569">
          <a:off x="850874" y="1397570"/>
          <a:ext cx="1549949" cy="44709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F1344-31E2-495B-A068-74AAFCDB0E36}">
      <dsp:nvSpPr>
        <dsp:cNvPr id="0" name=""/>
        <dsp:cNvSpPr/>
      </dsp:nvSpPr>
      <dsp:spPr>
        <a:xfrm>
          <a:off x="212551" y="632325"/>
          <a:ext cx="1490329" cy="1192263"/>
        </a:xfrm>
        <a:prstGeom prst="roundRect">
          <a:avLst>
            <a:gd name="adj" fmla="val 10000"/>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2"/>
              </a:solidFill>
            </a:rPr>
            <a:t>Students</a:t>
          </a:r>
          <a:endParaRPr lang="en-US" sz="2400" kern="1200" dirty="0">
            <a:solidFill>
              <a:schemeClr val="bg2"/>
            </a:solidFill>
          </a:endParaRPr>
        </a:p>
      </dsp:txBody>
      <dsp:txXfrm>
        <a:off x="247471" y="667245"/>
        <a:ext cx="1420489" cy="1122423"/>
      </dsp:txXfrm>
    </dsp:sp>
    <dsp:sp modelId="{68863548-57C9-424F-AFE7-6442B87A650F}">
      <dsp:nvSpPr>
        <dsp:cNvPr id="0" name=""/>
        <dsp:cNvSpPr/>
      </dsp:nvSpPr>
      <dsp:spPr>
        <a:xfrm rot="16200000">
          <a:off x="2539398" y="881183"/>
          <a:ext cx="1017202" cy="44709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4EB55-C400-4904-8C02-268027253FA0}">
      <dsp:nvSpPr>
        <dsp:cNvPr id="0" name=""/>
        <dsp:cNvSpPr/>
      </dsp:nvSpPr>
      <dsp:spPr>
        <a:xfrm>
          <a:off x="2302835" y="0"/>
          <a:ext cx="1490329" cy="1192263"/>
        </a:xfrm>
        <a:prstGeom prst="roundRect">
          <a:avLst>
            <a:gd name="adj" fmla="val 10000"/>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2"/>
              </a:solidFill>
            </a:rPr>
            <a:t>Semesters</a:t>
          </a:r>
          <a:endParaRPr lang="en-US" sz="2400" kern="1200" dirty="0">
            <a:solidFill>
              <a:schemeClr val="bg2"/>
            </a:solidFill>
          </a:endParaRPr>
        </a:p>
      </dsp:txBody>
      <dsp:txXfrm>
        <a:off x="2337755" y="34920"/>
        <a:ext cx="1420489" cy="1122423"/>
      </dsp:txXfrm>
    </dsp:sp>
    <dsp:sp modelId="{5725B485-DF61-4819-8570-80C264A1CE32}">
      <dsp:nvSpPr>
        <dsp:cNvPr id="0" name=""/>
        <dsp:cNvSpPr/>
      </dsp:nvSpPr>
      <dsp:spPr>
        <a:xfrm rot="19821589">
          <a:off x="3708784" y="1455537"/>
          <a:ext cx="1412431" cy="44709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2114B-F393-4B61-ABF9-7506467CB197}">
      <dsp:nvSpPr>
        <dsp:cNvPr id="0" name=""/>
        <dsp:cNvSpPr/>
      </dsp:nvSpPr>
      <dsp:spPr>
        <a:xfrm>
          <a:off x="4283642" y="733695"/>
          <a:ext cx="1490329" cy="1192263"/>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bg2"/>
              </a:solidFill>
            </a:rPr>
            <a:t>Courses</a:t>
          </a:r>
          <a:endParaRPr lang="en-US" sz="2400" kern="1200" dirty="0">
            <a:solidFill>
              <a:schemeClr val="bg2"/>
            </a:solidFill>
          </a:endParaRPr>
        </a:p>
      </dsp:txBody>
      <dsp:txXfrm>
        <a:off x="4318562" y="768615"/>
        <a:ext cx="1420489" cy="1122423"/>
      </dsp:txXfrm>
    </dsp:sp>
    <dsp:sp modelId="{A998281E-656D-4329-B38D-C29E4BACE052}">
      <dsp:nvSpPr>
        <dsp:cNvPr id="0" name=""/>
        <dsp:cNvSpPr/>
      </dsp:nvSpPr>
      <dsp:spPr>
        <a:xfrm rot="1611389">
          <a:off x="3745364" y="2891539"/>
          <a:ext cx="1204806" cy="44709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5FB33-4B78-4364-86F1-BBE148839E05}">
      <dsp:nvSpPr>
        <dsp:cNvPr id="0" name=""/>
        <dsp:cNvSpPr/>
      </dsp:nvSpPr>
      <dsp:spPr>
        <a:xfrm>
          <a:off x="4140031" y="2791096"/>
          <a:ext cx="1490329" cy="1192263"/>
        </a:xfrm>
        <a:prstGeom prst="roundRect">
          <a:avLst>
            <a:gd name="adj" fmla="val 10000"/>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2"/>
              </a:solidFill>
            </a:rPr>
            <a:t>Questions</a:t>
          </a:r>
        </a:p>
      </dsp:txBody>
      <dsp:txXfrm>
        <a:off x="4174951" y="2826016"/>
        <a:ext cx="1420489" cy="11224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7C5D-57FD-4C66-8EF7-AA8A863A56EA}">
      <dsp:nvSpPr>
        <dsp:cNvPr id="0" name=""/>
        <dsp:cNvSpPr/>
      </dsp:nvSpPr>
      <dsp:spPr>
        <a:xfrm>
          <a:off x="324169" y="0"/>
          <a:ext cx="4157330" cy="231672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423D0-A321-4F74-9748-8E8B97B14C2C}">
      <dsp:nvSpPr>
        <dsp:cNvPr id="0" name=""/>
        <dsp:cNvSpPr/>
      </dsp:nvSpPr>
      <dsp:spPr>
        <a:xfrm>
          <a:off x="165739" y="695016"/>
          <a:ext cx="1467293" cy="9266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Get Raw Data</a:t>
          </a:r>
        </a:p>
      </dsp:txBody>
      <dsp:txXfrm>
        <a:off x="210976" y="740253"/>
        <a:ext cx="1376819" cy="836214"/>
      </dsp:txXfrm>
    </dsp:sp>
    <dsp:sp modelId="{1252CE01-4DA8-4B9B-B61D-799310EEB150}">
      <dsp:nvSpPr>
        <dsp:cNvPr id="0" name=""/>
        <dsp:cNvSpPr/>
      </dsp:nvSpPr>
      <dsp:spPr>
        <a:xfrm>
          <a:off x="1711841" y="695016"/>
          <a:ext cx="1467293" cy="9266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Clean and Prepare Raw Data</a:t>
          </a:r>
        </a:p>
      </dsp:txBody>
      <dsp:txXfrm>
        <a:off x="1757078" y="740253"/>
        <a:ext cx="1376819" cy="836214"/>
      </dsp:txXfrm>
    </dsp:sp>
    <dsp:sp modelId="{A7A3D5A7-524B-4F20-8EFB-48AF9EAB291D}">
      <dsp:nvSpPr>
        <dsp:cNvPr id="0" name=""/>
        <dsp:cNvSpPr/>
      </dsp:nvSpPr>
      <dsp:spPr>
        <a:xfrm>
          <a:off x="3257944" y="695016"/>
          <a:ext cx="1467293" cy="92668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Load Clean Data to Model</a:t>
          </a:r>
        </a:p>
      </dsp:txBody>
      <dsp:txXfrm>
        <a:off x="3303181" y="740253"/>
        <a:ext cx="1376819" cy="8362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40849-EC03-4E53-ADF6-E69B4EA85942}">
      <dsp:nvSpPr>
        <dsp:cNvPr id="0" name=""/>
        <dsp:cNvSpPr/>
      </dsp:nvSpPr>
      <dsp:spPr>
        <a:xfrm>
          <a:off x="1411096" y="1874735"/>
          <a:ext cx="977940" cy="977940"/>
        </a:xfrm>
        <a:prstGeom prst="ellipse">
          <a:avLst/>
        </a:prstGeom>
        <a:solidFill>
          <a:schemeClr val="tx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bg2"/>
              </a:solidFill>
            </a:rPr>
            <a:t>Fact Responses</a:t>
          </a:r>
        </a:p>
      </dsp:txBody>
      <dsp:txXfrm>
        <a:off x="1554312" y="2017951"/>
        <a:ext cx="691508" cy="691508"/>
      </dsp:txXfrm>
    </dsp:sp>
    <dsp:sp modelId="{CD7D5649-D843-49FD-BD84-6AF6B05DFE6F}">
      <dsp:nvSpPr>
        <dsp:cNvPr id="0" name=""/>
        <dsp:cNvSpPr/>
      </dsp:nvSpPr>
      <dsp:spPr>
        <a:xfrm rot="8235092">
          <a:off x="790701" y="2868684"/>
          <a:ext cx="824581" cy="278713"/>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93A355-F145-4ED4-A8D1-36CD1D546BF3}">
      <dsp:nvSpPr>
        <dsp:cNvPr id="0" name=""/>
        <dsp:cNvSpPr/>
      </dsp:nvSpPr>
      <dsp:spPr>
        <a:xfrm>
          <a:off x="435708" y="2916278"/>
          <a:ext cx="929043" cy="743234"/>
        </a:xfrm>
        <a:prstGeom prst="roundRect">
          <a:avLst>
            <a:gd name="adj" fmla="val 10000"/>
          </a:avLst>
        </a:prstGeom>
        <a:solidFill>
          <a:schemeClr val="accent2">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Responses</a:t>
          </a:r>
        </a:p>
      </dsp:txBody>
      <dsp:txXfrm>
        <a:off x="457477" y="2938047"/>
        <a:ext cx="885505" cy="699696"/>
      </dsp:txXfrm>
    </dsp:sp>
    <dsp:sp modelId="{70D7ACFC-E0F7-4BEE-9DFA-9248D8A39BE7}">
      <dsp:nvSpPr>
        <dsp:cNvPr id="0" name=""/>
        <dsp:cNvSpPr/>
      </dsp:nvSpPr>
      <dsp:spPr>
        <a:xfrm rot="12265815">
          <a:off x="675283" y="1843607"/>
          <a:ext cx="773234" cy="278713"/>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0F1344-31E2-495B-A068-74AAFCDB0E36}">
      <dsp:nvSpPr>
        <dsp:cNvPr id="0" name=""/>
        <dsp:cNvSpPr/>
      </dsp:nvSpPr>
      <dsp:spPr>
        <a:xfrm>
          <a:off x="245377" y="1451447"/>
          <a:ext cx="929043" cy="743234"/>
        </a:xfrm>
        <a:prstGeom prst="roundRect">
          <a:avLst>
            <a:gd name="adj" fmla="val 10000"/>
          </a:avLst>
        </a:prstGeom>
        <a:solidFill>
          <a:schemeClr val="accent3">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Students</a:t>
          </a:r>
        </a:p>
      </dsp:txBody>
      <dsp:txXfrm>
        <a:off x="267146" y="1473216"/>
        <a:ext cx="885505" cy="699696"/>
      </dsp:txXfrm>
    </dsp:sp>
    <dsp:sp modelId="{68863548-57C9-424F-AFE7-6442B87A650F}">
      <dsp:nvSpPr>
        <dsp:cNvPr id="0" name=""/>
        <dsp:cNvSpPr/>
      </dsp:nvSpPr>
      <dsp:spPr>
        <a:xfrm rot="15989163">
          <a:off x="1525741" y="1377157"/>
          <a:ext cx="644603" cy="278713"/>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4EB55-C400-4904-8C02-268027253FA0}">
      <dsp:nvSpPr>
        <dsp:cNvPr id="0" name=""/>
        <dsp:cNvSpPr/>
      </dsp:nvSpPr>
      <dsp:spPr>
        <a:xfrm>
          <a:off x="1363766" y="823200"/>
          <a:ext cx="929043" cy="743234"/>
        </a:xfrm>
        <a:prstGeom prst="roundRect">
          <a:avLst>
            <a:gd name="adj" fmla="val 10000"/>
          </a:avLst>
        </a:prstGeom>
        <a:solidFill>
          <a:schemeClr val="accent4">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Semesters</a:t>
          </a:r>
        </a:p>
      </dsp:txBody>
      <dsp:txXfrm>
        <a:off x="1385535" y="844969"/>
        <a:ext cx="885505" cy="699696"/>
      </dsp:txXfrm>
    </dsp:sp>
    <dsp:sp modelId="{5725B485-DF61-4819-8570-80C264A1CE32}">
      <dsp:nvSpPr>
        <dsp:cNvPr id="0" name=""/>
        <dsp:cNvSpPr/>
      </dsp:nvSpPr>
      <dsp:spPr>
        <a:xfrm rot="20164659">
          <a:off x="2355209" y="1845475"/>
          <a:ext cx="797872" cy="278713"/>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2114B-F393-4B61-ABF9-7506467CB197}">
      <dsp:nvSpPr>
        <dsp:cNvPr id="0" name=""/>
        <dsp:cNvSpPr/>
      </dsp:nvSpPr>
      <dsp:spPr>
        <a:xfrm>
          <a:off x="2654289" y="1451446"/>
          <a:ext cx="929043" cy="743234"/>
        </a:xfrm>
        <a:prstGeom prst="roundRect">
          <a:avLst>
            <a:gd name="adj" fmla="val 10000"/>
          </a:avLst>
        </a:prstGeom>
        <a:solidFill>
          <a:schemeClr val="accent5">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Courses</a:t>
          </a:r>
        </a:p>
      </dsp:txBody>
      <dsp:txXfrm>
        <a:off x="2676058" y="1473215"/>
        <a:ext cx="885505" cy="699696"/>
      </dsp:txXfrm>
    </dsp:sp>
    <dsp:sp modelId="{A998281E-656D-4329-B38D-C29E4BACE052}">
      <dsp:nvSpPr>
        <dsp:cNvPr id="0" name=""/>
        <dsp:cNvSpPr/>
      </dsp:nvSpPr>
      <dsp:spPr>
        <a:xfrm rot="2656950">
          <a:off x="2170942" y="2873172"/>
          <a:ext cx="788807" cy="278713"/>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65FB33-4B78-4364-86F1-BBE148839E05}">
      <dsp:nvSpPr>
        <dsp:cNvPr id="0" name=""/>
        <dsp:cNvSpPr/>
      </dsp:nvSpPr>
      <dsp:spPr>
        <a:xfrm>
          <a:off x="2383180" y="2916282"/>
          <a:ext cx="929043" cy="743234"/>
        </a:xfrm>
        <a:prstGeom prst="roundRect">
          <a:avLst>
            <a:gd name="adj" fmla="val 10000"/>
          </a:avLst>
        </a:prstGeom>
        <a:solidFill>
          <a:schemeClr val="accent6">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2"/>
              </a:solidFill>
            </a:rPr>
            <a:t>Questions</a:t>
          </a:r>
        </a:p>
      </dsp:txBody>
      <dsp:txXfrm>
        <a:off x="2404949" y="2938051"/>
        <a:ext cx="885505" cy="6996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DE118-2273-4AA0-8534-72D545F2C07D}">
      <dsp:nvSpPr>
        <dsp:cNvPr id="0" name=""/>
        <dsp:cNvSpPr/>
      </dsp:nvSpPr>
      <dsp:spPr>
        <a:xfrm>
          <a:off x="39" y="101736"/>
          <a:ext cx="3822679" cy="152907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Part 1</a:t>
          </a:r>
          <a:br>
            <a:rPr lang="en-US" sz="3200" kern="1200" dirty="0"/>
          </a:br>
          <a:r>
            <a:rPr lang="en-US" sz="3200" kern="1200" dirty="0"/>
            <a:t>Create the</a:t>
          </a:r>
          <a:br>
            <a:rPr lang="en-US" sz="3200" kern="1200" dirty="0"/>
          </a:br>
          <a:r>
            <a:rPr lang="en-US" sz="3200" kern="1200" dirty="0"/>
            <a:t>Data Model</a:t>
          </a:r>
        </a:p>
      </dsp:txBody>
      <dsp:txXfrm>
        <a:off x="39" y="101736"/>
        <a:ext cx="3822679" cy="1529071"/>
      </dsp:txXfrm>
    </dsp:sp>
    <dsp:sp modelId="{E8105C5C-AF6F-4309-8E04-2C6A5C8F2880}">
      <dsp:nvSpPr>
        <dsp:cNvPr id="0" name=""/>
        <dsp:cNvSpPr/>
      </dsp:nvSpPr>
      <dsp:spPr>
        <a:xfrm>
          <a:off x="39" y="1630808"/>
          <a:ext cx="3822679" cy="28108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Introduce relational data modeling</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Connect to data</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Transform and clean</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rPr>
            <a:t>Add necessary fields</a:t>
          </a:r>
        </a:p>
      </dsp:txBody>
      <dsp:txXfrm>
        <a:off x="39" y="1630808"/>
        <a:ext cx="3822679" cy="2810880"/>
      </dsp:txXfrm>
    </dsp:sp>
    <dsp:sp modelId="{C5D9E782-2E44-4E1A-802E-ED3C244E43BF}">
      <dsp:nvSpPr>
        <dsp:cNvPr id="0" name=""/>
        <dsp:cNvSpPr/>
      </dsp:nvSpPr>
      <dsp:spPr>
        <a:xfrm>
          <a:off x="4357894" y="101736"/>
          <a:ext cx="3822679" cy="1529071"/>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1" kern="1200" dirty="0"/>
            <a:t>Part 2</a:t>
          </a:r>
          <a:br>
            <a:rPr lang="en-US" sz="3200" kern="1200" dirty="0"/>
          </a:br>
          <a:r>
            <a:rPr lang="en-US" sz="3200" kern="1200" dirty="0"/>
            <a:t>Create the</a:t>
          </a:r>
          <a:br>
            <a:rPr lang="en-US" sz="3200" kern="1200" dirty="0"/>
          </a:br>
          <a:r>
            <a:rPr lang="en-US" sz="3200" kern="1200" dirty="0"/>
            <a:t>Report</a:t>
          </a:r>
        </a:p>
      </dsp:txBody>
      <dsp:txXfrm>
        <a:off x="4357894" y="101736"/>
        <a:ext cx="3822679" cy="1529071"/>
      </dsp:txXfrm>
    </dsp:sp>
    <dsp:sp modelId="{3D5EB9D0-17FE-40ED-A984-3D4D11CD165E}">
      <dsp:nvSpPr>
        <dsp:cNvPr id="0" name=""/>
        <dsp:cNvSpPr/>
      </dsp:nvSpPr>
      <dsp:spPr>
        <a:xfrm>
          <a:off x="4357894" y="1630808"/>
          <a:ext cx="3822679" cy="2810880"/>
        </a:xfrm>
        <a:prstGeom prst="rect">
          <a:avLst/>
        </a:prstGeom>
        <a:no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Introduce DAX</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a:solidFill>
                <a:schemeClr val="tx1"/>
              </a:solidFill>
              <a:latin typeface="+mj-lt"/>
            </a:rPr>
            <a:t>Create measures</a:t>
          </a:r>
          <a:endParaRPr lang="en-US" sz="2800" kern="1200" dirty="0">
            <a:solidFill>
              <a:schemeClr val="tx1"/>
            </a:solidFill>
            <a:latin typeface="+mj-lt"/>
          </a:endParaRP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Create visuals</a:t>
          </a:r>
        </a:p>
        <a:p>
          <a:pPr marL="285750" lvl="1" indent="-285750" algn="l" defTabSz="1244600">
            <a:lnSpc>
              <a:spcPct val="90000"/>
            </a:lnSpc>
            <a:spcBef>
              <a:spcPct val="0"/>
            </a:spcBef>
            <a:spcAft>
              <a:spcPct val="15000"/>
            </a:spcAft>
            <a:buFontTx/>
            <a:buBlip>
              <a:blip xmlns:r="http://schemas.openxmlformats.org/officeDocument/2006/relationships" r:embed="rId1"/>
            </a:buBlip>
          </a:pPr>
          <a:r>
            <a:rPr lang="en-US" sz="2800" kern="1200" dirty="0">
              <a:solidFill>
                <a:schemeClr val="tx1"/>
              </a:solidFill>
              <a:latin typeface="+mj-lt"/>
            </a:rPr>
            <a:t>Polish and update the report</a:t>
          </a:r>
          <a:endParaRPr lang="en-US" sz="2800" kern="1200" dirty="0">
            <a:solidFill>
              <a:schemeClr val="tx1"/>
            </a:solidFill>
          </a:endParaRPr>
        </a:p>
      </dsp:txBody>
      <dsp:txXfrm>
        <a:off x="4357894" y="1630808"/>
        <a:ext cx="3822679" cy="2810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BAC4D-1352-4CF6-B11D-1472FCD358D0}">
      <dsp:nvSpPr>
        <dsp:cNvPr id="0" name=""/>
        <dsp:cNvSpPr/>
      </dsp:nvSpPr>
      <dsp:spPr>
        <a:xfrm>
          <a:off x="0" y="38506"/>
          <a:ext cx="6096000" cy="580320"/>
        </a:xfrm>
        <a:prstGeom prst="roundRect">
          <a:avLst/>
        </a:prstGeom>
        <a:gradFill rotWithShape="0">
          <a:gsLst>
            <a:gs pos="0">
              <a:schemeClr val="accent3">
                <a:shade val="80000"/>
                <a:hueOff val="0"/>
                <a:satOff val="0"/>
                <a:lumOff val="0"/>
                <a:alphaOff val="0"/>
                <a:tint val="50000"/>
                <a:satMod val="300000"/>
              </a:schemeClr>
            </a:gs>
            <a:gs pos="35000">
              <a:schemeClr val="accent3">
                <a:shade val="80000"/>
                <a:hueOff val="0"/>
                <a:satOff val="0"/>
                <a:lumOff val="0"/>
                <a:alphaOff val="0"/>
                <a:tint val="37000"/>
                <a:satMod val="300000"/>
              </a:schemeClr>
            </a:gs>
            <a:gs pos="100000">
              <a:schemeClr val="accent3">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Font typeface="Arial" panose="020B0604020202020204" pitchFamily="34" charset="0"/>
            <a:buNone/>
          </a:pPr>
          <a:r>
            <a:rPr lang="en-US" sz="2400" kern="1200" dirty="0"/>
            <a:t>Example Source Files</a:t>
          </a:r>
        </a:p>
      </dsp:txBody>
      <dsp:txXfrm>
        <a:off x="28329" y="66835"/>
        <a:ext cx="6039342" cy="523662"/>
      </dsp:txXfrm>
    </dsp:sp>
    <dsp:sp modelId="{6EDA53CE-253C-43AE-824D-5D521E99AF4C}">
      <dsp:nvSpPr>
        <dsp:cNvPr id="0" name=""/>
        <dsp:cNvSpPr/>
      </dsp:nvSpPr>
      <dsp:spPr>
        <a:xfrm>
          <a:off x="0" y="708106"/>
          <a:ext cx="6096000" cy="580320"/>
        </a:xfrm>
        <a:prstGeom prst="roundRect">
          <a:avLst/>
        </a:prstGeom>
        <a:gradFill rotWithShape="0">
          <a:gsLst>
            <a:gs pos="0">
              <a:schemeClr val="accent3">
                <a:shade val="80000"/>
                <a:hueOff val="54727"/>
                <a:satOff val="-358"/>
                <a:lumOff val="6139"/>
                <a:alphaOff val="0"/>
                <a:tint val="50000"/>
                <a:satMod val="300000"/>
              </a:schemeClr>
            </a:gs>
            <a:gs pos="35000">
              <a:schemeClr val="accent3">
                <a:shade val="80000"/>
                <a:hueOff val="54727"/>
                <a:satOff val="-358"/>
                <a:lumOff val="6139"/>
                <a:alphaOff val="0"/>
                <a:tint val="37000"/>
                <a:satMod val="300000"/>
              </a:schemeClr>
            </a:gs>
            <a:gs pos="100000">
              <a:schemeClr val="accent3">
                <a:shade val="80000"/>
                <a:hueOff val="54727"/>
                <a:satOff val="-358"/>
                <a:lumOff val="61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Finished Report </a:t>
          </a:r>
        </a:p>
      </dsp:txBody>
      <dsp:txXfrm>
        <a:off x="28329" y="736435"/>
        <a:ext cx="6039342" cy="523662"/>
      </dsp:txXfrm>
    </dsp:sp>
    <dsp:sp modelId="{FDF6D6FC-955C-4260-A2A4-7FB1B982B92E}">
      <dsp:nvSpPr>
        <dsp:cNvPr id="0" name=""/>
        <dsp:cNvSpPr/>
      </dsp:nvSpPr>
      <dsp:spPr>
        <a:xfrm>
          <a:off x="0" y="1377706"/>
          <a:ext cx="6096000" cy="580320"/>
        </a:xfrm>
        <a:prstGeom prst="roundRect">
          <a:avLst/>
        </a:prstGeom>
        <a:gradFill rotWithShape="0">
          <a:gsLst>
            <a:gs pos="0">
              <a:schemeClr val="accent3">
                <a:shade val="80000"/>
                <a:hueOff val="109454"/>
                <a:satOff val="-716"/>
                <a:lumOff val="12277"/>
                <a:alphaOff val="0"/>
                <a:tint val="50000"/>
                <a:satMod val="300000"/>
              </a:schemeClr>
            </a:gs>
            <a:gs pos="35000">
              <a:schemeClr val="accent3">
                <a:shade val="80000"/>
                <a:hueOff val="109454"/>
                <a:satOff val="-716"/>
                <a:lumOff val="12277"/>
                <a:alphaOff val="0"/>
                <a:tint val="37000"/>
                <a:satMod val="300000"/>
              </a:schemeClr>
            </a:gs>
            <a:gs pos="100000">
              <a:schemeClr val="accent3">
                <a:shade val="80000"/>
                <a:hueOff val="109454"/>
                <a:satOff val="-716"/>
                <a:lumOff val="1227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DAX Reference Card by Power Pivot Pro</a:t>
          </a:r>
        </a:p>
      </dsp:txBody>
      <dsp:txXfrm>
        <a:off x="28329" y="1406035"/>
        <a:ext cx="6039342" cy="523662"/>
      </dsp:txXfrm>
    </dsp:sp>
    <dsp:sp modelId="{2C1637CC-AB5C-4BCB-A378-E9FC39B6CBA5}">
      <dsp:nvSpPr>
        <dsp:cNvPr id="0" name=""/>
        <dsp:cNvSpPr/>
      </dsp:nvSpPr>
      <dsp:spPr>
        <a:xfrm>
          <a:off x="0" y="2047307"/>
          <a:ext cx="6096000" cy="580320"/>
        </a:xfrm>
        <a:prstGeom prst="roundRect">
          <a:avLst/>
        </a:prstGeom>
        <a:gradFill rotWithShape="0">
          <a:gsLst>
            <a:gs pos="0">
              <a:schemeClr val="accent3">
                <a:shade val="80000"/>
                <a:hueOff val="164180"/>
                <a:satOff val="-1073"/>
                <a:lumOff val="18416"/>
                <a:alphaOff val="0"/>
                <a:tint val="50000"/>
                <a:satMod val="300000"/>
              </a:schemeClr>
            </a:gs>
            <a:gs pos="35000">
              <a:schemeClr val="accent3">
                <a:shade val="80000"/>
                <a:hueOff val="164180"/>
                <a:satOff val="-1073"/>
                <a:lumOff val="18416"/>
                <a:alphaOff val="0"/>
                <a:tint val="37000"/>
                <a:satMod val="300000"/>
              </a:schemeClr>
            </a:gs>
            <a:gs pos="100000">
              <a:schemeClr val="accent3">
                <a:shade val="80000"/>
                <a:hueOff val="164180"/>
                <a:satOff val="-1073"/>
                <a:lumOff val="1841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Data Confidentiality Strategies</a:t>
          </a:r>
        </a:p>
      </dsp:txBody>
      <dsp:txXfrm>
        <a:off x="28329" y="2075636"/>
        <a:ext cx="6039342" cy="523662"/>
      </dsp:txXfrm>
    </dsp:sp>
    <dsp:sp modelId="{09285992-CA73-4A25-BDDC-EE57B2798BD6}">
      <dsp:nvSpPr>
        <dsp:cNvPr id="0" name=""/>
        <dsp:cNvSpPr/>
      </dsp:nvSpPr>
      <dsp:spPr>
        <a:xfrm>
          <a:off x="0" y="2716907"/>
          <a:ext cx="6096000" cy="580320"/>
        </a:xfrm>
        <a:prstGeom prst="roundRect">
          <a:avLst/>
        </a:prstGeom>
        <a:gradFill rotWithShape="0">
          <a:gsLst>
            <a:gs pos="0">
              <a:schemeClr val="accent3">
                <a:shade val="80000"/>
                <a:hueOff val="218907"/>
                <a:satOff val="-1431"/>
                <a:lumOff val="24554"/>
                <a:alphaOff val="0"/>
                <a:tint val="50000"/>
                <a:satMod val="300000"/>
              </a:schemeClr>
            </a:gs>
            <a:gs pos="35000">
              <a:schemeClr val="accent3">
                <a:shade val="80000"/>
                <a:hueOff val="218907"/>
                <a:satOff val="-1431"/>
                <a:lumOff val="24554"/>
                <a:alphaOff val="0"/>
                <a:tint val="37000"/>
                <a:satMod val="300000"/>
              </a:schemeClr>
            </a:gs>
            <a:gs pos="100000">
              <a:schemeClr val="accent3">
                <a:shade val="80000"/>
                <a:hueOff val="218907"/>
                <a:satOff val="-1431"/>
                <a:lumOff val="2455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Publishing Checklist</a:t>
          </a:r>
        </a:p>
      </dsp:txBody>
      <dsp:txXfrm>
        <a:off x="28329" y="2745236"/>
        <a:ext cx="6039342" cy="52366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B889D-ACA5-4591-9C32-62828AEC8B4F}" type="datetimeFigureOut">
              <a:rPr lang="en-US" smtClean="0"/>
              <a:t>4/11/2019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5490B-990D-4935-AEDC-60A178F5DA41}" type="slidenum">
              <a:rPr lang="en-US" smtClean="0"/>
              <a:t>‹#›</a:t>
            </a:fld>
            <a:endParaRPr lang="en-US"/>
          </a:p>
        </p:txBody>
      </p:sp>
    </p:spTree>
    <p:extLst>
      <p:ext uri="{BB962C8B-B14F-4D97-AF65-F5344CB8AC3E}">
        <p14:creationId xmlns:p14="http://schemas.microsoft.com/office/powerpoint/2010/main" val="977035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420F132-4A93-44BF-B59C-7C6AD10E7E85}" type="slidenum">
              <a:rPr lang="en-US" smtClean="0"/>
              <a:t>2</a:t>
            </a:fld>
            <a:endParaRPr lang="en-US" dirty="0"/>
          </a:p>
        </p:txBody>
      </p:sp>
    </p:spTree>
    <p:extLst>
      <p:ext uri="{BB962C8B-B14F-4D97-AF65-F5344CB8AC3E}">
        <p14:creationId xmlns:p14="http://schemas.microsoft.com/office/powerpoint/2010/main" val="1834623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7813"/>
            <a:ext cx="5486400" cy="3086100"/>
          </a:xfrm>
        </p:spPr>
      </p:sp>
      <p:sp>
        <p:nvSpPr>
          <p:cNvPr id="3" name="Notes Placeholder 2"/>
          <p:cNvSpPr>
            <a:spLocks noGrp="1"/>
          </p:cNvSpPr>
          <p:nvPr>
            <p:ph type="body" idx="1"/>
          </p:nvPr>
        </p:nvSpPr>
        <p:spPr>
          <a:xfrm>
            <a:off x="407773" y="3659145"/>
            <a:ext cx="6116595" cy="4854660"/>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712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44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4688A-7316-42B6-9AB5-18D901871DD4}" type="slidenum">
              <a:rPr lang="en-US" smtClean="0"/>
              <a:t>13</a:t>
            </a:fld>
            <a:endParaRPr lang="en-US"/>
          </a:p>
        </p:txBody>
      </p:sp>
    </p:spTree>
    <p:extLst>
      <p:ext uri="{BB962C8B-B14F-4D97-AF65-F5344CB8AC3E}">
        <p14:creationId xmlns:p14="http://schemas.microsoft.com/office/powerpoint/2010/main" val="1609538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DACF2F48-2F91-2940-9F01-3196AD337109}" type="slidenum">
              <a:rPr lang="en-US" smtClean="0"/>
              <a:t>14</a:t>
            </a:fld>
            <a:endParaRPr lang="en-US" dirty="0"/>
          </a:p>
        </p:txBody>
      </p:sp>
    </p:spTree>
    <p:extLst>
      <p:ext uri="{BB962C8B-B14F-4D97-AF65-F5344CB8AC3E}">
        <p14:creationId xmlns:p14="http://schemas.microsoft.com/office/powerpoint/2010/main" val="2882517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11325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761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9CDC-E60F-4D3F-96A6-08B6D6854491}" type="slidenum">
              <a:rPr lang="en-US" smtClean="0"/>
              <a:t>19</a:t>
            </a:fld>
            <a:endParaRPr lang="en-US" dirty="0"/>
          </a:p>
        </p:txBody>
      </p:sp>
    </p:spTree>
    <p:extLst>
      <p:ext uri="{BB962C8B-B14F-4D97-AF65-F5344CB8AC3E}">
        <p14:creationId xmlns:p14="http://schemas.microsoft.com/office/powerpoint/2010/main" val="103934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400" dirty="0"/>
              <a:t>12:00-12:01</a:t>
            </a:r>
          </a:p>
          <a:p>
            <a:endParaRPr lang="en-US" sz="1400" dirty="0"/>
          </a:p>
          <a:p>
            <a:r>
              <a:rPr lang="en-US" sz="1400" dirty="0"/>
              <a:t>DAX is used to automate calculations in Power BI.  DAX is made up of</a:t>
            </a:r>
            <a:r>
              <a:rPr lang="en-US" dirty="0"/>
              <a:t> functions that are used to build formulas allowing components in our data tables to interact. </a:t>
            </a:r>
          </a:p>
          <a:p>
            <a:endParaRPr lang="en-US" dirty="0"/>
          </a:p>
          <a:p>
            <a:r>
              <a:rPr lang="en-US" dirty="0"/>
              <a:t>The functions serve many purposes:</a:t>
            </a:r>
          </a:p>
          <a:p>
            <a:pPr marL="174708" indent="-174708">
              <a:buFont typeface="Arial" panose="020B0604020202020204" pitchFamily="34" charset="0"/>
              <a:buChar char="•"/>
            </a:pPr>
            <a:r>
              <a:rPr lang="en-US" dirty="0"/>
              <a:t>They can create measures that will be used to analyze data in the visualizations.</a:t>
            </a:r>
          </a:p>
          <a:p>
            <a:pPr marL="174708" indent="-174708">
              <a:buFont typeface="Arial" panose="020B0604020202020204" pitchFamily="34" charset="0"/>
              <a:buChar char="•"/>
            </a:pPr>
            <a:r>
              <a:rPr lang="en-US" dirty="0"/>
              <a:t>They can provide most types of calculations that are necessary to understand data such as Count, Sum, Average, etc.</a:t>
            </a:r>
          </a:p>
          <a:p>
            <a:pPr marL="174708" indent="-174708">
              <a:buFont typeface="Arial" panose="020B0604020202020204" pitchFamily="34" charset="0"/>
              <a:buChar char="•"/>
            </a:pPr>
            <a:r>
              <a:rPr lang="en-US" dirty="0"/>
              <a:t>They are generally used to aggregate fact table data.</a:t>
            </a:r>
          </a:p>
          <a:p>
            <a:pPr marL="174708" indent="-174708">
              <a:buFont typeface="Arial" panose="020B0604020202020204" pitchFamily="34" charset="0"/>
              <a:buChar char="•"/>
            </a:pPr>
            <a:r>
              <a:rPr lang="en-US" sz="1400" dirty="0"/>
              <a:t>They can make reference to other DAX formulas which eliminates the need to reenter data or duplicate processes.</a:t>
            </a:r>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5738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701040" y="4473892"/>
            <a:ext cx="5608320" cy="4356074"/>
          </a:xfrm>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21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1196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22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44843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701040" y="4473892"/>
            <a:ext cx="5608320" cy="4112366"/>
          </a:xfrm>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53240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6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525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7570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DACF2F48-2F91-2940-9F01-3196AD337109}" type="slidenum">
              <a:rPr lang="en-US" smtClean="0"/>
              <a:t>25</a:t>
            </a:fld>
            <a:endParaRPr lang="en-US" dirty="0"/>
          </a:p>
        </p:txBody>
      </p:sp>
    </p:spTree>
    <p:extLst>
      <p:ext uri="{BB962C8B-B14F-4D97-AF65-F5344CB8AC3E}">
        <p14:creationId xmlns:p14="http://schemas.microsoft.com/office/powerpoint/2010/main" val="2882517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A4688A-7316-42B6-9AB5-18D901871DD4}" type="slidenum">
              <a:rPr lang="en-US" smtClean="0"/>
              <a:t>28</a:t>
            </a:fld>
            <a:endParaRPr lang="en-US"/>
          </a:p>
        </p:txBody>
      </p:sp>
    </p:spTree>
    <p:extLst>
      <p:ext uri="{BB962C8B-B14F-4D97-AF65-F5344CB8AC3E}">
        <p14:creationId xmlns:p14="http://schemas.microsoft.com/office/powerpoint/2010/main" val="3781913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45490B-990D-4935-AEDC-60A178F5DA41}" type="slidenum">
              <a:rPr lang="en-US" smtClean="0"/>
              <a:t>29</a:t>
            </a:fld>
            <a:endParaRPr lang="en-US"/>
          </a:p>
        </p:txBody>
      </p:sp>
    </p:spTree>
    <p:extLst>
      <p:ext uri="{BB962C8B-B14F-4D97-AF65-F5344CB8AC3E}">
        <p14:creationId xmlns:p14="http://schemas.microsoft.com/office/powerpoint/2010/main" val="229822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334963"/>
            <a:ext cx="5578475" cy="3138487"/>
          </a:xfrm>
        </p:spPr>
      </p:sp>
      <p:sp>
        <p:nvSpPr>
          <p:cNvPr id="3" name="Notes Placeholder 2"/>
          <p:cNvSpPr>
            <a:spLocks noGrp="1"/>
          </p:cNvSpPr>
          <p:nvPr>
            <p:ph type="body" idx="1"/>
          </p:nvPr>
        </p:nvSpPr>
        <p:spPr>
          <a:xfrm>
            <a:off x="331047" y="3473238"/>
            <a:ext cx="6348307" cy="5643206"/>
          </a:xfrm>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907321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701040" y="4473892"/>
            <a:ext cx="5608320" cy="4356074"/>
          </a:xfrm>
        </p:spPr>
        <p:txBody>
          <a:bodyPr/>
          <a:lstStyle/>
          <a:p>
            <a:endParaRPr lang="en-US" sz="1400" dirty="0"/>
          </a:p>
        </p:txBody>
      </p:sp>
      <p:sp>
        <p:nvSpPr>
          <p:cNvPr id="4" name="Slide Number Placeholder 3"/>
          <p:cNvSpPr>
            <a:spLocks noGrp="1"/>
          </p:cNvSpPr>
          <p:nvPr>
            <p:ph type="sldNum" sz="quarter" idx="10"/>
          </p:nvPr>
        </p:nvSpPr>
        <p:spPr/>
        <p:txBody>
          <a:bodyPr/>
          <a:lstStyle/>
          <a:p>
            <a:pPr defTabSz="465887">
              <a:defRPr/>
            </a:pPr>
            <a:fld id="{5048307A-4CDB-4C83-98CE-E0CB25D2D7AA}" type="slidenum">
              <a:rPr lang="en-US">
                <a:solidFill>
                  <a:prstClr val="black"/>
                </a:solidFill>
                <a:latin typeface="Calibri" panose="020F0502020204030204"/>
              </a:rPr>
              <a:pPr defTabSz="465887">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632688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defTabSz="942489">
              <a:defRPr/>
            </a:pPr>
            <a:endParaRPr lang="en-US" dirty="0"/>
          </a:p>
        </p:txBody>
      </p:sp>
      <p:sp>
        <p:nvSpPr>
          <p:cNvPr id="4" name="Slide Number Placeholder 3"/>
          <p:cNvSpPr>
            <a:spLocks noGrp="1"/>
          </p:cNvSpPr>
          <p:nvPr>
            <p:ph type="sldNum" sz="quarter" idx="10"/>
          </p:nvPr>
        </p:nvSpPr>
        <p:spPr/>
        <p:txBody>
          <a:bodyPr/>
          <a:lstStyle/>
          <a:p>
            <a:fld id="{2420F132-4A93-44BF-B59C-7C6AD10E7E85}" type="slidenum">
              <a:rPr lang="en-US" smtClean="0"/>
              <a:t>35</a:t>
            </a:fld>
            <a:endParaRPr lang="en-US" dirty="0"/>
          </a:p>
        </p:txBody>
      </p:sp>
    </p:spTree>
    <p:extLst>
      <p:ext uri="{BB962C8B-B14F-4D97-AF65-F5344CB8AC3E}">
        <p14:creationId xmlns:p14="http://schemas.microsoft.com/office/powerpoint/2010/main" val="2244171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4213"/>
            <a:ext cx="6094412"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6038A3E9-63AB-4726-A262-03FC4F80D465}"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5048307A-4CDB-4C83-98CE-E0CB25D2D7AA}" type="slidenum">
              <a:rPr lang="en-US" smtClean="0"/>
              <a:t>5</a:t>
            </a:fld>
            <a:endParaRPr lang="en-US"/>
          </a:p>
        </p:txBody>
      </p:sp>
    </p:spTree>
    <p:extLst>
      <p:ext uri="{BB962C8B-B14F-4D97-AF65-F5344CB8AC3E}">
        <p14:creationId xmlns:p14="http://schemas.microsoft.com/office/powerpoint/2010/main" val="2193213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411325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16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11:35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Before the live walkthrough, there are some concepts and terms that you need to understand in order to make Power BI work well.  The first of those is relational or tabular data modeling, which is the engine that drives Power BI.  </a:t>
            </a:r>
            <a:endParaRPr lang="en-US" sz="1200" dirty="0"/>
          </a:p>
          <a:p>
            <a:endParaRPr lang="en-US" dirty="0"/>
          </a:p>
        </p:txBody>
      </p:sp>
      <p:sp>
        <p:nvSpPr>
          <p:cNvPr id="4" name="Slide Number Placeholder 3"/>
          <p:cNvSpPr>
            <a:spLocks noGrp="1"/>
          </p:cNvSpPr>
          <p:nvPr>
            <p:ph type="sldNum" sz="quarter" idx="5"/>
          </p:nvPr>
        </p:nvSpPr>
        <p:spPr/>
        <p:txBody>
          <a:bodyPr/>
          <a:lstStyle/>
          <a:p>
            <a:fld id="{AABB9CDC-E60F-4D3F-96A6-08B6D6854491}" type="slidenum">
              <a:rPr lang="en-US" smtClean="0"/>
              <a:t>7</a:t>
            </a:fld>
            <a:endParaRPr lang="en-US"/>
          </a:p>
        </p:txBody>
      </p:sp>
    </p:spTree>
    <p:extLst>
      <p:ext uri="{BB962C8B-B14F-4D97-AF65-F5344CB8AC3E}">
        <p14:creationId xmlns:p14="http://schemas.microsoft.com/office/powerpoint/2010/main" val="4224019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549275"/>
            <a:ext cx="5486400" cy="3086100"/>
          </a:xfrm>
        </p:spPr>
      </p:sp>
      <p:sp>
        <p:nvSpPr>
          <p:cNvPr id="3" name="Notes Placeholder 2"/>
          <p:cNvSpPr>
            <a:spLocks noGrp="1"/>
          </p:cNvSpPr>
          <p:nvPr>
            <p:ph type="body" idx="1"/>
          </p:nvPr>
        </p:nvSpPr>
        <p:spPr>
          <a:xfrm>
            <a:off x="784654" y="3844495"/>
            <a:ext cx="5486400" cy="4840717"/>
          </a:xfrm>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2674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9245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8307A-4CDB-4C83-98CE-E0CB25D2D7A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147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7C792F-31EE-C344-A2D6-ED544E6AF3F4}"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C792F-31EE-C344-A2D6-ED544E6AF3F4}"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C792F-31EE-C344-A2D6-ED544E6AF3F4}"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 ic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Picture Placeholder 6"/>
          <p:cNvSpPr>
            <a:spLocks noGrp="1"/>
          </p:cNvSpPr>
          <p:nvPr>
            <p:ph type="pic" sz="quarter" idx="10"/>
          </p:nvPr>
        </p:nvSpPr>
        <p:spPr>
          <a:xfrm>
            <a:off x="838203" y="1825629"/>
            <a:ext cx="2035175" cy="2035175"/>
          </a:xfrm>
        </p:spPr>
        <p:txBody>
          <a:bodyPr/>
          <a:lstStyle/>
          <a:p>
            <a:endParaRPr lang="en-US"/>
          </a:p>
        </p:txBody>
      </p:sp>
      <p:sp>
        <p:nvSpPr>
          <p:cNvPr id="8" name="Picture Placeholder 6"/>
          <p:cNvSpPr>
            <a:spLocks noGrp="1"/>
          </p:cNvSpPr>
          <p:nvPr>
            <p:ph type="pic" sz="quarter" idx="11"/>
          </p:nvPr>
        </p:nvSpPr>
        <p:spPr>
          <a:xfrm>
            <a:off x="838203" y="4037288"/>
            <a:ext cx="2035175" cy="2035175"/>
          </a:xfrm>
        </p:spPr>
        <p:txBody>
          <a:bodyPr/>
          <a:lstStyle/>
          <a:p>
            <a:endParaRPr lang="en-US"/>
          </a:p>
        </p:txBody>
      </p:sp>
      <p:sp>
        <p:nvSpPr>
          <p:cNvPr id="10" name="Content Placeholder 9"/>
          <p:cNvSpPr>
            <a:spLocks noGrp="1"/>
          </p:cNvSpPr>
          <p:nvPr>
            <p:ph sz="quarter" idx="12"/>
          </p:nvPr>
        </p:nvSpPr>
        <p:spPr>
          <a:xfrm>
            <a:off x="3056709" y="1825629"/>
            <a:ext cx="8297091"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9"/>
          <p:cNvSpPr>
            <a:spLocks noGrp="1"/>
          </p:cNvSpPr>
          <p:nvPr>
            <p:ph sz="quarter" idx="13"/>
          </p:nvPr>
        </p:nvSpPr>
        <p:spPr>
          <a:xfrm>
            <a:off x="3056709" y="4037287"/>
            <a:ext cx="8297091"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512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Rectangle 4"/>
          <p:cNvSpPr/>
          <p:nvPr userDrawn="1"/>
        </p:nvSpPr>
        <p:spPr>
          <a:xfrm>
            <a:off x="632015" y="739592"/>
            <a:ext cx="3899647" cy="290456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7"/>
          <p:cNvSpPr>
            <a:spLocks noGrp="1"/>
          </p:cNvSpPr>
          <p:nvPr>
            <p:ph type="body" sz="quarter" idx="10"/>
          </p:nvPr>
        </p:nvSpPr>
        <p:spPr>
          <a:xfrm>
            <a:off x="631827" y="3892550"/>
            <a:ext cx="3932239" cy="19764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801627" y="1206376"/>
            <a:ext cx="3725863" cy="1325563"/>
          </a:xfrm>
        </p:spPr>
        <p:txBody>
          <a:bodyPr/>
          <a:lstStyle/>
          <a:p>
            <a:r>
              <a:rPr lang="en-US"/>
              <a:t>Click to edit Master title style</a:t>
            </a:r>
          </a:p>
        </p:txBody>
      </p:sp>
    </p:spTree>
    <p:extLst>
      <p:ext uri="{BB962C8B-B14F-4D97-AF65-F5344CB8AC3E}">
        <p14:creationId xmlns:p14="http://schemas.microsoft.com/office/powerpoint/2010/main" val="173738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48478"/>
            <a:ext cx="109728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7C792F-31EE-C344-A2D6-ED544E6AF3F4}"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7C792F-31EE-C344-A2D6-ED544E6AF3F4}" type="datetimeFigureOut">
              <a:rPr lang="en-US" smtClean="0"/>
              <a:pPr/>
              <a:t>4/11/2019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92782"/>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7C792F-31EE-C344-A2D6-ED544E6AF3F4}"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92782"/>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7C792F-31EE-C344-A2D6-ED544E6AF3F4}" type="datetimeFigureOut">
              <a:rPr lang="en-US" smtClean="0"/>
              <a:pPr/>
              <a:t>4/11/2019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407550"/>
            <a:ext cx="10972800"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017C792F-31EE-C344-A2D6-ED544E6AF3F4}" type="datetimeFigureOut">
              <a:rPr lang="en-US" smtClean="0"/>
              <a:pPr/>
              <a:t>4/11/2019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7C792F-31EE-C344-A2D6-ED544E6AF3F4}" type="datetimeFigureOut">
              <a:rPr lang="en-US" smtClean="0"/>
              <a:pPr/>
              <a:t>4/11/2019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7C792F-31EE-C344-A2D6-ED544E6AF3F4}"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7C792F-31EE-C344-A2D6-ED544E6AF3F4}" type="datetimeFigureOut">
              <a:rPr lang="en-US" smtClean="0"/>
              <a:pPr/>
              <a:t>4/11/2019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4DBE74-70D2-8C43-ADAD-6EB1AA575FD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C792F-31EE-C344-A2D6-ED544E6AF3F4}" type="datetimeFigureOut">
              <a:rPr lang="en-US" smtClean="0"/>
              <a:pPr/>
              <a:t>4/11/2019</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DBE74-70D2-8C43-ADAD-6EB1AA575FDB}" type="slidenum">
              <a:rPr lang="en-US" smtClean="0"/>
              <a:pPr/>
              <a:t>‹#›</a:t>
            </a:fld>
            <a:endParaRPr lang="en-US"/>
          </a:p>
        </p:txBody>
      </p:sp>
      <p:pic>
        <p:nvPicPr>
          <p:cNvPr id="7" name="Picture 6" descr="new template.jpg"/>
          <p:cNvPicPr>
            <a:picLocks noChangeAspect="1"/>
          </p:cNvPicPr>
          <p:nvPr userDrawn="1"/>
        </p:nvPicPr>
        <p:blipFill>
          <a:blip r:embed="rId15"/>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6.wdp"/><Relationship Id="rId5" Type="http://schemas.openxmlformats.org/officeDocument/2006/relationships/image" Target="../media/image5.png"/><Relationship Id="rId15" Type="http://schemas.microsoft.com/office/2007/relationships/hdphoto" Target="../media/hdphoto8.wdp"/><Relationship Id="rId10" Type="http://schemas.openxmlformats.org/officeDocument/2006/relationships/image" Target="../media/image26.png"/><Relationship Id="rId4" Type="http://schemas.microsoft.com/office/2007/relationships/hdphoto" Target="../media/hdphoto4.wdp"/><Relationship Id="rId9" Type="http://schemas.microsoft.com/office/2007/relationships/hdphoto" Target="../media/hdphoto5.wdp"/><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9.wdp"/></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9.wdp"/></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7.wdp"/><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hdphoto" Target="../media/hdphoto6.wdp"/><Relationship Id="rId5" Type="http://schemas.openxmlformats.org/officeDocument/2006/relationships/image" Target="../media/image5.png"/><Relationship Id="rId15" Type="http://schemas.microsoft.com/office/2007/relationships/hdphoto" Target="../media/hdphoto8.wdp"/><Relationship Id="rId10" Type="http://schemas.openxmlformats.org/officeDocument/2006/relationships/image" Target="../media/image26.png"/><Relationship Id="rId4" Type="http://schemas.microsoft.com/office/2007/relationships/hdphoto" Target="../media/hdphoto4.wdp"/><Relationship Id="rId9" Type="http://schemas.microsoft.com/office/2007/relationships/hdphoto" Target="../media/hdphoto5.wdp"/><Relationship Id="rId1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11750"/>
            <a:ext cx="10363200" cy="1470025"/>
          </a:xfrm>
        </p:spPr>
        <p:txBody>
          <a:bodyPr/>
          <a:lstStyle/>
          <a:p>
            <a:r>
              <a:rPr lang="en-US" dirty="0"/>
              <a:t>Using Power BI to Automate Data Cleaning and Visualization</a:t>
            </a:r>
          </a:p>
        </p:txBody>
      </p:sp>
      <p:pic>
        <p:nvPicPr>
          <p:cNvPr id="1026" name="Picture 2" descr="Image result for power bi">
            <a:extLst>
              <a:ext uri="{FF2B5EF4-FFF2-40B4-BE49-F238E27FC236}">
                <a16:creationId xmlns:a16="http://schemas.microsoft.com/office/drawing/2014/main" id="{96F83F5F-3110-49FB-8D77-81404F31DC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266" y="3429000"/>
            <a:ext cx="1729468" cy="17253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7366D0-CED2-444D-92B5-0FDA835F749F}"/>
              </a:ext>
            </a:extLst>
          </p:cNvPr>
          <p:cNvSpPr txBox="1">
            <a:spLocks/>
          </p:cNvSpPr>
          <p:nvPr/>
        </p:nvSpPr>
        <p:spPr bwMode="auto">
          <a:xfrm>
            <a:off x="2895817" y="1999118"/>
            <a:ext cx="1855874"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Facts</a:t>
            </a:r>
          </a:p>
        </p:txBody>
      </p:sp>
      <p:sp>
        <p:nvSpPr>
          <p:cNvPr id="6" name="Title 1">
            <a:extLst>
              <a:ext uri="{FF2B5EF4-FFF2-40B4-BE49-F238E27FC236}">
                <a16:creationId xmlns:a16="http://schemas.microsoft.com/office/drawing/2014/main" id="{09F8217D-595E-4580-8CE8-FFEF5C230353}"/>
              </a:ext>
            </a:extLst>
          </p:cNvPr>
          <p:cNvSpPr txBox="1">
            <a:spLocks/>
          </p:cNvSpPr>
          <p:nvPr/>
        </p:nvSpPr>
        <p:spPr bwMode="auto">
          <a:xfrm>
            <a:off x="2092304" y="2814970"/>
            <a:ext cx="3565782" cy="6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100" dirty="0" err="1">
                <a:latin typeface="+mn-lt"/>
              </a:rPr>
              <a:t>FactResponses</a:t>
            </a:r>
            <a:r>
              <a:rPr lang="en-US" sz="2100" dirty="0">
                <a:latin typeface="+mn-lt"/>
              </a:rPr>
              <a:t>[</a:t>
            </a:r>
            <a:r>
              <a:rPr lang="en-US" sz="2100" dirty="0" err="1">
                <a:latin typeface="+mn-lt"/>
              </a:rPr>
              <a:t>StudentID</a:t>
            </a:r>
            <a:r>
              <a:rPr lang="en-US" sz="2100" dirty="0">
                <a:latin typeface="+mn-lt"/>
              </a:rPr>
              <a:t>]</a:t>
            </a:r>
          </a:p>
        </p:txBody>
      </p:sp>
      <p:sp>
        <p:nvSpPr>
          <p:cNvPr id="7" name="Title 1">
            <a:extLst>
              <a:ext uri="{FF2B5EF4-FFF2-40B4-BE49-F238E27FC236}">
                <a16:creationId xmlns:a16="http://schemas.microsoft.com/office/drawing/2014/main" id="{664008BE-3279-43A8-9480-181360E5856B}"/>
              </a:ext>
            </a:extLst>
          </p:cNvPr>
          <p:cNvSpPr txBox="1">
            <a:spLocks/>
          </p:cNvSpPr>
          <p:nvPr/>
        </p:nvSpPr>
        <p:spPr bwMode="auto">
          <a:xfrm>
            <a:off x="6716486" y="1999118"/>
            <a:ext cx="3245304"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Dimensions</a:t>
            </a:r>
            <a:endParaRPr lang="en-US" sz="6000" dirty="0">
              <a:latin typeface="+mn-lt"/>
            </a:endParaRPr>
          </a:p>
        </p:txBody>
      </p:sp>
      <p:sp>
        <p:nvSpPr>
          <p:cNvPr id="10" name="Title 1">
            <a:extLst>
              <a:ext uri="{FF2B5EF4-FFF2-40B4-BE49-F238E27FC236}">
                <a16:creationId xmlns:a16="http://schemas.microsoft.com/office/drawing/2014/main" id="{014B1682-6B67-4F8B-B89F-EEC1F02129C7}"/>
              </a:ext>
            </a:extLst>
          </p:cNvPr>
          <p:cNvSpPr txBox="1">
            <a:spLocks/>
          </p:cNvSpPr>
          <p:nvPr/>
        </p:nvSpPr>
        <p:spPr bwMode="auto">
          <a:xfrm>
            <a:off x="6685991" y="2809756"/>
            <a:ext cx="3565782" cy="6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100" dirty="0" err="1">
                <a:latin typeface="+mn-lt"/>
              </a:rPr>
              <a:t>DimStudent</a:t>
            </a:r>
            <a:r>
              <a:rPr lang="en-US" sz="2100" dirty="0">
                <a:latin typeface="+mn-lt"/>
              </a:rPr>
              <a:t>[</a:t>
            </a:r>
            <a:r>
              <a:rPr lang="en-US" sz="2100" dirty="0" err="1">
                <a:latin typeface="+mn-lt"/>
              </a:rPr>
              <a:t>StudentID</a:t>
            </a:r>
            <a:r>
              <a:rPr lang="en-US" sz="2100" dirty="0">
                <a:latin typeface="+mn-lt"/>
              </a:rPr>
              <a:t>]</a:t>
            </a:r>
          </a:p>
        </p:txBody>
      </p:sp>
      <p:sp>
        <p:nvSpPr>
          <p:cNvPr id="22" name="Title 1">
            <a:extLst>
              <a:ext uri="{FF2B5EF4-FFF2-40B4-BE49-F238E27FC236}">
                <a16:creationId xmlns:a16="http://schemas.microsoft.com/office/drawing/2014/main" id="{9BD9A750-D184-4809-AB25-DF4D1CD5FAF9}"/>
              </a:ext>
            </a:extLst>
          </p:cNvPr>
          <p:cNvSpPr txBox="1">
            <a:spLocks/>
          </p:cNvSpPr>
          <p:nvPr/>
        </p:nvSpPr>
        <p:spPr bwMode="auto">
          <a:xfrm>
            <a:off x="2726751" y="4538573"/>
            <a:ext cx="7525025"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700" dirty="0">
                <a:latin typeface="+mn-lt"/>
              </a:rPr>
              <a:t>Dimensions relate to Facts.  </a:t>
            </a:r>
          </a:p>
          <a:p>
            <a:r>
              <a:rPr lang="en-US" sz="2700" dirty="0">
                <a:latin typeface="+mn-lt"/>
              </a:rPr>
              <a:t>Used as a filter via Key Fields.</a:t>
            </a:r>
          </a:p>
        </p:txBody>
      </p:sp>
      <p:sp>
        <p:nvSpPr>
          <p:cNvPr id="31" name="Rectangle 30">
            <a:extLst>
              <a:ext uri="{FF2B5EF4-FFF2-40B4-BE49-F238E27FC236}">
                <a16:creationId xmlns:a16="http://schemas.microsoft.com/office/drawing/2014/main" id="{7F8969DE-9C06-4B04-A15B-7C97DC7AD68F}"/>
              </a:ext>
            </a:extLst>
          </p:cNvPr>
          <p:cNvSpPr/>
          <p:nvPr/>
        </p:nvSpPr>
        <p:spPr>
          <a:xfrm>
            <a:off x="4055851" y="2949373"/>
            <a:ext cx="1275116" cy="347333"/>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3" name="Rectangle 32">
            <a:extLst>
              <a:ext uri="{FF2B5EF4-FFF2-40B4-BE49-F238E27FC236}">
                <a16:creationId xmlns:a16="http://schemas.microsoft.com/office/drawing/2014/main" id="{28084430-4F4D-43FF-B151-07FD55E2728B}"/>
              </a:ext>
            </a:extLst>
          </p:cNvPr>
          <p:cNvSpPr/>
          <p:nvPr/>
        </p:nvSpPr>
        <p:spPr>
          <a:xfrm>
            <a:off x="8474503" y="2949373"/>
            <a:ext cx="1334989" cy="347333"/>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Arc 1">
            <a:extLst>
              <a:ext uri="{FF2B5EF4-FFF2-40B4-BE49-F238E27FC236}">
                <a16:creationId xmlns:a16="http://schemas.microsoft.com/office/drawing/2014/main" id="{ED9CC1B8-190E-4E4C-9A2E-9CA2C60A57E6}"/>
              </a:ext>
            </a:extLst>
          </p:cNvPr>
          <p:cNvSpPr/>
          <p:nvPr/>
        </p:nvSpPr>
        <p:spPr>
          <a:xfrm rot="8094084">
            <a:off x="3771429" y="-1062988"/>
            <a:ext cx="5408410" cy="5301986"/>
          </a:xfrm>
          <a:prstGeom prst="arc">
            <a:avLst/>
          </a:prstGeom>
          <a:ln w="571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Tree>
    <p:extLst>
      <p:ext uri="{BB962C8B-B14F-4D97-AF65-F5344CB8AC3E}">
        <p14:creationId xmlns:p14="http://schemas.microsoft.com/office/powerpoint/2010/main" val="54760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animBg="1"/>
      <p:bldP spid="3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DCBC507-50EF-5548-9857-5707705F3016}"/>
              </a:ext>
            </a:extLst>
          </p:cNvPr>
          <p:cNvGraphicFramePr/>
          <p:nvPr>
            <p:extLst/>
          </p:nvPr>
        </p:nvGraphicFramePr>
        <p:xfrm>
          <a:off x="1559562" y="142831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ar: 5 Points 3">
            <a:extLst>
              <a:ext uri="{FF2B5EF4-FFF2-40B4-BE49-F238E27FC236}">
                <a16:creationId xmlns:a16="http://schemas.microsoft.com/office/drawing/2014/main" id="{4D68C9DB-7CB7-4950-AF46-96C06B7EFFEE}"/>
              </a:ext>
            </a:extLst>
          </p:cNvPr>
          <p:cNvSpPr/>
          <p:nvPr/>
        </p:nvSpPr>
        <p:spPr>
          <a:xfrm>
            <a:off x="8621802" y="3716717"/>
            <a:ext cx="1070795" cy="1044767"/>
          </a:xfrm>
          <a:prstGeom prst="star5">
            <a:avLst>
              <a:gd name="adj" fmla="val 19726"/>
              <a:gd name="hf" fmla="val 105146"/>
              <a:gd name="vf" fmla="val 110557"/>
            </a:avLst>
          </a:prstGeom>
          <a:solidFill>
            <a:schemeClr val="accent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9" name="Title 1">
            <a:extLst>
              <a:ext uri="{FF2B5EF4-FFF2-40B4-BE49-F238E27FC236}">
                <a16:creationId xmlns:a16="http://schemas.microsoft.com/office/drawing/2014/main" id="{C56EE71C-8192-4466-8038-A16B124E8DA8}"/>
              </a:ext>
            </a:extLst>
          </p:cNvPr>
          <p:cNvSpPr txBox="1">
            <a:spLocks/>
          </p:cNvSpPr>
          <p:nvPr/>
        </p:nvSpPr>
        <p:spPr bwMode="auto">
          <a:xfrm>
            <a:off x="7876043" y="2349223"/>
            <a:ext cx="2562308" cy="80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100" dirty="0">
                <a:latin typeface="+mn-lt"/>
              </a:rPr>
              <a:t>Dimensions that surround a</a:t>
            </a:r>
          </a:p>
          <a:p>
            <a:r>
              <a:rPr lang="en-US" sz="2100" dirty="0">
                <a:latin typeface="+mn-lt"/>
              </a:rPr>
              <a:t>Fact Table are called a </a:t>
            </a:r>
            <a:br>
              <a:rPr lang="en-US" sz="2100" dirty="0">
                <a:latin typeface="+mn-lt"/>
              </a:rPr>
            </a:br>
            <a:r>
              <a:rPr lang="en-US" sz="2100" dirty="0">
                <a:latin typeface="+mn-lt"/>
              </a:rPr>
              <a:t>“Star Schema”</a:t>
            </a:r>
          </a:p>
        </p:txBody>
      </p:sp>
      <p:sp>
        <p:nvSpPr>
          <p:cNvPr id="11" name="Rectangle 10">
            <a:extLst>
              <a:ext uri="{FF2B5EF4-FFF2-40B4-BE49-F238E27FC236}">
                <a16:creationId xmlns:a16="http://schemas.microsoft.com/office/drawing/2014/main" id="{E75E4FD9-35E7-0840-8ADF-53E4AE91C817}"/>
              </a:ext>
            </a:extLst>
          </p:cNvPr>
          <p:cNvSpPr/>
          <p:nvPr/>
        </p:nvSpPr>
        <p:spPr>
          <a:xfrm>
            <a:off x="1658714" y="1965168"/>
            <a:ext cx="2192111" cy="157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5066EE9E-7939-0A4A-82DF-4FA3FA35F4B8}"/>
              </a:ext>
            </a:extLst>
          </p:cNvPr>
          <p:cNvSpPr/>
          <p:nvPr/>
        </p:nvSpPr>
        <p:spPr>
          <a:xfrm>
            <a:off x="3741957" y="1415119"/>
            <a:ext cx="2192111" cy="1652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0B2CB44-FE7E-894F-ABA8-F4D82FB874A7}"/>
              </a:ext>
            </a:extLst>
          </p:cNvPr>
          <p:cNvSpPr/>
          <p:nvPr/>
        </p:nvSpPr>
        <p:spPr>
          <a:xfrm>
            <a:off x="5359589" y="2021367"/>
            <a:ext cx="2055685" cy="157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63C0ED1B-1D13-FF4A-8B03-5408C475D120}"/>
              </a:ext>
            </a:extLst>
          </p:cNvPr>
          <p:cNvSpPr/>
          <p:nvPr/>
        </p:nvSpPr>
        <p:spPr>
          <a:xfrm>
            <a:off x="5359589" y="4146906"/>
            <a:ext cx="2055685" cy="157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D1DB8DFE-845F-3C48-865B-BC4E6F4348C3}"/>
              </a:ext>
            </a:extLst>
          </p:cNvPr>
          <p:cNvSpPr/>
          <p:nvPr/>
        </p:nvSpPr>
        <p:spPr>
          <a:xfrm>
            <a:off x="1795140" y="4105088"/>
            <a:ext cx="2055685" cy="15754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3946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7" grpId="0" animBg="1"/>
      <p:bldP spid="9" grpId="0"/>
      <p:bldP spid="11" grpId="0" animBg="1"/>
      <p:bldP spid="12" grpId="0" animBg="1"/>
      <p:bldP spid="13" grpId="0" animBg="1"/>
      <p:bldP spid="14"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tar: 5 Points 3">
            <a:extLst>
              <a:ext uri="{FF2B5EF4-FFF2-40B4-BE49-F238E27FC236}">
                <a16:creationId xmlns:a16="http://schemas.microsoft.com/office/drawing/2014/main" id="{7C41DBE4-C4B6-4C44-96C7-88B19096105D}"/>
              </a:ext>
            </a:extLst>
          </p:cNvPr>
          <p:cNvSpPr/>
          <p:nvPr/>
        </p:nvSpPr>
        <p:spPr>
          <a:xfrm>
            <a:off x="6806891" y="1795359"/>
            <a:ext cx="3309384" cy="2929657"/>
          </a:xfrm>
          <a:prstGeom prst="star5">
            <a:avLst>
              <a:gd name="adj" fmla="val 19726"/>
              <a:gd name="hf" fmla="val 105146"/>
              <a:gd name="vf" fmla="val 110557"/>
            </a:avLst>
          </a:prstGeom>
          <a:no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graphicFrame>
        <p:nvGraphicFramePr>
          <p:cNvPr id="3" name="Diagram 2">
            <a:extLst>
              <a:ext uri="{FF2B5EF4-FFF2-40B4-BE49-F238E27FC236}">
                <a16:creationId xmlns:a16="http://schemas.microsoft.com/office/drawing/2014/main" id="{DADA33C1-54C9-4CAF-8D8D-6AA73575FCD8}"/>
              </a:ext>
            </a:extLst>
          </p:cNvPr>
          <p:cNvGraphicFramePr/>
          <p:nvPr>
            <p:extLst/>
          </p:nvPr>
        </p:nvGraphicFramePr>
        <p:xfrm>
          <a:off x="1887352" y="2270639"/>
          <a:ext cx="4890977" cy="2316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3F445AE0-1679-4E57-A7F8-9EE601479C84}"/>
              </a:ext>
            </a:extLst>
          </p:cNvPr>
          <p:cNvGraphicFramePr/>
          <p:nvPr>
            <p:extLst/>
          </p:nvPr>
        </p:nvGraphicFramePr>
        <p:xfrm>
          <a:off x="6561520" y="1065502"/>
          <a:ext cx="3800133" cy="41976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0499513-A249-401E-9376-10E40B989F85}"/>
              </a:ext>
            </a:extLst>
          </p:cNvPr>
          <p:cNvSpPr>
            <a:spLocks noGrp="1"/>
          </p:cNvSpPr>
          <p:nvPr>
            <p:ph type="title"/>
          </p:nvPr>
        </p:nvSpPr>
        <p:spPr/>
        <p:txBody>
          <a:bodyPr/>
          <a:lstStyle/>
          <a:p>
            <a:r>
              <a:rPr lang="en-US" dirty="0"/>
              <a:t>Automating Data Processes</a:t>
            </a:r>
          </a:p>
        </p:txBody>
      </p:sp>
    </p:spTree>
    <p:extLst>
      <p:ext uri="{BB962C8B-B14F-4D97-AF65-F5344CB8AC3E}">
        <p14:creationId xmlns:p14="http://schemas.microsoft.com/office/powerpoint/2010/main" val="1533096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object&#10;&#10;Description automatically generated">
            <a:extLst>
              <a:ext uri="{FF2B5EF4-FFF2-40B4-BE49-F238E27FC236}">
                <a16:creationId xmlns:a16="http://schemas.microsoft.com/office/drawing/2014/main" id="{EB78BDA1-20ED-084C-8395-49D0E12FEA40}"/>
              </a:ext>
            </a:extLst>
          </p:cNvPr>
          <p:cNvPicPr>
            <a:picLocks noChangeAspect="1"/>
          </p:cNvPicPr>
          <p:nvPr/>
        </p:nvPicPr>
        <p:blipFill>
          <a:blip r:embed="rId3">
            <a:duotone>
              <a:prstClr val="black"/>
              <a:schemeClr val="tx1">
                <a:tint val="45000"/>
                <a:satMod val="400000"/>
              </a:schemeClr>
            </a:duotone>
            <a:alphaModFix/>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709022" y="1886929"/>
            <a:ext cx="2773963" cy="1599652"/>
          </a:xfrm>
          <a:prstGeom prst="rect">
            <a:avLst/>
          </a:prstGeom>
          <a:ln>
            <a:noFill/>
          </a:ln>
        </p:spPr>
      </p:pic>
      <p:sp>
        <p:nvSpPr>
          <p:cNvPr id="6" name="AutoShape 2" descr="data:image/jpeg;base64,/9j/4AAQSkZJRgABAQAAAQABAAD/2wCEAAkGBxQSEhUUExQVFRUXFh0ZGRYXFx8WIBwcHhgXGRobGxsbHiggGR8mHR0dITEiKCsrLi4uGSAzODMsNygtLisBCgoKDg0OGhAQGS0gHyUrNysuMzQ1LTQ0LDctLSw3Li4wLS8yNy8xNy0tLDcrMzctNTcuMDc3Ny4yNyw3NzQ2L//AABEIAGYB7gMBIgACEQEDEQH/xAAcAAEAAgMBAQEAAAAAAAAAAAAABgcEBQgDAQL/xABUEAACAQMCAgYFBggICgsBAAABAgMABBESIQUxBgcTIkFRMmFxgZEIFCNCUqEVU3KCkpOxsjM2Q2Jzs8HRFzV0daKkw9Ph4xYYJDRUVWNkhMLwJf/EABkBAQADAQEAAAAAAAAAAAAAAAABAwQCBf/EAC4RAQACAQMDAQcCBwAAAAAAAAABAhEDITEEElFxE0FhgZGh4dHwBRQiMlKxwf/aAAwDAQACEQMRAD8AvGlKUHjdXSRrqdgo8z/Z5msO3v2m3iAC/bfx9iA5+JFROTiiwXrrfxyszZMDLGZYzH44VckMBjIwcc8nIJzrDjlg7hO2hcN6DEhHH81tWGyPAn31HdXyunp9WIz2zjz+UkmtiFJ1MzAZGTgZG47owP7ayo3DAEciM1rwiA4iZyfJXyB7ScgVkWQK5Q+G49h/41KllUpSgUpSgUpSgUpSgUpSgUpSgUpSgUpSgUpSgUpSgUpSgUpSgUpSgUpSgUpSgUpSgUpSgUpSgUpSgUpSgUpSgUpSgUpSgUpSgUpSgUpSgUpSgUpSgUpSgwONcIjuo+zkB2OpXU6WRh6Lo31WHn/ZUMnUfOoIr+OGV8mEuyDEqNvDMoI7rh17NlHIy+RFWFUU6yuF9tZtIu0tue1RhsRpwXweY7u/tUVVqxtmG/oNTOpGlacRO0T4mds/r9fc0990ds+2aGxjkWcem0MzxpF5GRskZ8kAyceHOvTh3AbvtJYk4lMJIWXeRFmDK8YIbDHK97WvM+jXnwS4v7CFVNnHPFjVrgY6jncswOWdj54FYv8A01/7VI8Mel5o44x27CNUZGlyZCDyGoYHM7jY86O+kYzt9Yet7Hqbd1aTF4iNpma23zHOc42zt/tuLybitqpd5bGaNebSZhPxyEFYtl1jPgmewuFAAJeIGQYOcMchcA4JBycgVveH9HVyLi7k+cyjvBm2jj8fo09FcfaO+2dq+dELjtUnu22WeYsmdsRIBGmc8s6S351WxFs84+7Ba2jNLTakWxiMxmu8+6PlEzvEej04P0zsrkgRXCaj9R/o2z5ANjV7s1v6gvSKXhV0WQxfOpv/AGsZd/fJHgDf7TYqP2a8Rsp1itO0eMxmQWl1IjuEUgE5Q4jBJAXvDfOxwa6i8xzv6KZ6St4zXNZ8W/5P4W1So70W6XRXhMZVobhP4S3k2ZfPGQNQ+/lkDIqRVZExPDFfTtS3baMSVWfU502uL5XivGDSle2iYKE1Ra2ibZQB3ZEIz/O9VWZVIdFomg4Nw3iUYJazll7UDfVbyTyJMMDnjZxnlgmpcLH6xePyWdoTBvczOIoBjPfbJLEYIwqhm3GNhnnWDY3011we3me9FpLIsbNclUAyWHdw2FGr0R7fHkcIyDiF9dXAIa3sYHhhI3DTyR6pnB/mppT86tNxD+LFp/8AG/r0oLUvr2OFDJNIkaDm7sEA9pO1Yll0gtZkeSK5gdIxmR1lVggwTlyDhRgE5PkainFLZLvjqQXADw29l28cLbq0jSlDIVOzaV2GQcE5ra9NuHRRcO4g0cUaM9pIGKqFLBY5NOcDfGTj2mg3dvxi3kk7JJ4nk0CTQsis2g4IfAOdJBG/LcVjP0pshL2Ju7YS6tPZmZNWr7OM5z6qgXE7NLHo4bi2jUXBtItU4X6Q9t2QlbX6XI557aV8FFS2LoZYfMfm3YRdiYsatIz6P8Jr56vHVnNBv76+jgQyTSJEg5u7BAPaTtXnwvisFyhe3mjmQHSWjcOAcA4JUnBwQcesVVvCrC7vuE8KuVRLmS2dna3mbSJlUyRodTAjWFAILbbk+o5PSfpJHJwi8NvE1lKJo4rpCgjaMu8aMzadmBTuhvEeWKCfR9KLJpexF3bGXOnsxMhbV9nGc59VRzrR6R9glvbpcpbyXFzFHI4dVkjgYvrlXPoDu41kYG/jWfxvodY/g+WDsIkiSFtLBQCpCHEgbGdQ56vHfOcmoPxKMXFjwGaeNHlku7WN3dQzOmJNmYjLA+kQdiTmgk950steGxWkUdyl0JrhEMk12sjLFIz6pi25ZFKlQTgeGdqkN70mhWNZI2WZG31o4ZMZYekuc7qw2zuhqK9ZXBrdTwsLBCAeJQRnEajuHtSU5ejkk6eWTUuu+j0LKqKixoARoVQEIOrmox9piMY3Ymgz7K6Ei6gCN8FTzBH/AOz7CKyK8LO2Ea6QWbxLMclieZJr3oFKUoFKUoFKUoFKUoFKUoFKUoFKUoFKUoFKUoFKUoFKUoFKUoFKUoFKUoFKUoFKUoFKUoFKUoFYXG1Bt5geRifPs0HNZtaXpZKew7FfTuGEK+xvTb2LGGPurm84rK7p692rWPj+5+TWWVxLdQxwwMY4ljVZbgcyQoDJF6/Av4eG9a7hfA7JoJpZ1VYWkIiYsQQid0EN6WWIJx4+usJeJTwarBZY5A2I0kB06MnBU45HwxuQTzPKtzccIitY0efNzMMJDER3dX1VROXrJPlnnWOJ7t5jOOc+79/d7tqzo/01t2905r28zHOc7Y388b4hAbh5lMttYSXEkDxk6Cu5T6xVfAHlkBSc4xUm6EcLtr6FTPNLO8QVTbuezSPTsMRqcEbel4+IByKlvR3hPzdXmnYGeXvSvyAHgi+SqNv+GMRHpfxOyimW5tLhReKfRiBkWYZ3STSMZPLOc/AEK6fZHdb6Lr9Z/NTOjoxMT/nEczjfMxGcT5jHmduJnxfiEHD7cvoVVHdSKNQutz6KKoHM/syfCsXofwuVFe4ud7q4IZx4RqPQiX1KD8SefOotFe311ci4HD2OjaDt37NIgeblSAzufMchgDzrfJw7isv8LeQW/mtvD2m35Up2+BrTFsznDyNXQ9nTttaImf7pzn5bZn18z987pN0Xju9MgJhuY94rhPSUjkD9pf5p8zyzXp0a4rJIGhuVCXUOBIo9FwfRljPijYPsIIPKvCLomp/hrq8m9TXDRj9GHQK2djwaCFtccah8adfpNjIONTZbGQDjPhXcRvlltevZ2TOccbcfhn1oujvRaG0sRYgtLCFdT2mCWWRmZgcADHeI9lbi6uFjRpHYKiKWZjsAoGST6gN6526TdY/EOLXPzbh3axxkkIkR0yOB9Z3GCgxuQCAAdyeddM68+j3RiGzsxZxFtAVgWONRL5JYkDBO/l4CsSfoZE3D47AySdnH2eH21Hs3DjO2OY8qpY9SXFJe/JLb6zz1yuze8hCPvra9Bej3F+HcTtkuDN82dmVispkiP0bEZGcKcgY1AHyoLa6S9FY7t4phJLb3EOeznhIDAHmrAgq6nyI8/M584+izNBcxXF5cXHzmLsiz6FCLhxmNEUKpOs5O+dK+VSSq66zutGPhn0EKia6K50n0YweRkxuSeYQb43JGRkJrBweMWq2jjtIhCISG+soQJvjG5HlUYTq+Ii+bDiF580xp7DKZ0fi+10a9GO7jPo7VTljHx7jZLrJMYiSNWvsIhvyAGA+OWwY+dZZ6kOKKday2xbn3ZXDfExj9tBePEejhZIUtbiWzEClFEIVlKkKMMjqQ2NIweYyfOvHh3QyBILiKUvcm6JNxJKRqkOMD0QAgUDu4xjwqio+kvG+ByqtyZWQn0Jz2qMPEJJk49inbO4q9OgnTODikHaxd11wJYScsjH95Tg4bxweRBADXHq/ZoxbycQvJLUYHYEoCyD6jShA5XGxGRttW64x0YinW0TJiW0njmjWMAD6IEKmCNlwcbY5VvK506u+O3UnSBInuZ3j7a4HZtK7LgRzEDSTjbA+FBePSvo4l9EiM7xtHKs0UkeNSSJnSwyCDzOxrP4VavFEqSTPO4zmVwqlsknkgCjGcbDkKy6UClK8bu5SJHkkYKiKWZjyCgZJPsFB7Urm/pF1i8R4vc/NuHiWKMkhI4jpdgPrSSAjT6wCFGcEnmfp6kuKSd95bfWeeuV2b3kIR99B0fSqH6AcA4vw7iltHcmb5s5dSVkMkTfROwzuQp1AYyAdtqvigUpSgUpSgUpSgUpSgUpSgUpSgUpSgUpSgUpSgUpSgUpSgUpSgUpSgUpSgUpSgUpQmg/LuACSQABkk7ADzNV9xCeS6uFkBbQyFbaFDpd0JGuZ2/kImwO96RUADBO+B0r6Wy3s3zTh8ZmRT9IwGVc+AJ9HswfEnDEY3X0s7hvQ24c4u7gqZO9KkJwXxy7WU7sMbaR3R4YrNe03nFYe302hXpa+01rRW0xtHMxHp8flttmM5j5xEWdrayW4kV7qQZAhXURIu6BVXOhVOwB3xnmSc5MP4QuJTMIkgPoq83eMaHwSPwY+JYb8tgMVJuBcHgtgUhiRCNiQO8R4Esdz7zWxh+sfXUxo+Zx6fqp1P4jWM9le6Zzvb44ziI2jiNpyijdB1l715cTXTc9JYog9iKdvcakPDOEQQD6GGOPbmqgE+08z76yZDsce/yr0i5D2VbXTrXiGPV6vW1Yxe048cR9I2fqlKV2zFKUoIZ1xyuvB7spz0oDj7JljVv9Emq9+TRHHqvW27UCIDzCEyE49rAZ9i1dXFeHpcwyQSjMcqFGHLZhg4PgfI1zFf8Ov+jl8JE5bhJdJMcyHcqwzsdhlc5BAIPJqDqilQLoN1qWfENMbH5vcHbspDsx/9N+Tew4b1eNT2g03THjq2FlPctv2aZUHxckKi+wsQPZXO3Vh0XbjN/JLdMzxoe1nbO7sxOlMjlqIJOPBSBjarM+UZdleHRIDjtLhc+sKjnHxwfdWR8nuwEfDDJ4yzuxPqUKgHxUn3mgsqCFUVURQqqAFVRgADYAAbAAeFelKUGv49waG8geCdA8bjceIPgynwYeBrmjgV5LwDjJR27kcnZy+TwtghsfklZAPMAV1PXOfyjbMLxCGQfyluM+1XcZ+BUe6g6LBrmTqz/jIn9Pc/1U9dBdCrky8Ps5GOWa2iJPrMa5++uferP+Mif09z/VT0HTlKUoFQjrokZeDXZTIOIwcfZM0Yb7iR76m9YfGOGpcwSwSjKSoUbHPBGMjyI5j1igpr5NEcf/bW27UdmM+IQ6zt6iw39g9VXjXK91Z3/Ru+1ry3CyaSY5o85KnyOwyucggHyJu3oN1pWfEdKE9hcHbspCO8f/Tfk/s2b1eNBO6UrTdMOkCcPs5rlxns17q5xqc7IvqyxGT4DJ8KD2490gtrJO0upkiXw1Hc456VGWY+oA1ER1zcJ1Y7Z8fa7F8fsz91VR0Q6M3PSO7lubqVliUgO4HvEUQOy4G/jjIJyTvasnUvwox6RFIrYx2gmbV7cElM/m49VBMuB8ct7yPtLaZJU8Sp5HnhhzU+ogGs6WQKpZjgAEk+obmuZOIW1x0Z4opjcvEQGHgJYiSGRhy1DB9hwfGujbq6WW0aRDlHgLqfNWQkH4GgxOB9L7K8kMdtcJK4XWVXOQoIBO48yB761fGes7hlrIYpLpS67MEVpNJzggsikAg8xnI8a5z6B8QnjllhtA3zi6i+bRldtOuSNmbP1cKp73hnO2KuHhnUNZrEBPNO8pHeZGVFB/mqUJ+JPuoJtd9PeHxCMyXKIJYllj1BhqjbOlsFfHB577Vv7S5SVEkjYMjqGVhyKkZBHtFU9119DhHwq1eMljZBYix2JiIVMnHiGCfpNW86g+O/OOG9ixy9s5Tnk6G7yH2eko/IoLLrVce6SWtkEN1MkOskLqzvjGcYHhkfEVta5v6371+JcZjs4TkRlbdfEdoxBkbblgkKfLs6DoXhXEormJZoXDxtnSwBAOCQcZHmDWD0j6VWlgoa6nSLPJTlmPhkIoLEevGK03TDjcfBOFjswCY0WGBD4tpwpbzAALHzxzyaqDq96Bzcblkvb6WTsi5Bf68reIUkYVF2GQMD0QNtgtCPrl4STgzuo+0YXx9yk/dU24XxOG5jEsEiSxnkyMGHrG3I+rnUFvOpbhboVSOSNsbSLKxI9eHJU/Cqp4Ld3HRzi5hkfMJZVkxkLJEx7soHgygk+ohlzgmg6UvrxIY3lkYLGilmY+AAyTtWu4D0otL3X82nSXs8F9Ods5xnIHkfhWL1iH/+Xe/5NJ+4a5t6AyXMwm4fabPemNXfkFiQSmTJG4B1DPmAR40F/wB/1rcKhkMbXQYg4JRHkX9JFKn3E1ILzj0UbKvfYsAe6NhnTjJJH2l2595ftDNewdQ1iItLzXLSY3kDIoz6k0HA9RJPrqcXvRsOyMHAKaSMrnDqYsONx+KQaeWM+ZoN1HOrIHBGkrqydtsZyc8tqidx1mWAdkieS5ZfS+bQvMB+co0kesE1IL3g0c1sbaTU0TKFbfBYbZyRjGfHGOZxismwsY4EWOGNY0XkiKFA9woNH0d6c2V7IYYpCsy84ZUaJ/PYMBq232zjxqSVXnXVYKLH58mEubSSN4pRswzIqlSfFe9nHmK2PWTx6SDh47Du3F08cEPqeXxyORChsHwOKD34n1h2UMrQhpJ5U9NLeJptHgQxUYBB2IzkeNZ3RnpdaX+r5vLqdNnjZSjr7VYA4ztkZGdq9eifRyHh9slvCoAUd5sbu/1nY+JJ+AwBsBUP607UWcltxeEaZIJVSfTt2kDnSQ32iDgD8r1DAWLNMqKWZgqjcsxwB7SeVRC66zuHrNHBHN28kkqRDsRrUF20gmTZMewk7cq3XSDo3bX6xi5j7VI21quogZxgE6SNQx4Hbeol1lWEUEfC44Y0iQcWtsKihB/KeAGKCxawuL8WgtYzLcSpEg+s5xv5DxJ9Q3rNrV8U6PW9zLDNPEsjQauzDjUqltBLaTsT3RgnlQRz/CjZEa1W6eP8attJox55K8qkvAOPW97F2ttKsqZwSNiD5MpwVPqIFbIVT3TK5/A/Fe3tUwLu3JliUd0yLIv0mnkCQfiWP1jQW/LIFBZiABuSa0nEeGvejRIzRWx5xr3XlHk7c40P2B3iDuV3WvOTicclwwd1WOEgBc7vJ4nHMhPLHPfwFbH8Is38HDI3rYdkP9PDfdSYy6peazmOWFwCCK3WZERY0Rz3VGNt8e01n2LbGR8DVyz4DwrQ3etndiO6CBIUOQD78ZI8a3tpZRkBsmTbYsc/d/ZREzMzmX2e5U7rkkfWA29hr9QeTEj1cs+/+yvk51OsY5DvN7PAVkSyqNjufLmfhRD7Nsp9lfqLkPZWHc5wMDTkgYzn/gKzhQKUpQKUpQKxeJcOiuI2injSWNuaOAwPlz8RzB8KyiaUFC9YHUm0Yafh2XUbm2Y5YefZsfT/ACTvtsWJAr51QdZ8qzJY3rF0dtEUr+kjcgjk7spOwJ3BIHL0b7rlfrmtki4zP2PdJKOQu2JGRWJGPEnve1qCzflIQk2Nu3gtyAffHJ/dWx+T/dh+FBRzimkU+/En7GqR9YHR9r/hs0H8qUDJ/SLhgPVkjTnyY1SPUh0uFhdvbXBKRTkKS2wjlUkKWz6IOSpPnpzsKDpWlKUCud/lH3Qa+gjHNLfJ/Okfb4Ln31f3E+IR28TzTOEjjUszHwA/afADmSQK5jtkfpBxvUVIjkk1MPsQJgYOOR0gDb6zeug6M6FWxi4fZxtsy20QI9YjXP31z71Z/wAZE/p7n+qnrpsCuZOrP+Mif09z/VT0HTlKUoFKUzQYnFOGxXMbRTxpLG3NXGR6j6iPA8xVG9YPUo0Qafh2qRBubY7uB49m31/yT3ttixOKv2lBQ3U91oS9sljeuXVzohmY95W5BHJ3ZSdgTuCQNwe7uPlJ3ZFraxeDzMx/MTA/fqt+t63WHjVx2Gx1RvhfCRkRjjHiWOr2mrM+UdYs1lbzYz2c2lseAdDv7MqB7xQQnoJ1tjhlmlstkJCGZmk7bRqLMTkr2ZxhcLz+rUh/6wh/8v8A9Z/5NSXqNe3uOFxqY42khd0fUik7sXU7jONLAZ/mnyqwfwVB+Ji/Vr/dQcwdZnWB+FzAfm/YGHXv2naatej+YuMafXzq9+gkxfgUBP8A4Qr7lVlH3CpR+CoPxMX6tf7q/PEYlW3lVQFAifAAwB3T4Cg54+TzaK/FGZhkx2zup8iWjjz+i7D310rXOfycP8Yz/wCSN/Ww10ZQYfGeHJcwSwSehLGyH2MCMj1jnXPXUvfvYcYe0m7va64HHgJEJKn17hlH5ddI1zt168Lay4nDfRd3tdMgPlNEVz92g+s6qC+OkXFltLWa4flFGz48yBsvtJwPfVHdQPBmub6e/m73Z5wxHOaXOpvcurP5YrbdeHTBZeG2kcR2vAszDyRQCFP55H6s1YHVb0e+Y8NgiIxI47WXwOtwDg+tV0p+bQVp8pa7OuziydIWRyPMkoo+GD8TWu6K9dC2NpDapYBhEmNXzjTqOSWbHZHGWJOMnnW2+UtYtmzmA7v0kbHyPcZR7xq/RqddVZtrrhdq4iiLJGInyikho+6c7cyAG9jCggv/AFhD/wCX/wCs/wDJqu+sfpmOK3Ec/YdgUiEZHadpnDMwOdK49I11V+CoPxMX6tf7qfgqD8TF+rX+6gifGLky9HXkPN+Ghj7WgBP7arr5NVmpuLuUjvJEiD2OzE/uCrZ6wkA4VegAAC1kAA2AGg4Aqrvkz+lfeyH9s1BetKUoFKVEOmfSeSN1srFRJfzDug+jCnjNKfADwHicbHYENX09l/CNxHwmHvLrWW9cco4lIZYyfB3OMDmNjyyR++sTDX/BoT6Jumkx64lUr95qR9D+jEfD4OzUmSR2LzTN6Ush3Z2PPnyGdvWckxzrMPZ3nB5z6K3nZE+XaqB/9fuoLAqI9bcIfhF4D4Rhv0XVh94qXVC+uO67PhF15sqoB5lpEX9mT7qCR9HJddpbMebQRn4opqKdbPLhn+drb/aVMeE23ZQRR/YjRf0VA/sqHdbPLhn+drb/AGlBPKUoTQfmWQKCzEKoBJJOAANySTyFV10btxxa+m4g6k2ix/NrUNt2gD6pJseA1DA9XPBFL65fjszW8DFeGRNiedTj5yw/kYiP5MfWYc/DbGbCtrdY0VI1CIihVVRgAAYAAHIAUEV4JcfNryaGTbtH1Ix8SSSu/rB+IxUh4jcNkRRn6Rxz+wvi5/YB4n2GvPjfBY7lcNsw9FxzH949VR5HntWIuO0MZxmaLDEgDADEgkADywcknfNShKFEUEYUlVUDHePPzznmTWke8EZL2+vQT3gVIT80nfNbHhcVq/fi0SN9oku3vLZYV5q3ziXWf4CIkDPJ3Gxb8leXtzRLxtCQSZnaMsc8tOfz/Aeqt1bxqB3AMeY3z7/GsZuKRnZSZD5INfxI2HvNeawE7iNYh5573wQgD4moHrKdUyr4KNR9vh/ZWbWosbpI11yPgynKg7sVGw2G52xv6xW1ikDAMpDKRkEHIIPIgjmKD9UpSgUpSgiPWvaTS8LuFtldpgY2QR515SaN8rjfIAJ2322qneDddPEbX6K6jSfTse0UxSDyBI2+K59ddIVjXvD4phiWKOQeToH/AHgaCiOI9f1wyEQ2kUbH6zuZcesABd/b99fjq26vru+vBf8AEFdYw/a/SjDzPnK93bSgODkjBAAAwci9LLgttCcxW8MZ80jVP3QKz6BVQda/VMbt2u7HSJm3lhJ0iQ/aQnZXPiDseexzqt+lBzNwLrK4pwnFtcRl1TYRXKsrqu+Aj7HHlnUMDbFb+b5QMuO7ZIG8zMWHwCD9tXrc2ySDTIiuPJlDD4Gqr62eq2O4i+cWMSRzxr3oo1CiVRvsqjGseB8eXlgK8uJeM9InUaW7HORgGKBfAkk51ke1m54q7+rvoLDwqAqp7SZ8GWXGM45Ko8FH38/ZXnU31n+hYXr+SwTMfcI3P3Kfd5VeFArkC249JYcUe6hVGkjmm0hwSve7RDkKQeTHxrr+vmKDnL/D1xH8TZ/q5P8AfU/w9cR/E2f6uT/fV0bimKDXdGr9riztp3ADywRyMFyAC8asQMknGT5mtD1s2s8vDJhbLI0waN0EWdfdlRsrjfIAztvtUwpQc4cG66uIWv0V1Gk+nY9opikB8iRt8Vz66zuJdfly6FYLWKJzsGZzLj2Lhd/bn2Gr3veHQzDEsUcg8nQP+8DXnZcGt4TmKCGM+aRqn7oFBRnVl1e3V3eDiHEFdUD9riTuvLJnKnSdwgO++M4AAIJIu/pFwaO9tpbaYdyVdJI5g81YZ8VYAj1itlSg5de34n0au2dR3G7usqWhmXcgHB2YeWQw38DvMoflBDT3rE6/VPsfjHkffV3OgYEEAg8wRkVrR0bs9Wr5pbauersUz8dOaCm+HdP+K8YuoY7aAxWyzRmUxZ9AOrMJJjgAY+qMZG2DnFXbxf8AgJf6N/3TWSiBQAAAByAGBX6oOc/k4f4xm/yRv62GujK+Yr7QKgnXRwD53wuUqMyQfTp+aDrH6BbbzAqd0oOVOrbhj8T4hZwyd6K2TLeP0SSPLpOfAvJp9jV1XXzFfaDRdNujMfErSS2kOnPeR8Z0OPRbHj5EeIJHjXPXDeJcT6N3DI0fcY7o4LRS4+sjDG+PEbjbUNsV1FX4mhVwVZQwPMMMj4GgpMfKCGn/ALgdfl2+3x7PPuxXp0Q6Z8V4vfwMIjFZRuWk7MEKQAcB5G9M5x3RjzxtmrXi6N2atqW0tlbzEKA/ELWzAxsKCPdYv+K77/JpP3DVWfJn9K+9kP7ZqvWvgFB9pSlBEeszpf8Agy0EiqDJI4jjLeirEE63xuVABOBudh66iPQ7pvwayRma9aa5mOue4aCbVI3q+j7qDkF8KtzFfMUEF/wv8I/8Uf1M3+7rbdPuj34RsXhQ6ZNpIX5aZF3Q55rndc+AY1JMV9oIF0d6y7cp2XEHFneRjTNHKCgLD6yHkVbmBnx8RgnAnvfw7eQLArnh1rIJpJ2Uqs0q5CRxhgCyg5yfby7uqxbmzjkx2kaPjlqUNj2ZFeyqAMAYA8BQarpL0ktrCIS3UnZxs4QNpZ+8QzAYQE8lO/qqrusLrG4ddCx7G4L9jxCGaT6KRcRpr1N3kGcZGw3q56+YoIdw3rR4XPKkMVyWkkYIi9lKMsTgDJQAb+dRfrO6axNdfgyWc2tuFBupgrMzqyhhDGEU41KRljtgkeprZxTFBXvDutDglvEkMM4SNBpVVgmwB+r3888yd62fDes7hk7FIrgswGojspRtkDxQeYqX4pig+0pSg1t1wKCQ6jGFb7Sdw+3K4z76wf8Ao1pxombA2CyqswGOQUEDT7qUpkZsaXS7Zgcexo/2ahSaSSQGNlRdWxKuW2+tjKDfGRSlBp+mPCO0AOQEIC4xnfs7iNRjbKntt8EEBdt2ysi4dAUTDY1FmYhdwCzs5AJAzjOM4GeeBypSgyaUpQKUpQKUpQKUpQKUpQKUpQVp0u6m7W9uWuFke3Z93VFBDN4vg8ifHzO/Mmpv0b4ZJbQLDJO1wU2WR10tp8AxBOojz58s5O5+UoNrSlKBSlKBSlKBSlKBSlKBSlKBSlKBSlKBSlKBSlKBSlKBSlKBSlKBSlKBSlKBSlKBSlKBSlKBSlKBSlKD/9k="/>
          <p:cNvSpPr>
            <a:spLocks noChangeAspect="1" noChangeArrowheads="1"/>
          </p:cNvSpPr>
          <p:nvPr/>
        </p:nvSpPr>
        <p:spPr bwMode="auto">
          <a:xfrm>
            <a:off x="2783681" y="748906"/>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Title 8">
            <a:extLst>
              <a:ext uri="{FF2B5EF4-FFF2-40B4-BE49-F238E27FC236}">
                <a16:creationId xmlns:a16="http://schemas.microsoft.com/office/drawing/2014/main" id="{B475817F-8588-4E5A-B598-761198FB2AED}"/>
              </a:ext>
            </a:extLst>
          </p:cNvPr>
          <p:cNvSpPr txBox="1">
            <a:spLocks/>
          </p:cNvSpPr>
          <p:nvPr/>
        </p:nvSpPr>
        <p:spPr bwMode="auto">
          <a:xfrm>
            <a:off x="1981200" y="897941"/>
            <a:ext cx="822960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700" dirty="0">
                <a:latin typeface="Helvetica" panose="020B0604020202020204" pitchFamily="34" charset="0"/>
                <a:cs typeface="Helvetica" panose="020B0604020202020204" pitchFamily="34" charset="0"/>
              </a:rPr>
              <a:t>Power BI Suite</a:t>
            </a:r>
          </a:p>
        </p:txBody>
      </p:sp>
      <p:sp>
        <p:nvSpPr>
          <p:cNvPr id="12" name="TextBox 11">
            <a:extLst>
              <a:ext uri="{FF2B5EF4-FFF2-40B4-BE49-F238E27FC236}">
                <a16:creationId xmlns:a16="http://schemas.microsoft.com/office/drawing/2014/main" id="{E0E0FD82-F734-4BEB-976E-0BB0C20EFE4E}"/>
              </a:ext>
            </a:extLst>
          </p:cNvPr>
          <p:cNvSpPr txBox="1"/>
          <p:nvPr/>
        </p:nvSpPr>
        <p:spPr>
          <a:xfrm>
            <a:off x="1986291" y="3552659"/>
            <a:ext cx="1295851" cy="507831"/>
          </a:xfrm>
          <a:prstGeom prst="rect">
            <a:avLst/>
          </a:prstGeom>
          <a:noFill/>
        </p:spPr>
        <p:txBody>
          <a:bodyPr wrap="square" rtlCol="0">
            <a:spAutoFit/>
          </a:bodyPr>
          <a:lstStyle/>
          <a:p>
            <a:pPr algn="ctr"/>
            <a:r>
              <a:rPr lang="en-US" sz="1350" dirty="0"/>
              <a:t>Query and Report Creation</a:t>
            </a:r>
          </a:p>
        </p:txBody>
      </p:sp>
      <p:sp>
        <p:nvSpPr>
          <p:cNvPr id="4" name="TextBox 3">
            <a:extLst>
              <a:ext uri="{FF2B5EF4-FFF2-40B4-BE49-F238E27FC236}">
                <a16:creationId xmlns:a16="http://schemas.microsoft.com/office/drawing/2014/main" id="{5D63433E-4FDC-1D48-89F9-AE1F6BE1E071}"/>
              </a:ext>
            </a:extLst>
          </p:cNvPr>
          <p:cNvSpPr txBox="1"/>
          <p:nvPr/>
        </p:nvSpPr>
        <p:spPr>
          <a:xfrm>
            <a:off x="1759054" y="2041797"/>
            <a:ext cx="1750325" cy="300082"/>
          </a:xfrm>
          <a:prstGeom prst="rect">
            <a:avLst/>
          </a:prstGeom>
          <a:noFill/>
        </p:spPr>
        <p:txBody>
          <a:bodyPr wrap="square" rtlCol="0">
            <a:spAutoFit/>
          </a:bodyPr>
          <a:lstStyle/>
          <a:p>
            <a:pPr algn="ctr"/>
            <a:r>
              <a:rPr lang="en-US" sz="1350" dirty="0"/>
              <a:t>Power BI Desktop</a:t>
            </a:r>
          </a:p>
        </p:txBody>
      </p:sp>
      <p:sp>
        <p:nvSpPr>
          <p:cNvPr id="15" name="TextBox 14">
            <a:extLst>
              <a:ext uri="{FF2B5EF4-FFF2-40B4-BE49-F238E27FC236}">
                <a16:creationId xmlns:a16="http://schemas.microsoft.com/office/drawing/2014/main" id="{CCAA2A9F-04EA-2140-BCFB-C3C2560707A5}"/>
              </a:ext>
            </a:extLst>
          </p:cNvPr>
          <p:cNvSpPr txBox="1"/>
          <p:nvPr/>
        </p:nvSpPr>
        <p:spPr>
          <a:xfrm>
            <a:off x="5220841" y="1537405"/>
            <a:ext cx="1750325" cy="300082"/>
          </a:xfrm>
          <a:prstGeom prst="rect">
            <a:avLst/>
          </a:prstGeom>
          <a:noFill/>
        </p:spPr>
        <p:txBody>
          <a:bodyPr wrap="square" rtlCol="0">
            <a:spAutoFit/>
          </a:bodyPr>
          <a:lstStyle/>
          <a:p>
            <a:pPr algn="ctr"/>
            <a:r>
              <a:rPr lang="en-US" sz="1350" dirty="0"/>
              <a:t>Power BI Service</a:t>
            </a:r>
          </a:p>
        </p:txBody>
      </p:sp>
      <p:sp>
        <p:nvSpPr>
          <p:cNvPr id="16" name="TextBox 15">
            <a:extLst>
              <a:ext uri="{FF2B5EF4-FFF2-40B4-BE49-F238E27FC236}">
                <a16:creationId xmlns:a16="http://schemas.microsoft.com/office/drawing/2014/main" id="{3901361D-F415-FD42-BFD9-918D2922045E}"/>
              </a:ext>
            </a:extLst>
          </p:cNvPr>
          <p:cNvSpPr txBox="1"/>
          <p:nvPr/>
        </p:nvSpPr>
        <p:spPr>
          <a:xfrm>
            <a:off x="5220841" y="3808666"/>
            <a:ext cx="1750325" cy="300082"/>
          </a:xfrm>
          <a:prstGeom prst="rect">
            <a:avLst/>
          </a:prstGeom>
          <a:noFill/>
        </p:spPr>
        <p:txBody>
          <a:bodyPr wrap="square" rtlCol="0">
            <a:spAutoFit/>
          </a:bodyPr>
          <a:lstStyle/>
          <a:p>
            <a:pPr algn="ctr"/>
            <a:r>
              <a:rPr lang="en-US" sz="1350" dirty="0"/>
              <a:t>Power BI Gateways</a:t>
            </a:r>
          </a:p>
        </p:txBody>
      </p:sp>
      <p:sp>
        <p:nvSpPr>
          <p:cNvPr id="17" name="TextBox 16">
            <a:extLst>
              <a:ext uri="{FF2B5EF4-FFF2-40B4-BE49-F238E27FC236}">
                <a16:creationId xmlns:a16="http://schemas.microsoft.com/office/drawing/2014/main" id="{85E7FC42-E796-D647-B282-009E99C8F6C7}"/>
              </a:ext>
            </a:extLst>
          </p:cNvPr>
          <p:cNvSpPr txBox="1"/>
          <p:nvPr/>
        </p:nvSpPr>
        <p:spPr>
          <a:xfrm>
            <a:off x="4991999" y="5262575"/>
            <a:ext cx="2208004" cy="300082"/>
          </a:xfrm>
          <a:prstGeom prst="rect">
            <a:avLst/>
          </a:prstGeom>
          <a:noFill/>
        </p:spPr>
        <p:txBody>
          <a:bodyPr wrap="square" rtlCol="0">
            <a:spAutoFit/>
          </a:bodyPr>
          <a:lstStyle/>
          <a:p>
            <a:pPr algn="ctr"/>
            <a:r>
              <a:rPr lang="en-US" sz="1350" dirty="0"/>
              <a:t>Your Institution’s Data</a:t>
            </a:r>
          </a:p>
        </p:txBody>
      </p:sp>
      <p:sp>
        <p:nvSpPr>
          <p:cNvPr id="9" name="Notched Right Arrow 8">
            <a:extLst>
              <a:ext uri="{FF2B5EF4-FFF2-40B4-BE49-F238E27FC236}">
                <a16:creationId xmlns:a16="http://schemas.microsoft.com/office/drawing/2014/main" id="{E190A88A-B927-8F4F-AE6F-488A08E07DBC}"/>
              </a:ext>
            </a:extLst>
          </p:cNvPr>
          <p:cNvSpPr/>
          <p:nvPr/>
        </p:nvSpPr>
        <p:spPr>
          <a:xfrm>
            <a:off x="7669810" y="2998298"/>
            <a:ext cx="962168" cy="498068"/>
          </a:xfrm>
          <a:prstGeom prst="notchedRightArrow">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ACCESS</a:t>
            </a:r>
          </a:p>
        </p:txBody>
      </p:sp>
      <p:sp>
        <p:nvSpPr>
          <p:cNvPr id="18" name="Notched Right Arrow 17">
            <a:extLst>
              <a:ext uri="{FF2B5EF4-FFF2-40B4-BE49-F238E27FC236}">
                <a16:creationId xmlns:a16="http://schemas.microsoft.com/office/drawing/2014/main" id="{A5C12BA1-2336-D142-A4B3-8AE36267F19D}"/>
              </a:ext>
            </a:extLst>
          </p:cNvPr>
          <p:cNvSpPr/>
          <p:nvPr/>
        </p:nvSpPr>
        <p:spPr>
          <a:xfrm>
            <a:off x="3695698" y="2967190"/>
            <a:ext cx="962168" cy="498068"/>
          </a:xfrm>
          <a:prstGeom prst="notchedRightArrow">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PUBLISH</a:t>
            </a:r>
          </a:p>
        </p:txBody>
      </p:sp>
      <p:grpSp>
        <p:nvGrpSpPr>
          <p:cNvPr id="11" name="Group 10">
            <a:extLst>
              <a:ext uri="{FF2B5EF4-FFF2-40B4-BE49-F238E27FC236}">
                <a16:creationId xmlns:a16="http://schemas.microsoft.com/office/drawing/2014/main" id="{7E9D1C66-C282-9E41-B183-EDFBDDFE09B7}"/>
              </a:ext>
            </a:extLst>
          </p:cNvPr>
          <p:cNvGrpSpPr/>
          <p:nvPr/>
        </p:nvGrpSpPr>
        <p:grpSpPr>
          <a:xfrm>
            <a:off x="1928784" y="2413840"/>
            <a:ext cx="1410860" cy="1015160"/>
            <a:chOff x="1628454" y="3362543"/>
            <a:chExt cx="1881147" cy="1353546"/>
          </a:xfrm>
        </p:grpSpPr>
        <p:pic>
          <p:nvPicPr>
            <p:cNvPr id="19" name="Picture 18">
              <a:extLst>
                <a:ext uri="{FF2B5EF4-FFF2-40B4-BE49-F238E27FC236}">
                  <a16:creationId xmlns:a16="http://schemas.microsoft.com/office/drawing/2014/main" id="{64A133A9-2B7D-994D-8C05-DD2A8563D538}"/>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628454" y="3362543"/>
              <a:ext cx="1881147" cy="1353546"/>
            </a:xfrm>
            <a:prstGeom prst="rect">
              <a:avLst/>
            </a:prstGeom>
          </p:spPr>
        </p:pic>
        <p:sp>
          <p:nvSpPr>
            <p:cNvPr id="10" name="Rectangle 9">
              <a:extLst>
                <a:ext uri="{FF2B5EF4-FFF2-40B4-BE49-F238E27FC236}">
                  <a16:creationId xmlns:a16="http://schemas.microsoft.com/office/drawing/2014/main" id="{F3CE84CB-AAFF-4142-B70C-A945AD126E66}"/>
                </a:ext>
              </a:extLst>
            </p:cNvPr>
            <p:cNvSpPr/>
            <p:nvPr/>
          </p:nvSpPr>
          <p:spPr>
            <a:xfrm>
              <a:off x="1768244" y="3475931"/>
              <a:ext cx="1580519" cy="78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 name="Group 19">
              <a:extLst>
                <a:ext uri="{FF2B5EF4-FFF2-40B4-BE49-F238E27FC236}">
                  <a16:creationId xmlns:a16="http://schemas.microsoft.com/office/drawing/2014/main" id="{72484E27-A996-2047-BDA6-C143D7928D33}"/>
                </a:ext>
              </a:extLst>
            </p:cNvPr>
            <p:cNvGrpSpPr/>
            <p:nvPr/>
          </p:nvGrpSpPr>
          <p:grpSpPr>
            <a:xfrm>
              <a:off x="2077584" y="3472140"/>
              <a:ext cx="946550" cy="797468"/>
              <a:chOff x="6602369" y="2078841"/>
              <a:chExt cx="3366149" cy="2835981"/>
            </a:xfrm>
          </p:grpSpPr>
          <p:sp>
            <p:nvSpPr>
              <p:cNvPr id="21" name="Rectangle 20">
                <a:extLst>
                  <a:ext uri="{FF2B5EF4-FFF2-40B4-BE49-F238E27FC236}">
                    <a16:creationId xmlns:a16="http://schemas.microsoft.com/office/drawing/2014/main" id="{E9227900-8627-9E47-AE1B-C47F01664CF3}"/>
                  </a:ext>
                </a:extLst>
              </p:cNvPr>
              <p:cNvSpPr/>
              <p:nvPr/>
            </p:nvSpPr>
            <p:spPr>
              <a:xfrm>
                <a:off x="7129463" y="3042743"/>
                <a:ext cx="257175" cy="1486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Rectangle 21">
                <a:extLst>
                  <a:ext uri="{FF2B5EF4-FFF2-40B4-BE49-F238E27FC236}">
                    <a16:creationId xmlns:a16="http://schemas.microsoft.com/office/drawing/2014/main" id="{47E4B4C0-F63F-7F47-AB65-AF65DCEA4E42}"/>
                  </a:ext>
                </a:extLst>
              </p:cNvPr>
              <p:cNvSpPr/>
              <p:nvPr/>
            </p:nvSpPr>
            <p:spPr>
              <a:xfrm>
                <a:off x="7652401" y="3258622"/>
                <a:ext cx="247207" cy="12705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Rectangle 22">
                <a:extLst>
                  <a:ext uri="{FF2B5EF4-FFF2-40B4-BE49-F238E27FC236}">
                    <a16:creationId xmlns:a16="http://schemas.microsoft.com/office/drawing/2014/main" id="{E53D90DF-CB13-6742-BA81-2E1C33CE871F}"/>
                  </a:ext>
                </a:extLst>
              </p:cNvPr>
              <p:cNvSpPr/>
              <p:nvPr/>
            </p:nvSpPr>
            <p:spPr>
              <a:xfrm>
                <a:off x="8161536" y="3514725"/>
                <a:ext cx="277110" cy="10144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Rectangle 23">
                <a:extLst>
                  <a:ext uri="{FF2B5EF4-FFF2-40B4-BE49-F238E27FC236}">
                    <a16:creationId xmlns:a16="http://schemas.microsoft.com/office/drawing/2014/main" id="{12E61E12-5DE0-AA4B-9710-5618B89D13FC}"/>
                  </a:ext>
                </a:extLst>
              </p:cNvPr>
              <p:cNvSpPr/>
              <p:nvPr/>
            </p:nvSpPr>
            <p:spPr>
              <a:xfrm>
                <a:off x="8670939" y="3042743"/>
                <a:ext cx="267194" cy="14863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Rectangle 24">
                <a:extLst>
                  <a:ext uri="{FF2B5EF4-FFF2-40B4-BE49-F238E27FC236}">
                    <a16:creationId xmlns:a16="http://schemas.microsoft.com/office/drawing/2014/main" id="{755F82F3-2E0D-664C-A46F-267E4D83625A}"/>
                  </a:ext>
                </a:extLst>
              </p:cNvPr>
              <p:cNvSpPr/>
              <p:nvPr/>
            </p:nvSpPr>
            <p:spPr>
              <a:xfrm>
                <a:off x="9192226" y="3258622"/>
                <a:ext cx="301611" cy="12705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6" name="Picture 25">
                <a:extLst>
                  <a:ext uri="{FF2B5EF4-FFF2-40B4-BE49-F238E27FC236}">
                    <a16:creationId xmlns:a16="http://schemas.microsoft.com/office/drawing/2014/main" id="{A5D30038-09C6-D44C-A987-17BEE86B33DA}"/>
                  </a:ext>
                </a:extLst>
              </p:cNvPr>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602369" y="2078841"/>
                <a:ext cx="3366149" cy="2835981"/>
              </a:xfrm>
              <a:prstGeom prst="rect">
                <a:avLst/>
              </a:prstGeom>
            </p:spPr>
          </p:pic>
        </p:grpSp>
      </p:grpSp>
      <p:sp>
        <p:nvSpPr>
          <p:cNvPr id="42" name="Arc 41">
            <a:extLst>
              <a:ext uri="{FF2B5EF4-FFF2-40B4-BE49-F238E27FC236}">
                <a16:creationId xmlns:a16="http://schemas.microsoft.com/office/drawing/2014/main" id="{08A8B665-8F0B-044D-B2B2-C43396600B49}"/>
              </a:ext>
            </a:extLst>
          </p:cNvPr>
          <p:cNvSpPr/>
          <p:nvPr/>
        </p:nvSpPr>
        <p:spPr>
          <a:xfrm rot="2869451">
            <a:off x="5422353" y="3700918"/>
            <a:ext cx="2086912" cy="1971403"/>
          </a:xfrm>
          <a:prstGeom prst="arc">
            <a:avLst/>
          </a:prstGeom>
          <a:ln w="381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a:extLst>
              <a:ext uri="{FF2B5EF4-FFF2-40B4-BE49-F238E27FC236}">
                <a16:creationId xmlns:a16="http://schemas.microsoft.com/office/drawing/2014/main" id="{50FCFCA5-784E-C046-80B7-95CB661427E9}"/>
              </a:ext>
            </a:extLst>
          </p:cNvPr>
          <p:cNvSpPr/>
          <p:nvPr/>
        </p:nvSpPr>
        <p:spPr>
          <a:xfrm rot="13874178">
            <a:off x="4773244" y="3838246"/>
            <a:ext cx="2086912" cy="1971403"/>
          </a:xfrm>
          <a:prstGeom prst="arc">
            <a:avLst/>
          </a:prstGeom>
          <a:ln w="381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0" name="Group 29">
            <a:extLst>
              <a:ext uri="{FF2B5EF4-FFF2-40B4-BE49-F238E27FC236}">
                <a16:creationId xmlns:a16="http://schemas.microsoft.com/office/drawing/2014/main" id="{34FEEE13-0C9D-CF4C-B82B-9661F361A340}"/>
              </a:ext>
            </a:extLst>
          </p:cNvPr>
          <p:cNvGrpSpPr/>
          <p:nvPr/>
        </p:nvGrpSpPr>
        <p:grpSpPr>
          <a:xfrm>
            <a:off x="8823041" y="2660681"/>
            <a:ext cx="1410860" cy="1015160"/>
            <a:chOff x="1628454" y="3362543"/>
            <a:chExt cx="1881147" cy="1353546"/>
          </a:xfrm>
        </p:grpSpPr>
        <p:pic>
          <p:nvPicPr>
            <p:cNvPr id="31" name="Picture 30">
              <a:extLst>
                <a:ext uri="{FF2B5EF4-FFF2-40B4-BE49-F238E27FC236}">
                  <a16:creationId xmlns:a16="http://schemas.microsoft.com/office/drawing/2014/main" id="{D009F4DE-AD8D-3942-8E97-08A306933CA0}"/>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628454" y="3362543"/>
              <a:ext cx="1881147" cy="1353546"/>
            </a:xfrm>
            <a:prstGeom prst="rect">
              <a:avLst/>
            </a:prstGeom>
          </p:spPr>
        </p:pic>
        <p:sp>
          <p:nvSpPr>
            <p:cNvPr id="32" name="Rectangle 31">
              <a:extLst>
                <a:ext uri="{FF2B5EF4-FFF2-40B4-BE49-F238E27FC236}">
                  <a16:creationId xmlns:a16="http://schemas.microsoft.com/office/drawing/2014/main" id="{FACE60E2-F0F1-574F-9459-0DD4228935CA}"/>
                </a:ext>
              </a:extLst>
            </p:cNvPr>
            <p:cNvSpPr/>
            <p:nvPr/>
          </p:nvSpPr>
          <p:spPr>
            <a:xfrm>
              <a:off x="1768244" y="3475931"/>
              <a:ext cx="1580519" cy="78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3" name="Group 32">
              <a:extLst>
                <a:ext uri="{FF2B5EF4-FFF2-40B4-BE49-F238E27FC236}">
                  <a16:creationId xmlns:a16="http://schemas.microsoft.com/office/drawing/2014/main" id="{1DBFD946-C2F9-9743-8F29-AF02B504A3F5}"/>
                </a:ext>
              </a:extLst>
            </p:cNvPr>
            <p:cNvGrpSpPr/>
            <p:nvPr/>
          </p:nvGrpSpPr>
          <p:grpSpPr>
            <a:xfrm>
              <a:off x="2077584" y="3472140"/>
              <a:ext cx="946550" cy="797468"/>
              <a:chOff x="6602369" y="2078841"/>
              <a:chExt cx="3366149" cy="2835981"/>
            </a:xfrm>
          </p:grpSpPr>
          <p:sp>
            <p:nvSpPr>
              <p:cNvPr id="34" name="Rectangle 33">
                <a:extLst>
                  <a:ext uri="{FF2B5EF4-FFF2-40B4-BE49-F238E27FC236}">
                    <a16:creationId xmlns:a16="http://schemas.microsoft.com/office/drawing/2014/main" id="{B2387E7A-5D05-EA46-BEC6-42E36ECBD65A}"/>
                  </a:ext>
                </a:extLst>
              </p:cNvPr>
              <p:cNvSpPr/>
              <p:nvPr/>
            </p:nvSpPr>
            <p:spPr>
              <a:xfrm>
                <a:off x="7129463" y="3042743"/>
                <a:ext cx="257175" cy="1486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5" name="Rectangle 34">
                <a:extLst>
                  <a:ext uri="{FF2B5EF4-FFF2-40B4-BE49-F238E27FC236}">
                    <a16:creationId xmlns:a16="http://schemas.microsoft.com/office/drawing/2014/main" id="{4422B347-A33D-524A-97B9-12C48E93BE71}"/>
                  </a:ext>
                </a:extLst>
              </p:cNvPr>
              <p:cNvSpPr/>
              <p:nvPr/>
            </p:nvSpPr>
            <p:spPr>
              <a:xfrm>
                <a:off x="7652401" y="3258622"/>
                <a:ext cx="247207" cy="12705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Rectangle 35">
                <a:extLst>
                  <a:ext uri="{FF2B5EF4-FFF2-40B4-BE49-F238E27FC236}">
                    <a16:creationId xmlns:a16="http://schemas.microsoft.com/office/drawing/2014/main" id="{75CF8BF7-1724-8344-BCB1-16FA3920AB10}"/>
                  </a:ext>
                </a:extLst>
              </p:cNvPr>
              <p:cNvSpPr/>
              <p:nvPr/>
            </p:nvSpPr>
            <p:spPr>
              <a:xfrm>
                <a:off x="8161536" y="3514725"/>
                <a:ext cx="277110" cy="10144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7" name="Rectangle 36">
                <a:extLst>
                  <a:ext uri="{FF2B5EF4-FFF2-40B4-BE49-F238E27FC236}">
                    <a16:creationId xmlns:a16="http://schemas.microsoft.com/office/drawing/2014/main" id="{46D2D342-E4DE-364A-81BB-08EC3A4BC794}"/>
                  </a:ext>
                </a:extLst>
              </p:cNvPr>
              <p:cNvSpPr/>
              <p:nvPr/>
            </p:nvSpPr>
            <p:spPr>
              <a:xfrm>
                <a:off x="8670939" y="3042743"/>
                <a:ext cx="267194" cy="14863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Rectangle 37">
                <a:extLst>
                  <a:ext uri="{FF2B5EF4-FFF2-40B4-BE49-F238E27FC236}">
                    <a16:creationId xmlns:a16="http://schemas.microsoft.com/office/drawing/2014/main" id="{6F1D68A1-F0D0-AE41-847F-3338678926CB}"/>
                  </a:ext>
                </a:extLst>
              </p:cNvPr>
              <p:cNvSpPr/>
              <p:nvPr/>
            </p:nvSpPr>
            <p:spPr>
              <a:xfrm>
                <a:off x="9192226" y="3258622"/>
                <a:ext cx="301611" cy="12705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9" name="Picture 38">
                <a:extLst>
                  <a:ext uri="{FF2B5EF4-FFF2-40B4-BE49-F238E27FC236}">
                    <a16:creationId xmlns:a16="http://schemas.microsoft.com/office/drawing/2014/main" id="{97EF9A23-B581-7C47-9A28-D582F82B0C17}"/>
                  </a:ext>
                </a:extLst>
              </p:cNvPr>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602369" y="2078841"/>
                <a:ext cx="3366149" cy="2835981"/>
              </a:xfrm>
              <a:prstGeom prst="rect">
                <a:avLst/>
              </a:prstGeom>
            </p:spPr>
          </p:pic>
        </p:grpSp>
      </p:grpSp>
      <p:grpSp>
        <p:nvGrpSpPr>
          <p:cNvPr id="49" name="Group 48">
            <a:extLst>
              <a:ext uri="{FF2B5EF4-FFF2-40B4-BE49-F238E27FC236}">
                <a16:creationId xmlns:a16="http://schemas.microsoft.com/office/drawing/2014/main" id="{EEA75CD1-BDB5-1A44-AFC7-971D35C99EA3}"/>
              </a:ext>
            </a:extLst>
          </p:cNvPr>
          <p:cNvGrpSpPr/>
          <p:nvPr/>
        </p:nvGrpSpPr>
        <p:grpSpPr>
          <a:xfrm>
            <a:off x="5596667" y="2401738"/>
            <a:ext cx="998666" cy="841622"/>
            <a:chOff x="5518016" y="2174112"/>
            <a:chExt cx="1331554" cy="1122162"/>
          </a:xfrm>
        </p:grpSpPr>
        <p:pic>
          <p:nvPicPr>
            <p:cNvPr id="46" name="Picture 45">
              <a:extLst>
                <a:ext uri="{FF2B5EF4-FFF2-40B4-BE49-F238E27FC236}">
                  <a16:creationId xmlns:a16="http://schemas.microsoft.com/office/drawing/2014/main" id="{EEC1B376-2554-0E49-B70C-61C63DCD9930}"/>
                </a:ext>
              </a:extLst>
            </p:cNvPr>
            <p:cNvPicPr>
              <a:picLocks noChangeAspect="1"/>
            </p:cNvPicPr>
            <p:nvPr/>
          </p:nvPicPr>
          <p:blipFill>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5518017" y="2174112"/>
              <a:ext cx="1331553" cy="775434"/>
            </a:xfrm>
            <a:prstGeom prst="rect">
              <a:avLst/>
            </a:prstGeom>
          </p:spPr>
        </p:pic>
        <p:pic>
          <p:nvPicPr>
            <p:cNvPr id="48" name="Picture 47">
              <a:extLst>
                <a:ext uri="{FF2B5EF4-FFF2-40B4-BE49-F238E27FC236}">
                  <a16:creationId xmlns:a16="http://schemas.microsoft.com/office/drawing/2014/main" id="{BA585490-9528-3448-A818-D69DCCD2CF91}"/>
                </a:ext>
              </a:extLst>
            </p:cNvPr>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518016" y="2974918"/>
              <a:ext cx="1331553" cy="321356"/>
            </a:xfrm>
            <a:prstGeom prst="rect">
              <a:avLst/>
            </a:prstGeom>
          </p:spPr>
        </p:pic>
      </p:grpSp>
      <p:cxnSp>
        <p:nvCxnSpPr>
          <p:cNvPr id="53" name="Straight Connector 52">
            <a:extLst>
              <a:ext uri="{FF2B5EF4-FFF2-40B4-BE49-F238E27FC236}">
                <a16:creationId xmlns:a16="http://schemas.microsoft.com/office/drawing/2014/main" id="{447FF1B7-E073-7C47-ADF0-44A319FEBB9A}"/>
              </a:ext>
            </a:extLst>
          </p:cNvPr>
          <p:cNvCxnSpPr/>
          <p:nvPr/>
        </p:nvCxnSpPr>
        <p:spPr>
          <a:xfrm>
            <a:off x="5385893" y="4304205"/>
            <a:ext cx="62657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8F8A5F-7A67-7A45-A6CE-EA9E43F7E3FC}"/>
              </a:ext>
            </a:extLst>
          </p:cNvPr>
          <p:cNvCxnSpPr/>
          <p:nvPr/>
        </p:nvCxnSpPr>
        <p:spPr>
          <a:xfrm>
            <a:off x="6409315" y="4304205"/>
            <a:ext cx="62657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E4961261-708D-074D-9AE5-003924AC5F1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1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325454" y="4544593"/>
            <a:ext cx="652589" cy="652589"/>
          </a:xfrm>
          <a:prstGeom prst="rect">
            <a:avLst/>
          </a:prstGeom>
        </p:spPr>
      </p:pic>
      <p:pic>
        <p:nvPicPr>
          <p:cNvPr id="57" name="Picture 56">
            <a:extLst>
              <a:ext uri="{FF2B5EF4-FFF2-40B4-BE49-F238E27FC236}">
                <a16:creationId xmlns:a16="http://schemas.microsoft.com/office/drawing/2014/main" id="{2FC1B868-C866-364C-9CA4-0BA4D5887DD9}"/>
              </a:ext>
            </a:extLst>
          </p:cNvPr>
          <p:cNvPicPr>
            <a:picLocks noChangeAspect="1"/>
          </p:cNvPicPr>
          <p:nvPr/>
        </p:nvPicPr>
        <p:blipFill>
          <a:blip r:embed="rId14" cstate="print">
            <a:duotone>
              <a:prstClr val="black"/>
              <a:schemeClr val="tx1">
                <a:tint val="45000"/>
                <a:satMod val="400000"/>
              </a:schemeClr>
            </a:duotone>
            <a:extLst>
              <a:ext uri="{BEBA8EAE-BF5A-486C-A8C5-ECC9F3942E4B}">
                <a14:imgProps xmlns:a14="http://schemas.microsoft.com/office/drawing/2010/main">
                  <a14:imgLayer r:embed="rId1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650008" y="4526180"/>
            <a:ext cx="478756" cy="689408"/>
          </a:xfrm>
          <a:prstGeom prst="rect">
            <a:avLst/>
          </a:prstGeom>
        </p:spPr>
      </p:pic>
      <p:sp>
        <p:nvSpPr>
          <p:cNvPr id="60" name="Rectangle 59">
            <a:extLst>
              <a:ext uri="{FF2B5EF4-FFF2-40B4-BE49-F238E27FC236}">
                <a16:creationId xmlns:a16="http://schemas.microsoft.com/office/drawing/2014/main" id="{F8ED23D3-6B06-5249-A76D-52DB51025500}"/>
              </a:ext>
            </a:extLst>
          </p:cNvPr>
          <p:cNvSpPr/>
          <p:nvPr/>
        </p:nvSpPr>
        <p:spPr>
          <a:xfrm>
            <a:off x="1759054" y="1814407"/>
            <a:ext cx="1750325" cy="2649289"/>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2" name="Rectangle 61">
            <a:extLst>
              <a:ext uri="{FF2B5EF4-FFF2-40B4-BE49-F238E27FC236}">
                <a16:creationId xmlns:a16="http://schemas.microsoft.com/office/drawing/2014/main" id="{6251B7ED-4278-2D42-90D9-AEB02C4327A0}"/>
              </a:ext>
            </a:extLst>
          </p:cNvPr>
          <p:cNvSpPr/>
          <p:nvPr/>
        </p:nvSpPr>
        <p:spPr>
          <a:xfrm>
            <a:off x="9159891" y="2041801"/>
            <a:ext cx="273585" cy="4542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4" name="Rectangle 63">
            <a:extLst>
              <a:ext uri="{FF2B5EF4-FFF2-40B4-BE49-F238E27FC236}">
                <a16:creationId xmlns:a16="http://schemas.microsoft.com/office/drawing/2014/main" id="{6F917AFA-15E1-FC44-B62B-91A9B9E79FC8}"/>
              </a:ext>
            </a:extLst>
          </p:cNvPr>
          <p:cNvSpPr/>
          <p:nvPr/>
        </p:nvSpPr>
        <p:spPr>
          <a:xfrm>
            <a:off x="9515705" y="1838610"/>
            <a:ext cx="273585" cy="6602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Rectangle 62">
            <a:extLst>
              <a:ext uri="{FF2B5EF4-FFF2-40B4-BE49-F238E27FC236}">
                <a16:creationId xmlns:a16="http://schemas.microsoft.com/office/drawing/2014/main" id="{E604C336-84F8-0640-8DF5-D298914C9139}"/>
              </a:ext>
            </a:extLst>
          </p:cNvPr>
          <p:cNvSpPr/>
          <p:nvPr/>
        </p:nvSpPr>
        <p:spPr>
          <a:xfrm>
            <a:off x="9240733" y="2180296"/>
            <a:ext cx="41148" cy="28862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6" name="Rectangle 65">
            <a:extLst>
              <a:ext uri="{FF2B5EF4-FFF2-40B4-BE49-F238E27FC236}">
                <a16:creationId xmlns:a16="http://schemas.microsoft.com/office/drawing/2014/main" id="{C6436347-F659-F14B-A04E-F2A2FBD4AD06}"/>
              </a:ext>
            </a:extLst>
          </p:cNvPr>
          <p:cNvSpPr/>
          <p:nvPr/>
        </p:nvSpPr>
        <p:spPr>
          <a:xfrm flipH="1">
            <a:off x="9306267" y="2105160"/>
            <a:ext cx="41148" cy="3637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9" name="Rectangle 68">
            <a:extLst>
              <a:ext uri="{FF2B5EF4-FFF2-40B4-BE49-F238E27FC236}">
                <a16:creationId xmlns:a16="http://schemas.microsoft.com/office/drawing/2014/main" id="{B9C9B03B-1F4E-1E4B-9C79-918198FA41C9}"/>
              </a:ext>
            </a:extLst>
          </p:cNvPr>
          <p:cNvSpPr/>
          <p:nvPr/>
        </p:nvSpPr>
        <p:spPr>
          <a:xfrm>
            <a:off x="9567519" y="2018749"/>
            <a:ext cx="41148" cy="43681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0" name="Rectangle 69">
            <a:extLst>
              <a:ext uri="{FF2B5EF4-FFF2-40B4-BE49-F238E27FC236}">
                <a16:creationId xmlns:a16="http://schemas.microsoft.com/office/drawing/2014/main" id="{8A253195-23EF-034A-B4AD-CE2198F35AFA}"/>
              </a:ext>
            </a:extLst>
          </p:cNvPr>
          <p:cNvSpPr/>
          <p:nvPr/>
        </p:nvSpPr>
        <p:spPr>
          <a:xfrm flipH="1">
            <a:off x="9633053" y="1905030"/>
            <a:ext cx="41148" cy="55053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1" name="Rectangle 70">
            <a:extLst>
              <a:ext uri="{FF2B5EF4-FFF2-40B4-BE49-F238E27FC236}">
                <a16:creationId xmlns:a16="http://schemas.microsoft.com/office/drawing/2014/main" id="{FA1CE07F-B73C-7341-8909-79F319AA2DC4}"/>
              </a:ext>
            </a:extLst>
          </p:cNvPr>
          <p:cNvSpPr/>
          <p:nvPr/>
        </p:nvSpPr>
        <p:spPr>
          <a:xfrm>
            <a:off x="9698585" y="1962843"/>
            <a:ext cx="41148" cy="49272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5" name="TextBox 64">
            <a:extLst>
              <a:ext uri="{FF2B5EF4-FFF2-40B4-BE49-F238E27FC236}">
                <a16:creationId xmlns:a16="http://schemas.microsoft.com/office/drawing/2014/main" id="{7C887703-1CFA-2147-8067-1AC1AEC1B9F5}"/>
              </a:ext>
            </a:extLst>
          </p:cNvPr>
          <p:cNvSpPr txBox="1"/>
          <p:nvPr/>
        </p:nvSpPr>
        <p:spPr>
          <a:xfrm>
            <a:off x="1578528" y="5727296"/>
            <a:ext cx="2391367" cy="230832"/>
          </a:xfrm>
          <a:prstGeom prst="rect">
            <a:avLst/>
          </a:prstGeom>
          <a:noFill/>
        </p:spPr>
        <p:txBody>
          <a:bodyPr wrap="square" rtlCol="0">
            <a:spAutoFit/>
          </a:bodyPr>
          <a:lstStyle/>
          <a:p>
            <a:r>
              <a:rPr lang="en-US" sz="900" i="1" dirty="0"/>
              <a:t>Adapted from </a:t>
            </a:r>
            <a:r>
              <a:rPr lang="en-US" sz="900" i="1" dirty="0" err="1"/>
              <a:t>Microsoft.com</a:t>
            </a:r>
            <a:endParaRPr lang="en-US" sz="900" i="1" dirty="0"/>
          </a:p>
        </p:txBody>
      </p:sp>
    </p:spTree>
    <p:extLst>
      <p:ext uri="{BB962C8B-B14F-4D97-AF65-F5344CB8AC3E}">
        <p14:creationId xmlns:p14="http://schemas.microsoft.com/office/powerpoint/2010/main" val="2148086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8A46A-CBB8-4D98-BA8E-32E038DEA551}"/>
              </a:ext>
            </a:extLst>
          </p:cNvPr>
          <p:cNvSpPr>
            <a:spLocks noGrp="1"/>
          </p:cNvSpPr>
          <p:nvPr>
            <p:ph type="title"/>
          </p:nvPr>
        </p:nvSpPr>
        <p:spPr/>
        <p:txBody>
          <a:bodyPr/>
          <a:lstStyle/>
          <a:p>
            <a:r>
              <a:rPr lang="en-US" dirty="0"/>
              <a:t>Step-by-Step Demonstration</a:t>
            </a:r>
          </a:p>
        </p:txBody>
      </p:sp>
    </p:spTree>
    <p:extLst>
      <p:ext uri="{BB962C8B-B14F-4D97-AF65-F5344CB8AC3E}">
        <p14:creationId xmlns:p14="http://schemas.microsoft.com/office/powerpoint/2010/main" val="55564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174056-73A7-4AD9-877E-FBB97DFC2E27}"/>
              </a:ext>
            </a:extLst>
          </p:cNvPr>
          <p:cNvPicPr>
            <a:picLocks noChangeAspect="1"/>
          </p:cNvPicPr>
          <p:nvPr/>
        </p:nvPicPr>
        <p:blipFill>
          <a:blip r:embed="rId2"/>
          <a:stretch>
            <a:fillRect/>
          </a:stretch>
        </p:blipFill>
        <p:spPr>
          <a:xfrm>
            <a:off x="1393371" y="827314"/>
            <a:ext cx="9405257" cy="4995236"/>
          </a:xfrm>
          <a:prstGeom prst="rect">
            <a:avLst/>
          </a:prstGeom>
        </p:spPr>
      </p:pic>
    </p:spTree>
    <p:extLst>
      <p:ext uri="{BB962C8B-B14F-4D97-AF65-F5344CB8AC3E}">
        <p14:creationId xmlns:p14="http://schemas.microsoft.com/office/powerpoint/2010/main" val="1552518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3B8507-AADB-4023-AB7E-BBC07A2B37B6}"/>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601267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41FDDE-7BAD-424B-BCFB-AEA36A4C717F}"/>
              </a:ext>
            </a:extLst>
          </p:cNvPr>
          <p:cNvPicPr>
            <a:picLocks noChangeAspect="1"/>
          </p:cNvPicPr>
          <p:nvPr/>
        </p:nvPicPr>
        <p:blipFill>
          <a:blip r:embed="rId2"/>
          <a:stretch>
            <a:fillRect/>
          </a:stretch>
        </p:blipFill>
        <p:spPr>
          <a:xfrm>
            <a:off x="0" y="-1"/>
            <a:ext cx="12224909" cy="6858001"/>
          </a:xfrm>
          <a:prstGeom prst="rect">
            <a:avLst/>
          </a:prstGeom>
        </p:spPr>
      </p:pic>
    </p:spTree>
    <p:extLst>
      <p:ext uri="{BB962C8B-B14F-4D97-AF65-F5344CB8AC3E}">
        <p14:creationId xmlns:p14="http://schemas.microsoft.com/office/powerpoint/2010/main" val="747707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AA1962-9A08-49B7-BE83-186499BA52CF}"/>
              </a:ext>
            </a:extLst>
          </p:cNvPr>
          <p:cNvGraphicFramePr/>
          <p:nvPr>
            <p:extLst/>
          </p:nvPr>
        </p:nvGraphicFramePr>
        <p:xfrm>
          <a:off x="2005694" y="1157291"/>
          <a:ext cx="8180614"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1727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CD2875-F2A6-4303-8675-D3768BFE378B}"/>
              </a:ext>
            </a:extLst>
          </p:cNvPr>
          <p:cNvSpPr>
            <a:spLocks noGrp="1"/>
          </p:cNvSpPr>
          <p:nvPr>
            <p:ph type="title"/>
          </p:nvPr>
        </p:nvSpPr>
        <p:spPr/>
        <p:txBody>
          <a:bodyPr>
            <a:normAutofit/>
          </a:bodyPr>
          <a:lstStyle/>
          <a:p>
            <a:r>
              <a:rPr lang="en-US" sz="5400" dirty="0"/>
              <a:t>An Introduction to DAX</a:t>
            </a:r>
          </a:p>
        </p:txBody>
      </p:sp>
      <p:sp>
        <p:nvSpPr>
          <p:cNvPr id="5" name="Text Placeholder 4">
            <a:extLst>
              <a:ext uri="{FF2B5EF4-FFF2-40B4-BE49-F238E27FC236}">
                <a16:creationId xmlns:a16="http://schemas.microsoft.com/office/drawing/2014/main" id="{A079FFC3-76DE-464D-9BBA-C96F91C20EE0}"/>
              </a:ext>
            </a:extLst>
          </p:cNvPr>
          <p:cNvSpPr>
            <a:spLocks noGrp="1"/>
          </p:cNvSpPr>
          <p:nvPr>
            <p:ph type="body" idx="1"/>
          </p:nvPr>
        </p:nvSpPr>
        <p:spPr/>
        <p:txBody>
          <a:bodyPr>
            <a:normAutofit/>
          </a:bodyPr>
          <a:lstStyle/>
          <a:p>
            <a:r>
              <a:rPr lang="en-US" sz="3600" dirty="0">
                <a:solidFill>
                  <a:schemeClr val="tx1">
                    <a:lumMod val="65000"/>
                    <a:lumOff val="35000"/>
                  </a:schemeClr>
                </a:solidFill>
              </a:rPr>
              <a:t>Data Analysis Expressions</a:t>
            </a:r>
          </a:p>
        </p:txBody>
      </p:sp>
    </p:spTree>
    <p:extLst>
      <p:ext uri="{BB962C8B-B14F-4D97-AF65-F5344CB8AC3E}">
        <p14:creationId xmlns:p14="http://schemas.microsoft.com/office/powerpoint/2010/main" val="2667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2"/>
          </p:nvPr>
        </p:nvSpPr>
        <p:spPr>
          <a:xfrm>
            <a:off x="3299295" y="3730629"/>
            <a:ext cx="6222818" cy="1202531"/>
          </a:xfrm>
        </p:spPr>
        <p:txBody>
          <a:bodyPr>
            <a:normAutofit/>
          </a:bodyPr>
          <a:lstStyle/>
          <a:p>
            <a:pPr marL="0" indent="0">
              <a:buNone/>
              <a:defRPr/>
            </a:pPr>
            <a:r>
              <a:rPr lang="en-US" sz="2400" dirty="0"/>
              <a:t>Chris Urban</a:t>
            </a:r>
          </a:p>
          <a:p>
            <a:pPr marL="0" indent="0">
              <a:buNone/>
              <a:defRPr/>
            </a:pPr>
            <a:r>
              <a:rPr lang="en-US" sz="1800" i="1" dirty="0"/>
              <a:t>Assistant Director of Data Analytics</a:t>
            </a:r>
          </a:p>
          <a:p>
            <a:pPr marL="0" indent="0">
              <a:buNone/>
              <a:defRPr/>
            </a:pPr>
            <a:r>
              <a:rPr lang="en-US" sz="1800" i="1" dirty="0"/>
              <a:t>Planning &amp; Analysis</a:t>
            </a:r>
          </a:p>
        </p:txBody>
      </p:sp>
      <p:pic>
        <p:nvPicPr>
          <p:cNvPr id="1026" name="Picture 2" descr="Chris Urban">
            <a:extLst>
              <a:ext uri="{FF2B5EF4-FFF2-40B4-BE49-F238E27FC236}">
                <a16:creationId xmlns:a16="http://schemas.microsoft.com/office/drawing/2014/main" id="{9A06C041-A2B1-4D44-9C89-1A9330ED217F}"/>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6896" b="6896"/>
          <a:stretch>
            <a:fillRect/>
          </a:stretch>
        </p:blipFill>
        <p:spPr bwMode="auto">
          <a:xfrm>
            <a:off x="1896096" y="3745482"/>
            <a:ext cx="1032986" cy="10329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burrack">
            <a:extLst>
              <a:ext uri="{FF2B5EF4-FFF2-40B4-BE49-F238E27FC236}">
                <a16:creationId xmlns:a16="http://schemas.microsoft.com/office/drawing/2014/main" id="{2D3AF54B-5334-466B-9A94-C704C27DB4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6096" y="1453336"/>
            <a:ext cx="1032986" cy="155325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7">
            <a:extLst>
              <a:ext uri="{FF2B5EF4-FFF2-40B4-BE49-F238E27FC236}">
                <a16:creationId xmlns:a16="http://schemas.microsoft.com/office/drawing/2014/main" id="{290A637B-CD9F-4652-A922-90588DA31034}"/>
              </a:ext>
            </a:extLst>
          </p:cNvPr>
          <p:cNvSpPr txBox="1">
            <a:spLocks/>
          </p:cNvSpPr>
          <p:nvPr/>
        </p:nvSpPr>
        <p:spPr>
          <a:xfrm>
            <a:off x="3174604" y="1628697"/>
            <a:ext cx="6222818" cy="1202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defRPr/>
            </a:pPr>
            <a:r>
              <a:rPr lang="en-US" sz="2400" dirty="0"/>
              <a:t>Frederick Burrack</a:t>
            </a:r>
          </a:p>
          <a:p>
            <a:pPr marL="0" indent="0">
              <a:buFont typeface="Arial"/>
              <a:buNone/>
              <a:defRPr/>
            </a:pPr>
            <a:r>
              <a:rPr lang="en-US" sz="1800" i="1" dirty="0"/>
              <a:t>Director of Assessment</a:t>
            </a:r>
          </a:p>
          <a:p>
            <a:pPr marL="0" indent="0">
              <a:buFont typeface="Arial"/>
              <a:buNone/>
              <a:defRPr/>
            </a:pPr>
            <a:r>
              <a:rPr lang="en-US" sz="1800" i="1" dirty="0"/>
              <a:t>Office of Assessment</a:t>
            </a:r>
          </a:p>
        </p:txBody>
      </p:sp>
    </p:spTree>
    <p:extLst>
      <p:ext uri="{BB962C8B-B14F-4D97-AF65-F5344CB8AC3E}">
        <p14:creationId xmlns:p14="http://schemas.microsoft.com/office/powerpoint/2010/main" val="1146317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E4C61-8669-4C94-8986-396059E2FC1F}"/>
              </a:ext>
            </a:extLst>
          </p:cNvPr>
          <p:cNvSpPr>
            <a:spLocks noGrp="1"/>
          </p:cNvSpPr>
          <p:nvPr>
            <p:ph type="title"/>
          </p:nvPr>
        </p:nvSpPr>
        <p:spPr>
          <a:xfrm>
            <a:off x="609600" y="561542"/>
            <a:ext cx="10972800" cy="1143000"/>
          </a:xfrm>
        </p:spPr>
        <p:txBody>
          <a:bodyPr/>
          <a:lstStyle/>
          <a:p>
            <a:r>
              <a:rPr lang="en-US" dirty="0"/>
              <a:t>Data Analysis Expressions (DAX)</a:t>
            </a:r>
          </a:p>
        </p:txBody>
      </p:sp>
      <p:sp>
        <p:nvSpPr>
          <p:cNvPr id="5" name="Content Placeholder 4">
            <a:extLst>
              <a:ext uri="{FF2B5EF4-FFF2-40B4-BE49-F238E27FC236}">
                <a16:creationId xmlns:a16="http://schemas.microsoft.com/office/drawing/2014/main" id="{2D530BF3-2902-D546-B044-3B483E8B6BC4}"/>
              </a:ext>
            </a:extLst>
          </p:cNvPr>
          <p:cNvSpPr>
            <a:spLocks noGrp="1"/>
          </p:cNvSpPr>
          <p:nvPr>
            <p:ph idx="1"/>
          </p:nvPr>
        </p:nvSpPr>
        <p:spPr/>
        <p:txBody>
          <a:bodyPr vert="horz" lIns="68580" tIns="34290" rIns="68580" bIns="34290" rtlCol="0" anchor="t">
            <a:normAutofit/>
          </a:bodyPr>
          <a:lstStyle/>
          <a:p>
            <a:pPr>
              <a:lnSpc>
                <a:spcPct val="150000"/>
              </a:lnSpc>
              <a:buBlip>
                <a:blip r:embed="rId3"/>
              </a:buBlip>
            </a:pPr>
            <a:r>
              <a:rPr lang="en-US" dirty="0"/>
              <a:t>Functions used to create reusable measures that analyze data</a:t>
            </a:r>
          </a:p>
          <a:p>
            <a:pPr>
              <a:lnSpc>
                <a:spcPct val="150000"/>
              </a:lnSpc>
              <a:buBlip>
                <a:blip r:embed="rId3"/>
              </a:buBlip>
            </a:pPr>
            <a:r>
              <a:rPr lang="en-US" dirty="0"/>
              <a:t>Basic commands such as COUNT, SUM, AVERAGE, etc. </a:t>
            </a:r>
          </a:p>
          <a:p>
            <a:pPr>
              <a:lnSpc>
                <a:spcPct val="150000"/>
              </a:lnSpc>
              <a:buBlip>
                <a:blip r:embed="rId3"/>
              </a:buBlip>
            </a:pPr>
            <a:r>
              <a:rPr lang="en-US" dirty="0"/>
              <a:t>Generally used in Fact tables to aggregate</a:t>
            </a:r>
          </a:p>
          <a:p>
            <a:pPr>
              <a:lnSpc>
                <a:spcPct val="150000"/>
              </a:lnSpc>
              <a:buBlip>
                <a:blip r:embed="rId3"/>
              </a:buBlip>
            </a:pPr>
            <a:r>
              <a:rPr lang="en-US" dirty="0"/>
              <a:t>Can reference other DAX formulas – no need to re-enter data</a:t>
            </a:r>
            <a:endParaRPr lang="en-US" dirty="0">
              <a:cs typeface="Arial"/>
            </a:endParaRPr>
          </a:p>
        </p:txBody>
      </p:sp>
    </p:spTree>
    <p:extLst>
      <p:ext uri="{BB962C8B-B14F-4D97-AF65-F5344CB8AC3E}">
        <p14:creationId xmlns:p14="http://schemas.microsoft.com/office/powerpoint/2010/main" val="49796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64008BE-3279-43A8-9480-181360E5856B}"/>
              </a:ext>
            </a:extLst>
          </p:cNvPr>
          <p:cNvSpPr txBox="1">
            <a:spLocks/>
          </p:cNvSpPr>
          <p:nvPr/>
        </p:nvSpPr>
        <p:spPr bwMode="auto">
          <a:xfrm>
            <a:off x="1524000" y="3079609"/>
            <a:ext cx="9144000"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spcAft>
                <a:spcPts val="1350"/>
              </a:spcAft>
            </a:pPr>
            <a:r>
              <a:rPr lang="en-US" sz="2700" dirty="0">
                <a:latin typeface="+mn-lt"/>
              </a:rPr>
              <a:t>Count Responses = COUNT(</a:t>
            </a:r>
            <a:r>
              <a:rPr lang="en-US" sz="2700" dirty="0" err="1">
                <a:latin typeface="+mn-lt"/>
              </a:rPr>
              <a:t>FactResponses</a:t>
            </a:r>
            <a:r>
              <a:rPr lang="en-US" sz="2700" dirty="0">
                <a:latin typeface="+mn-lt"/>
              </a:rPr>
              <a:t>[Response]) </a:t>
            </a:r>
          </a:p>
        </p:txBody>
      </p:sp>
      <p:sp>
        <p:nvSpPr>
          <p:cNvPr id="2" name="Callout: Up Arrow 1">
            <a:extLst>
              <a:ext uri="{FF2B5EF4-FFF2-40B4-BE49-F238E27FC236}">
                <a16:creationId xmlns:a16="http://schemas.microsoft.com/office/drawing/2014/main" id="{82DDF1E6-6826-48F6-917C-97585A890824}"/>
              </a:ext>
            </a:extLst>
          </p:cNvPr>
          <p:cNvSpPr/>
          <p:nvPr/>
        </p:nvSpPr>
        <p:spPr>
          <a:xfrm>
            <a:off x="2440095" y="3817346"/>
            <a:ext cx="2140893" cy="1532627"/>
          </a:xfrm>
          <a:prstGeom prst="upArrowCallou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Name of the Measure</a:t>
            </a:r>
          </a:p>
        </p:txBody>
      </p:sp>
      <p:sp>
        <p:nvSpPr>
          <p:cNvPr id="3" name="Rectangle 2">
            <a:extLst>
              <a:ext uri="{FF2B5EF4-FFF2-40B4-BE49-F238E27FC236}">
                <a16:creationId xmlns:a16="http://schemas.microsoft.com/office/drawing/2014/main" id="{7E9D10F9-6D52-4218-8C36-EAEAB686E5C8}"/>
              </a:ext>
            </a:extLst>
          </p:cNvPr>
          <p:cNvSpPr/>
          <p:nvPr/>
        </p:nvSpPr>
        <p:spPr>
          <a:xfrm>
            <a:off x="2277618" y="3256932"/>
            <a:ext cx="2465849" cy="441298"/>
          </a:xfrm>
          <a:prstGeom prst="rect">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Callout: Down Arrow 5">
            <a:extLst>
              <a:ext uri="{FF2B5EF4-FFF2-40B4-BE49-F238E27FC236}">
                <a16:creationId xmlns:a16="http://schemas.microsoft.com/office/drawing/2014/main" id="{6D58F0E1-1E34-486B-8734-FA7BD09945D7}"/>
              </a:ext>
            </a:extLst>
          </p:cNvPr>
          <p:cNvSpPr/>
          <p:nvPr/>
        </p:nvSpPr>
        <p:spPr>
          <a:xfrm>
            <a:off x="4655821" y="2066762"/>
            <a:ext cx="1628068" cy="1146872"/>
          </a:xfrm>
          <a:prstGeom prst="downArrowCallou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Function</a:t>
            </a:r>
          </a:p>
        </p:txBody>
      </p:sp>
      <p:sp>
        <p:nvSpPr>
          <p:cNvPr id="10" name="Rectangle 9">
            <a:extLst>
              <a:ext uri="{FF2B5EF4-FFF2-40B4-BE49-F238E27FC236}">
                <a16:creationId xmlns:a16="http://schemas.microsoft.com/office/drawing/2014/main" id="{C6CC9B7B-7F0A-4DED-8B18-4D0D2EF8164E}"/>
              </a:ext>
            </a:extLst>
          </p:cNvPr>
          <p:cNvSpPr/>
          <p:nvPr/>
        </p:nvSpPr>
        <p:spPr>
          <a:xfrm>
            <a:off x="4842007" y="3272882"/>
            <a:ext cx="1255697" cy="441298"/>
          </a:xfrm>
          <a:prstGeom prst="rect">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Callout: Up Arrow 7">
            <a:extLst>
              <a:ext uri="{FF2B5EF4-FFF2-40B4-BE49-F238E27FC236}">
                <a16:creationId xmlns:a16="http://schemas.microsoft.com/office/drawing/2014/main" id="{C6605274-7BED-4F63-A666-66C2A3DDDF40}"/>
              </a:ext>
            </a:extLst>
          </p:cNvPr>
          <p:cNvSpPr/>
          <p:nvPr/>
        </p:nvSpPr>
        <p:spPr>
          <a:xfrm>
            <a:off x="6045818" y="3817346"/>
            <a:ext cx="2284013" cy="1536534"/>
          </a:xfrm>
          <a:prstGeom prst="upArrowCallou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Table used to calculate</a:t>
            </a:r>
          </a:p>
        </p:txBody>
      </p:sp>
      <p:sp>
        <p:nvSpPr>
          <p:cNvPr id="12" name="Rectangle 11">
            <a:extLst>
              <a:ext uri="{FF2B5EF4-FFF2-40B4-BE49-F238E27FC236}">
                <a16:creationId xmlns:a16="http://schemas.microsoft.com/office/drawing/2014/main" id="{E361BDA6-4969-423D-9C08-154E8D1BC95C}"/>
              </a:ext>
            </a:extLst>
          </p:cNvPr>
          <p:cNvSpPr/>
          <p:nvPr/>
        </p:nvSpPr>
        <p:spPr>
          <a:xfrm>
            <a:off x="6151855" y="3289732"/>
            <a:ext cx="2057100" cy="441605"/>
          </a:xfrm>
          <a:prstGeom prst="rect">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Callout: Down Arrow 15">
            <a:extLst>
              <a:ext uri="{FF2B5EF4-FFF2-40B4-BE49-F238E27FC236}">
                <a16:creationId xmlns:a16="http://schemas.microsoft.com/office/drawing/2014/main" id="{AA0DF28E-D4D0-4422-AC12-B9AB3C65DF59}"/>
              </a:ext>
            </a:extLst>
          </p:cNvPr>
          <p:cNvSpPr/>
          <p:nvPr/>
        </p:nvSpPr>
        <p:spPr>
          <a:xfrm>
            <a:off x="7842889" y="2066762"/>
            <a:ext cx="2284013" cy="1146872"/>
          </a:xfrm>
          <a:prstGeom prst="downArrowCallou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Column Used to Calculate</a:t>
            </a:r>
          </a:p>
        </p:txBody>
      </p:sp>
      <p:sp>
        <p:nvSpPr>
          <p:cNvPr id="14" name="Rectangle 13">
            <a:extLst>
              <a:ext uri="{FF2B5EF4-FFF2-40B4-BE49-F238E27FC236}">
                <a16:creationId xmlns:a16="http://schemas.microsoft.com/office/drawing/2014/main" id="{AD62A59B-165E-45FE-9483-CA1ED48EE84E}"/>
              </a:ext>
            </a:extLst>
          </p:cNvPr>
          <p:cNvSpPr/>
          <p:nvPr/>
        </p:nvSpPr>
        <p:spPr>
          <a:xfrm>
            <a:off x="8200077" y="3291004"/>
            <a:ext cx="1569638" cy="441298"/>
          </a:xfrm>
          <a:prstGeom prst="rect">
            <a:avLst/>
          </a:prstGeom>
          <a:noFill/>
          <a:ln w="3810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Title 4">
            <a:extLst>
              <a:ext uri="{FF2B5EF4-FFF2-40B4-BE49-F238E27FC236}">
                <a16:creationId xmlns:a16="http://schemas.microsoft.com/office/drawing/2014/main" id="{FAB4EEEC-E064-4E32-A089-0C7475B06045}"/>
              </a:ext>
            </a:extLst>
          </p:cNvPr>
          <p:cNvSpPr>
            <a:spLocks noGrp="1"/>
          </p:cNvSpPr>
          <p:nvPr>
            <p:ph type="title"/>
          </p:nvPr>
        </p:nvSpPr>
        <p:spPr>
          <a:xfrm>
            <a:off x="2102468" y="940709"/>
            <a:ext cx="7886700" cy="994172"/>
          </a:xfrm>
        </p:spPr>
        <p:txBody>
          <a:bodyPr/>
          <a:lstStyle/>
          <a:p>
            <a:r>
              <a:rPr lang="en-US" dirty="0"/>
              <a:t>A Basic Measure using DAX</a:t>
            </a:r>
          </a:p>
        </p:txBody>
      </p:sp>
    </p:spTree>
    <p:extLst>
      <p:ext uri="{BB962C8B-B14F-4D97-AF65-F5344CB8AC3E}">
        <p14:creationId xmlns:p14="http://schemas.microsoft.com/office/powerpoint/2010/main" val="210058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0" grpId="0" animBg="1"/>
      <p:bldP spid="8" grpId="0" animBg="1"/>
      <p:bldP spid="12" grpId="0" animBg="1"/>
      <p:bldP spid="16"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4520E6-4813-42DC-8670-665AA6D64F52}"/>
              </a:ext>
            </a:extLst>
          </p:cNvPr>
          <p:cNvPicPr>
            <a:picLocks noChangeAspect="1"/>
          </p:cNvPicPr>
          <p:nvPr/>
        </p:nvPicPr>
        <p:blipFill rotWithShape="1">
          <a:blip r:embed="rId3"/>
          <a:srcRect b="40100"/>
          <a:stretch/>
        </p:blipFill>
        <p:spPr>
          <a:xfrm>
            <a:off x="1701805" y="2712705"/>
            <a:ext cx="8749265" cy="1116349"/>
          </a:xfrm>
          <a:prstGeom prst="rect">
            <a:avLst/>
          </a:prstGeom>
        </p:spPr>
      </p:pic>
      <p:sp>
        <p:nvSpPr>
          <p:cNvPr id="7" name="Title 1">
            <a:extLst>
              <a:ext uri="{FF2B5EF4-FFF2-40B4-BE49-F238E27FC236}">
                <a16:creationId xmlns:a16="http://schemas.microsoft.com/office/drawing/2014/main" id="{664008BE-3279-43A8-9480-181360E5856B}"/>
              </a:ext>
            </a:extLst>
          </p:cNvPr>
          <p:cNvSpPr txBox="1">
            <a:spLocks/>
          </p:cNvSpPr>
          <p:nvPr/>
        </p:nvSpPr>
        <p:spPr bwMode="auto">
          <a:xfrm>
            <a:off x="1524000" y="1813292"/>
            <a:ext cx="9144000"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spcAft>
                <a:spcPts val="1350"/>
              </a:spcAft>
            </a:pPr>
            <a:r>
              <a:rPr lang="en-US" sz="2700" dirty="0">
                <a:latin typeface="+mn-lt"/>
              </a:rPr>
              <a:t>Count Responses = COUNT(</a:t>
            </a:r>
            <a:r>
              <a:rPr lang="en-US" sz="2700" dirty="0" err="1">
                <a:latin typeface="+mn-lt"/>
              </a:rPr>
              <a:t>FactResponses</a:t>
            </a:r>
            <a:r>
              <a:rPr lang="en-US" sz="2700" dirty="0">
                <a:latin typeface="+mn-lt"/>
              </a:rPr>
              <a:t>[Response]) </a:t>
            </a:r>
          </a:p>
        </p:txBody>
      </p:sp>
      <p:sp>
        <p:nvSpPr>
          <p:cNvPr id="14" name="Rectangle 13">
            <a:extLst>
              <a:ext uri="{FF2B5EF4-FFF2-40B4-BE49-F238E27FC236}">
                <a16:creationId xmlns:a16="http://schemas.microsoft.com/office/drawing/2014/main" id="{380570FA-505A-42E4-A349-F4D3E358DF60}"/>
              </a:ext>
            </a:extLst>
          </p:cNvPr>
          <p:cNvSpPr/>
          <p:nvPr/>
        </p:nvSpPr>
        <p:spPr>
          <a:xfrm>
            <a:off x="1827559" y="3497110"/>
            <a:ext cx="8530352" cy="331943"/>
          </a:xfrm>
          <a:prstGeom prst="rect">
            <a:avLst/>
          </a:prstGeom>
          <a:solidFill>
            <a:schemeClr val="accent4">
              <a:lumMod val="75000"/>
              <a:alpha val="26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2D2BE70C-B357-4F85-AB3C-3836FAFC4C4B}"/>
              </a:ext>
            </a:extLst>
          </p:cNvPr>
          <p:cNvSpPr/>
          <p:nvPr/>
        </p:nvSpPr>
        <p:spPr>
          <a:xfrm>
            <a:off x="2272684" y="2022387"/>
            <a:ext cx="2489903" cy="432608"/>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5354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CC0A5C2-6D2A-4397-8796-DF3AEA693BB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18982"/>
          <a:stretch/>
        </p:blipFill>
        <p:spPr>
          <a:xfrm>
            <a:off x="1701805" y="2712701"/>
            <a:ext cx="8749265" cy="1509926"/>
          </a:xfrm>
          <a:prstGeom prst="rect">
            <a:avLst/>
          </a:prstGeom>
        </p:spPr>
      </p:pic>
      <p:sp>
        <p:nvSpPr>
          <p:cNvPr id="17" name="Title 1">
            <a:extLst>
              <a:ext uri="{FF2B5EF4-FFF2-40B4-BE49-F238E27FC236}">
                <a16:creationId xmlns:a16="http://schemas.microsoft.com/office/drawing/2014/main" id="{145D4BAE-91F2-4A64-A0F8-E0BA0A560B2B}"/>
              </a:ext>
            </a:extLst>
          </p:cNvPr>
          <p:cNvSpPr txBox="1">
            <a:spLocks/>
          </p:cNvSpPr>
          <p:nvPr/>
        </p:nvSpPr>
        <p:spPr bwMode="auto">
          <a:xfrm>
            <a:off x="0" y="1661047"/>
            <a:ext cx="12192000"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spcAft>
                <a:spcPts val="1350"/>
              </a:spcAft>
            </a:pPr>
            <a:r>
              <a:rPr lang="en-US" sz="2400" dirty="0">
                <a:latin typeface="+mn-lt"/>
              </a:rPr>
              <a:t>Count All Responses = CALCULATE([Count Responses], ALL(</a:t>
            </a:r>
            <a:r>
              <a:rPr lang="en-US" sz="2400" dirty="0" err="1">
                <a:latin typeface="+mn-lt"/>
              </a:rPr>
              <a:t>DimResponse</a:t>
            </a:r>
            <a:r>
              <a:rPr lang="en-US" sz="2400" dirty="0">
                <a:latin typeface="+mn-lt"/>
              </a:rPr>
              <a:t>))</a:t>
            </a:r>
          </a:p>
        </p:txBody>
      </p:sp>
      <p:sp>
        <p:nvSpPr>
          <p:cNvPr id="19" name="Rectangle 18">
            <a:extLst>
              <a:ext uri="{FF2B5EF4-FFF2-40B4-BE49-F238E27FC236}">
                <a16:creationId xmlns:a16="http://schemas.microsoft.com/office/drawing/2014/main" id="{1ADFECAF-B1F0-4623-87D6-FB58FE254973}"/>
              </a:ext>
            </a:extLst>
          </p:cNvPr>
          <p:cNvSpPr/>
          <p:nvPr/>
        </p:nvSpPr>
        <p:spPr>
          <a:xfrm>
            <a:off x="5821551" y="1893117"/>
            <a:ext cx="2268968" cy="362406"/>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9" name="Rectangle 28">
            <a:extLst>
              <a:ext uri="{FF2B5EF4-FFF2-40B4-BE49-F238E27FC236}">
                <a16:creationId xmlns:a16="http://schemas.microsoft.com/office/drawing/2014/main" id="{544FF263-07EE-4510-A21B-95DC1B57B877}"/>
              </a:ext>
            </a:extLst>
          </p:cNvPr>
          <p:cNvSpPr/>
          <p:nvPr/>
        </p:nvSpPr>
        <p:spPr>
          <a:xfrm>
            <a:off x="1483200" y="1851099"/>
            <a:ext cx="2618283" cy="432608"/>
          </a:xfrm>
          <a:prstGeom prst="rect">
            <a:avLst/>
          </a:prstGeom>
          <a:noFill/>
          <a:ln w="5715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0" name="Rectangle 29">
            <a:extLst>
              <a:ext uri="{FF2B5EF4-FFF2-40B4-BE49-F238E27FC236}">
                <a16:creationId xmlns:a16="http://schemas.microsoft.com/office/drawing/2014/main" id="{69FF2184-4665-487C-ABF6-AACB8060252D}"/>
              </a:ext>
            </a:extLst>
          </p:cNvPr>
          <p:cNvSpPr/>
          <p:nvPr/>
        </p:nvSpPr>
        <p:spPr>
          <a:xfrm>
            <a:off x="5418992" y="2752431"/>
            <a:ext cx="4946112" cy="352276"/>
          </a:xfrm>
          <a:prstGeom prst="rect">
            <a:avLst/>
          </a:prstGeom>
          <a:solidFill>
            <a:schemeClr val="tx2">
              <a:lumMod val="60000"/>
              <a:lumOff val="40000"/>
              <a:alpha val="26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1ADFECAF-B1F0-4623-87D6-FB58FE254973}"/>
              </a:ext>
            </a:extLst>
          </p:cNvPr>
          <p:cNvSpPr/>
          <p:nvPr/>
        </p:nvSpPr>
        <p:spPr>
          <a:xfrm>
            <a:off x="8230544" y="1884239"/>
            <a:ext cx="2478255" cy="386747"/>
          </a:xfrm>
          <a:prstGeom prst="rect">
            <a:avLst/>
          </a:prstGeom>
          <a:noFill/>
          <a:ln w="5715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6D00779E-FAFD-46D5-A14F-F15643085B5A}"/>
              </a:ext>
            </a:extLst>
          </p:cNvPr>
          <p:cNvSpPr/>
          <p:nvPr/>
        </p:nvSpPr>
        <p:spPr>
          <a:xfrm>
            <a:off x="1826896" y="3513844"/>
            <a:ext cx="8530352" cy="352276"/>
          </a:xfrm>
          <a:prstGeom prst="rect">
            <a:avLst/>
          </a:prstGeom>
          <a:solidFill>
            <a:schemeClr val="accent4">
              <a:lumMod val="75000"/>
              <a:alpha val="26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86E12A06-53D2-45FF-BE5D-934718F670CC}"/>
              </a:ext>
            </a:extLst>
          </p:cNvPr>
          <p:cNvSpPr/>
          <p:nvPr/>
        </p:nvSpPr>
        <p:spPr>
          <a:xfrm>
            <a:off x="1830553" y="3864116"/>
            <a:ext cx="8509886" cy="296609"/>
          </a:xfrm>
          <a:prstGeom prst="rect">
            <a:avLst/>
          </a:prstGeom>
          <a:solidFill>
            <a:schemeClr val="accent3">
              <a:lumMod val="40000"/>
              <a:lumOff val="60000"/>
              <a:alpha val="39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30842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0" grpId="0" animBg="1"/>
      <p:bldP spid="14" grpId="0" animBg="1"/>
      <p:bldP spid="15"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5E6B0C5-9193-400D-BC4F-3855E1E0B674}"/>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b="-27353"/>
          <a:stretch/>
        </p:blipFill>
        <p:spPr>
          <a:xfrm>
            <a:off x="1715371" y="2693355"/>
            <a:ext cx="8749265" cy="2373451"/>
          </a:xfrm>
          <a:prstGeom prst="rect">
            <a:avLst/>
          </a:prstGeom>
        </p:spPr>
      </p:pic>
      <p:sp>
        <p:nvSpPr>
          <p:cNvPr id="18" name="Title 1">
            <a:extLst>
              <a:ext uri="{FF2B5EF4-FFF2-40B4-BE49-F238E27FC236}">
                <a16:creationId xmlns:a16="http://schemas.microsoft.com/office/drawing/2014/main" id="{AA57CB15-7047-4A1C-806D-88F6828DFE5F}"/>
              </a:ext>
            </a:extLst>
          </p:cNvPr>
          <p:cNvSpPr txBox="1">
            <a:spLocks/>
          </p:cNvSpPr>
          <p:nvPr/>
        </p:nvSpPr>
        <p:spPr bwMode="auto">
          <a:xfrm>
            <a:off x="1524001" y="1810512"/>
            <a:ext cx="9144000" cy="75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spcAft>
                <a:spcPts val="1350"/>
              </a:spcAft>
            </a:pPr>
            <a:r>
              <a:rPr lang="en-US" sz="2700" dirty="0">
                <a:latin typeface="+mn-lt"/>
              </a:rPr>
              <a:t>%Responses = [Count Responses] / [Count All Responses]</a:t>
            </a:r>
          </a:p>
        </p:txBody>
      </p:sp>
      <p:sp>
        <p:nvSpPr>
          <p:cNvPr id="21" name="Rectangle 20">
            <a:extLst>
              <a:ext uri="{FF2B5EF4-FFF2-40B4-BE49-F238E27FC236}">
                <a16:creationId xmlns:a16="http://schemas.microsoft.com/office/drawing/2014/main" id="{A13156C6-5B7C-4C07-9A8F-CA79FB154907}"/>
              </a:ext>
            </a:extLst>
          </p:cNvPr>
          <p:cNvSpPr/>
          <p:nvPr/>
        </p:nvSpPr>
        <p:spPr>
          <a:xfrm>
            <a:off x="4119239" y="1988179"/>
            <a:ext cx="2645546" cy="432608"/>
          </a:xfrm>
          <a:prstGeom prst="rect">
            <a:avLst/>
          </a:prstGeom>
          <a:noFill/>
          <a:ln w="57150">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884B0D36-EAED-4DBF-9FF4-EDB5B9E6D8C4}"/>
              </a:ext>
            </a:extLst>
          </p:cNvPr>
          <p:cNvSpPr/>
          <p:nvPr/>
        </p:nvSpPr>
        <p:spPr>
          <a:xfrm>
            <a:off x="7008751" y="1988179"/>
            <a:ext cx="3094037" cy="432608"/>
          </a:xfrm>
          <a:prstGeom prst="rect">
            <a:avLst/>
          </a:prstGeom>
          <a:noFill/>
          <a:ln w="57150">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9B193D3A-4140-43F7-A89A-27A91C944BFC}"/>
              </a:ext>
            </a:extLst>
          </p:cNvPr>
          <p:cNvSpPr/>
          <p:nvPr/>
        </p:nvSpPr>
        <p:spPr>
          <a:xfrm>
            <a:off x="1830553" y="3828604"/>
            <a:ext cx="8509886" cy="296609"/>
          </a:xfrm>
          <a:prstGeom prst="rect">
            <a:avLst/>
          </a:prstGeom>
          <a:solidFill>
            <a:schemeClr val="accent3">
              <a:lumMod val="40000"/>
              <a:lumOff val="60000"/>
              <a:alpha val="39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89D3DC5E-C7B6-4592-B65D-2DA326DEAEA2}"/>
              </a:ext>
            </a:extLst>
          </p:cNvPr>
          <p:cNvSpPr/>
          <p:nvPr/>
        </p:nvSpPr>
        <p:spPr>
          <a:xfrm>
            <a:off x="1829688" y="3492065"/>
            <a:ext cx="8524048" cy="340794"/>
          </a:xfrm>
          <a:prstGeom prst="rect">
            <a:avLst/>
          </a:prstGeom>
          <a:solidFill>
            <a:schemeClr val="accent4">
              <a:lumMod val="75000"/>
              <a:alpha val="26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4" name="Rectangle 23">
            <a:extLst>
              <a:ext uri="{FF2B5EF4-FFF2-40B4-BE49-F238E27FC236}">
                <a16:creationId xmlns:a16="http://schemas.microsoft.com/office/drawing/2014/main" id="{EE809363-D403-4A4C-95C8-FF623C77C30C}"/>
              </a:ext>
            </a:extLst>
          </p:cNvPr>
          <p:cNvSpPr/>
          <p:nvPr/>
        </p:nvSpPr>
        <p:spPr>
          <a:xfrm>
            <a:off x="1997476" y="1980652"/>
            <a:ext cx="1893706" cy="432608"/>
          </a:xfrm>
          <a:prstGeom prst="rect">
            <a:avLst/>
          </a:prstGeom>
          <a:noFill/>
          <a:ln w="5715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EF3DA0F0-4CA1-4698-971D-1ECD88A57D76}"/>
              </a:ext>
            </a:extLst>
          </p:cNvPr>
          <p:cNvSpPr/>
          <p:nvPr/>
        </p:nvSpPr>
        <p:spPr>
          <a:xfrm>
            <a:off x="1819184" y="4115361"/>
            <a:ext cx="8524048" cy="324268"/>
          </a:xfrm>
          <a:prstGeom prst="rect">
            <a:avLst/>
          </a:prstGeom>
          <a:solidFill>
            <a:schemeClr val="accent6">
              <a:lumMod val="75000"/>
              <a:alpha val="35000"/>
            </a:schemeClr>
          </a:solidFill>
          <a:ln w="57150">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3680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15" grpId="0" animBg="1"/>
      <p:bldP spid="16" grpId="0" animBg="1"/>
      <p:bldP spid="24"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C8A46A-CBB8-4D98-BA8E-32E038DEA551}"/>
              </a:ext>
            </a:extLst>
          </p:cNvPr>
          <p:cNvSpPr>
            <a:spLocks noGrp="1"/>
          </p:cNvSpPr>
          <p:nvPr>
            <p:ph type="title"/>
          </p:nvPr>
        </p:nvSpPr>
        <p:spPr/>
        <p:txBody>
          <a:bodyPr/>
          <a:lstStyle/>
          <a:p>
            <a:r>
              <a:rPr lang="en-US" dirty="0"/>
              <a:t>Step-by-Step Demonstration</a:t>
            </a:r>
          </a:p>
        </p:txBody>
      </p:sp>
    </p:spTree>
    <p:extLst>
      <p:ext uri="{BB962C8B-B14F-4D97-AF65-F5344CB8AC3E}">
        <p14:creationId xmlns:p14="http://schemas.microsoft.com/office/powerpoint/2010/main" val="193783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6B1265-37A4-4B60-ABE8-E86B2C0DC037}"/>
              </a:ext>
            </a:extLst>
          </p:cNvPr>
          <p:cNvSpPr>
            <a:spLocks noGrp="1"/>
          </p:cNvSpPr>
          <p:nvPr>
            <p:ph type="title"/>
          </p:nvPr>
        </p:nvSpPr>
        <p:spPr>
          <a:xfrm>
            <a:off x="716341" y="1373417"/>
            <a:ext cx="10363200" cy="1362075"/>
          </a:xfrm>
        </p:spPr>
        <p:txBody>
          <a:bodyPr/>
          <a:lstStyle/>
          <a:p>
            <a:r>
              <a:rPr lang="en-US" dirty="0"/>
              <a:t>DAX Measures to count Responses</a:t>
            </a:r>
          </a:p>
        </p:txBody>
      </p:sp>
      <p:sp>
        <p:nvSpPr>
          <p:cNvPr id="5" name="Title 1">
            <a:extLst>
              <a:ext uri="{FF2B5EF4-FFF2-40B4-BE49-F238E27FC236}">
                <a16:creationId xmlns:a16="http://schemas.microsoft.com/office/drawing/2014/main" id="{181E9992-05B2-417E-8319-59A891E85CF3}"/>
              </a:ext>
            </a:extLst>
          </p:cNvPr>
          <p:cNvSpPr txBox="1">
            <a:spLocks/>
          </p:cNvSpPr>
          <p:nvPr/>
        </p:nvSpPr>
        <p:spPr bwMode="auto">
          <a:xfrm>
            <a:off x="1166285" y="2221432"/>
            <a:ext cx="9501715"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Count Responses = COUNT(</a:t>
            </a:r>
            <a:r>
              <a:rPr lang="en-US" sz="2800" dirty="0" err="1">
                <a:latin typeface="+mn-lt"/>
              </a:rPr>
              <a:t>FactResponses</a:t>
            </a:r>
            <a:r>
              <a:rPr lang="en-US" sz="2800" dirty="0">
                <a:latin typeface="+mn-lt"/>
              </a:rPr>
              <a:t>[Response]) </a:t>
            </a:r>
          </a:p>
        </p:txBody>
      </p:sp>
      <p:sp>
        <p:nvSpPr>
          <p:cNvPr id="6" name="Title 1">
            <a:extLst>
              <a:ext uri="{FF2B5EF4-FFF2-40B4-BE49-F238E27FC236}">
                <a16:creationId xmlns:a16="http://schemas.microsoft.com/office/drawing/2014/main" id="{23037067-DAB6-46C5-93A0-9BB4B264E3D6}"/>
              </a:ext>
            </a:extLst>
          </p:cNvPr>
          <p:cNvSpPr txBox="1">
            <a:spLocks/>
          </p:cNvSpPr>
          <p:nvPr/>
        </p:nvSpPr>
        <p:spPr bwMode="auto">
          <a:xfrm>
            <a:off x="1166285" y="3175367"/>
            <a:ext cx="11025716"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Count All Responses = CALCULATE([Count Responses], ALL(</a:t>
            </a:r>
            <a:r>
              <a:rPr lang="en-US" sz="2800" dirty="0" err="1">
                <a:latin typeface="+mn-lt"/>
              </a:rPr>
              <a:t>DimResponse</a:t>
            </a:r>
            <a:r>
              <a:rPr lang="en-US" sz="2800" dirty="0">
                <a:latin typeface="+mn-lt"/>
              </a:rPr>
              <a:t>))</a:t>
            </a:r>
          </a:p>
        </p:txBody>
      </p:sp>
      <p:sp>
        <p:nvSpPr>
          <p:cNvPr id="9" name="Title 1">
            <a:extLst>
              <a:ext uri="{FF2B5EF4-FFF2-40B4-BE49-F238E27FC236}">
                <a16:creationId xmlns:a16="http://schemas.microsoft.com/office/drawing/2014/main" id="{55A041EE-B5DB-40E4-86C3-7ECAF6519A72}"/>
              </a:ext>
            </a:extLst>
          </p:cNvPr>
          <p:cNvSpPr txBox="1">
            <a:spLocks/>
          </p:cNvSpPr>
          <p:nvPr/>
        </p:nvSpPr>
        <p:spPr bwMode="auto">
          <a:xfrm>
            <a:off x="1166284" y="4190404"/>
            <a:ext cx="8529259" cy="75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%Responses = [Count Responses] / [Count All Responses]</a:t>
            </a:r>
          </a:p>
        </p:txBody>
      </p:sp>
    </p:spTree>
    <p:extLst>
      <p:ext uri="{BB962C8B-B14F-4D97-AF65-F5344CB8AC3E}">
        <p14:creationId xmlns:p14="http://schemas.microsoft.com/office/powerpoint/2010/main" val="2415486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6B1265-37A4-4B60-ABE8-E86B2C0DC037}"/>
              </a:ext>
            </a:extLst>
          </p:cNvPr>
          <p:cNvSpPr>
            <a:spLocks noGrp="1"/>
          </p:cNvSpPr>
          <p:nvPr>
            <p:ph type="title"/>
          </p:nvPr>
        </p:nvSpPr>
        <p:spPr>
          <a:xfrm>
            <a:off x="716341" y="1373417"/>
            <a:ext cx="10363200" cy="1362075"/>
          </a:xfrm>
        </p:spPr>
        <p:txBody>
          <a:bodyPr/>
          <a:lstStyle/>
          <a:p>
            <a:r>
              <a:rPr lang="en-US" dirty="0"/>
              <a:t>DAX Measures to count students</a:t>
            </a:r>
          </a:p>
        </p:txBody>
      </p:sp>
      <p:sp>
        <p:nvSpPr>
          <p:cNvPr id="5" name="Title 1">
            <a:extLst>
              <a:ext uri="{FF2B5EF4-FFF2-40B4-BE49-F238E27FC236}">
                <a16:creationId xmlns:a16="http://schemas.microsoft.com/office/drawing/2014/main" id="{181E9992-05B2-417E-8319-59A891E85CF3}"/>
              </a:ext>
            </a:extLst>
          </p:cNvPr>
          <p:cNvSpPr txBox="1">
            <a:spLocks/>
          </p:cNvSpPr>
          <p:nvPr/>
        </p:nvSpPr>
        <p:spPr bwMode="auto">
          <a:xfrm>
            <a:off x="1166285" y="2221432"/>
            <a:ext cx="9501715"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Count Students = DISTINCTCOUNT(</a:t>
            </a:r>
            <a:r>
              <a:rPr lang="en-US" sz="2800" dirty="0" err="1">
                <a:latin typeface="+mn-lt"/>
              </a:rPr>
              <a:t>FactResponses</a:t>
            </a:r>
            <a:r>
              <a:rPr lang="en-US" sz="2800" dirty="0">
                <a:latin typeface="+mn-lt"/>
              </a:rPr>
              <a:t>[student id]) </a:t>
            </a:r>
          </a:p>
        </p:txBody>
      </p:sp>
      <p:sp>
        <p:nvSpPr>
          <p:cNvPr id="6" name="Title 1">
            <a:extLst>
              <a:ext uri="{FF2B5EF4-FFF2-40B4-BE49-F238E27FC236}">
                <a16:creationId xmlns:a16="http://schemas.microsoft.com/office/drawing/2014/main" id="{23037067-DAB6-46C5-93A0-9BB4B264E3D6}"/>
              </a:ext>
            </a:extLst>
          </p:cNvPr>
          <p:cNvSpPr txBox="1">
            <a:spLocks/>
          </p:cNvSpPr>
          <p:nvPr/>
        </p:nvSpPr>
        <p:spPr bwMode="auto">
          <a:xfrm>
            <a:off x="1166285" y="3175367"/>
            <a:ext cx="11025716" cy="80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Count All Students = CALCULATE([Count Students], ALL(</a:t>
            </a:r>
            <a:r>
              <a:rPr lang="en-US" sz="2800" dirty="0" err="1">
                <a:latin typeface="+mn-lt"/>
              </a:rPr>
              <a:t>DimStudent</a:t>
            </a:r>
            <a:r>
              <a:rPr lang="en-US" sz="2800" dirty="0">
                <a:latin typeface="+mn-lt"/>
              </a:rPr>
              <a:t>))</a:t>
            </a:r>
          </a:p>
        </p:txBody>
      </p:sp>
      <p:sp>
        <p:nvSpPr>
          <p:cNvPr id="9" name="Title 1">
            <a:extLst>
              <a:ext uri="{FF2B5EF4-FFF2-40B4-BE49-F238E27FC236}">
                <a16:creationId xmlns:a16="http://schemas.microsoft.com/office/drawing/2014/main" id="{55A041EE-B5DB-40E4-86C3-7ECAF6519A72}"/>
              </a:ext>
            </a:extLst>
          </p:cNvPr>
          <p:cNvSpPr txBox="1">
            <a:spLocks/>
          </p:cNvSpPr>
          <p:nvPr/>
        </p:nvSpPr>
        <p:spPr bwMode="auto">
          <a:xfrm>
            <a:off x="1166284" y="4190404"/>
            <a:ext cx="8529259" cy="75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pPr algn="l">
              <a:spcAft>
                <a:spcPts val="1350"/>
              </a:spcAft>
            </a:pPr>
            <a:r>
              <a:rPr lang="en-US" sz="2800" dirty="0">
                <a:latin typeface="+mn-lt"/>
              </a:rPr>
              <a:t>%Students = [Count Students] / [Count All Students]</a:t>
            </a:r>
          </a:p>
        </p:txBody>
      </p:sp>
    </p:spTree>
    <p:extLst>
      <p:ext uri="{BB962C8B-B14F-4D97-AF65-F5344CB8AC3E}">
        <p14:creationId xmlns:p14="http://schemas.microsoft.com/office/powerpoint/2010/main" val="3386744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A picture containing object&#10;&#10;Description automatically generated">
            <a:extLst>
              <a:ext uri="{FF2B5EF4-FFF2-40B4-BE49-F238E27FC236}">
                <a16:creationId xmlns:a16="http://schemas.microsoft.com/office/drawing/2014/main" id="{EB78BDA1-20ED-084C-8395-49D0E12FEA40}"/>
              </a:ext>
            </a:extLst>
          </p:cNvPr>
          <p:cNvPicPr>
            <a:picLocks noChangeAspect="1"/>
          </p:cNvPicPr>
          <p:nvPr/>
        </p:nvPicPr>
        <p:blipFill>
          <a:blip r:embed="rId3">
            <a:duotone>
              <a:prstClr val="black"/>
              <a:schemeClr val="tx1">
                <a:tint val="45000"/>
                <a:satMod val="400000"/>
              </a:schemeClr>
            </a:duotone>
            <a:alphaModFix/>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4709022" y="1886929"/>
            <a:ext cx="2773963" cy="1599652"/>
          </a:xfrm>
          <a:prstGeom prst="rect">
            <a:avLst/>
          </a:prstGeom>
          <a:ln>
            <a:noFill/>
          </a:ln>
        </p:spPr>
      </p:pic>
      <p:sp>
        <p:nvSpPr>
          <p:cNvPr id="6" name="AutoShape 2" descr="data:image/jpeg;base64,/9j/4AAQSkZJRgABAQAAAQABAAD/2wCEAAkGBxQSEhUUExQVFRUXFh0ZGRYXFx8WIBwcHhgXGRobGxsbHiggGR8mHR0dITEiKCsrLi4uGSAzODMsNygtLisBCgoKDg0OGhAQGS0gHyUrNysuMzQ1LTQ0LDctLSw3Li4wLS8yNy8xNy0tLDcrMzctNTcuMDc3Ny4yNyw3NzQ2L//AABEIAGYB7gMBIgACEQEDEQH/xAAcAAEAAgMBAQEAAAAAAAAAAAAABgcEBQgDAQL/xABUEAACAQMCAgYFBggICgsBAAABAgMABBESIQUxBgcTIkFRMmFxgZEIFCNCUqEVU3KCkpOxsjM2Q2Jzs8HRFzV0daKkw9Ph4xYYJDRUVWNkhMLwJf/EABkBAQADAQEAAAAAAAAAAAAAAAABAwQCBf/EAC4RAQACAQMDAQcCBwAAAAAAAAABAhEDITEEElFxE0FhgZGh4dHwBRQiMlKxwf/aAAwDAQACEQMRAD8AvGlKUHjdXSRrqdgo8z/Z5msO3v2m3iAC/bfx9iA5+JFROTiiwXrrfxyszZMDLGZYzH44VckMBjIwcc8nIJzrDjlg7hO2hcN6DEhHH81tWGyPAn31HdXyunp9WIz2zjz+UkmtiFJ1MzAZGTgZG47owP7ayo3DAEciM1rwiA4iZyfJXyB7ScgVkWQK5Q+G49h/41KllUpSgUpSgUpSgUpSgUpSgUpSgUpSgUpSgUpSgUpSgUpSgUpSgUpSgUpSgUpSgUpSgUpSgUpSgUpSgUpSgUpSgUpSgUpSgUpSgUpSgUpSgUpSgUpSgUpSgwONcIjuo+zkB2OpXU6WRh6Lo31WHn/ZUMnUfOoIr+OGV8mEuyDEqNvDMoI7rh17NlHIy+RFWFUU6yuF9tZtIu0tue1RhsRpwXweY7u/tUVVqxtmG/oNTOpGlacRO0T4mds/r9fc0990ds+2aGxjkWcem0MzxpF5GRskZ8kAyceHOvTh3AbvtJYk4lMJIWXeRFmDK8YIbDHK97WvM+jXnwS4v7CFVNnHPFjVrgY6jncswOWdj54FYv8A01/7VI8Mel5o44x27CNUZGlyZCDyGoYHM7jY86O+kYzt9Yet7Hqbd1aTF4iNpma23zHOc42zt/tuLybitqpd5bGaNebSZhPxyEFYtl1jPgmewuFAAJeIGQYOcMchcA4JBycgVveH9HVyLi7k+cyjvBm2jj8fo09FcfaO+2dq+dELjtUnu22WeYsmdsRIBGmc8s6S351WxFs84+7Ba2jNLTakWxiMxmu8+6PlEzvEej04P0zsrkgRXCaj9R/o2z5ANjV7s1v6gvSKXhV0WQxfOpv/AGsZd/fJHgDf7TYqP2a8Rsp1itO0eMxmQWl1IjuEUgE5Q4jBJAXvDfOxwa6i8xzv6KZ6St4zXNZ8W/5P4W1So70W6XRXhMZVobhP4S3k2ZfPGQNQ+/lkDIqRVZExPDFfTtS3baMSVWfU502uL5XivGDSle2iYKE1Ra2ibZQB3ZEIz/O9VWZVIdFomg4Nw3iUYJazll7UDfVbyTyJMMDnjZxnlgmpcLH6xePyWdoTBvczOIoBjPfbJLEYIwqhm3GNhnnWDY3011we3me9FpLIsbNclUAyWHdw2FGr0R7fHkcIyDiF9dXAIa3sYHhhI3DTyR6pnB/mppT86tNxD+LFp/8AG/r0oLUvr2OFDJNIkaDm7sEA9pO1Yll0gtZkeSK5gdIxmR1lVggwTlyDhRgE5PkainFLZLvjqQXADw29l28cLbq0jSlDIVOzaV2GQcE5ra9NuHRRcO4g0cUaM9pIGKqFLBY5NOcDfGTj2mg3dvxi3kk7JJ4nk0CTQsis2g4IfAOdJBG/LcVjP0pshL2Ju7YS6tPZmZNWr7OM5z6qgXE7NLHo4bi2jUXBtItU4X6Q9t2QlbX6XI557aV8FFS2LoZYfMfm3YRdiYsatIz6P8Jr56vHVnNBv76+jgQyTSJEg5u7BAPaTtXnwvisFyhe3mjmQHSWjcOAcA4JUnBwQcesVVvCrC7vuE8KuVRLmS2dna3mbSJlUyRodTAjWFAILbbk+o5PSfpJHJwi8NvE1lKJo4rpCgjaMu8aMzadmBTuhvEeWKCfR9KLJpexF3bGXOnsxMhbV9nGc59VRzrR6R9glvbpcpbyXFzFHI4dVkjgYvrlXPoDu41kYG/jWfxvodY/g+WDsIkiSFtLBQCpCHEgbGdQ56vHfOcmoPxKMXFjwGaeNHlku7WN3dQzOmJNmYjLA+kQdiTmgk950steGxWkUdyl0JrhEMk12sjLFIz6pi25ZFKlQTgeGdqkN70mhWNZI2WZG31o4ZMZYekuc7qw2zuhqK9ZXBrdTwsLBCAeJQRnEajuHtSU5ejkk6eWTUuu+j0LKqKixoARoVQEIOrmox9piMY3Ymgz7K6Ei6gCN8FTzBH/AOz7CKyK8LO2Ea6QWbxLMclieZJr3oFKUoFKUoFKUoFKUoFKUoFKUoFKUoFKUoFKUoFKUoFKUoFKUoFKUoFKUoFKUoFKUoFKUoFKUoFYXG1Bt5geRifPs0HNZtaXpZKew7FfTuGEK+xvTb2LGGPurm84rK7p692rWPj+5+TWWVxLdQxwwMY4ljVZbgcyQoDJF6/Av4eG9a7hfA7JoJpZ1VYWkIiYsQQid0EN6WWIJx4+usJeJTwarBZY5A2I0kB06MnBU45HwxuQTzPKtzccIitY0efNzMMJDER3dX1VROXrJPlnnWOJ7t5jOOc+79/d7tqzo/01t2905r28zHOc7Y388b4hAbh5lMttYSXEkDxk6Cu5T6xVfAHlkBSc4xUm6EcLtr6FTPNLO8QVTbuezSPTsMRqcEbel4+IByKlvR3hPzdXmnYGeXvSvyAHgi+SqNv+GMRHpfxOyimW5tLhReKfRiBkWYZ3STSMZPLOc/AEK6fZHdb6Lr9Z/NTOjoxMT/nEczjfMxGcT5jHmduJnxfiEHD7cvoVVHdSKNQutz6KKoHM/syfCsXofwuVFe4ud7q4IZx4RqPQiX1KD8SefOotFe311ci4HD2OjaDt37NIgeblSAzufMchgDzrfJw7isv8LeQW/mtvD2m35Up2+BrTFsznDyNXQ9nTttaImf7pzn5bZn18z987pN0Xju9MgJhuY94rhPSUjkD9pf5p8zyzXp0a4rJIGhuVCXUOBIo9FwfRljPijYPsIIPKvCLomp/hrq8m9TXDRj9GHQK2djwaCFtccah8adfpNjIONTZbGQDjPhXcRvlltevZ2TOccbcfhn1oujvRaG0sRYgtLCFdT2mCWWRmZgcADHeI9lbi6uFjRpHYKiKWZjsAoGST6gN6526TdY/EOLXPzbh3axxkkIkR0yOB9Z3GCgxuQCAAdyeddM68+j3RiGzsxZxFtAVgWONRL5JYkDBO/l4CsSfoZE3D47AySdnH2eH21Hs3DjO2OY8qpY9SXFJe/JLb6zz1yuze8hCPvra9Bej3F+HcTtkuDN82dmVispkiP0bEZGcKcgY1AHyoLa6S9FY7t4phJLb3EOeznhIDAHmrAgq6nyI8/M584+izNBcxXF5cXHzmLsiz6FCLhxmNEUKpOs5O+dK+VSSq66zutGPhn0EKia6K50n0YweRkxuSeYQb43JGRkJrBweMWq2jjtIhCISG+soQJvjG5HlUYTq+Ii+bDiF580xp7DKZ0fi+10a9GO7jPo7VTljHx7jZLrJMYiSNWvsIhvyAGA+OWwY+dZZ6kOKKday2xbn3ZXDfExj9tBePEejhZIUtbiWzEClFEIVlKkKMMjqQ2NIweYyfOvHh3QyBILiKUvcm6JNxJKRqkOMD0QAgUDu4xjwqio+kvG+ByqtyZWQn0Jz2qMPEJJk49inbO4q9OgnTODikHaxd11wJYScsjH95Tg4bxweRBADXHq/ZoxbycQvJLUYHYEoCyD6jShA5XGxGRttW64x0YinW0TJiW0njmjWMAD6IEKmCNlwcbY5VvK506u+O3UnSBInuZ3j7a4HZtK7LgRzEDSTjbA+FBePSvo4l9EiM7xtHKs0UkeNSSJnSwyCDzOxrP4VavFEqSTPO4zmVwqlsknkgCjGcbDkKy6UClK8bu5SJHkkYKiKWZjyCgZJPsFB7Urm/pF1i8R4vc/NuHiWKMkhI4jpdgPrSSAjT6wCFGcEnmfp6kuKSd95bfWeeuV2b3kIR99B0fSqH6AcA4vw7iltHcmb5s5dSVkMkTfROwzuQp1AYyAdtqvigUpSgUpSgUpSgUpSgUpSgUpSgUpSgUpSgUpSgUpSgUpSgUpSgUpSgUpSgUpSgUpQmg/LuACSQABkk7ADzNV9xCeS6uFkBbQyFbaFDpd0JGuZ2/kImwO96RUADBO+B0r6Wy3s3zTh8ZmRT9IwGVc+AJ9HswfEnDEY3X0s7hvQ24c4u7gqZO9KkJwXxy7WU7sMbaR3R4YrNe03nFYe302hXpa+01rRW0xtHMxHp8flttmM5j5xEWdrayW4kV7qQZAhXURIu6BVXOhVOwB3xnmSc5MP4QuJTMIkgPoq83eMaHwSPwY+JYb8tgMVJuBcHgtgUhiRCNiQO8R4Esdz7zWxh+sfXUxo+Zx6fqp1P4jWM9le6Zzvb44ziI2jiNpyijdB1l715cTXTc9JYog9iKdvcakPDOEQQD6GGOPbmqgE+08z76yZDsce/yr0i5D2VbXTrXiGPV6vW1Yxe048cR9I2fqlKV2zFKUoIZ1xyuvB7spz0oDj7JljVv9Emq9+TRHHqvW27UCIDzCEyE49rAZ9i1dXFeHpcwyQSjMcqFGHLZhg4PgfI1zFf8Ov+jl8JE5bhJdJMcyHcqwzsdhlc5BAIPJqDqilQLoN1qWfENMbH5vcHbspDsx/9N+Tew4b1eNT2g03THjq2FlPctv2aZUHxckKi+wsQPZXO3Vh0XbjN/JLdMzxoe1nbO7sxOlMjlqIJOPBSBjarM+UZdleHRIDjtLhc+sKjnHxwfdWR8nuwEfDDJ4yzuxPqUKgHxUn3mgsqCFUVURQqqAFVRgADYAAbAAeFelKUGv49waG8geCdA8bjceIPgynwYeBrmjgV5LwDjJR27kcnZy+TwtghsfklZAPMAV1PXOfyjbMLxCGQfyluM+1XcZ+BUe6g6LBrmTqz/jIn9Pc/1U9dBdCrky8Ps5GOWa2iJPrMa5++uferP+Mif09z/VT0HTlKUoFQjrokZeDXZTIOIwcfZM0Yb7iR76m9YfGOGpcwSwSjKSoUbHPBGMjyI5j1igpr5NEcf/bW27UdmM+IQ6zt6iw39g9VXjXK91Z3/Ru+1ry3CyaSY5o85KnyOwyucggHyJu3oN1pWfEdKE9hcHbspCO8f/Tfk/s2b1eNBO6UrTdMOkCcPs5rlxns17q5xqc7IvqyxGT4DJ8KD2490gtrJO0upkiXw1Hc456VGWY+oA1ER1zcJ1Y7Z8fa7F8fsz91VR0Q6M3PSO7lubqVliUgO4HvEUQOy4G/jjIJyTvasnUvwox6RFIrYx2gmbV7cElM/m49VBMuB8ct7yPtLaZJU8Sp5HnhhzU+ogGs6WQKpZjgAEk+obmuZOIW1x0Z4opjcvEQGHgJYiSGRhy1DB9hwfGujbq6WW0aRDlHgLqfNWQkH4GgxOB9L7K8kMdtcJK4XWVXOQoIBO48yB761fGes7hlrIYpLpS67MEVpNJzggsikAg8xnI8a5z6B8QnjllhtA3zi6i+bRldtOuSNmbP1cKp73hnO2KuHhnUNZrEBPNO8pHeZGVFB/mqUJ+JPuoJtd9PeHxCMyXKIJYllj1BhqjbOlsFfHB577Vv7S5SVEkjYMjqGVhyKkZBHtFU9119DhHwq1eMljZBYix2JiIVMnHiGCfpNW86g+O/OOG9ixy9s5Tnk6G7yH2eko/IoLLrVce6SWtkEN1MkOskLqzvjGcYHhkfEVta5v6371+JcZjs4TkRlbdfEdoxBkbblgkKfLs6DoXhXEormJZoXDxtnSwBAOCQcZHmDWD0j6VWlgoa6nSLPJTlmPhkIoLEevGK03TDjcfBOFjswCY0WGBD4tpwpbzAALHzxzyaqDq96Bzcblkvb6WTsi5Bf68reIUkYVF2GQMD0QNtgtCPrl4STgzuo+0YXx9yk/dU24XxOG5jEsEiSxnkyMGHrG3I+rnUFvOpbhboVSOSNsbSLKxI9eHJU/Cqp4Ld3HRzi5hkfMJZVkxkLJEx7soHgygk+ohlzgmg6UvrxIY3lkYLGilmY+AAyTtWu4D0otL3X82nSXs8F9Ods5xnIHkfhWL1iH/+Xe/5NJ+4a5t6AyXMwm4fabPemNXfkFiQSmTJG4B1DPmAR40F/wB/1rcKhkMbXQYg4JRHkX9JFKn3E1ILzj0UbKvfYsAe6NhnTjJJH2l2595ftDNewdQ1iItLzXLSY3kDIoz6k0HA9RJPrqcXvRsOyMHAKaSMrnDqYsONx+KQaeWM+ZoN1HOrIHBGkrqydtsZyc8tqidx1mWAdkieS5ZfS+bQvMB+co0kesE1IL3g0c1sbaTU0TKFbfBYbZyRjGfHGOZxismwsY4EWOGNY0XkiKFA9woNH0d6c2V7IYYpCsy84ZUaJ/PYMBq232zjxqSVXnXVYKLH58mEubSSN4pRswzIqlSfFe9nHmK2PWTx6SDh47Du3F08cEPqeXxyORChsHwOKD34n1h2UMrQhpJ5U9NLeJptHgQxUYBB2IzkeNZ3RnpdaX+r5vLqdNnjZSjr7VYA4ztkZGdq9eifRyHh9slvCoAUd5sbu/1nY+JJ+AwBsBUP607UWcltxeEaZIJVSfTt2kDnSQ32iDgD8r1DAWLNMqKWZgqjcsxwB7SeVRC66zuHrNHBHN28kkqRDsRrUF20gmTZMewk7cq3XSDo3bX6xi5j7VI21quogZxgE6SNQx4Hbeol1lWEUEfC44Y0iQcWtsKihB/KeAGKCxawuL8WgtYzLcSpEg+s5xv5DxJ9Q3rNrV8U6PW9zLDNPEsjQauzDjUqltBLaTsT3RgnlQRz/CjZEa1W6eP8attJox55K8qkvAOPW97F2ttKsqZwSNiD5MpwVPqIFbIVT3TK5/A/Fe3tUwLu3JliUd0yLIv0mnkCQfiWP1jQW/LIFBZiABuSa0nEeGvejRIzRWx5xr3XlHk7c40P2B3iDuV3WvOTicclwwd1WOEgBc7vJ4nHMhPLHPfwFbH8Is38HDI3rYdkP9PDfdSYy6peazmOWFwCCK3WZERY0Rz3VGNt8e01n2LbGR8DVyz4DwrQ3etndiO6CBIUOQD78ZI8a3tpZRkBsmTbYsc/d/ZREzMzmX2e5U7rkkfWA29hr9QeTEj1cs+/+yvk51OsY5DvN7PAVkSyqNjufLmfhRD7Nsp9lfqLkPZWHc5wMDTkgYzn/gKzhQKUpQKUpQKxeJcOiuI2injSWNuaOAwPlz8RzB8KyiaUFC9YHUm0Yafh2XUbm2Y5YefZsfT/ACTvtsWJAr51QdZ8qzJY3rF0dtEUr+kjcgjk7spOwJ3BIHL0b7rlfrmtki4zP2PdJKOQu2JGRWJGPEnve1qCzflIQk2Nu3gtyAffHJ/dWx+T/dh+FBRzimkU+/En7GqR9YHR9r/hs0H8qUDJ/SLhgPVkjTnyY1SPUh0uFhdvbXBKRTkKS2wjlUkKWz6IOSpPnpzsKDpWlKUCud/lH3Qa+gjHNLfJ/Okfb4Ln31f3E+IR28TzTOEjjUszHwA/afADmSQK5jtkfpBxvUVIjkk1MPsQJgYOOR0gDb6zeug6M6FWxi4fZxtsy20QI9YjXP31z71Z/wAZE/p7n+qnrpsCuZOrP+Mif09z/VT0HTlKUoFKUzQYnFOGxXMbRTxpLG3NXGR6j6iPA8xVG9YPUo0Qafh2qRBubY7uB49m31/yT3ttixOKv2lBQ3U91oS9sljeuXVzohmY95W5BHJ3ZSdgTuCQNwe7uPlJ3ZFraxeDzMx/MTA/fqt+t63WHjVx2Gx1RvhfCRkRjjHiWOr2mrM+UdYs1lbzYz2c2lseAdDv7MqB7xQQnoJ1tjhlmlstkJCGZmk7bRqLMTkr2ZxhcLz+rUh/6wh/8v8A9Z/5NSXqNe3uOFxqY42khd0fUik7sXU7jONLAZ/mnyqwfwVB+Ji/Vr/dQcwdZnWB+FzAfm/YGHXv2naatej+YuMafXzq9+gkxfgUBP8A4Qr7lVlH3CpR+CoPxMX6tf7q/PEYlW3lVQFAifAAwB3T4Cg54+TzaK/FGZhkx2zup8iWjjz+i7D310rXOfycP8Yz/wCSN/Ww10ZQYfGeHJcwSwSehLGyH2MCMj1jnXPXUvfvYcYe0m7va64HHgJEJKn17hlH5ddI1zt168Lay4nDfRd3tdMgPlNEVz92g+s6qC+OkXFltLWa4flFGz48yBsvtJwPfVHdQPBmub6e/m73Z5wxHOaXOpvcurP5YrbdeHTBZeG2kcR2vAszDyRQCFP55H6s1YHVb0e+Y8NgiIxI47WXwOtwDg+tV0p+bQVp8pa7OuziydIWRyPMkoo+GD8TWu6K9dC2NpDapYBhEmNXzjTqOSWbHZHGWJOMnnW2+UtYtmzmA7v0kbHyPcZR7xq/RqddVZtrrhdq4iiLJGInyikho+6c7cyAG9jCggv/AFhD/wCX/wCs/wDJqu+sfpmOK3Ec/YdgUiEZHadpnDMwOdK49I11V+CoPxMX6tf7qfgqD8TF+rX+6gifGLky9HXkPN+Ghj7WgBP7arr5NVmpuLuUjvJEiD2OzE/uCrZ6wkA4VegAAC1kAA2AGg4Aqrvkz+lfeyH9s1BetKUoFKVEOmfSeSN1srFRJfzDug+jCnjNKfADwHicbHYENX09l/CNxHwmHvLrWW9cco4lIZYyfB3OMDmNjyyR++sTDX/BoT6Jumkx64lUr95qR9D+jEfD4OzUmSR2LzTN6Ush3Z2PPnyGdvWckxzrMPZ3nB5z6K3nZE+XaqB/9fuoLAqI9bcIfhF4D4Rhv0XVh94qXVC+uO67PhF15sqoB5lpEX9mT7qCR9HJddpbMebQRn4opqKdbPLhn+drb/aVMeE23ZQRR/YjRf0VA/sqHdbPLhn+drb/AGlBPKUoTQfmWQKCzEKoBJJOAANySTyFV10btxxa+m4g6k2ix/NrUNt2gD6pJseA1DA9XPBFL65fjszW8DFeGRNiedTj5yw/kYiP5MfWYc/DbGbCtrdY0VI1CIihVVRgAAYAAHIAUEV4JcfNryaGTbtH1Ix8SSSu/rB+IxUh4jcNkRRn6Rxz+wvi5/YB4n2GvPjfBY7lcNsw9FxzH949VR5HntWIuO0MZxmaLDEgDADEgkADywcknfNShKFEUEYUlVUDHePPzznmTWke8EZL2+vQT3gVIT80nfNbHhcVq/fi0SN9oku3vLZYV5q3ziXWf4CIkDPJ3Gxb8leXtzRLxtCQSZnaMsc8tOfz/Aeqt1bxqB3AMeY3z7/GsZuKRnZSZD5INfxI2HvNeawE7iNYh5573wQgD4moHrKdUyr4KNR9vh/ZWbWosbpI11yPgynKg7sVGw2G52xv6xW1ikDAMpDKRkEHIIPIgjmKD9UpSgUpSgiPWvaTS8LuFtldpgY2QR515SaN8rjfIAJ2322qneDddPEbX6K6jSfTse0UxSDyBI2+K59ddIVjXvD4phiWKOQeToH/AHgaCiOI9f1wyEQ2kUbH6zuZcesABd/b99fjq26vru+vBf8AEFdYw/a/SjDzPnK93bSgODkjBAAAwci9LLgttCcxW8MZ80jVP3QKz6BVQda/VMbt2u7HSJm3lhJ0iQ/aQnZXPiDseexzqt+lBzNwLrK4pwnFtcRl1TYRXKsrqu+Aj7HHlnUMDbFb+b5QMuO7ZIG8zMWHwCD9tXrc2ySDTIiuPJlDD4Gqr62eq2O4i+cWMSRzxr3oo1CiVRvsqjGseB8eXlgK8uJeM9InUaW7HORgGKBfAkk51ke1m54q7+rvoLDwqAqp7SZ8GWXGM45Ko8FH38/ZXnU31n+hYXr+SwTMfcI3P3Kfd5VeFArkC249JYcUe6hVGkjmm0hwSve7RDkKQeTHxrr+vmKDnL/D1xH8TZ/q5P8AfU/w9cR/E2f6uT/fV0bimKDXdGr9riztp3ADywRyMFyAC8asQMknGT5mtD1s2s8vDJhbLI0waN0EWdfdlRsrjfIAztvtUwpQc4cG66uIWv0V1Gk+nY9opikB8iRt8Vz66zuJdfly6FYLWKJzsGZzLj2Lhd/bn2Gr3veHQzDEsUcg8nQP+8DXnZcGt4TmKCGM+aRqn7oFBRnVl1e3V3eDiHEFdUD9riTuvLJnKnSdwgO++M4AAIJIu/pFwaO9tpbaYdyVdJI5g81YZ8VYAj1itlSg5de34n0au2dR3G7usqWhmXcgHB2YeWQw38DvMoflBDT3rE6/VPsfjHkffV3OgYEEAg8wRkVrR0bs9Wr5pbauersUz8dOaCm+HdP+K8YuoY7aAxWyzRmUxZ9AOrMJJjgAY+qMZG2DnFXbxf8AgJf6N/3TWSiBQAAAByAGBX6oOc/k4f4xm/yRv62GujK+Yr7QKgnXRwD53wuUqMyQfTp+aDrH6BbbzAqd0oOVOrbhj8T4hZwyd6K2TLeP0SSPLpOfAvJp9jV1XXzFfaDRdNujMfErSS2kOnPeR8Z0OPRbHj5EeIJHjXPXDeJcT6N3DI0fcY7o4LRS4+sjDG+PEbjbUNsV1FX4mhVwVZQwPMMMj4GgpMfKCGn/ALgdfl2+3x7PPuxXp0Q6Z8V4vfwMIjFZRuWk7MEKQAcB5G9M5x3RjzxtmrXi6N2atqW0tlbzEKA/ELWzAxsKCPdYv+K77/JpP3DVWfJn9K+9kP7ZqvWvgFB9pSlBEeszpf8Agy0EiqDJI4jjLeirEE63xuVABOBudh66iPQ7pvwayRma9aa5mOue4aCbVI3q+j7qDkF8KtzFfMUEF/wv8I/8Uf1M3+7rbdPuj34RsXhQ6ZNpIX5aZF3Q55rndc+AY1JMV9oIF0d6y7cp2XEHFneRjTNHKCgLD6yHkVbmBnx8RgnAnvfw7eQLArnh1rIJpJ2Uqs0q5CRxhgCyg5yfby7uqxbmzjkx2kaPjlqUNj2ZFeyqAMAYA8BQarpL0ktrCIS3UnZxs4QNpZ+8QzAYQE8lO/qqrusLrG4ddCx7G4L9jxCGaT6KRcRpr1N3kGcZGw3q56+YoIdw3rR4XPKkMVyWkkYIi9lKMsTgDJQAb+dRfrO6axNdfgyWc2tuFBupgrMzqyhhDGEU41KRljtgkeprZxTFBXvDutDglvEkMM4SNBpVVgmwB+r3888yd62fDes7hk7FIrgswGojspRtkDxQeYqX4pig+0pSg1t1wKCQ6jGFb7Sdw+3K4z76wf8Ao1pxombA2CyqswGOQUEDT7qUpkZsaXS7Zgcexo/2ahSaSSQGNlRdWxKuW2+tjKDfGRSlBp+mPCO0AOQEIC4xnfs7iNRjbKntt8EEBdt2ysi4dAUTDY1FmYhdwCzs5AJAzjOM4GeeBypSgyaUpQKUpQKUpQKUpQKUpQKUpQVp0u6m7W9uWuFke3Z93VFBDN4vg8ifHzO/Mmpv0b4ZJbQLDJO1wU2WR10tp8AxBOojz58s5O5+UoNrSlKBSlKBSlKBSlKBSlKBSlKBSlKBSlKBSlKBSlKBSlKBSlKBSlKBSlKBSlKBSlKBSlKBSlKBSlKBSlKD/9k="/>
          <p:cNvSpPr>
            <a:spLocks noChangeAspect="1" noChangeArrowheads="1"/>
          </p:cNvSpPr>
          <p:nvPr/>
        </p:nvSpPr>
        <p:spPr bwMode="auto">
          <a:xfrm>
            <a:off x="2783681" y="748906"/>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13" name="Title 8">
            <a:extLst>
              <a:ext uri="{FF2B5EF4-FFF2-40B4-BE49-F238E27FC236}">
                <a16:creationId xmlns:a16="http://schemas.microsoft.com/office/drawing/2014/main" id="{B475817F-8588-4E5A-B598-761198FB2AED}"/>
              </a:ext>
            </a:extLst>
          </p:cNvPr>
          <p:cNvSpPr txBox="1">
            <a:spLocks/>
          </p:cNvSpPr>
          <p:nvPr/>
        </p:nvSpPr>
        <p:spPr bwMode="auto">
          <a:xfrm>
            <a:off x="1981200" y="897941"/>
            <a:ext cx="822960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sp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700" dirty="0">
                <a:latin typeface="Helvetica" panose="020B0604020202020204" pitchFamily="34" charset="0"/>
                <a:cs typeface="Helvetica" panose="020B0604020202020204" pitchFamily="34" charset="0"/>
              </a:rPr>
              <a:t>Publishing and Sharing</a:t>
            </a:r>
          </a:p>
        </p:txBody>
      </p:sp>
      <p:sp>
        <p:nvSpPr>
          <p:cNvPr id="12" name="TextBox 11">
            <a:extLst>
              <a:ext uri="{FF2B5EF4-FFF2-40B4-BE49-F238E27FC236}">
                <a16:creationId xmlns:a16="http://schemas.microsoft.com/office/drawing/2014/main" id="{E0E0FD82-F734-4BEB-976E-0BB0C20EFE4E}"/>
              </a:ext>
            </a:extLst>
          </p:cNvPr>
          <p:cNvSpPr txBox="1"/>
          <p:nvPr/>
        </p:nvSpPr>
        <p:spPr>
          <a:xfrm>
            <a:off x="1986291" y="3552659"/>
            <a:ext cx="1295851" cy="507831"/>
          </a:xfrm>
          <a:prstGeom prst="rect">
            <a:avLst/>
          </a:prstGeom>
          <a:noFill/>
        </p:spPr>
        <p:txBody>
          <a:bodyPr wrap="square" rtlCol="0">
            <a:spAutoFit/>
          </a:bodyPr>
          <a:lstStyle/>
          <a:p>
            <a:pPr algn="ctr"/>
            <a:r>
              <a:rPr lang="en-US" sz="1350" dirty="0"/>
              <a:t>Query and Report Creation</a:t>
            </a:r>
          </a:p>
        </p:txBody>
      </p:sp>
      <p:sp>
        <p:nvSpPr>
          <p:cNvPr id="4" name="TextBox 3">
            <a:extLst>
              <a:ext uri="{FF2B5EF4-FFF2-40B4-BE49-F238E27FC236}">
                <a16:creationId xmlns:a16="http://schemas.microsoft.com/office/drawing/2014/main" id="{5D63433E-4FDC-1D48-89F9-AE1F6BE1E071}"/>
              </a:ext>
            </a:extLst>
          </p:cNvPr>
          <p:cNvSpPr txBox="1"/>
          <p:nvPr/>
        </p:nvSpPr>
        <p:spPr>
          <a:xfrm>
            <a:off x="1759054" y="2041797"/>
            <a:ext cx="1750325" cy="300082"/>
          </a:xfrm>
          <a:prstGeom prst="rect">
            <a:avLst/>
          </a:prstGeom>
          <a:noFill/>
        </p:spPr>
        <p:txBody>
          <a:bodyPr wrap="square" rtlCol="0">
            <a:spAutoFit/>
          </a:bodyPr>
          <a:lstStyle/>
          <a:p>
            <a:pPr algn="ctr"/>
            <a:r>
              <a:rPr lang="en-US" sz="1350" dirty="0"/>
              <a:t>Power BI Desktop</a:t>
            </a:r>
          </a:p>
        </p:txBody>
      </p:sp>
      <p:sp>
        <p:nvSpPr>
          <p:cNvPr id="15" name="TextBox 14">
            <a:extLst>
              <a:ext uri="{FF2B5EF4-FFF2-40B4-BE49-F238E27FC236}">
                <a16:creationId xmlns:a16="http://schemas.microsoft.com/office/drawing/2014/main" id="{CCAA2A9F-04EA-2140-BCFB-C3C2560707A5}"/>
              </a:ext>
            </a:extLst>
          </p:cNvPr>
          <p:cNvSpPr txBox="1"/>
          <p:nvPr/>
        </p:nvSpPr>
        <p:spPr>
          <a:xfrm>
            <a:off x="5220841" y="1537405"/>
            <a:ext cx="1750325" cy="300082"/>
          </a:xfrm>
          <a:prstGeom prst="rect">
            <a:avLst/>
          </a:prstGeom>
          <a:noFill/>
        </p:spPr>
        <p:txBody>
          <a:bodyPr wrap="square" rtlCol="0">
            <a:spAutoFit/>
          </a:bodyPr>
          <a:lstStyle/>
          <a:p>
            <a:pPr algn="ctr"/>
            <a:r>
              <a:rPr lang="en-US" sz="1350" dirty="0"/>
              <a:t>Power BI Service</a:t>
            </a:r>
          </a:p>
        </p:txBody>
      </p:sp>
      <p:sp>
        <p:nvSpPr>
          <p:cNvPr id="16" name="TextBox 15">
            <a:extLst>
              <a:ext uri="{FF2B5EF4-FFF2-40B4-BE49-F238E27FC236}">
                <a16:creationId xmlns:a16="http://schemas.microsoft.com/office/drawing/2014/main" id="{3901361D-F415-FD42-BFD9-918D2922045E}"/>
              </a:ext>
            </a:extLst>
          </p:cNvPr>
          <p:cNvSpPr txBox="1"/>
          <p:nvPr/>
        </p:nvSpPr>
        <p:spPr>
          <a:xfrm>
            <a:off x="5220841" y="3808666"/>
            <a:ext cx="1750325" cy="300082"/>
          </a:xfrm>
          <a:prstGeom prst="rect">
            <a:avLst/>
          </a:prstGeom>
          <a:noFill/>
        </p:spPr>
        <p:txBody>
          <a:bodyPr wrap="square" rtlCol="0">
            <a:spAutoFit/>
          </a:bodyPr>
          <a:lstStyle/>
          <a:p>
            <a:pPr algn="ctr"/>
            <a:r>
              <a:rPr lang="en-US" sz="1350" dirty="0"/>
              <a:t>Power BI Gateways</a:t>
            </a:r>
          </a:p>
        </p:txBody>
      </p:sp>
      <p:sp>
        <p:nvSpPr>
          <p:cNvPr id="17" name="TextBox 16">
            <a:extLst>
              <a:ext uri="{FF2B5EF4-FFF2-40B4-BE49-F238E27FC236}">
                <a16:creationId xmlns:a16="http://schemas.microsoft.com/office/drawing/2014/main" id="{85E7FC42-E796-D647-B282-009E99C8F6C7}"/>
              </a:ext>
            </a:extLst>
          </p:cNvPr>
          <p:cNvSpPr txBox="1"/>
          <p:nvPr/>
        </p:nvSpPr>
        <p:spPr>
          <a:xfrm>
            <a:off x="4991999" y="5262575"/>
            <a:ext cx="2208004" cy="300082"/>
          </a:xfrm>
          <a:prstGeom prst="rect">
            <a:avLst/>
          </a:prstGeom>
          <a:noFill/>
        </p:spPr>
        <p:txBody>
          <a:bodyPr wrap="square" rtlCol="0">
            <a:spAutoFit/>
          </a:bodyPr>
          <a:lstStyle/>
          <a:p>
            <a:pPr algn="ctr"/>
            <a:r>
              <a:rPr lang="en-US" sz="1350" dirty="0"/>
              <a:t>Your Institution’s Data</a:t>
            </a:r>
          </a:p>
        </p:txBody>
      </p:sp>
      <p:sp>
        <p:nvSpPr>
          <p:cNvPr id="9" name="Notched Right Arrow 8">
            <a:extLst>
              <a:ext uri="{FF2B5EF4-FFF2-40B4-BE49-F238E27FC236}">
                <a16:creationId xmlns:a16="http://schemas.microsoft.com/office/drawing/2014/main" id="{E190A88A-B927-8F4F-AE6F-488A08E07DBC}"/>
              </a:ext>
            </a:extLst>
          </p:cNvPr>
          <p:cNvSpPr/>
          <p:nvPr/>
        </p:nvSpPr>
        <p:spPr>
          <a:xfrm>
            <a:off x="7669810" y="2998298"/>
            <a:ext cx="962168" cy="498068"/>
          </a:xfrm>
          <a:prstGeom prst="notchedRightArrow">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ACCESS</a:t>
            </a:r>
          </a:p>
        </p:txBody>
      </p:sp>
      <p:sp>
        <p:nvSpPr>
          <p:cNvPr id="18" name="Notched Right Arrow 17">
            <a:extLst>
              <a:ext uri="{FF2B5EF4-FFF2-40B4-BE49-F238E27FC236}">
                <a16:creationId xmlns:a16="http://schemas.microsoft.com/office/drawing/2014/main" id="{A5C12BA1-2336-D142-A4B3-8AE36267F19D}"/>
              </a:ext>
            </a:extLst>
          </p:cNvPr>
          <p:cNvSpPr/>
          <p:nvPr/>
        </p:nvSpPr>
        <p:spPr>
          <a:xfrm>
            <a:off x="3695698" y="2967190"/>
            <a:ext cx="962168" cy="498068"/>
          </a:xfrm>
          <a:prstGeom prst="notchedRightArrow">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tx1"/>
                </a:solidFill>
              </a:rPr>
              <a:t>PUBLISH</a:t>
            </a:r>
          </a:p>
        </p:txBody>
      </p:sp>
      <p:grpSp>
        <p:nvGrpSpPr>
          <p:cNvPr id="11" name="Group 10">
            <a:extLst>
              <a:ext uri="{FF2B5EF4-FFF2-40B4-BE49-F238E27FC236}">
                <a16:creationId xmlns:a16="http://schemas.microsoft.com/office/drawing/2014/main" id="{7E9D1C66-C282-9E41-B183-EDFBDDFE09B7}"/>
              </a:ext>
            </a:extLst>
          </p:cNvPr>
          <p:cNvGrpSpPr/>
          <p:nvPr/>
        </p:nvGrpSpPr>
        <p:grpSpPr>
          <a:xfrm>
            <a:off x="1928784" y="2413840"/>
            <a:ext cx="1410860" cy="1015160"/>
            <a:chOff x="1628454" y="3362543"/>
            <a:chExt cx="1881147" cy="1353546"/>
          </a:xfrm>
        </p:grpSpPr>
        <p:pic>
          <p:nvPicPr>
            <p:cNvPr id="19" name="Picture 18">
              <a:extLst>
                <a:ext uri="{FF2B5EF4-FFF2-40B4-BE49-F238E27FC236}">
                  <a16:creationId xmlns:a16="http://schemas.microsoft.com/office/drawing/2014/main" id="{64A133A9-2B7D-994D-8C05-DD2A8563D538}"/>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628454" y="3362543"/>
              <a:ext cx="1881147" cy="1353546"/>
            </a:xfrm>
            <a:prstGeom prst="rect">
              <a:avLst/>
            </a:prstGeom>
          </p:spPr>
        </p:pic>
        <p:sp>
          <p:nvSpPr>
            <p:cNvPr id="10" name="Rectangle 9">
              <a:extLst>
                <a:ext uri="{FF2B5EF4-FFF2-40B4-BE49-F238E27FC236}">
                  <a16:creationId xmlns:a16="http://schemas.microsoft.com/office/drawing/2014/main" id="{F3CE84CB-AAFF-4142-B70C-A945AD126E66}"/>
                </a:ext>
              </a:extLst>
            </p:cNvPr>
            <p:cNvSpPr/>
            <p:nvPr/>
          </p:nvSpPr>
          <p:spPr>
            <a:xfrm>
              <a:off x="1768244" y="3475931"/>
              <a:ext cx="1580519" cy="78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20" name="Group 19">
              <a:extLst>
                <a:ext uri="{FF2B5EF4-FFF2-40B4-BE49-F238E27FC236}">
                  <a16:creationId xmlns:a16="http://schemas.microsoft.com/office/drawing/2014/main" id="{72484E27-A996-2047-BDA6-C143D7928D33}"/>
                </a:ext>
              </a:extLst>
            </p:cNvPr>
            <p:cNvGrpSpPr/>
            <p:nvPr/>
          </p:nvGrpSpPr>
          <p:grpSpPr>
            <a:xfrm>
              <a:off x="2077584" y="3472140"/>
              <a:ext cx="946550" cy="797468"/>
              <a:chOff x="6602369" y="2078841"/>
              <a:chExt cx="3366149" cy="2835981"/>
            </a:xfrm>
          </p:grpSpPr>
          <p:sp>
            <p:nvSpPr>
              <p:cNvPr id="21" name="Rectangle 20">
                <a:extLst>
                  <a:ext uri="{FF2B5EF4-FFF2-40B4-BE49-F238E27FC236}">
                    <a16:creationId xmlns:a16="http://schemas.microsoft.com/office/drawing/2014/main" id="{E9227900-8627-9E47-AE1B-C47F01664CF3}"/>
                  </a:ext>
                </a:extLst>
              </p:cNvPr>
              <p:cNvSpPr/>
              <p:nvPr/>
            </p:nvSpPr>
            <p:spPr>
              <a:xfrm>
                <a:off x="7129463" y="3042743"/>
                <a:ext cx="257175" cy="1486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Rectangle 21">
                <a:extLst>
                  <a:ext uri="{FF2B5EF4-FFF2-40B4-BE49-F238E27FC236}">
                    <a16:creationId xmlns:a16="http://schemas.microsoft.com/office/drawing/2014/main" id="{47E4B4C0-F63F-7F47-AB65-AF65DCEA4E42}"/>
                  </a:ext>
                </a:extLst>
              </p:cNvPr>
              <p:cNvSpPr/>
              <p:nvPr/>
            </p:nvSpPr>
            <p:spPr>
              <a:xfrm>
                <a:off x="7652401" y="3258622"/>
                <a:ext cx="247207" cy="12705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Rectangle 22">
                <a:extLst>
                  <a:ext uri="{FF2B5EF4-FFF2-40B4-BE49-F238E27FC236}">
                    <a16:creationId xmlns:a16="http://schemas.microsoft.com/office/drawing/2014/main" id="{E53D90DF-CB13-6742-BA81-2E1C33CE871F}"/>
                  </a:ext>
                </a:extLst>
              </p:cNvPr>
              <p:cNvSpPr/>
              <p:nvPr/>
            </p:nvSpPr>
            <p:spPr>
              <a:xfrm>
                <a:off x="8161536" y="3514725"/>
                <a:ext cx="277110" cy="10144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Rectangle 23">
                <a:extLst>
                  <a:ext uri="{FF2B5EF4-FFF2-40B4-BE49-F238E27FC236}">
                    <a16:creationId xmlns:a16="http://schemas.microsoft.com/office/drawing/2014/main" id="{12E61E12-5DE0-AA4B-9710-5618B89D13FC}"/>
                  </a:ext>
                </a:extLst>
              </p:cNvPr>
              <p:cNvSpPr/>
              <p:nvPr/>
            </p:nvSpPr>
            <p:spPr>
              <a:xfrm>
                <a:off x="8670939" y="3042743"/>
                <a:ext cx="267194" cy="14863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5" name="Rectangle 24">
                <a:extLst>
                  <a:ext uri="{FF2B5EF4-FFF2-40B4-BE49-F238E27FC236}">
                    <a16:creationId xmlns:a16="http://schemas.microsoft.com/office/drawing/2014/main" id="{755F82F3-2E0D-664C-A46F-267E4D83625A}"/>
                  </a:ext>
                </a:extLst>
              </p:cNvPr>
              <p:cNvSpPr/>
              <p:nvPr/>
            </p:nvSpPr>
            <p:spPr>
              <a:xfrm>
                <a:off x="9192226" y="3258622"/>
                <a:ext cx="301611" cy="12705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26" name="Picture 25">
                <a:extLst>
                  <a:ext uri="{FF2B5EF4-FFF2-40B4-BE49-F238E27FC236}">
                    <a16:creationId xmlns:a16="http://schemas.microsoft.com/office/drawing/2014/main" id="{A5D30038-09C6-D44C-A987-17BEE86B33DA}"/>
                  </a:ext>
                </a:extLst>
              </p:cNvPr>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602369" y="2078841"/>
                <a:ext cx="3366149" cy="2835981"/>
              </a:xfrm>
              <a:prstGeom prst="rect">
                <a:avLst/>
              </a:prstGeom>
            </p:spPr>
          </p:pic>
        </p:grpSp>
      </p:grpSp>
      <p:sp>
        <p:nvSpPr>
          <p:cNvPr id="42" name="Arc 41">
            <a:extLst>
              <a:ext uri="{FF2B5EF4-FFF2-40B4-BE49-F238E27FC236}">
                <a16:creationId xmlns:a16="http://schemas.microsoft.com/office/drawing/2014/main" id="{08A8B665-8F0B-044D-B2B2-C43396600B49}"/>
              </a:ext>
            </a:extLst>
          </p:cNvPr>
          <p:cNvSpPr/>
          <p:nvPr/>
        </p:nvSpPr>
        <p:spPr>
          <a:xfrm rot="2869451">
            <a:off x="5422353" y="3700918"/>
            <a:ext cx="2086912" cy="1971403"/>
          </a:xfrm>
          <a:prstGeom prst="arc">
            <a:avLst/>
          </a:prstGeom>
          <a:ln w="381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45" name="Arc 44">
            <a:extLst>
              <a:ext uri="{FF2B5EF4-FFF2-40B4-BE49-F238E27FC236}">
                <a16:creationId xmlns:a16="http://schemas.microsoft.com/office/drawing/2014/main" id="{50FCFCA5-784E-C046-80B7-95CB661427E9}"/>
              </a:ext>
            </a:extLst>
          </p:cNvPr>
          <p:cNvSpPr/>
          <p:nvPr/>
        </p:nvSpPr>
        <p:spPr>
          <a:xfrm rot="13874178">
            <a:off x="4773244" y="3838246"/>
            <a:ext cx="2086912" cy="1971403"/>
          </a:xfrm>
          <a:prstGeom prst="arc">
            <a:avLst/>
          </a:prstGeom>
          <a:ln w="38100">
            <a:solidFill>
              <a:schemeClr val="accent2">
                <a:lumMod val="75000"/>
              </a:schemeClr>
            </a:solidFill>
            <a:prstDash val="solid"/>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grpSp>
        <p:nvGrpSpPr>
          <p:cNvPr id="30" name="Group 29">
            <a:extLst>
              <a:ext uri="{FF2B5EF4-FFF2-40B4-BE49-F238E27FC236}">
                <a16:creationId xmlns:a16="http://schemas.microsoft.com/office/drawing/2014/main" id="{34FEEE13-0C9D-CF4C-B82B-9661F361A340}"/>
              </a:ext>
            </a:extLst>
          </p:cNvPr>
          <p:cNvGrpSpPr/>
          <p:nvPr/>
        </p:nvGrpSpPr>
        <p:grpSpPr>
          <a:xfrm>
            <a:off x="8823041" y="2660681"/>
            <a:ext cx="1410860" cy="1015160"/>
            <a:chOff x="1628454" y="3362543"/>
            <a:chExt cx="1881147" cy="1353546"/>
          </a:xfrm>
        </p:grpSpPr>
        <p:pic>
          <p:nvPicPr>
            <p:cNvPr id="31" name="Picture 30">
              <a:extLst>
                <a:ext uri="{FF2B5EF4-FFF2-40B4-BE49-F238E27FC236}">
                  <a16:creationId xmlns:a16="http://schemas.microsoft.com/office/drawing/2014/main" id="{D009F4DE-AD8D-3942-8E97-08A306933CA0}"/>
                </a:ext>
              </a:extLst>
            </p:cNvPr>
            <p:cNvPicPr>
              <a:picLocks noChangeAspect="1"/>
            </p:cNvPicPr>
            <p:nvPr/>
          </p:nvPicPr>
          <p:blipFill>
            <a:blip r:embed="rId5" cstate="print">
              <a:duotone>
                <a:prstClr val="black"/>
                <a:schemeClr val="tx1">
                  <a:tint val="45000"/>
                  <a:satMod val="400000"/>
                </a:schemeClr>
              </a:duotone>
              <a:extLst>
                <a:ext uri="{BEBA8EAE-BF5A-486C-A8C5-ECC9F3942E4B}">
                  <a14:imgProps xmlns:a14="http://schemas.microsoft.com/office/drawing/2010/main">
                    <a14:imgLayer r:embed="rId6">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1628454" y="3362543"/>
              <a:ext cx="1881147" cy="1353546"/>
            </a:xfrm>
            <a:prstGeom prst="rect">
              <a:avLst/>
            </a:prstGeom>
          </p:spPr>
        </p:pic>
        <p:sp>
          <p:nvSpPr>
            <p:cNvPr id="32" name="Rectangle 31">
              <a:extLst>
                <a:ext uri="{FF2B5EF4-FFF2-40B4-BE49-F238E27FC236}">
                  <a16:creationId xmlns:a16="http://schemas.microsoft.com/office/drawing/2014/main" id="{FACE60E2-F0F1-574F-9459-0DD4228935CA}"/>
                </a:ext>
              </a:extLst>
            </p:cNvPr>
            <p:cNvSpPr/>
            <p:nvPr/>
          </p:nvSpPr>
          <p:spPr>
            <a:xfrm>
              <a:off x="1768244" y="3475931"/>
              <a:ext cx="1580519" cy="7821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33" name="Group 32">
              <a:extLst>
                <a:ext uri="{FF2B5EF4-FFF2-40B4-BE49-F238E27FC236}">
                  <a16:creationId xmlns:a16="http://schemas.microsoft.com/office/drawing/2014/main" id="{1DBFD946-C2F9-9743-8F29-AF02B504A3F5}"/>
                </a:ext>
              </a:extLst>
            </p:cNvPr>
            <p:cNvGrpSpPr/>
            <p:nvPr/>
          </p:nvGrpSpPr>
          <p:grpSpPr>
            <a:xfrm>
              <a:off x="2077584" y="3472140"/>
              <a:ext cx="946550" cy="797468"/>
              <a:chOff x="6602369" y="2078841"/>
              <a:chExt cx="3366149" cy="2835981"/>
            </a:xfrm>
          </p:grpSpPr>
          <p:sp>
            <p:nvSpPr>
              <p:cNvPr id="34" name="Rectangle 33">
                <a:extLst>
                  <a:ext uri="{FF2B5EF4-FFF2-40B4-BE49-F238E27FC236}">
                    <a16:creationId xmlns:a16="http://schemas.microsoft.com/office/drawing/2014/main" id="{B2387E7A-5D05-EA46-BEC6-42E36ECBD65A}"/>
                  </a:ext>
                </a:extLst>
              </p:cNvPr>
              <p:cNvSpPr/>
              <p:nvPr/>
            </p:nvSpPr>
            <p:spPr>
              <a:xfrm>
                <a:off x="7129463" y="3042743"/>
                <a:ext cx="257175" cy="1486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5" name="Rectangle 34">
                <a:extLst>
                  <a:ext uri="{FF2B5EF4-FFF2-40B4-BE49-F238E27FC236}">
                    <a16:creationId xmlns:a16="http://schemas.microsoft.com/office/drawing/2014/main" id="{4422B347-A33D-524A-97B9-12C48E93BE71}"/>
                  </a:ext>
                </a:extLst>
              </p:cNvPr>
              <p:cNvSpPr/>
              <p:nvPr/>
            </p:nvSpPr>
            <p:spPr>
              <a:xfrm>
                <a:off x="7652401" y="3258622"/>
                <a:ext cx="247207" cy="12705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6" name="Rectangle 35">
                <a:extLst>
                  <a:ext uri="{FF2B5EF4-FFF2-40B4-BE49-F238E27FC236}">
                    <a16:creationId xmlns:a16="http://schemas.microsoft.com/office/drawing/2014/main" id="{75CF8BF7-1724-8344-BCB1-16FA3920AB10}"/>
                  </a:ext>
                </a:extLst>
              </p:cNvPr>
              <p:cNvSpPr/>
              <p:nvPr/>
            </p:nvSpPr>
            <p:spPr>
              <a:xfrm>
                <a:off x="8161536" y="3514725"/>
                <a:ext cx="277110" cy="10144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7" name="Rectangle 36">
                <a:extLst>
                  <a:ext uri="{FF2B5EF4-FFF2-40B4-BE49-F238E27FC236}">
                    <a16:creationId xmlns:a16="http://schemas.microsoft.com/office/drawing/2014/main" id="{46D2D342-E4DE-364A-81BB-08EC3A4BC794}"/>
                  </a:ext>
                </a:extLst>
              </p:cNvPr>
              <p:cNvSpPr/>
              <p:nvPr/>
            </p:nvSpPr>
            <p:spPr>
              <a:xfrm>
                <a:off x="8670939" y="3042743"/>
                <a:ext cx="267194" cy="14863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8" name="Rectangle 37">
                <a:extLst>
                  <a:ext uri="{FF2B5EF4-FFF2-40B4-BE49-F238E27FC236}">
                    <a16:creationId xmlns:a16="http://schemas.microsoft.com/office/drawing/2014/main" id="{6F1D68A1-F0D0-AE41-847F-3338678926CB}"/>
                  </a:ext>
                </a:extLst>
              </p:cNvPr>
              <p:cNvSpPr/>
              <p:nvPr/>
            </p:nvSpPr>
            <p:spPr>
              <a:xfrm>
                <a:off x="9192226" y="3258622"/>
                <a:ext cx="301611" cy="12705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39" name="Picture 38">
                <a:extLst>
                  <a:ext uri="{FF2B5EF4-FFF2-40B4-BE49-F238E27FC236}">
                    <a16:creationId xmlns:a16="http://schemas.microsoft.com/office/drawing/2014/main" id="{97EF9A23-B581-7C47-9A28-D582F82B0C17}"/>
                  </a:ext>
                </a:extLst>
              </p:cNvPr>
              <p:cNvPicPr>
                <a:picLocks noChangeAspect="1"/>
              </p:cNvPicPr>
              <p:nvPr/>
            </p:nvPicPr>
            <p:blipFill>
              <a:blip r:embed="rId7"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6602369" y="2078841"/>
                <a:ext cx="3366149" cy="2835981"/>
              </a:xfrm>
              <a:prstGeom prst="rect">
                <a:avLst/>
              </a:prstGeom>
            </p:spPr>
          </p:pic>
        </p:grpSp>
      </p:grpSp>
      <p:grpSp>
        <p:nvGrpSpPr>
          <p:cNvPr id="49" name="Group 48">
            <a:extLst>
              <a:ext uri="{FF2B5EF4-FFF2-40B4-BE49-F238E27FC236}">
                <a16:creationId xmlns:a16="http://schemas.microsoft.com/office/drawing/2014/main" id="{EEA75CD1-BDB5-1A44-AFC7-971D35C99EA3}"/>
              </a:ext>
            </a:extLst>
          </p:cNvPr>
          <p:cNvGrpSpPr/>
          <p:nvPr/>
        </p:nvGrpSpPr>
        <p:grpSpPr>
          <a:xfrm>
            <a:off x="5596667" y="2401738"/>
            <a:ext cx="998666" cy="841622"/>
            <a:chOff x="5518016" y="2174112"/>
            <a:chExt cx="1331554" cy="1122162"/>
          </a:xfrm>
        </p:grpSpPr>
        <p:pic>
          <p:nvPicPr>
            <p:cNvPr id="46" name="Picture 45">
              <a:extLst>
                <a:ext uri="{FF2B5EF4-FFF2-40B4-BE49-F238E27FC236}">
                  <a16:creationId xmlns:a16="http://schemas.microsoft.com/office/drawing/2014/main" id="{EEC1B376-2554-0E49-B70C-61C63DCD9930}"/>
                </a:ext>
              </a:extLst>
            </p:cNvPr>
            <p:cNvPicPr>
              <a:picLocks noChangeAspect="1"/>
            </p:cNvPicPr>
            <p:nvPr/>
          </p:nvPicPr>
          <p:blipFill>
            <a:blip r:embed="rId8" cstate="print">
              <a:duotone>
                <a:prstClr val="black"/>
                <a:schemeClr val="tx1">
                  <a:tint val="45000"/>
                  <a:satMod val="400000"/>
                </a:schemeClr>
              </a:duotone>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flipH="1">
              <a:off x="5518017" y="2174112"/>
              <a:ext cx="1331553" cy="775434"/>
            </a:xfrm>
            <a:prstGeom prst="rect">
              <a:avLst/>
            </a:prstGeom>
          </p:spPr>
        </p:pic>
        <p:pic>
          <p:nvPicPr>
            <p:cNvPr id="48" name="Picture 47">
              <a:extLst>
                <a:ext uri="{FF2B5EF4-FFF2-40B4-BE49-F238E27FC236}">
                  <a16:creationId xmlns:a16="http://schemas.microsoft.com/office/drawing/2014/main" id="{BA585490-9528-3448-A818-D69DCCD2CF91}"/>
                </a:ext>
              </a:extLst>
            </p:cNvPr>
            <p:cNvPicPr>
              <a:picLocks noChangeAspect="1"/>
            </p:cNvPicPr>
            <p:nvPr/>
          </p:nvPicPr>
          <p:blipFill>
            <a:blip r:embed="rId10" cstate="print">
              <a:duotone>
                <a:prstClr val="black"/>
                <a:schemeClr val="tx1">
                  <a:tint val="45000"/>
                  <a:satMod val="400000"/>
                </a:schemeClr>
              </a:duotone>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518016" y="2974918"/>
              <a:ext cx="1331553" cy="321356"/>
            </a:xfrm>
            <a:prstGeom prst="rect">
              <a:avLst/>
            </a:prstGeom>
          </p:spPr>
        </p:pic>
      </p:grpSp>
      <p:cxnSp>
        <p:nvCxnSpPr>
          <p:cNvPr id="53" name="Straight Connector 52">
            <a:extLst>
              <a:ext uri="{FF2B5EF4-FFF2-40B4-BE49-F238E27FC236}">
                <a16:creationId xmlns:a16="http://schemas.microsoft.com/office/drawing/2014/main" id="{447FF1B7-E073-7C47-ADF0-44A319FEBB9A}"/>
              </a:ext>
            </a:extLst>
          </p:cNvPr>
          <p:cNvCxnSpPr/>
          <p:nvPr/>
        </p:nvCxnSpPr>
        <p:spPr>
          <a:xfrm>
            <a:off x="5385893" y="4304205"/>
            <a:ext cx="62657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48F8A5F-7A67-7A45-A6CE-EA9E43F7E3FC}"/>
              </a:ext>
            </a:extLst>
          </p:cNvPr>
          <p:cNvCxnSpPr/>
          <p:nvPr/>
        </p:nvCxnSpPr>
        <p:spPr>
          <a:xfrm>
            <a:off x="6409315" y="4304205"/>
            <a:ext cx="626570"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56" name="Picture 55">
            <a:extLst>
              <a:ext uri="{FF2B5EF4-FFF2-40B4-BE49-F238E27FC236}">
                <a16:creationId xmlns:a16="http://schemas.microsoft.com/office/drawing/2014/main" id="{E4961261-708D-074D-9AE5-003924AC5F14}"/>
              </a:ext>
            </a:extLst>
          </p:cNvPr>
          <p:cNvPicPr>
            <a:picLocks noChangeAspect="1"/>
          </p:cNvPicPr>
          <p:nvPr/>
        </p:nvPicPr>
        <p:blipFill>
          <a:blip r:embed="rId12">
            <a:duotone>
              <a:prstClr val="black"/>
              <a:schemeClr val="tx1">
                <a:tint val="45000"/>
                <a:satMod val="400000"/>
              </a:schemeClr>
            </a:duotone>
            <a:extLst>
              <a:ext uri="{BEBA8EAE-BF5A-486C-A8C5-ECC9F3942E4B}">
                <a14:imgProps xmlns:a14="http://schemas.microsoft.com/office/drawing/2010/main">
                  <a14:imgLayer r:embed="rId13">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325454" y="4544593"/>
            <a:ext cx="652589" cy="652589"/>
          </a:xfrm>
          <a:prstGeom prst="rect">
            <a:avLst/>
          </a:prstGeom>
        </p:spPr>
      </p:pic>
      <p:pic>
        <p:nvPicPr>
          <p:cNvPr id="57" name="Picture 56">
            <a:extLst>
              <a:ext uri="{FF2B5EF4-FFF2-40B4-BE49-F238E27FC236}">
                <a16:creationId xmlns:a16="http://schemas.microsoft.com/office/drawing/2014/main" id="{2FC1B868-C866-364C-9CA4-0BA4D5887DD9}"/>
              </a:ext>
            </a:extLst>
          </p:cNvPr>
          <p:cNvPicPr>
            <a:picLocks noChangeAspect="1"/>
          </p:cNvPicPr>
          <p:nvPr/>
        </p:nvPicPr>
        <p:blipFill>
          <a:blip r:embed="rId14" cstate="print">
            <a:duotone>
              <a:prstClr val="black"/>
              <a:schemeClr val="tx1">
                <a:tint val="45000"/>
                <a:satMod val="400000"/>
              </a:schemeClr>
            </a:duotone>
            <a:extLst>
              <a:ext uri="{BEBA8EAE-BF5A-486C-A8C5-ECC9F3942E4B}">
                <a14:imgProps xmlns:a14="http://schemas.microsoft.com/office/drawing/2010/main">
                  <a14:imgLayer r:embed="rId15">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5650008" y="4526180"/>
            <a:ext cx="478756" cy="689408"/>
          </a:xfrm>
          <a:prstGeom prst="rect">
            <a:avLst/>
          </a:prstGeom>
        </p:spPr>
      </p:pic>
      <p:sp>
        <p:nvSpPr>
          <p:cNvPr id="60" name="Rectangle 59">
            <a:extLst>
              <a:ext uri="{FF2B5EF4-FFF2-40B4-BE49-F238E27FC236}">
                <a16:creationId xmlns:a16="http://schemas.microsoft.com/office/drawing/2014/main" id="{F8ED23D3-6B06-5249-A76D-52DB51025500}"/>
              </a:ext>
            </a:extLst>
          </p:cNvPr>
          <p:cNvSpPr/>
          <p:nvPr/>
        </p:nvSpPr>
        <p:spPr>
          <a:xfrm>
            <a:off x="1759054" y="1814407"/>
            <a:ext cx="1750325" cy="2649289"/>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2" name="Rectangle 61">
            <a:extLst>
              <a:ext uri="{FF2B5EF4-FFF2-40B4-BE49-F238E27FC236}">
                <a16:creationId xmlns:a16="http://schemas.microsoft.com/office/drawing/2014/main" id="{6251B7ED-4278-2D42-90D9-AEB02C4327A0}"/>
              </a:ext>
            </a:extLst>
          </p:cNvPr>
          <p:cNvSpPr/>
          <p:nvPr/>
        </p:nvSpPr>
        <p:spPr>
          <a:xfrm>
            <a:off x="9159891" y="2041801"/>
            <a:ext cx="273585" cy="454241"/>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4" name="Rectangle 63">
            <a:extLst>
              <a:ext uri="{FF2B5EF4-FFF2-40B4-BE49-F238E27FC236}">
                <a16:creationId xmlns:a16="http://schemas.microsoft.com/office/drawing/2014/main" id="{6F917AFA-15E1-FC44-B62B-91A9B9E79FC8}"/>
              </a:ext>
            </a:extLst>
          </p:cNvPr>
          <p:cNvSpPr/>
          <p:nvPr/>
        </p:nvSpPr>
        <p:spPr>
          <a:xfrm>
            <a:off x="9515705" y="1838610"/>
            <a:ext cx="273585" cy="66027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3" name="Rectangle 62">
            <a:extLst>
              <a:ext uri="{FF2B5EF4-FFF2-40B4-BE49-F238E27FC236}">
                <a16:creationId xmlns:a16="http://schemas.microsoft.com/office/drawing/2014/main" id="{E604C336-84F8-0640-8DF5-D298914C9139}"/>
              </a:ext>
            </a:extLst>
          </p:cNvPr>
          <p:cNvSpPr/>
          <p:nvPr/>
        </p:nvSpPr>
        <p:spPr>
          <a:xfrm>
            <a:off x="9240733" y="2180296"/>
            <a:ext cx="41148" cy="28862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6" name="Rectangle 65">
            <a:extLst>
              <a:ext uri="{FF2B5EF4-FFF2-40B4-BE49-F238E27FC236}">
                <a16:creationId xmlns:a16="http://schemas.microsoft.com/office/drawing/2014/main" id="{C6436347-F659-F14B-A04E-F2A2FBD4AD06}"/>
              </a:ext>
            </a:extLst>
          </p:cNvPr>
          <p:cNvSpPr/>
          <p:nvPr/>
        </p:nvSpPr>
        <p:spPr>
          <a:xfrm flipH="1">
            <a:off x="9306267" y="2105160"/>
            <a:ext cx="41148" cy="363759"/>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9" name="Rectangle 68">
            <a:extLst>
              <a:ext uri="{FF2B5EF4-FFF2-40B4-BE49-F238E27FC236}">
                <a16:creationId xmlns:a16="http://schemas.microsoft.com/office/drawing/2014/main" id="{B9C9B03B-1F4E-1E4B-9C79-918198FA41C9}"/>
              </a:ext>
            </a:extLst>
          </p:cNvPr>
          <p:cNvSpPr/>
          <p:nvPr/>
        </p:nvSpPr>
        <p:spPr>
          <a:xfrm>
            <a:off x="9567519" y="2018749"/>
            <a:ext cx="41148" cy="43681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0" name="Rectangle 69">
            <a:extLst>
              <a:ext uri="{FF2B5EF4-FFF2-40B4-BE49-F238E27FC236}">
                <a16:creationId xmlns:a16="http://schemas.microsoft.com/office/drawing/2014/main" id="{8A253195-23EF-034A-B4AD-CE2198F35AFA}"/>
              </a:ext>
            </a:extLst>
          </p:cNvPr>
          <p:cNvSpPr/>
          <p:nvPr/>
        </p:nvSpPr>
        <p:spPr>
          <a:xfrm flipH="1">
            <a:off x="9633053" y="1905030"/>
            <a:ext cx="41148" cy="550534"/>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1" name="Rectangle 70">
            <a:extLst>
              <a:ext uri="{FF2B5EF4-FFF2-40B4-BE49-F238E27FC236}">
                <a16:creationId xmlns:a16="http://schemas.microsoft.com/office/drawing/2014/main" id="{FA1CE07F-B73C-7341-8909-79F319AA2DC4}"/>
              </a:ext>
            </a:extLst>
          </p:cNvPr>
          <p:cNvSpPr/>
          <p:nvPr/>
        </p:nvSpPr>
        <p:spPr>
          <a:xfrm>
            <a:off x="9698585" y="1962843"/>
            <a:ext cx="41148" cy="492720"/>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5" name="TextBox 64">
            <a:extLst>
              <a:ext uri="{FF2B5EF4-FFF2-40B4-BE49-F238E27FC236}">
                <a16:creationId xmlns:a16="http://schemas.microsoft.com/office/drawing/2014/main" id="{7C887703-1CFA-2147-8067-1AC1AEC1B9F5}"/>
              </a:ext>
            </a:extLst>
          </p:cNvPr>
          <p:cNvSpPr txBox="1"/>
          <p:nvPr/>
        </p:nvSpPr>
        <p:spPr>
          <a:xfrm>
            <a:off x="1578528" y="5727296"/>
            <a:ext cx="2391367" cy="230832"/>
          </a:xfrm>
          <a:prstGeom prst="rect">
            <a:avLst/>
          </a:prstGeom>
          <a:noFill/>
        </p:spPr>
        <p:txBody>
          <a:bodyPr wrap="square" rtlCol="0">
            <a:spAutoFit/>
          </a:bodyPr>
          <a:lstStyle/>
          <a:p>
            <a:r>
              <a:rPr lang="en-US" sz="900" i="1" dirty="0"/>
              <a:t>Adapted from </a:t>
            </a:r>
            <a:r>
              <a:rPr lang="en-US" sz="900" i="1" dirty="0" err="1"/>
              <a:t>Microsoft.com</a:t>
            </a:r>
            <a:endParaRPr lang="en-US" sz="900" i="1" dirty="0"/>
          </a:p>
        </p:txBody>
      </p:sp>
    </p:spTree>
    <p:extLst>
      <p:ext uri="{BB962C8B-B14F-4D97-AF65-F5344CB8AC3E}">
        <p14:creationId xmlns:p14="http://schemas.microsoft.com/office/powerpoint/2010/main" val="2787310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iagram showing relationship between dashboards, reports, datasets">
            <a:extLst>
              <a:ext uri="{FF2B5EF4-FFF2-40B4-BE49-F238E27FC236}">
                <a16:creationId xmlns:a16="http://schemas.microsoft.com/office/drawing/2014/main" id="{DC4316B9-8607-48CF-9E16-B2D5A5A256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1860" y="884545"/>
            <a:ext cx="5939848" cy="4904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86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21BDC5A-542C-AD49-817E-C2E12A3F7289}"/>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838203" y="2329042"/>
            <a:ext cx="3213984" cy="2312566"/>
          </a:xfrm>
          <a:prstGeom prst="rect">
            <a:avLst/>
          </a:prstGeom>
        </p:spPr>
      </p:pic>
      <p:grpSp>
        <p:nvGrpSpPr>
          <p:cNvPr id="39" name="Group 38">
            <a:extLst>
              <a:ext uri="{FF2B5EF4-FFF2-40B4-BE49-F238E27FC236}">
                <a16:creationId xmlns:a16="http://schemas.microsoft.com/office/drawing/2014/main" id="{A041ACD8-4459-C945-86BF-D6A3702973D7}"/>
              </a:ext>
            </a:extLst>
          </p:cNvPr>
          <p:cNvGrpSpPr/>
          <p:nvPr/>
        </p:nvGrpSpPr>
        <p:grpSpPr>
          <a:xfrm rot="685577">
            <a:off x="5845008" y="3214368"/>
            <a:ext cx="1171575" cy="1619250"/>
            <a:chOff x="3065536" y="3850206"/>
            <a:chExt cx="1562100" cy="2159000"/>
          </a:xfrm>
        </p:grpSpPr>
        <p:sp>
          <p:nvSpPr>
            <p:cNvPr id="37" name="Rectangle 36">
              <a:extLst>
                <a:ext uri="{FF2B5EF4-FFF2-40B4-BE49-F238E27FC236}">
                  <a16:creationId xmlns:a16="http://schemas.microsoft.com/office/drawing/2014/main" id="{C7F09930-1C33-3844-94A4-EDAA4591880A}"/>
                </a:ext>
              </a:extLst>
            </p:cNvPr>
            <p:cNvSpPr/>
            <p:nvPr/>
          </p:nvSpPr>
          <p:spPr>
            <a:xfrm>
              <a:off x="3115907" y="3892645"/>
              <a:ext cx="1459003" cy="2030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3" name="Picture 32">
              <a:extLst>
                <a:ext uri="{FF2B5EF4-FFF2-40B4-BE49-F238E27FC236}">
                  <a16:creationId xmlns:a16="http://schemas.microsoft.com/office/drawing/2014/main" id="{9652ECCC-D830-9943-B7C5-496BFF6653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5536" y="3850206"/>
              <a:ext cx="1562100" cy="2159000"/>
            </a:xfrm>
            <a:prstGeom prst="rect">
              <a:avLst/>
            </a:prstGeom>
          </p:spPr>
        </p:pic>
      </p:grpSp>
      <p:grpSp>
        <p:nvGrpSpPr>
          <p:cNvPr id="38" name="Group 37">
            <a:extLst>
              <a:ext uri="{FF2B5EF4-FFF2-40B4-BE49-F238E27FC236}">
                <a16:creationId xmlns:a16="http://schemas.microsoft.com/office/drawing/2014/main" id="{55E225BA-811D-8F48-8CC5-284CA8835081}"/>
              </a:ext>
            </a:extLst>
          </p:cNvPr>
          <p:cNvGrpSpPr/>
          <p:nvPr/>
        </p:nvGrpSpPr>
        <p:grpSpPr>
          <a:xfrm>
            <a:off x="5157217" y="2744691"/>
            <a:ext cx="1171575" cy="1619250"/>
            <a:chOff x="1392264" y="3611997"/>
            <a:chExt cx="1562100" cy="2159000"/>
          </a:xfrm>
        </p:grpSpPr>
        <p:sp>
          <p:nvSpPr>
            <p:cNvPr id="36" name="Rectangle 35">
              <a:extLst>
                <a:ext uri="{FF2B5EF4-FFF2-40B4-BE49-F238E27FC236}">
                  <a16:creationId xmlns:a16="http://schemas.microsoft.com/office/drawing/2014/main" id="{2DF637F9-0FBA-AE4C-AF93-EB1B5565FECA}"/>
                </a:ext>
              </a:extLst>
            </p:cNvPr>
            <p:cNvSpPr/>
            <p:nvPr/>
          </p:nvSpPr>
          <p:spPr>
            <a:xfrm>
              <a:off x="1449736" y="3687097"/>
              <a:ext cx="1459003" cy="2030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5" name="Picture 34">
              <a:extLst>
                <a:ext uri="{FF2B5EF4-FFF2-40B4-BE49-F238E27FC236}">
                  <a16:creationId xmlns:a16="http://schemas.microsoft.com/office/drawing/2014/main" id="{14C3D9A4-DB56-0D4C-97BE-18D0A5BF85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92264" y="3611997"/>
              <a:ext cx="1562100" cy="2159000"/>
            </a:xfrm>
            <a:prstGeom prst="rect">
              <a:avLst/>
            </a:prstGeom>
          </p:spPr>
        </p:pic>
      </p:grpSp>
      <p:sp>
        <p:nvSpPr>
          <p:cNvPr id="2" name="Title 1"/>
          <p:cNvSpPr>
            <a:spLocks noGrp="1"/>
          </p:cNvSpPr>
          <p:nvPr>
            <p:ph type="title"/>
          </p:nvPr>
        </p:nvSpPr>
        <p:spPr>
          <a:xfrm>
            <a:off x="1981200" y="1025487"/>
            <a:ext cx="8229600" cy="1143000"/>
          </a:xfrm>
        </p:spPr>
        <p:txBody>
          <a:bodyPr>
            <a:noAutofit/>
          </a:bodyPr>
          <a:lstStyle/>
          <a:p>
            <a:r>
              <a:rPr lang="en-US" sz="3300" dirty="0"/>
              <a:t>Visualizing Data through Interactive Reports in Power BI</a:t>
            </a:r>
          </a:p>
        </p:txBody>
      </p:sp>
      <p:grpSp>
        <p:nvGrpSpPr>
          <p:cNvPr id="28" name="Group 27">
            <a:extLst>
              <a:ext uri="{FF2B5EF4-FFF2-40B4-BE49-F238E27FC236}">
                <a16:creationId xmlns:a16="http://schemas.microsoft.com/office/drawing/2014/main" id="{556C8E7C-4DAF-1247-89AC-A8EFFFBE56BA}"/>
              </a:ext>
            </a:extLst>
          </p:cNvPr>
          <p:cNvGrpSpPr/>
          <p:nvPr/>
        </p:nvGrpSpPr>
        <p:grpSpPr>
          <a:xfrm>
            <a:off x="8063120" y="2869572"/>
            <a:ext cx="2524612" cy="2126986"/>
            <a:chOff x="6602369" y="2078841"/>
            <a:chExt cx="3366149" cy="2835981"/>
          </a:xfrm>
        </p:grpSpPr>
        <p:sp>
          <p:nvSpPr>
            <p:cNvPr id="22" name="Rectangle 21">
              <a:extLst>
                <a:ext uri="{FF2B5EF4-FFF2-40B4-BE49-F238E27FC236}">
                  <a16:creationId xmlns:a16="http://schemas.microsoft.com/office/drawing/2014/main" id="{07A16329-6831-3A42-84A6-C862A79E66D2}"/>
                </a:ext>
              </a:extLst>
            </p:cNvPr>
            <p:cNvSpPr/>
            <p:nvPr/>
          </p:nvSpPr>
          <p:spPr>
            <a:xfrm>
              <a:off x="7129463" y="3042743"/>
              <a:ext cx="257175" cy="148639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a:extLst>
                <a:ext uri="{FF2B5EF4-FFF2-40B4-BE49-F238E27FC236}">
                  <a16:creationId xmlns:a16="http://schemas.microsoft.com/office/drawing/2014/main" id="{FA17B316-69BF-EE4B-AA44-939718F79FE5}"/>
                </a:ext>
              </a:extLst>
            </p:cNvPr>
            <p:cNvSpPr/>
            <p:nvPr/>
          </p:nvSpPr>
          <p:spPr>
            <a:xfrm>
              <a:off x="7652401" y="3258622"/>
              <a:ext cx="247207" cy="1270515"/>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E55DBC24-0AF9-164F-8AB3-6CF45BA2A893}"/>
                </a:ext>
              </a:extLst>
            </p:cNvPr>
            <p:cNvSpPr/>
            <p:nvPr/>
          </p:nvSpPr>
          <p:spPr>
            <a:xfrm>
              <a:off x="8161536" y="3514725"/>
              <a:ext cx="277110" cy="101441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a:extLst>
                <a:ext uri="{FF2B5EF4-FFF2-40B4-BE49-F238E27FC236}">
                  <a16:creationId xmlns:a16="http://schemas.microsoft.com/office/drawing/2014/main" id="{02E66B1C-130D-304F-AF76-F6128F7B3FE5}"/>
                </a:ext>
              </a:extLst>
            </p:cNvPr>
            <p:cNvSpPr/>
            <p:nvPr/>
          </p:nvSpPr>
          <p:spPr>
            <a:xfrm>
              <a:off x="8670939" y="3042743"/>
              <a:ext cx="267194" cy="148639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a:extLst>
                <a:ext uri="{FF2B5EF4-FFF2-40B4-BE49-F238E27FC236}">
                  <a16:creationId xmlns:a16="http://schemas.microsoft.com/office/drawing/2014/main" id="{5DC01D8D-C768-2E4F-ADF2-002D9E5F1DBF}"/>
                </a:ext>
              </a:extLst>
            </p:cNvPr>
            <p:cNvSpPr/>
            <p:nvPr/>
          </p:nvSpPr>
          <p:spPr>
            <a:xfrm>
              <a:off x="9192226" y="3258622"/>
              <a:ext cx="301611" cy="127051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a:extLst>
                <a:ext uri="{FF2B5EF4-FFF2-40B4-BE49-F238E27FC236}">
                  <a16:creationId xmlns:a16="http://schemas.microsoft.com/office/drawing/2014/main" id="{AA98267D-F4E7-9842-A5AF-B0F4AA29B24D}"/>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6602369" y="2078841"/>
              <a:ext cx="3366149" cy="2835981"/>
            </a:xfrm>
            <a:prstGeom prst="rect">
              <a:avLst/>
            </a:prstGeom>
          </p:spPr>
        </p:pic>
      </p:grpSp>
      <p:grpSp>
        <p:nvGrpSpPr>
          <p:cNvPr id="19" name="Group 18">
            <a:extLst>
              <a:ext uri="{FF2B5EF4-FFF2-40B4-BE49-F238E27FC236}">
                <a16:creationId xmlns:a16="http://schemas.microsoft.com/office/drawing/2014/main" id="{C04C90F9-9A03-544C-AE77-4A1CF6C6A9EC}"/>
              </a:ext>
            </a:extLst>
          </p:cNvPr>
          <p:cNvGrpSpPr/>
          <p:nvPr/>
        </p:nvGrpSpPr>
        <p:grpSpPr>
          <a:xfrm>
            <a:off x="9575351" y="3483973"/>
            <a:ext cx="2234585" cy="2207771"/>
            <a:chOff x="7854368" y="2616526"/>
            <a:chExt cx="2979447" cy="2943694"/>
          </a:xfrm>
        </p:grpSpPr>
        <p:sp>
          <p:nvSpPr>
            <p:cNvPr id="18" name="Oval 17">
              <a:extLst>
                <a:ext uri="{FF2B5EF4-FFF2-40B4-BE49-F238E27FC236}">
                  <a16:creationId xmlns:a16="http://schemas.microsoft.com/office/drawing/2014/main" id="{CC2EA5A4-08EE-C448-86C2-E44E85EB0239}"/>
                </a:ext>
              </a:extLst>
            </p:cNvPr>
            <p:cNvSpPr/>
            <p:nvPr/>
          </p:nvSpPr>
          <p:spPr>
            <a:xfrm>
              <a:off x="7968668" y="2662628"/>
              <a:ext cx="1866978" cy="1866978"/>
            </a:xfrm>
            <a:prstGeom prst="ellipse">
              <a:avLst/>
            </a:prstGeom>
            <a:solidFill>
              <a:schemeClr val="accent2">
                <a:lumMod val="7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7" name="Picture 16">
              <a:extLst>
                <a:ext uri="{FF2B5EF4-FFF2-40B4-BE49-F238E27FC236}">
                  <a16:creationId xmlns:a16="http://schemas.microsoft.com/office/drawing/2014/main" id="{CC0F1C82-F44E-6A43-A19E-8E596F2A232F}"/>
                </a:ext>
              </a:extLst>
            </p:cNvPr>
            <p:cNvPicPr>
              <a:picLocks noChangeAspect="1"/>
            </p:cNvPicPr>
            <p:nvPr/>
          </p:nvPicPr>
          <p:blipFill>
            <a:blip r:embed="rId9">
              <a:duotone>
                <a:prstClr val="black"/>
                <a:schemeClr val="accent1">
                  <a:tint val="45000"/>
                  <a:satMod val="400000"/>
                </a:schemeClr>
              </a:duotone>
              <a:extLst>
                <a:ext uri="{BEBA8EAE-BF5A-486C-A8C5-ECC9F3942E4B}">
                  <a14:imgProps xmlns:a14="http://schemas.microsoft.com/office/drawing/2010/main">
                    <a14:imgLayer r:embed="rId10">
                      <a14:imgEffect>
                        <a14:brightnessContrast contrast="-100000"/>
                      </a14:imgEffect>
                    </a14:imgLayer>
                  </a14:imgProps>
                </a:ext>
                <a:ext uri="{28A0092B-C50C-407E-A947-70E740481C1C}">
                  <a14:useLocalDpi xmlns:a14="http://schemas.microsoft.com/office/drawing/2010/main" val="0"/>
                </a:ext>
              </a:extLst>
            </a:blip>
            <a:stretch>
              <a:fillRect/>
            </a:stretch>
          </p:blipFill>
          <p:spPr>
            <a:xfrm>
              <a:off x="7854368" y="2616526"/>
              <a:ext cx="2979447" cy="2943694"/>
            </a:xfrm>
            <a:prstGeom prst="rect">
              <a:avLst/>
            </a:prstGeom>
          </p:spPr>
        </p:pic>
      </p:grpSp>
    </p:spTree>
    <p:extLst>
      <p:ext uri="{BB962C8B-B14F-4D97-AF65-F5344CB8AC3E}">
        <p14:creationId xmlns:p14="http://schemas.microsoft.com/office/powerpoint/2010/main" val="288274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1000" fill="hold"/>
                                        <p:tgtEl>
                                          <p:spTgt spid="38"/>
                                        </p:tgtEl>
                                        <p:attrNameLst>
                                          <p:attrName>ppt_w</p:attrName>
                                        </p:attrNameLst>
                                      </p:cBhvr>
                                      <p:tavLst>
                                        <p:tav tm="0">
                                          <p:val>
                                            <p:fltVal val="0"/>
                                          </p:val>
                                        </p:tav>
                                        <p:tav tm="100000">
                                          <p:val>
                                            <p:strVal val="#ppt_w"/>
                                          </p:val>
                                        </p:tav>
                                      </p:tavLst>
                                    </p:anim>
                                    <p:anim calcmode="lin" valueType="num">
                                      <p:cBhvr>
                                        <p:cTn id="14" dur="1000" fill="hold"/>
                                        <p:tgtEl>
                                          <p:spTgt spid="38"/>
                                        </p:tgtEl>
                                        <p:attrNameLst>
                                          <p:attrName>ppt_h</p:attrName>
                                        </p:attrNameLst>
                                      </p:cBhvr>
                                      <p:tavLst>
                                        <p:tav tm="0">
                                          <p:val>
                                            <p:fltVal val="0"/>
                                          </p:val>
                                        </p:tav>
                                        <p:tav tm="100000">
                                          <p:val>
                                            <p:strVal val="#ppt_h"/>
                                          </p:val>
                                        </p:tav>
                                      </p:tavLst>
                                    </p:anim>
                                    <p:anim calcmode="lin" valueType="num">
                                      <p:cBhvr>
                                        <p:cTn id="15" dur="1000" fill="hold"/>
                                        <p:tgtEl>
                                          <p:spTgt spid="38"/>
                                        </p:tgtEl>
                                        <p:attrNameLst>
                                          <p:attrName>style.rotation</p:attrName>
                                        </p:attrNameLst>
                                      </p:cBhvr>
                                      <p:tavLst>
                                        <p:tav tm="0">
                                          <p:val>
                                            <p:fltVal val="90"/>
                                          </p:val>
                                        </p:tav>
                                        <p:tav tm="100000">
                                          <p:val>
                                            <p:fltVal val="0"/>
                                          </p:val>
                                        </p:tav>
                                      </p:tavLst>
                                    </p:anim>
                                    <p:animEffect transition="in" filter="fade">
                                      <p:cBhvr>
                                        <p:cTn id="16" dur="1000"/>
                                        <p:tgtEl>
                                          <p:spTgt spid="38"/>
                                        </p:tgtEl>
                                      </p:cBhvr>
                                    </p:animEffect>
                                  </p:childTnLst>
                                </p:cTn>
                              </p:par>
                              <p:par>
                                <p:cTn id="17" presetID="3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1000" fill="hold"/>
                                        <p:tgtEl>
                                          <p:spTgt spid="39"/>
                                        </p:tgtEl>
                                        <p:attrNameLst>
                                          <p:attrName>ppt_w</p:attrName>
                                        </p:attrNameLst>
                                      </p:cBhvr>
                                      <p:tavLst>
                                        <p:tav tm="0">
                                          <p:val>
                                            <p:fltVal val="0"/>
                                          </p:val>
                                        </p:tav>
                                        <p:tav tm="100000">
                                          <p:val>
                                            <p:strVal val="#ppt_w"/>
                                          </p:val>
                                        </p:tav>
                                      </p:tavLst>
                                    </p:anim>
                                    <p:anim calcmode="lin" valueType="num">
                                      <p:cBhvr>
                                        <p:cTn id="20" dur="1000" fill="hold"/>
                                        <p:tgtEl>
                                          <p:spTgt spid="39"/>
                                        </p:tgtEl>
                                        <p:attrNameLst>
                                          <p:attrName>ppt_h</p:attrName>
                                        </p:attrNameLst>
                                      </p:cBhvr>
                                      <p:tavLst>
                                        <p:tav tm="0">
                                          <p:val>
                                            <p:fltVal val="0"/>
                                          </p:val>
                                        </p:tav>
                                        <p:tav tm="100000">
                                          <p:val>
                                            <p:strVal val="#ppt_h"/>
                                          </p:val>
                                        </p:tav>
                                      </p:tavLst>
                                    </p:anim>
                                    <p:anim calcmode="lin" valueType="num">
                                      <p:cBhvr>
                                        <p:cTn id="21" dur="1000" fill="hold"/>
                                        <p:tgtEl>
                                          <p:spTgt spid="39"/>
                                        </p:tgtEl>
                                        <p:attrNameLst>
                                          <p:attrName>style.rotation</p:attrName>
                                        </p:attrNameLst>
                                      </p:cBhvr>
                                      <p:tavLst>
                                        <p:tav tm="0">
                                          <p:val>
                                            <p:fltVal val="90"/>
                                          </p:val>
                                        </p:tav>
                                        <p:tav tm="100000">
                                          <p:val>
                                            <p:fltVal val="0"/>
                                          </p:val>
                                        </p:tav>
                                      </p:tavLst>
                                    </p:anim>
                                    <p:animEffect transition="in" filter="fade">
                                      <p:cBhvr>
                                        <p:cTn id="22" dur="1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0" presetClass="path" presetSubtype="0" accel="50000" decel="50000" fill="hold" nodeType="withEffect">
                                  <p:stCondLst>
                                    <p:cond delay="500"/>
                                  </p:stCondLst>
                                  <p:childTnLst>
                                    <p:animMotion origin="layout" path="M -0.09622 -0.07639 L -0.13763 -0.12153 " pathEditMode="relative" rAng="0" ptsTypes="AA">
                                      <p:cBhvr>
                                        <p:cTn id="30" dur="2000" fill="hold"/>
                                        <p:tgtEl>
                                          <p:spTgt spid="19"/>
                                        </p:tgtEl>
                                        <p:attrNameLst>
                                          <p:attrName>ppt_x</p:attrName>
                                          <p:attrName>ppt_y</p:attrName>
                                        </p:attrNameLst>
                                      </p:cBhvr>
                                      <p:rCtr x="-2070" y="-22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B705297-530C-4E9E-A368-A24508D517BF}"/>
              </a:ext>
            </a:extLst>
          </p:cNvPr>
          <p:cNvGraphicFramePr>
            <a:graphicFrameLocks noGrp="1"/>
          </p:cNvGraphicFramePr>
          <p:nvPr>
            <p:extLst>
              <p:ext uri="{D42A27DB-BD31-4B8C-83A1-F6EECF244321}">
                <p14:modId xmlns:p14="http://schemas.microsoft.com/office/powerpoint/2010/main" val="2141427286"/>
              </p:ext>
            </p:extLst>
          </p:nvPr>
        </p:nvGraphicFramePr>
        <p:xfrm>
          <a:off x="2152654" y="1821342"/>
          <a:ext cx="8219514" cy="3085717"/>
        </p:xfrm>
        <a:graphic>
          <a:graphicData uri="http://schemas.openxmlformats.org/drawingml/2006/table">
            <a:tbl>
              <a:tblPr firstRow="1" bandRow="1">
                <a:tableStyleId>{5C22544A-7EE6-4342-B048-85BDC9FD1C3A}</a:tableStyleId>
              </a:tblPr>
              <a:tblGrid>
                <a:gridCol w="2739838">
                  <a:extLst>
                    <a:ext uri="{9D8B030D-6E8A-4147-A177-3AD203B41FA5}">
                      <a16:colId xmlns:a16="http://schemas.microsoft.com/office/drawing/2014/main" val="3380779028"/>
                    </a:ext>
                  </a:extLst>
                </a:gridCol>
                <a:gridCol w="2739838">
                  <a:extLst>
                    <a:ext uri="{9D8B030D-6E8A-4147-A177-3AD203B41FA5}">
                      <a16:colId xmlns:a16="http://schemas.microsoft.com/office/drawing/2014/main" val="2329802765"/>
                    </a:ext>
                  </a:extLst>
                </a:gridCol>
                <a:gridCol w="2739838">
                  <a:extLst>
                    <a:ext uri="{9D8B030D-6E8A-4147-A177-3AD203B41FA5}">
                      <a16:colId xmlns:a16="http://schemas.microsoft.com/office/drawing/2014/main" val="2535800757"/>
                    </a:ext>
                  </a:extLst>
                </a:gridCol>
              </a:tblGrid>
              <a:tr h="298038">
                <a:tc>
                  <a:txBody>
                    <a:bodyPr/>
                    <a:lstStyle/>
                    <a:p>
                      <a:r>
                        <a:rPr lang="en-US" sz="1400" dirty="0"/>
                        <a:t>Sharing Option</a:t>
                      </a:r>
                    </a:p>
                  </a:txBody>
                  <a:tcPr marL="68580" marR="68580" marT="34290" marB="34290"/>
                </a:tc>
                <a:tc>
                  <a:txBody>
                    <a:bodyPr/>
                    <a:lstStyle/>
                    <a:p>
                      <a:r>
                        <a:rPr lang="en-US" sz="1400" dirty="0"/>
                        <a:t>Use</a:t>
                      </a:r>
                    </a:p>
                  </a:txBody>
                  <a:tcPr marL="68580" marR="68580" marT="34290" marB="34290"/>
                </a:tc>
                <a:tc>
                  <a:txBody>
                    <a:bodyPr/>
                    <a:lstStyle/>
                    <a:p>
                      <a:r>
                        <a:rPr lang="en-US" sz="1400" dirty="0"/>
                        <a:t>Cost</a:t>
                      </a:r>
                    </a:p>
                  </a:txBody>
                  <a:tcPr marL="68580" marR="68580" marT="34290" marB="34290"/>
                </a:tc>
                <a:extLst>
                  <a:ext uri="{0D108BD9-81ED-4DB2-BD59-A6C34878D82A}">
                    <a16:rowId xmlns:a16="http://schemas.microsoft.com/office/drawing/2014/main" val="1018476451"/>
                  </a:ext>
                </a:extLst>
              </a:tr>
              <a:tr h="311179">
                <a:tc>
                  <a:txBody>
                    <a:bodyPr/>
                    <a:lstStyle/>
                    <a:p>
                      <a:r>
                        <a:rPr lang="en-US" sz="1400" dirty="0"/>
                        <a:t>Public Report</a:t>
                      </a:r>
                    </a:p>
                  </a:txBody>
                  <a:tcPr marL="68580" marR="68580" marT="34290" marB="34290"/>
                </a:tc>
                <a:tc>
                  <a:txBody>
                    <a:bodyPr/>
                    <a:lstStyle/>
                    <a:p>
                      <a:r>
                        <a:rPr lang="en-US" sz="1400" dirty="0"/>
                        <a:t>Public online link.  Not secure.</a:t>
                      </a:r>
                    </a:p>
                  </a:txBody>
                  <a:tcPr marL="68580" marR="68580" marT="34290" marB="34290"/>
                </a:tc>
                <a:tc>
                  <a:txBody>
                    <a:bodyPr/>
                    <a:lstStyle/>
                    <a:p>
                      <a:r>
                        <a:rPr lang="en-US" sz="1400" dirty="0"/>
                        <a:t>Free</a:t>
                      </a:r>
                    </a:p>
                  </a:txBody>
                  <a:tcPr marL="68580" marR="68580" marT="34290" marB="34290"/>
                </a:tc>
                <a:extLst>
                  <a:ext uri="{0D108BD9-81ED-4DB2-BD59-A6C34878D82A}">
                    <a16:rowId xmlns:a16="http://schemas.microsoft.com/office/drawing/2014/main" val="3170177830"/>
                  </a:ext>
                </a:extLst>
              </a:tr>
              <a:tr h="490439">
                <a:tc>
                  <a:txBody>
                    <a:bodyPr/>
                    <a:lstStyle/>
                    <a:p>
                      <a:r>
                        <a:rPr lang="en-US" sz="1400" dirty="0"/>
                        <a:t>Share Power BI Desktop Files</a:t>
                      </a:r>
                    </a:p>
                  </a:txBody>
                  <a:tcPr marL="68580" marR="68580" marT="34290" marB="34290"/>
                </a:tc>
                <a:tc>
                  <a:txBody>
                    <a:bodyPr/>
                    <a:lstStyle/>
                    <a:p>
                      <a:r>
                        <a:rPr lang="en-US" sz="1400" dirty="0"/>
                        <a:t>Raw data must be accessible by creators and viewers.</a:t>
                      </a:r>
                    </a:p>
                  </a:txBody>
                  <a:tcPr marL="68580" marR="68580" marT="34290" marB="34290"/>
                </a:tc>
                <a:tc>
                  <a:txBody>
                    <a:bodyPr/>
                    <a:lstStyle/>
                    <a:p>
                      <a:r>
                        <a:rPr lang="en-US" sz="1400" dirty="0"/>
                        <a:t>Free</a:t>
                      </a:r>
                    </a:p>
                  </a:txBody>
                  <a:tcPr marL="68580" marR="68580" marT="34290" marB="34290"/>
                </a:tc>
                <a:extLst>
                  <a:ext uri="{0D108BD9-81ED-4DB2-BD59-A6C34878D82A}">
                    <a16:rowId xmlns:a16="http://schemas.microsoft.com/office/drawing/2014/main" val="2974090624"/>
                  </a:ext>
                </a:extLst>
              </a:tr>
              <a:tr h="490439">
                <a:tc>
                  <a:txBody>
                    <a:bodyPr/>
                    <a:lstStyle/>
                    <a:p>
                      <a:r>
                        <a:rPr lang="en-US" sz="1400" dirty="0"/>
                        <a:t>Export to PDF</a:t>
                      </a:r>
                    </a:p>
                  </a:txBody>
                  <a:tcPr marL="68580" marR="68580" marT="34290" marB="34290"/>
                </a:tc>
                <a:tc>
                  <a:txBody>
                    <a:bodyPr/>
                    <a:lstStyle/>
                    <a:p>
                      <a:r>
                        <a:rPr lang="en-US" sz="1400" dirty="0"/>
                        <a:t>Create a static report from a Power BI report</a:t>
                      </a:r>
                    </a:p>
                  </a:txBody>
                  <a:tcPr marL="68580" marR="68580" marT="34290" marB="34290"/>
                </a:tc>
                <a:tc>
                  <a:txBody>
                    <a:bodyPr/>
                    <a:lstStyle/>
                    <a:p>
                      <a:r>
                        <a:rPr lang="en-US" sz="1400" dirty="0"/>
                        <a:t>Free in desktop, requires Pro license in service.  </a:t>
                      </a:r>
                    </a:p>
                  </a:txBody>
                  <a:tcPr marL="68580" marR="68580" marT="34290" marB="34290"/>
                </a:tc>
                <a:extLst>
                  <a:ext uri="{0D108BD9-81ED-4DB2-BD59-A6C34878D82A}">
                    <a16:rowId xmlns:a16="http://schemas.microsoft.com/office/drawing/2014/main" val="1036034808"/>
                  </a:ext>
                </a:extLst>
              </a:tr>
              <a:tr h="490439">
                <a:tc>
                  <a:txBody>
                    <a:bodyPr/>
                    <a:lstStyle/>
                    <a:p>
                      <a:r>
                        <a:rPr lang="en-US" sz="1400" dirty="0"/>
                        <a:t>Embedded Report</a:t>
                      </a:r>
                    </a:p>
                  </a:txBody>
                  <a:tcPr marL="68580" marR="68580" marT="34290" marB="34290"/>
                </a:tc>
                <a:tc>
                  <a:txBody>
                    <a:bodyPr/>
                    <a:lstStyle/>
                    <a:p>
                      <a:r>
                        <a:rPr lang="en-US" sz="1400" dirty="0"/>
                        <a:t>Secure link to embed in other websites.</a:t>
                      </a:r>
                    </a:p>
                  </a:txBody>
                  <a:tcPr marL="68580" marR="68580" marT="34290" marB="34290"/>
                </a:tc>
                <a:tc>
                  <a:txBody>
                    <a:bodyPr/>
                    <a:lstStyle/>
                    <a:p>
                      <a:r>
                        <a:rPr lang="en-US" sz="1400" dirty="0"/>
                        <a:t>Varies. ~$25/user license/year.</a:t>
                      </a:r>
                    </a:p>
                  </a:txBody>
                  <a:tcPr marL="68580" marR="68580" marT="34290" marB="34290"/>
                </a:tc>
                <a:extLst>
                  <a:ext uri="{0D108BD9-81ED-4DB2-BD59-A6C34878D82A}">
                    <a16:rowId xmlns:a16="http://schemas.microsoft.com/office/drawing/2014/main" val="2248651983"/>
                  </a:ext>
                </a:extLst>
              </a:tr>
              <a:tr h="490439">
                <a:tc>
                  <a:txBody>
                    <a:bodyPr/>
                    <a:lstStyle/>
                    <a:p>
                      <a:r>
                        <a:rPr lang="en-US" sz="1400" dirty="0"/>
                        <a:t>Direct Share</a:t>
                      </a:r>
                    </a:p>
                  </a:txBody>
                  <a:tcPr marL="68580" marR="68580" marT="34290" marB="34290"/>
                </a:tc>
                <a:tc>
                  <a:txBody>
                    <a:bodyPr/>
                    <a:lstStyle/>
                    <a:p>
                      <a:r>
                        <a:rPr lang="en-US" sz="1400" dirty="0"/>
                        <a:t>Sharing between licensed individuals.</a:t>
                      </a:r>
                    </a:p>
                  </a:txBody>
                  <a:tcPr marL="68580" marR="68580" marT="34290" marB="34290"/>
                </a:tc>
                <a:tc>
                  <a:txBody>
                    <a:bodyPr/>
                    <a:lstStyle/>
                    <a:p>
                      <a:r>
                        <a:rPr lang="en-US" sz="1400" dirty="0"/>
                        <a:t>Varies.  ~$25/user license/year.</a:t>
                      </a:r>
                    </a:p>
                  </a:txBody>
                  <a:tcPr marL="68580" marR="68580" marT="34290" marB="34290"/>
                </a:tc>
                <a:extLst>
                  <a:ext uri="{0D108BD9-81ED-4DB2-BD59-A6C34878D82A}">
                    <a16:rowId xmlns:a16="http://schemas.microsoft.com/office/drawing/2014/main" val="2910195180"/>
                  </a:ext>
                </a:extLst>
              </a:tr>
              <a:tr h="495216">
                <a:tc>
                  <a:txBody>
                    <a:bodyPr/>
                    <a:lstStyle/>
                    <a:p>
                      <a:r>
                        <a:rPr lang="en-US" sz="1400" dirty="0"/>
                        <a:t>Power BI Premium</a:t>
                      </a:r>
                    </a:p>
                  </a:txBody>
                  <a:tcPr marL="68580" marR="68580" marT="34290" marB="34290"/>
                </a:tc>
                <a:tc>
                  <a:txBody>
                    <a:bodyPr/>
                    <a:lstStyle/>
                    <a:p>
                      <a:r>
                        <a:rPr lang="en-US" sz="1400" dirty="0"/>
                        <a:t>Sharing from licensed authors to unlicensed viewers</a:t>
                      </a:r>
                    </a:p>
                  </a:txBody>
                  <a:tcPr marL="68580" marR="68580" marT="34290" marB="34290"/>
                </a:tc>
                <a:tc>
                  <a:txBody>
                    <a:bodyPr/>
                    <a:lstStyle/>
                    <a:p>
                      <a:r>
                        <a:rPr lang="en-US" sz="1400" dirty="0"/>
                        <a:t>Varies.  ~$20k/year + $25/</a:t>
                      </a:r>
                      <a:r>
                        <a:rPr lang="en-US" sz="1400" u="sng" dirty="0"/>
                        <a:t>author</a:t>
                      </a:r>
                      <a:r>
                        <a:rPr lang="en-US" sz="1400" dirty="0"/>
                        <a:t> license/year</a:t>
                      </a:r>
                    </a:p>
                  </a:txBody>
                  <a:tcPr marL="68580" marR="68580" marT="34290" marB="34290"/>
                </a:tc>
                <a:extLst>
                  <a:ext uri="{0D108BD9-81ED-4DB2-BD59-A6C34878D82A}">
                    <a16:rowId xmlns:a16="http://schemas.microsoft.com/office/drawing/2014/main" val="3773942684"/>
                  </a:ext>
                </a:extLst>
              </a:tr>
            </a:tbl>
          </a:graphicData>
        </a:graphic>
      </p:graphicFrame>
      <p:sp>
        <p:nvSpPr>
          <p:cNvPr id="9" name="Rectangle 8">
            <a:extLst>
              <a:ext uri="{FF2B5EF4-FFF2-40B4-BE49-F238E27FC236}">
                <a16:creationId xmlns:a16="http://schemas.microsoft.com/office/drawing/2014/main" id="{67C0381A-A644-48A7-B7AE-C17FB4F2564A}"/>
              </a:ext>
            </a:extLst>
          </p:cNvPr>
          <p:cNvSpPr/>
          <p:nvPr/>
        </p:nvSpPr>
        <p:spPr>
          <a:xfrm>
            <a:off x="1533411" y="4364938"/>
            <a:ext cx="9144000" cy="506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5" name="Rectangle 4"/>
          <p:cNvSpPr/>
          <p:nvPr/>
        </p:nvSpPr>
        <p:spPr>
          <a:xfrm>
            <a:off x="1524000" y="2412944"/>
            <a:ext cx="9144000" cy="5191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Rectangle 5"/>
          <p:cNvSpPr/>
          <p:nvPr/>
        </p:nvSpPr>
        <p:spPr>
          <a:xfrm>
            <a:off x="1524000" y="2915955"/>
            <a:ext cx="9144000" cy="506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Rectangle 6"/>
          <p:cNvSpPr/>
          <p:nvPr/>
        </p:nvSpPr>
        <p:spPr>
          <a:xfrm>
            <a:off x="1524000" y="3393260"/>
            <a:ext cx="9144000" cy="5191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p:cNvSpPr/>
          <p:nvPr/>
        </p:nvSpPr>
        <p:spPr>
          <a:xfrm>
            <a:off x="1524000" y="3903703"/>
            <a:ext cx="9144000" cy="50633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3" name="Title 2">
            <a:extLst>
              <a:ext uri="{FF2B5EF4-FFF2-40B4-BE49-F238E27FC236}">
                <a16:creationId xmlns:a16="http://schemas.microsoft.com/office/drawing/2014/main" id="{9A7F8516-DFC9-49CD-9E53-459F638D61C3}"/>
              </a:ext>
            </a:extLst>
          </p:cNvPr>
          <p:cNvSpPr>
            <a:spLocks noGrp="1"/>
          </p:cNvSpPr>
          <p:nvPr>
            <p:ph type="title"/>
          </p:nvPr>
        </p:nvSpPr>
        <p:spPr>
          <a:xfrm>
            <a:off x="2152650" y="953593"/>
            <a:ext cx="7886700" cy="994172"/>
          </a:xfrm>
        </p:spPr>
        <p:txBody>
          <a:bodyPr/>
          <a:lstStyle/>
          <a:p>
            <a:r>
              <a:rPr lang="en-US" dirty="0"/>
              <a:t>Sharing Options</a:t>
            </a:r>
          </a:p>
        </p:txBody>
      </p:sp>
    </p:spTree>
    <p:extLst>
      <p:ext uri="{BB962C8B-B14F-4D97-AF65-F5344CB8AC3E}">
        <p14:creationId xmlns:p14="http://schemas.microsoft.com/office/powerpoint/2010/main" val="92882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animBg="1"/>
      <p:bldP spid="6"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2A2D0C-4536-4E9F-9228-87B77089CBCF}"/>
              </a:ext>
            </a:extLst>
          </p:cNvPr>
          <p:cNvSpPr>
            <a:spLocks noGrp="1"/>
          </p:cNvSpPr>
          <p:nvPr>
            <p:ph type="title"/>
          </p:nvPr>
        </p:nvSpPr>
        <p:spPr>
          <a:xfrm>
            <a:off x="609600" y="1701047"/>
            <a:ext cx="10972800" cy="1143000"/>
          </a:xfrm>
        </p:spPr>
        <p:txBody>
          <a:bodyPr>
            <a:normAutofit fontScale="90000"/>
          </a:bodyPr>
          <a:lstStyle/>
          <a:p>
            <a:r>
              <a:rPr lang="en-US" dirty="0"/>
              <a:t>Request a Pro License ($25/user/</a:t>
            </a:r>
            <a:r>
              <a:rPr lang="en-US" dirty="0" err="1"/>
              <a:t>yr</a:t>
            </a:r>
            <a:r>
              <a:rPr lang="en-US" dirty="0"/>
              <a:t>):</a:t>
            </a:r>
            <a:br>
              <a:rPr lang="en-US" dirty="0"/>
            </a:br>
            <a:br>
              <a:rPr lang="en-US" dirty="0"/>
            </a:br>
            <a:r>
              <a:rPr lang="en-US" dirty="0"/>
              <a:t>https://www.k-state.edu/its/software/software-licenses/ms-power-bi/</a:t>
            </a:r>
          </a:p>
        </p:txBody>
      </p:sp>
    </p:spTree>
    <p:extLst>
      <p:ext uri="{BB962C8B-B14F-4D97-AF65-F5344CB8AC3E}">
        <p14:creationId xmlns:p14="http://schemas.microsoft.com/office/powerpoint/2010/main" val="13925998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362344D-0DB8-4E0B-9348-4F44FB8E8847}"/>
              </a:ext>
            </a:extLst>
          </p:cNvPr>
          <p:cNvSpPr>
            <a:spLocks noGrp="1"/>
          </p:cNvSpPr>
          <p:nvPr>
            <p:ph type="title"/>
          </p:nvPr>
        </p:nvSpPr>
        <p:spPr>
          <a:xfrm>
            <a:off x="609600" y="1079610"/>
            <a:ext cx="10972800" cy="1914384"/>
          </a:xfrm>
        </p:spPr>
        <p:txBody>
          <a:bodyPr>
            <a:normAutofit/>
          </a:bodyPr>
          <a:lstStyle/>
          <a:p>
            <a:pPr>
              <a:spcAft>
                <a:spcPts val="600"/>
              </a:spcAft>
            </a:pPr>
            <a:r>
              <a:rPr lang="en-US" b="1" dirty="0"/>
              <a:t>K-State Power BI Users Group</a:t>
            </a:r>
            <a:br>
              <a:rPr lang="en-US" dirty="0"/>
            </a:br>
            <a:r>
              <a:rPr lang="en-US" dirty="0"/>
              <a:t>email Chuck Gould – chuck@ksu.edu</a:t>
            </a:r>
          </a:p>
        </p:txBody>
      </p:sp>
      <p:sp>
        <p:nvSpPr>
          <p:cNvPr id="5" name="Title 1">
            <a:extLst>
              <a:ext uri="{FF2B5EF4-FFF2-40B4-BE49-F238E27FC236}">
                <a16:creationId xmlns:a16="http://schemas.microsoft.com/office/drawing/2014/main" id="{16ADC196-B507-4A26-8414-69A13C85D72A}"/>
              </a:ext>
            </a:extLst>
          </p:cNvPr>
          <p:cNvSpPr txBox="1">
            <a:spLocks/>
          </p:cNvSpPr>
          <p:nvPr/>
        </p:nvSpPr>
        <p:spPr>
          <a:xfrm>
            <a:off x="609600" y="3620103"/>
            <a:ext cx="10972800" cy="191956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20000"/>
              </a:lnSpc>
              <a:spcAft>
                <a:spcPts val="600"/>
              </a:spcAft>
            </a:pPr>
            <a:r>
              <a:rPr lang="en-US" b="1" dirty="0"/>
              <a:t>K-State Power BI Slack Channel</a:t>
            </a:r>
          </a:p>
          <a:p>
            <a:pPr>
              <a:lnSpc>
                <a:spcPct val="120000"/>
              </a:lnSpc>
              <a:spcAft>
                <a:spcPts val="600"/>
              </a:spcAft>
            </a:pPr>
            <a:r>
              <a:rPr lang="en-US" dirty="0"/>
              <a:t>ksupowerbi.slack.com</a:t>
            </a:r>
          </a:p>
        </p:txBody>
      </p:sp>
    </p:spTree>
    <p:extLst>
      <p:ext uri="{BB962C8B-B14F-4D97-AF65-F5344CB8AC3E}">
        <p14:creationId xmlns:p14="http://schemas.microsoft.com/office/powerpoint/2010/main" val="940425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2A2D0C-4536-4E9F-9228-87B77089CBCF}"/>
              </a:ext>
            </a:extLst>
          </p:cNvPr>
          <p:cNvSpPr>
            <a:spLocks noGrp="1"/>
          </p:cNvSpPr>
          <p:nvPr>
            <p:ph type="title"/>
          </p:nvPr>
        </p:nvSpPr>
        <p:spPr>
          <a:xfrm>
            <a:off x="609600" y="1701047"/>
            <a:ext cx="10972800" cy="1143000"/>
          </a:xfrm>
        </p:spPr>
        <p:txBody>
          <a:bodyPr>
            <a:normAutofit/>
          </a:bodyPr>
          <a:lstStyle/>
          <a:p>
            <a:r>
              <a:rPr lang="en-US" dirty="0"/>
              <a:t>What about the data warehouse?</a:t>
            </a:r>
          </a:p>
        </p:txBody>
      </p:sp>
    </p:spTree>
    <p:extLst>
      <p:ext uri="{BB962C8B-B14F-4D97-AF65-F5344CB8AC3E}">
        <p14:creationId xmlns:p14="http://schemas.microsoft.com/office/powerpoint/2010/main" val="50178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0B0A8-AF6F-4F30-B704-C4A160E51D2C}"/>
              </a:ext>
            </a:extLst>
          </p:cNvPr>
          <p:cNvSpPr>
            <a:spLocks noGrp="1"/>
          </p:cNvSpPr>
          <p:nvPr>
            <p:ph type="title"/>
          </p:nvPr>
        </p:nvSpPr>
        <p:spPr>
          <a:xfrm>
            <a:off x="609600" y="703520"/>
            <a:ext cx="10972800" cy="1143000"/>
          </a:xfrm>
        </p:spPr>
        <p:txBody>
          <a:bodyPr/>
          <a:lstStyle/>
          <a:p>
            <a:r>
              <a:rPr lang="en-US" dirty="0"/>
              <a:t>Resource Documents</a:t>
            </a:r>
          </a:p>
        </p:txBody>
      </p:sp>
      <p:graphicFrame>
        <p:nvGraphicFramePr>
          <p:cNvPr id="6" name="Diagram 5">
            <a:extLst>
              <a:ext uri="{FF2B5EF4-FFF2-40B4-BE49-F238E27FC236}">
                <a16:creationId xmlns:a16="http://schemas.microsoft.com/office/drawing/2014/main" id="{219C71C2-DF44-4487-BE4D-0E3652E97FD3}"/>
              </a:ext>
            </a:extLst>
          </p:cNvPr>
          <p:cNvGraphicFramePr/>
          <p:nvPr>
            <p:extLst/>
          </p:nvPr>
        </p:nvGraphicFramePr>
        <p:xfrm>
          <a:off x="3048000" y="2125266"/>
          <a:ext cx="6096000" cy="3335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Arrow: Right 2">
            <a:extLst>
              <a:ext uri="{FF2B5EF4-FFF2-40B4-BE49-F238E27FC236}">
                <a16:creationId xmlns:a16="http://schemas.microsoft.com/office/drawing/2014/main" id="{EF912F39-B8BC-40B3-A645-7AAAA4298A64}"/>
              </a:ext>
            </a:extLst>
          </p:cNvPr>
          <p:cNvSpPr/>
          <p:nvPr/>
        </p:nvSpPr>
        <p:spPr>
          <a:xfrm>
            <a:off x="1894704" y="2199408"/>
            <a:ext cx="889686" cy="40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Arrow: Right 4">
            <a:extLst>
              <a:ext uri="{FF2B5EF4-FFF2-40B4-BE49-F238E27FC236}">
                <a16:creationId xmlns:a16="http://schemas.microsoft.com/office/drawing/2014/main" id="{4FF6A064-60AE-41D2-AB27-E5AAC86B711B}"/>
              </a:ext>
            </a:extLst>
          </p:cNvPr>
          <p:cNvSpPr/>
          <p:nvPr/>
        </p:nvSpPr>
        <p:spPr>
          <a:xfrm>
            <a:off x="1879256" y="2906837"/>
            <a:ext cx="889686" cy="40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Arrow: Right 6">
            <a:extLst>
              <a:ext uri="{FF2B5EF4-FFF2-40B4-BE49-F238E27FC236}">
                <a16:creationId xmlns:a16="http://schemas.microsoft.com/office/drawing/2014/main" id="{0D39029C-5083-4D68-9437-8AC42CCAA824}"/>
              </a:ext>
            </a:extLst>
          </p:cNvPr>
          <p:cNvSpPr/>
          <p:nvPr/>
        </p:nvSpPr>
        <p:spPr>
          <a:xfrm>
            <a:off x="1860720" y="3611173"/>
            <a:ext cx="889686" cy="40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Arrow: Right 7">
            <a:extLst>
              <a:ext uri="{FF2B5EF4-FFF2-40B4-BE49-F238E27FC236}">
                <a16:creationId xmlns:a16="http://schemas.microsoft.com/office/drawing/2014/main" id="{CBEC876E-E01C-4317-BD68-92466324275E}"/>
              </a:ext>
            </a:extLst>
          </p:cNvPr>
          <p:cNvSpPr/>
          <p:nvPr/>
        </p:nvSpPr>
        <p:spPr>
          <a:xfrm>
            <a:off x="1863807" y="4262999"/>
            <a:ext cx="889686" cy="40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Arrow: Right 8">
            <a:extLst>
              <a:ext uri="{FF2B5EF4-FFF2-40B4-BE49-F238E27FC236}">
                <a16:creationId xmlns:a16="http://schemas.microsoft.com/office/drawing/2014/main" id="{9667FA9A-2EB3-48C5-B404-F85A081894CD}"/>
              </a:ext>
            </a:extLst>
          </p:cNvPr>
          <p:cNvSpPr/>
          <p:nvPr/>
        </p:nvSpPr>
        <p:spPr>
          <a:xfrm>
            <a:off x="1848359" y="4988954"/>
            <a:ext cx="889686" cy="4001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52545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6680" y="1467471"/>
            <a:ext cx="3725863" cy="1325563"/>
          </a:xfrm>
        </p:spPr>
        <p:txBody>
          <a:bodyPr>
            <a:normAutofit fontScale="90000"/>
          </a:bodyPr>
          <a:lstStyle/>
          <a:p>
            <a:r>
              <a:rPr lang="en-US" dirty="0">
                <a:solidFill>
                  <a:schemeClr val="bg1"/>
                </a:solidFill>
              </a:rPr>
              <a:t>Questions &amp; Discussion</a:t>
            </a:r>
          </a:p>
        </p:txBody>
      </p:sp>
      <p:sp>
        <p:nvSpPr>
          <p:cNvPr id="3" name="Title 8">
            <a:extLst>
              <a:ext uri="{FF2B5EF4-FFF2-40B4-BE49-F238E27FC236}">
                <a16:creationId xmlns:a16="http://schemas.microsoft.com/office/drawing/2014/main" id="{0E7EF710-F77B-4528-BD07-CB973E42B10A}"/>
              </a:ext>
            </a:extLst>
          </p:cNvPr>
          <p:cNvSpPr txBox="1">
            <a:spLocks/>
          </p:cNvSpPr>
          <p:nvPr/>
        </p:nvSpPr>
        <p:spPr>
          <a:xfrm>
            <a:off x="5668113" y="3983354"/>
            <a:ext cx="5348061" cy="994172"/>
          </a:xfrm>
          <a:prstGeom prst="rect">
            <a:avLst/>
          </a:prstGeom>
        </p:spPr>
        <p:txBody>
          <a:bodyPr vert="horz" lIns="68580" tIns="34290" rIns="68580" bIns="3429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Using Power BI to Automate Data Cleaning and Visualization</a:t>
            </a:r>
          </a:p>
        </p:txBody>
      </p:sp>
      <p:sp>
        <p:nvSpPr>
          <p:cNvPr id="4" name="Title 3">
            <a:extLst>
              <a:ext uri="{FF2B5EF4-FFF2-40B4-BE49-F238E27FC236}">
                <a16:creationId xmlns:a16="http://schemas.microsoft.com/office/drawing/2014/main" id="{998B23FC-DBA6-410B-9F0B-5ED370DD2138}"/>
              </a:ext>
            </a:extLst>
          </p:cNvPr>
          <p:cNvSpPr txBox="1">
            <a:spLocks/>
          </p:cNvSpPr>
          <p:nvPr/>
        </p:nvSpPr>
        <p:spPr>
          <a:xfrm>
            <a:off x="6262255" y="1377165"/>
            <a:ext cx="4159779" cy="128944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300" dirty="0"/>
              <a:t>Thanks for coming!</a:t>
            </a:r>
          </a:p>
        </p:txBody>
      </p:sp>
    </p:spTree>
    <p:extLst>
      <p:ext uri="{BB962C8B-B14F-4D97-AF65-F5344CB8AC3E}">
        <p14:creationId xmlns:p14="http://schemas.microsoft.com/office/powerpoint/2010/main" val="1519327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981200" y="836750"/>
            <a:ext cx="8229600" cy="1143000"/>
          </a:xfrm>
        </p:spPr>
        <p:txBody>
          <a:bodyPr/>
          <a:lstStyle/>
          <a:p>
            <a:r>
              <a:rPr lang="en-US" dirty="0"/>
              <a:t>Data        Dashboards</a:t>
            </a:r>
          </a:p>
        </p:txBody>
      </p:sp>
      <p:pic>
        <p:nvPicPr>
          <p:cNvPr id="4" name="Picture 3">
            <a:extLst>
              <a:ext uri="{FF2B5EF4-FFF2-40B4-BE49-F238E27FC236}">
                <a16:creationId xmlns:a16="http://schemas.microsoft.com/office/drawing/2014/main" id="{FD03DB79-E0A0-4C15-B6AA-CAF9613222AF}"/>
              </a:ext>
            </a:extLst>
          </p:cNvPr>
          <p:cNvPicPr>
            <a:picLocks noChangeAspect="1"/>
          </p:cNvPicPr>
          <p:nvPr/>
        </p:nvPicPr>
        <p:blipFill rotWithShape="1">
          <a:blip r:embed="rId3"/>
          <a:srcRect l="22750" t="11254"/>
          <a:stretch/>
        </p:blipFill>
        <p:spPr>
          <a:xfrm>
            <a:off x="6461763" y="2204649"/>
            <a:ext cx="4058323" cy="2661879"/>
          </a:xfrm>
          <a:prstGeom prst="rect">
            <a:avLst/>
          </a:prstGeom>
          <a:ln>
            <a:solidFill>
              <a:schemeClr val="tx1"/>
            </a:solidFill>
          </a:ln>
        </p:spPr>
      </p:pic>
      <p:cxnSp>
        <p:nvCxnSpPr>
          <p:cNvPr id="6" name="Straight Arrow Connector 5">
            <a:extLst>
              <a:ext uri="{FF2B5EF4-FFF2-40B4-BE49-F238E27FC236}">
                <a16:creationId xmlns:a16="http://schemas.microsoft.com/office/drawing/2014/main" id="{30131BC5-B9D9-464B-A32D-484C354E182A}"/>
              </a:ext>
            </a:extLst>
          </p:cNvPr>
          <p:cNvCxnSpPr/>
          <p:nvPr/>
        </p:nvCxnSpPr>
        <p:spPr>
          <a:xfrm>
            <a:off x="5155111" y="1408250"/>
            <a:ext cx="355147"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3044075-467B-4946-AEA6-7EC010EC1547}"/>
              </a:ext>
            </a:extLst>
          </p:cNvPr>
          <p:cNvPicPr>
            <a:picLocks noChangeAspect="1"/>
          </p:cNvPicPr>
          <p:nvPr/>
        </p:nvPicPr>
        <p:blipFill>
          <a:blip r:embed="rId4"/>
          <a:stretch>
            <a:fillRect/>
          </a:stretch>
        </p:blipFill>
        <p:spPr>
          <a:xfrm>
            <a:off x="2015042" y="2204649"/>
            <a:ext cx="3140069" cy="3358781"/>
          </a:xfrm>
          <a:prstGeom prst="rect">
            <a:avLst/>
          </a:prstGeom>
        </p:spPr>
      </p:pic>
      <p:cxnSp>
        <p:nvCxnSpPr>
          <p:cNvPr id="7" name="Straight Arrow Connector 6">
            <a:extLst>
              <a:ext uri="{FF2B5EF4-FFF2-40B4-BE49-F238E27FC236}">
                <a16:creationId xmlns:a16="http://schemas.microsoft.com/office/drawing/2014/main" id="{28BB9268-8DA9-499A-861C-06CA11E367EF}"/>
              </a:ext>
            </a:extLst>
          </p:cNvPr>
          <p:cNvCxnSpPr>
            <a:cxnSpLocks/>
          </p:cNvCxnSpPr>
          <p:nvPr/>
        </p:nvCxnSpPr>
        <p:spPr>
          <a:xfrm>
            <a:off x="5442040" y="3415936"/>
            <a:ext cx="745400" cy="13064"/>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39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AF6871A9-8AE4-3B46-A14E-1A955B7210F8}"/>
              </a:ext>
            </a:extLst>
          </p:cNvPr>
          <p:cNvGrpSpPr/>
          <p:nvPr/>
        </p:nvGrpSpPr>
        <p:grpSpPr>
          <a:xfrm>
            <a:off x="7064074" y="2225142"/>
            <a:ext cx="2869127" cy="2317413"/>
            <a:chOff x="7386760" y="1754394"/>
            <a:chExt cx="3825503" cy="3089883"/>
          </a:xfrm>
        </p:grpSpPr>
        <p:grpSp>
          <p:nvGrpSpPr>
            <p:cNvPr id="5" name="Group 4">
              <a:extLst>
                <a:ext uri="{FF2B5EF4-FFF2-40B4-BE49-F238E27FC236}">
                  <a16:creationId xmlns:a16="http://schemas.microsoft.com/office/drawing/2014/main" id="{72B25FB1-8F2A-7241-8720-C5E1052BAF17}"/>
                </a:ext>
              </a:extLst>
            </p:cNvPr>
            <p:cNvGrpSpPr/>
            <p:nvPr/>
          </p:nvGrpSpPr>
          <p:grpSpPr>
            <a:xfrm>
              <a:off x="7386760" y="1754394"/>
              <a:ext cx="3825503" cy="2752574"/>
              <a:chOff x="7386760" y="1754394"/>
              <a:chExt cx="2203511" cy="1585498"/>
            </a:xfrm>
          </p:grpSpPr>
          <p:pic>
            <p:nvPicPr>
              <p:cNvPr id="25" name="Picture 24">
                <a:extLst>
                  <a:ext uri="{FF2B5EF4-FFF2-40B4-BE49-F238E27FC236}">
                    <a16:creationId xmlns:a16="http://schemas.microsoft.com/office/drawing/2014/main" id="{0B29A0D4-B06A-0E40-B4B8-2F010C59A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760" y="1754394"/>
                <a:ext cx="2203511" cy="1585498"/>
              </a:xfrm>
              <a:prstGeom prst="rect">
                <a:avLst/>
              </a:prstGeom>
            </p:spPr>
          </p:pic>
          <p:sp>
            <p:nvSpPr>
              <p:cNvPr id="3" name="Rectangle 2">
                <a:extLst>
                  <a:ext uri="{FF2B5EF4-FFF2-40B4-BE49-F238E27FC236}">
                    <a16:creationId xmlns:a16="http://schemas.microsoft.com/office/drawing/2014/main" id="{5A41EBB0-5813-8F4A-8449-34367F3B1EA7}"/>
                  </a:ext>
                </a:extLst>
              </p:cNvPr>
              <p:cNvSpPr/>
              <p:nvPr/>
            </p:nvSpPr>
            <p:spPr>
              <a:xfrm>
                <a:off x="7581901" y="2027294"/>
                <a:ext cx="1909829" cy="7030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0" name="Rectangle 9">
              <a:extLst>
                <a:ext uri="{FF2B5EF4-FFF2-40B4-BE49-F238E27FC236}">
                  <a16:creationId xmlns:a16="http://schemas.microsoft.com/office/drawing/2014/main" id="{CDE98B29-EE27-5B4B-B9D8-D37A0218182F}"/>
                </a:ext>
              </a:extLst>
            </p:cNvPr>
            <p:cNvSpPr/>
            <p:nvPr/>
          </p:nvSpPr>
          <p:spPr>
            <a:xfrm>
              <a:off x="7543800" y="1926168"/>
              <a:ext cx="3497386" cy="17580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A4F341C-D3FC-1642-B7E8-0342D5C818F3}"/>
                </a:ext>
              </a:extLst>
            </p:cNvPr>
            <p:cNvSpPr txBox="1"/>
            <p:nvPr/>
          </p:nvSpPr>
          <p:spPr>
            <a:xfrm>
              <a:off x="7396188" y="2035794"/>
              <a:ext cx="3790380" cy="861775"/>
            </a:xfrm>
            <a:prstGeom prst="rect">
              <a:avLst/>
            </a:prstGeom>
            <a:noFill/>
          </p:spPr>
          <p:txBody>
            <a:bodyPr wrap="square" rtlCol="0">
              <a:spAutoFit/>
            </a:bodyPr>
            <a:lstStyle/>
            <a:p>
              <a:pPr algn="ctr"/>
              <a:r>
                <a:rPr lang="en-US" altLang="en-US" b="1" dirty="0">
                  <a:latin typeface="Arial" panose="020B0604020202020204" pitchFamily="34" charset="0"/>
                  <a:cs typeface="Arial" panose="020B0604020202020204" pitchFamily="34" charset="0"/>
                </a:rPr>
                <a:t>Data Visualization Tool</a:t>
              </a:r>
            </a:p>
            <a:p>
              <a:pPr algn="ctr"/>
              <a:endParaRPr lang="en-US" dirty="0">
                <a:solidFill>
                  <a:schemeClr val="bg2"/>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EDC3B6F-BF2E-1942-981F-F79FA2C4D66E}"/>
                </a:ext>
              </a:extLst>
            </p:cNvPr>
            <p:cNvSpPr txBox="1"/>
            <p:nvPr/>
          </p:nvSpPr>
          <p:spPr>
            <a:xfrm>
              <a:off x="7854995" y="3890169"/>
              <a:ext cx="2872764" cy="954108"/>
            </a:xfrm>
            <a:prstGeom prst="rect">
              <a:avLst/>
            </a:prstGeom>
            <a:noFill/>
          </p:spPr>
          <p:txBody>
            <a:bodyPr wrap="square" rtlCol="0">
              <a:spAutoFit/>
            </a:bodyPr>
            <a:lstStyle/>
            <a:p>
              <a:pPr algn="ctr"/>
              <a:r>
                <a:rPr lang="en-US" altLang="en-US" sz="1350" dirty="0">
                  <a:latin typeface="Arial" panose="020B0604020202020204" pitchFamily="34" charset="0"/>
                  <a:cs typeface="Arial" panose="020B0604020202020204" pitchFamily="34" charset="0"/>
                </a:rPr>
                <a:t>Combined, interactive dashboards and reports</a:t>
              </a:r>
            </a:p>
            <a:p>
              <a:endParaRPr lang="en-US" sz="1350" dirty="0">
                <a:latin typeface="Arial" panose="020B0604020202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7E6C583F-7EE4-3648-A0EF-C5D1B47FC60A}"/>
              </a:ext>
            </a:extLst>
          </p:cNvPr>
          <p:cNvGrpSpPr/>
          <p:nvPr/>
        </p:nvGrpSpPr>
        <p:grpSpPr>
          <a:xfrm>
            <a:off x="1743079" y="1481139"/>
            <a:ext cx="3940175" cy="3922712"/>
            <a:chOff x="292101" y="831851"/>
            <a:chExt cx="5253566" cy="5230283"/>
          </a:xfrm>
          <a:solidFill>
            <a:schemeClr val="bg1"/>
          </a:solidFill>
        </p:grpSpPr>
        <p:sp>
          <p:nvSpPr>
            <p:cNvPr id="11" name="Rectangle 10"/>
            <p:cNvSpPr/>
            <p:nvPr/>
          </p:nvSpPr>
          <p:spPr>
            <a:xfrm>
              <a:off x="292101" y="831851"/>
              <a:ext cx="5253566" cy="1244600"/>
            </a:xfrm>
            <a:prstGeom prst="rect">
              <a:avLst/>
            </a:prstGeom>
            <a:grp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schemeClr val="bg2"/>
                </a:solidFill>
                <a:latin typeface="Arial" panose="020B0604020202020204" pitchFamily="34" charset="0"/>
                <a:cs typeface="Arial" panose="020B0604020202020204" pitchFamily="34" charset="0"/>
              </a:endParaRPr>
            </a:p>
          </p:txBody>
        </p:sp>
        <p:sp>
          <p:nvSpPr>
            <p:cNvPr id="17" name="Rectangle 16"/>
            <p:cNvSpPr/>
            <p:nvPr/>
          </p:nvSpPr>
          <p:spPr>
            <a:xfrm>
              <a:off x="300567" y="2169584"/>
              <a:ext cx="5245100" cy="1244600"/>
            </a:xfrm>
            <a:prstGeom prst="rect">
              <a:avLst/>
            </a:prstGeom>
            <a:grp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dirty="0">
                <a:solidFill>
                  <a:schemeClr val="bg2"/>
                </a:solidFill>
                <a:latin typeface="Arial" panose="020B0604020202020204" pitchFamily="34" charset="0"/>
                <a:cs typeface="Arial" panose="020B0604020202020204" pitchFamily="34" charset="0"/>
              </a:endParaRPr>
            </a:p>
          </p:txBody>
        </p:sp>
        <p:sp>
          <p:nvSpPr>
            <p:cNvPr id="18" name="Rectangle 17"/>
            <p:cNvSpPr/>
            <p:nvPr/>
          </p:nvSpPr>
          <p:spPr>
            <a:xfrm>
              <a:off x="300567" y="3501276"/>
              <a:ext cx="5245100" cy="1242484"/>
            </a:xfrm>
            <a:prstGeom prst="rect">
              <a:avLst/>
            </a:prstGeom>
            <a:grp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schemeClr val="bg2"/>
                </a:solidFill>
                <a:latin typeface="Arial" panose="020B0604020202020204" pitchFamily="34" charset="0"/>
                <a:cs typeface="Arial" panose="020B0604020202020204" pitchFamily="34" charset="0"/>
              </a:endParaRPr>
            </a:p>
          </p:txBody>
        </p:sp>
        <p:sp>
          <p:nvSpPr>
            <p:cNvPr id="19" name="Rectangle 18"/>
            <p:cNvSpPr/>
            <p:nvPr/>
          </p:nvSpPr>
          <p:spPr>
            <a:xfrm>
              <a:off x="300567" y="4819651"/>
              <a:ext cx="5245100" cy="1242483"/>
            </a:xfrm>
            <a:prstGeom prst="rect">
              <a:avLst/>
            </a:prstGeom>
            <a:grpFill/>
            <a:ln w="3175">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defTabSz="457189" fontAlgn="base">
                <a:spcBef>
                  <a:spcPct val="0"/>
                </a:spcBef>
                <a:spcAft>
                  <a:spcPct val="0"/>
                </a:spcAft>
                <a:defRPr/>
              </a:pPr>
              <a:endParaRPr lang="en-US">
                <a:solidFill>
                  <a:schemeClr val="bg2"/>
                </a:solidFill>
                <a:latin typeface="Arial" panose="020B0604020202020204" pitchFamily="34" charset="0"/>
                <a:cs typeface="Arial" panose="020B0604020202020204" pitchFamily="34" charset="0"/>
              </a:endParaRPr>
            </a:p>
          </p:txBody>
        </p:sp>
        <p:pic>
          <p:nvPicPr>
            <p:cNvPr id="1026" name="Picture 2" descr="https://azure.microsoft.com/svghandler/sql-database/?width=600&amp;height=3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219" y="4948154"/>
              <a:ext cx="1877097" cy="985476"/>
            </a:xfrm>
            <a:prstGeom prst="rect">
              <a:avLst/>
            </a:prstGeom>
            <a:grpFill/>
            <a:ln>
              <a:noFill/>
            </a:ln>
            <a:extLst/>
          </p:spPr>
        </p:pic>
        <p:pic>
          <p:nvPicPr>
            <p:cNvPr id="6147"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401" y="969434"/>
              <a:ext cx="956733" cy="956733"/>
            </a:xfrm>
            <a:prstGeom prst="rect">
              <a:avLst/>
            </a:prstGeom>
            <a:grpFill/>
            <a:ln w="9525">
              <a:noFill/>
              <a:miter lim="800000"/>
              <a:headEnd/>
              <a:tailEnd/>
            </a:ln>
            <a:extLst/>
          </p:spPr>
        </p:pic>
        <p:pic>
          <p:nvPicPr>
            <p:cNvPr id="6148"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7076" y="2350692"/>
              <a:ext cx="1077383" cy="889000"/>
            </a:xfrm>
            <a:prstGeom prst="rect">
              <a:avLst/>
            </a:prstGeom>
            <a:grpFill/>
            <a:ln w="9525">
              <a:noFill/>
              <a:miter lim="800000"/>
              <a:headEnd/>
              <a:tailEnd/>
            </a:ln>
            <a:extLst/>
          </p:spPr>
        </p:pic>
        <p:sp>
          <p:nvSpPr>
            <p:cNvPr id="6150" name="TextBox 9"/>
            <p:cNvSpPr txBox="1">
              <a:spLocks noChangeArrowheads="1"/>
            </p:cNvSpPr>
            <p:nvPr/>
          </p:nvSpPr>
          <p:spPr bwMode="auto">
            <a:xfrm>
              <a:off x="1940414" y="1075056"/>
              <a:ext cx="2469052" cy="779700"/>
            </a:xfrm>
            <a:prstGeom prst="rect">
              <a:avLst/>
            </a:prstGeom>
            <a:grpFill/>
            <a:ln w="9525">
              <a:noFill/>
              <a:miter lim="800000"/>
              <a:headEnd/>
              <a:tailEnd/>
            </a:ln>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Survey Results</a:t>
              </a:r>
            </a:p>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Form Entries</a:t>
              </a:r>
            </a:p>
          </p:txBody>
        </p:sp>
        <p:sp>
          <p:nvSpPr>
            <p:cNvPr id="6151" name="TextBox 11"/>
            <p:cNvSpPr txBox="1">
              <a:spLocks noChangeArrowheads="1"/>
            </p:cNvSpPr>
            <p:nvPr/>
          </p:nvSpPr>
          <p:spPr bwMode="auto">
            <a:xfrm>
              <a:off x="1940414" y="2443562"/>
              <a:ext cx="3108116" cy="779700"/>
            </a:xfrm>
            <a:prstGeom prst="rect">
              <a:avLst/>
            </a:prstGeom>
            <a:grpFill/>
            <a:ln w="9525">
              <a:noFill/>
              <a:miter lim="800000"/>
              <a:headEnd/>
              <a:tailEnd/>
            </a:ln>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Assessment Results</a:t>
              </a:r>
            </a:p>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Engagement/Clicks</a:t>
              </a:r>
            </a:p>
          </p:txBody>
        </p:sp>
        <p:pic>
          <p:nvPicPr>
            <p:cNvPr id="6152" name="Picture 2" descr="http://windowsclan.com/wp-content/uploads/2016/05/thumb-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534" y="3621926"/>
              <a:ext cx="1278467" cy="1001183"/>
            </a:xfrm>
            <a:prstGeom prst="rect">
              <a:avLst/>
            </a:prstGeom>
            <a:grpFill/>
            <a:ln w="9525">
              <a:noFill/>
              <a:miter lim="800000"/>
              <a:headEnd/>
              <a:tailEnd/>
            </a:ln>
            <a:extLst/>
          </p:spPr>
        </p:pic>
        <p:sp>
          <p:nvSpPr>
            <p:cNvPr id="6153" name="TextBox 13"/>
            <p:cNvSpPr txBox="1">
              <a:spLocks noChangeArrowheads="1"/>
            </p:cNvSpPr>
            <p:nvPr/>
          </p:nvSpPr>
          <p:spPr bwMode="auto">
            <a:xfrm>
              <a:off x="1940414" y="3924609"/>
              <a:ext cx="2013800" cy="451405"/>
            </a:xfrm>
            <a:prstGeom prst="rect">
              <a:avLst/>
            </a:prstGeom>
            <a:grpFill/>
            <a:ln w="9525">
              <a:noFill/>
              <a:miter lim="800000"/>
              <a:headEnd/>
              <a:tailEnd/>
            </a:ln>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Documents</a:t>
              </a:r>
            </a:p>
          </p:txBody>
        </p:sp>
        <p:sp>
          <p:nvSpPr>
            <p:cNvPr id="6154" name="TextBox 14"/>
            <p:cNvSpPr txBox="1">
              <a:spLocks noChangeArrowheads="1"/>
            </p:cNvSpPr>
            <p:nvPr/>
          </p:nvSpPr>
          <p:spPr bwMode="auto">
            <a:xfrm>
              <a:off x="1940414" y="4940197"/>
              <a:ext cx="3358184" cy="984885"/>
            </a:xfrm>
            <a:prstGeom prst="rect">
              <a:avLst/>
            </a:prstGeom>
            <a:grpFill/>
            <a:ln w="9525">
              <a:noFill/>
              <a:miter lim="800000"/>
              <a:headEnd/>
              <a:tailEnd/>
            </a:ln>
            <a:extLst/>
          </p:spPr>
          <p:txBody>
            <a:bodyPr wrap="none">
              <a:spAutoFit/>
            </a:bodyPr>
            <a:lstStyle>
              <a:lvl1pPr marL="285750" indent="-285750">
                <a:spcBef>
                  <a:spcPct val="20000"/>
                </a:spcBef>
                <a:buFont typeface="Arial" panose="020B0604020202020204" pitchFamily="34" charset="0"/>
                <a:buChar char="•"/>
                <a:defRPr sz="32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1pPr>
              <a:lvl2pPr marL="742950" indent="-285750">
                <a:spcBef>
                  <a:spcPct val="20000"/>
                </a:spcBef>
                <a:buFont typeface="Arial" panose="020B0604020202020204" pitchFamily="34" charset="0"/>
                <a:buChar char="–"/>
                <a:defRPr sz="28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marL="1143000" indent="-228600">
                <a:spcBef>
                  <a:spcPct val="20000"/>
                </a:spcBef>
                <a:buFont typeface="Arial" panose="020B0604020202020204" pitchFamily="34" charset="0"/>
                <a:buChar char="•"/>
                <a:defRPr sz="24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marL="16002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marL="2057400" indent="-228600">
                <a:spcBef>
                  <a:spcPct val="20000"/>
                </a:spcBef>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Lucida Sans" panose="020B0602030504020204" pitchFamily="34" charset="0"/>
                  <a:ea typeface="MS PGothic" panose="020B0600070205080204" pitchFamily="34" charset="-128"/>
                  <a:cs typeface="Lucida Sans" panose="020B0602030504020204" pitchFamily="34" charset="0"/>
                </a:defRPr>
              </a:lvl9pPr>
            </a:lstStyle>
            <a:p>
              <a:pPr marL="285743" indent="-285743" defTabSz="457189" fontAlgn="base">
                <a:spcBef>
                  <a:spcPct val="0"/>
                </a:spcBef>
                <a:spcAft>
                  <a:spcPct val="0"/>
                </a:spcAft>
              </a:pPr>
              <a:r>
                <a:rPr lang="en-US" altLang="en-US" sz="1600" dirty="0">
                  <a:latin typeface="Arial" panose="020B0604020202020204" pitchFamily="34" charset="0"/>
                  <a:cs typeface="Arial" panose="020B0604020202020204" pitchFamily="34" charset="0"/>
                </a:rPr>
                <a:t>Data Warehouse</a:t>
              </a:r>
            </a:p>
            <a:p>
              <a:pPr marL="628643" lvl="1" indent="-285743" defTabSz="457189" fontAlgn="base">
                <a:spcBef>
                  <a:spcPct val="0"/>
                </a:spcBef>
                <a:spcAft>
                  <a:spcPct val="0"/>
                </a:spcAft>
              </a:pPr>
              <a:r>
                <a:rPr lang="en-US" altLang="en-US" sz="1300" dirty="0">
                  <a:latin typeface="Arial" panose="020B0604020202020204" pitchFamily="34" charset="0"/>
                  <a:cs typeface="Arial" panose="020B0604020202020204" pitchFamily="34" charset="0"/>
                </a:rPr>
                <a:t>Student Demographics</a:t>
              </a:r>
            </a:p>
            <a:p>
              <a:pPr marL="628643" lvl="1" indent="-285743" defTabSz="457189" fontAlgn="base">
                <a:spcBef>
                  <a:spcPct val="0"/>
                </a:spcBef>
                <a:spcAft>
                  <a:spcPct val="0"/>
                </a:spcAft>
              </a:pPr>
              <a:r>
                <a:rPr lang="en-US" altLang="en-US" sz="1300" dirty="0">
                  <a:latin typeface="Arial" panose="020B0604020202020204" pitchFamily="34" charset="0"/>
                  <a:cs typeface="Arial" panose="020B0604020202020204" pitchFamily="34" charset="0"/>
                </a:rPr>
                <a:t>Enrollments</a:t>
              </a:r>
            </a:p>
          </p:txBody>
        </p:sp>
      </p:grpSp>
      <p:sp>
        <p:nvSpPr>
          <p:cNvPr id="20" name="Shape 400">
            <a:extLst>
              <a:ext uri="{FF2B5EF4-FFF2-40B4-BE49-F238E27FC236}">
                <a16:creationId xmlns:a16="http://schemas.microsoft.com/office/drawing/2014/main" id="{84E07FD5-FCC7-B54D-9EBD-77E72E780594}"/>
              </a:ext>
            </a:extLst>
          </p:cNvPr>
          <p:cNvSpPr/>
          <p:nvPr/>
        </p:nvSpPr>
        <p:spPr>
          <a:xfrm>
            <a:off x="5785220" y="1958397"/>
            <a:ext cx="1176887" cy="695459"/>
          </a:xfrm>
          <a:prstGeom prst="line">
            <a:avLst/>
          </a:prstGeom>
          <a:ln w="38100">
            <a:solidFill>
              <a:schemeClr val="tx1"/>
            </a:solidFill>
            <a:prstDash val="dash"/>
            <a:tailEnd type="triangle"/>
          </a:ln>
        </p:spPr>
        <p:txBody>
          <a:bodyPr lIns="0" tIns="0" rIns="0" bIns="0"/>
          <a:lstStyle/>
          <a:p>
            <a:pPr defTabSz="685800">
              <a:defRPr sz="1200">
                <a:latin typeface="+mj-lt"/>
                <a:ea typeface="+mj-ea"/>
                <a:cs typeface="+mj-cs"/>
                <a:sym typeface="Helvetica"/>
              </a:defRPr>
            </a:pPr>
            <a:endParaRPr sz="1050">
              <a:solidFill>
                <a:prstClr val="black"/>
              </a:solidFill>
              <a:latin typeface="Arial" panose="020B0604020202020204" pitchFamily="34" charset="0"/>
              <a:cs typeface="Arial" panose="020B0604020202020204" pitchFamily="34" charset="0"/>
              <a:sym typeface="Helvetica"/>
            </a:endParaRPr>
          </a:p>
        </p:txBody>
      </p:sp>
      <p:sp>
        <p:nvSpPr>
          <p:cNvPr id="22" name="Shape 400">
            <a:extLst>
              <a:ext uri="{FF2B5EF4-FFF2-40B4-BE49-F238E27FC236}">
                <a16:creationId xmlns:a16="http://schemas.microsoft.com/office/drawing/2014/main" id="{271DF666-6DB3-DA4B-826D-913E80B60B3A}"/>
              </a:ext>
            </a:extLst>
          </p:cNvPr>
          <p:cNvSpPr/>
          <p:nvPr/>
        </p:nvSpPr>
        <p:spPr>
          <a:xfrm>
            <a:off x="5785220" y="3001585"/>
            <a:ext cx="1176887" cy="19319"/>
          </a:xfrm>
          <a:prstGeom prst="line">
            <a:avLst/>
          </a:prstGeom>
          <a:ln w="38100">
            <a:solidFill>
              <a:schemeClr val="tx1"/>
            </a:solidFill>
            <a:prstDash val="dash"/>
            <a:tailEnd type="triangle"/>
          </a:ln>
        </p:spPr>
        <p:txBody>
          <a:bodyPr lIns="0" tIns="0" rIns="0" bIns="0"/>
          <a:lstStyle/>
          <a:p>
            <a:pPr defTabSz="685800">
              <a:defRPr sz="1200">
                <a:latin typeface="+mj-lt"/>
                <a:ea typeface="+mj-ea"/>
                <a:cs typeface="+mj-cs"/>
                <a:sym typeface="Helvetica"/>
              </a:defRPr>
            </a:pPr>
            <a:endParaRPr sz="1050">
              <a:solidFill>
                <a:prstClr val="black"/>
              </a:solidFill>
              <a:latin typeface="Arial" panose="020B0604020202020204" pitchFamily="34" charset="0"/>
              <a:cs typeface="Arial" panose="020B0604020202020204" pitchFamily="34" charset="0"/>
              <a:sym typeface="Helvetica"/>
            </a:endParaRPr>
          </a:p>
        </p:txBody>
      </p:sp>
      <p:sp>
        <p:nvSpPr>
          <p:cNvPr id="23" name="Shape 400">
            <a:extLst>
              <a:ext uri="{FF2B5EF4-FFF2-40B4-BE49-F238E27FC236}">
                <a16:creationId xmlns:a16="http://schemas.microsoft.com/office/drawing/2014/main" id="{7BE31BB0-69FF-2D40-904B-52A93512EFA0}"/>
              </a:ext>
            </a:extLst>
          </p:cNvPr>
          <p:cNvSpPr/>
          <p:nvPr/>
        </p:nvSpPr>
        <p:spPr>
          <a:xfrm flipV="1">
            <a:off x="5785217" y="3417888"/>
            <a:ext cx="1150546" cy="543718"/>
          </a:xfrm>
          <a:prstGeom prst="line">
            <a:avLst/>
          </a:prstGeom>
          <a:ln w="38100">
            <a:solidFill>
              <a:schemeClr val="tx1"/>
            </a:solidFill>
            <a:prstDash val="dash"/>
            <a:tailEnd type="triangle"/>
          </a:ln>
        </p:spPr>
        <p:txBody>
          <a:bodyPr lIns="0" tIns="0" rIns="0" bIns="0"/>
          <a:lstStyle/>
          <a:p>
            <a:pPr defTabSz="685800">
              <a:defRPr sz="1200">
                <a:latin typeface="+mj-lt"/>
                <a:ea typeface="+mj-ea"/>
                <a:cs typeface="+mj-cs"/>
                <a:sym typeface="Helvetica"/>
              </a:defRPr>
            </a:pPr>
            <a:endParaRPr sz="1050">
              <a:solidFill>
                <a:prstClr val="black"/>
              </a:solidFill>
              <a:latin typeface="Arial" panose="020B0604020202020204" pitchFamily="34" charset="0"/>
              <a:cs typeface="Arial" panose="020B0604020202020204" pitchFamily="34" charset="0"/>
              <a:sym typeface="Helvetica"/>
            </a:endParaRPr>
          </a:p>
        </p:txBody>
      </p:sp>
      <p:sp>
        <p:nvSpPr>
          <p:cNvPr id="24" name="Shape 400">
            <a:extLst>
              <a:ext uri="{FF2B5EF4-FFF2-40B4-BE49-F238E27FC236}">
                <a16:creationId xmlns:a16="http://schemas.microsoft.com/office/drawing/2014/main" id="{789104D4-4400-5A40-8E1B-84AD3F07B516}"/>
              </a:ext>
            </a:extLst>
          </p:cNvPr>
          <p:cNvSpPr/>
          <p:nvPr/>
        </p:nvSpPr>
        <p:spPr>
          <a:xfrm flipV="1">
            <a:off x="5785220" y="3911537"/>
            <a:ext cx="1176887" cy="1031537"/>
          </a:xfrm>
          <a:prstGeom prst="line">
            <a:avLst/>
          </a:prstGeom>
          <a:ln w="38100">
            <a:solidFill>
              <a:schemeClr val="tx1"/>
            </a:solidFill>
            <a:prstDash val="dash"/>
            <a:tailEnd type="triangle"/>
          </a:ln>
        </p:spPr>
        <p:txBody>
          <a:bodyPr lIns="0" tIns="0" rIns="0" bIns="0"/>
          <a:lstStyle/>
          <a:p>
            <a:pPr defTabSz="685800">
              <a:defRPr sz="1200">
                <a:latin typeface="+mj-lt"/>
                <a:ea typeface="+mj-ea"/>
                <a:cs typeface="+mj-cs"/>
                <a:sym typeface="Helvetica"/>
              </a:defRPr>
            </a:pPr>
            <a:endParaRPr sz="1050">
              <a:solidFill>
                <a:prstClr val="black"/>
              </a:solidFill>
              <a:latin typeface="Arial" panose="020B0604020202020204" pitchFamily="34" charset="0"/>
              <a:cs typeface="Arial" panose="020B0604020202020204" pitchFamily="34" charset="0"/>
              <a:sym typeface="Helvetica"/>
            </a:endParaRPr>
          </a:p>
        </p:txBody>
      </p:sp>
      <p:pic>
        <p:nvPicPr>
          <p:cNvPr id="13" name="Picture 12">
            <a:extLst>
              <a:ext uri="{FF2B5EF4-FFF2-40B4-BE49-F238E27FC236}">
                <a16:creationId xmlns:a16="http://schemas.microsoft.com/office/drawing/2014/main" id="{417914AA-6383-044D-95CB-55865DFD748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71765" y="2759482"/>
            <a:ext cx="1043215" cy="888480"/>
          </a:xfrm>
          <a:prstGeom prst="rect">
            <a:avLst/>
          </a:prstGeom>
        </p:spPr>
      </p:pic>
    </p:spTree>
    <p:extLst>
      <p:ext uri="{BB962C8B-B14F-4D97-AF65-F5344CB8AC3E}">
        <p14:creationId xmlns:p14="http://schemas.microsoft.com/office/powerpoint/2010/main" val="29822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1000"/>
                                        <p:tgtEl>
                                          <p:spTgt spid="26"/>
                                        </p:tgtEl>
                                        <p:attrNameLst>
                                          <p:attrName>ppt_x</p:attrName>
                                        </p:attrNameLst>
                                      </p:cBhvr>
                                      <p:tavLst>
                                        <p:tav tm="0">
                                          <p:val>
                                            <p:strVal val="#ppt_x-#ppt_w*1.125000"/>
                                          </p:val>
                                        </p:tav>
                                        <p:tav tm="100000">
                                          <p:val>
                                            <p:strVal val="#ppt_x"/>
                                          </p:val>
                                        </p:tav>
                                      </p:tavLst>
                                    </p:anim>
                                    <p:animEffect transition="in" filter="wipe(right)">
                                      <p:cBhvr>
                                        <p:cTn id="8" dur="1000"/>
                                        <p:tgtEl>
                                          <p:spTgt spid="26"/>
                                        </p:tgtEl>
                                      </p:cBhvr>
                                    </p:animEffect>
                                  </p:childTnLst>
                                </p:cTn>
                              </p:par>
                              <p:par>
                                <p:cTn id="9" presetID="12" presetClass="entr" presetSubtype="8" fill="hold" grpId="0" nodeType="withEffect">
                                  <p:stCondLst>
                                    <p:cond delay="10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p:tgtEl>
                                          <p:spTgt spid="20"/>
                                        </p:tgtEl>
                                        <p:attrNameLst>
                                          <p:attrName>ppt_x</p:attrName>
                                        </p:attrNameLst>
                                      </p:cBhvr>
                                      <p:tavLst>
                                        <p:tav tm="0">
                                          <p:val>
                                            <p:strVal val="#ppt_x-#ppt_w*1.125000"/>
                                          </p:val>
                                        </p:tav>
                                        <p:tav tm="100000">
                                          <p:val>
                                            <p:strVal val="#ppt_x"/>
                                          </p:val>
                                        </p:tav>
                                      </p:tavLst>
                                    </p:anim>
                                    <p:animEffect transition="in" filter="wipe(right)">
                                      <p:cBhvr>
                                        <p:cTn id="12" dur="500"/>
                                        <p:tgtEl>
                                          <p:spTgt spid="20"/>
                                        </p:tgtEl>
                                      </p:cBhvr>
                                    </p:animEffect>
                                  </p:childTnLst>
                                </p:cTn>
                              </p:par>
                              <p:par>
                                <p:cTn id="13" presetID="12" presetClass="entr" presetSubtype="8" fill="hold" grpId="0" nodeType="withEffect">
                                  <p:stCondLst>
                                    <p:cond delay="100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p:tgtEl>
                                          <p:spTgt spid="22"/>
                                        </p:tgtEl>
                                        <p:attrNameLst>
                                          <p:attrName>ppt_x</p:attrName>
                                        </p:attrNameLst>
                                      </p:cBhvr>
                                      <p:tavLst>
                                        <p:tav tm="0">
                                          <p:val>
                                            <p:strVal val="#ppt_x-#ppt_w*1.125000"/>
                                          </p:val>
                                        </p:tav>
                                        <p:tav tm="100000">
                                          <p:val>
                                            <p:strVal val="#ppt_x"/>
                                          </p:val>
                                        </p:tav>
                                      </p:tavLst>
                                    </p:anim>
                                    <p:animEffect transition="in" filter="wipe(right)">
                                      <p:cBhvr>
                                        <p:cTn id="16" dur="500"/>
                                        <p:tgtEl>
                                          <p:spTgt spid="22"/>
                                        </p:tgtEl>
                                      </p:cBhvr>
                                    </p:animEffect>
                                  </p:childTnLst>
                                </p:cTn>
                              </p:par>
                              <p:par>
                                <p:cTn id="17" presetID="12" presetClass="entr" presetSubtype="8" fill="hold" grpId="0" nodeType="withEffect">
                                  <p:stCondLst>
                                    <p:cond delay="10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p:tgtEl>
                                          <p:spTgt spid="23"/>
                                        </p:tgtEl>
                                        <p:attrNameLst>
                                          <p:attrName>ppt_x</p:attrName>
                                        </p:attrNameLst>
                                      </p:cBhvr>
                                      <p:tavLst>
                                        <p:tav tm="0">
                                          <p:val>
                                            <p:strVal val="#ppt_x-#ppt_w*1.125000"/>
                                          </p:val>
                                        </p:tav>
                                        <p:tav tm="100000">
                                          <p:val>
                                            <p:strVal val="#ppt_x"/>
                                          </p:val>
                                        </p:tav>
                                      </p:tavLst>
                                    </p:anim>
                                    <p:animEffect transition="in" filter="wipe(right)">
                                      <p:cBhvr>
                                        <p:cTn id="20" dur="500"/>
                                        <p:tgtEl>
                                          <p:spTgt spid="23"/>
                                        </p:tgtEl>
                                      </p:cBhvr>
                                    </p:animEffect>
                                  </p:childTnLst>
                                </p:cTn>
                              </p:par>
                              <p:par>
                                <p:cTn id="21" presetID="12" presetClass="entr" presetSubtype="8" fill="hold" grpId="0" nodeType="withEffect">
                                  <p:stCondLst>
                                    <p:cond delay="100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p:tgtEl>
                                          <p:spTgt spid="24"/>
                                        </p:tgtEl>
                                        <p:attrNameLst>
                                          <p:attrName>ppt_x</p:attrName>
                                        </p:attrNameLst>
                                      </p:cBhvr>
                                      <p:tavLst>
                                        <p:tav tm="0">
                                          <p:val>
                                            <p:strVal val="#ppt_x-#ppt_w*1.125000"/>
                                          </p:val>
                                        </p:tav>
                                        <p:tav tm="100000">
                                          <p:val>
                                            <p:strVal val="#ppt_x"/>
                                          </p:val>
                                        </p:tav>
                                      </p:tavLst>
                                    </p:anim>
                                    <p:animEffect transition="in" filter="wipe(right)">
                                      <p:cBhvr>
                                        <p:cTn id="24" dur="500"/>
                                        <p:tgtEl>
                                          <p:spTgt spid="24"/>
                                        </p:tgtEl>
                                      </p:cBhvr>
                                    </p:animEffect>
                                  </p:childTnLst>
                                </p:cTn>
                              </p:par>
                              <p:par>
                                <p:cTn id="25" presetID="1" presetClass="entr" presetSubtype="0" fill="hold" nodeType="withEffect">
                                  <p:stCondLst>
                                    <p:cond delay="150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66AA1962-9A08-49B7-BE83-186499BA52CF}"/>
              </a:ext>
            </a:extLst>
          </p:cNvPr>
          <p:cNvGraphicFramePr/>
          <p:nvPr>
            <p:extLst/>
          </p:nvPr>
        </p:nvGraphicFramePr>
        <p:xfrm>
          <a:off x="2005694" y="1157291"/>
          <a:ext cx="8180614"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432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340DF1-23C5-4279-B964-6B6CABDFC625}"/>
              </a:ext>
            </a:extLst>
          </p:cNvPr>
          <p:cNvSpPr>
            <a:spLocks noGrp="1"/>
          </p:cNvSpPr>
          <p:nvPr>
            <p:ph type="title"/>
          </p:nvPr>
        </p:nvSpPr>
        <p:spPr>
          <a:xfrm>
            <a:off x="381193" y="4417297"/>
            <a:ext cx="10363200" cy="1362075"/>
          </a:xfrm>
        </p:spPr>
        <p:txBody>
          <a:bodyPr>
            <a:normAutofit/>
          </a:bodyPr>
          <a:lstStyle/>
          <a:p>
            <a:r>
              <a:rPr lang="en-US" sz="5400" dirty="0"/>
              <a:t>Relational Data Modeling</a:t>
            </a:r>
          </a:p>
        </p:txBody>
      </p:sp>
    </p:spTree>
    <p:extLst>
      <p:ext uri="{BB962C8B-B14F-4D97-AF65-F5344CB8AC3E}">
        <p14:creationId xmlns:p14="http://schemas.microsoft.com/office/powerpoint/2010/main" val="2037480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7366D0-CED2-444D-92B5-0FDA835F749F}"/>
              </a:ext>
            </a:extLst>
          </p:cNvPr>
          <p:cNvSpPr txBox="1">
            <a:spLocks/>
          </p:cNvSpPr>
          <p:nvPr/>
        </p:nvSpPr>
        <p:spPr bwMode="auto">
          <a:xfrm>
            <a:off x="1524001" y="1771654"/>
            <a:ext cx="4571994"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Facts</a:t>
            </a:r>
          </a:p>
        </p:txBody>
      </p:sp>
      <p:sp>
        <p:nvSpPr>
          <p:cNvPr id="6" name="Title 1">
            <a:extLst>
              <a:ext uri="{FF2B5EF4-FFF2-40B4-BE49-F238E27FC236}">
                <a16:creationId xmlns:a16="http://schemas.microsoft.com/office/drawing/2014/main" id="{09F8217D-595E-4580-8CE8-FFEF5C230353}"/>
              </a:ext>
            </a:extLst>
          </p:cNvPr>
          <p:cNvSpPr txBox="1">
            <a:spLocks/>
          </p:cNvSpPr>
          <p:nvPr/>
        </p:nvSpPr>
        <p:spPr bwMode="auto">
          <a:xfrm>
            <a:off x="6105982" y="2641656"/>
            <a:ext cx="4571993" cy="83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68580" rIns="274320" bIns="6858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1800" dirty="0">
                <a:latin typeface="+mn-lt"/>
              </a:rPr>
              <a:t>Contains fields to break down </a:t>
            </a:r>
            <a:br>
              <a:rPr lang="en-US" sz="1800" dirty="0">
                <a:latin typeface="+mn-lt"/>
              </a:rPr>
            </a:br>
            <a:r>
              <a:rPr lang="en-US" sz="1800" dirty="0">
                <a:latin typeface="+mn-lt"/>
              </a:rPr>
              <a:t>a Fact Table</a:t>
            </a:r>
          </a:p>
        </p:txBody>
      </p:sp>
      <p:sp>
        <p:nvSpPr>
          <p:cNvPr id="7" name="Title 1">
            <a:extLst>
              <a:ext uri="{FF2B5EF4-FFF2-40B4-BE49-F238E27FC236}">
                <a16:creationId xmlns:a16="http://schemas.microsoft.com/office/drawing/2014/main" id="{664008BE-3279-43A8-9480-181360E5856B}"/>
              </a:ext>
            </a:extLst>
          </p:cNvPr>
          <p:cNvSpPr txBox="1">
            <a:spLocks/>
          </p:cNvSpPr>
          <p:nvPr/>
        </p:nvSpPr>
        <p:spPr bwMode="auto">
          <a:xfrm>
            <a:off x="6095998" y="1771654"/>
            <a:ext cx="4572005"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Dimensions</a:t>
            </a:r>
            <a:endParaRPr lang="en-US" sz="6000" dirty="0">
              <a:latin typeface="+mn-lt"/>
            </a:endParaRPr>
          </a:p>
        </p:txBody>
      </p:sp>
      <p:pic>
        <p:nvPicPr>
          <p:cNvPr id="12" name="Picture 11">
            <a:extLst>
              <a:ext uri="{FF2B5EF4-FFF2-40B4-BE49-F238E27FC236}">
                <a16:creationId xmlns:a16="http://schemas.microsoft.com/office/drawing/2014/main" id="{D54CED7B-2D7F-4E92-AAAC-DCBAA849757C}"/>
              </a:ext>
            </a:extLst>
          </p:cNvPr>
          <p:cNvPicPr>
            <a:picLocks noChangeAspect="1"/>
          </p:cNvPicPr>
          <p:nvPr/>
        </p:nvPicPr>
        <p:blipFill rotWithShape="1">
          <a:blip r:embed="rId3">
            <a:extLst>
              <a:ext uri="{28A0092B-C50C-407E-A947-70E740481C1C}">
                <a14:useLocalDpi xmlns:a14="http://schemas.microsoft.com/office/drawing/2010/main" val="0"/>
              </a:ext>
            </a:extLst>
          </a:blip>
          <a:srcRect l="57488" t="442" r="2424" b="-442"/>
          <a:stretch/>
        </p:blipFill>
        <p:spPr>
          <a:xfrm>
            <a:off x="7716760" y="3543286"/>
            <a:ext cx="1540937" cy="1657581"/>
          </a:xfrm>
          <a:prstGeom prst="rect">
            <a:avLst/>
          </a:prstGeom>
        </p:spPr>
      </p:pic>
      <p:sp>
        <p:nvSpPr>
          <p:cNvPr id="10" name="Title 1">
            <a:extLst>
              <a:ext uri="{FF2B5EF4-FFF2-40B4-BE49-F238E27FC236}">
                <a16:creationId xmlns:a16="http://schemas.microsoft.com/office/drawing/2014/main" id="{5A5FA058-3CC0-C24F-A981-FA1ED189C373}"/>
              </a:ext>
            </a:extLst>
          </p:cNvPr>
          <p:cNvSpPr txBox="1">
            <a:spLocks/>
          </p:cNvSpPr>
          <p:nvPr/>
        </p:nvSpPr>
        <p:spPr bwMode="auto">
          <a:xfrm>
            <a:off x="1543049" y="2641656"/>
            <a:ext cx="4571993" cy="83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74320" tIns="68580" rIns="274320" bIns="6858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1800" dirty="0">
                <a:latin typeface="+mn-lt"/>
              </a:rPr>
              <a:t>Contains items you want to identify: Sum, average, count, etc.</a:t>
            </a:r>
          </a:p>
        </p:txBody>
      </p:sp>
      <p:pic>
        <p:nvPicPr>
          <p:cNvPr id="2" name="Picture 1">
            <a:extLst>
              <a:ext uri="{FF2B5EF4-FFF2-40B4-BE49-F238E27FC236}">
                <a16:creationId xmlns:a16="http://schemas.microsoft.com/office/drawing/2014/main" id="{D9696796-45AB-448D-ADED-98CBB8F4BF2C}"/>
              </a:ext>
            </a:extLst>
          </p:cNvPr>
          <p:cNvPicPr>
            <a:picLocks noChangeAspect="1"/>
          </p:cNvPicPr>
          <p:nvPr/>
        </p:nvPicPr>
        <p:blipFill>
          <a:blip r:embed="rId4"/>
          <a:stretch>
            <a:fillRect/>
          </a:stretch>
        </p:blipFill>
        <p:spPr>
          <a:xfrm>
            <a:off x="3100382" y="3480022"/>
            <a:ext cx="1457325" cy="1557338"/>
          </a:xfrm>
          <a:prstGeom prst="rect">
            <a:avLst/>
          </a:prstGeom>
        </p:spPr>
      </p:pic>
    </p:spTree>
    <p:extLst>
      <p:ext uri="{BB962C8B-B14F-4D97-AF65-F5344CB8AC3E}">
        <p14:creationId xmlns:p14="http://schemas.microsoft.com/office/powerpoint/2010/main" val="261529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F8217D-595E-4580-8CE8-FFEF5C230353}"/>
              </a:ext>
            </a:extLst>
          </p:cNvPr>
          <p:cNvSpPr txBox="1">
            <a:spLocks/>
          </p:cNvSpPr>
          <p:nvPr/>
        </p:nvSpPr>
        <p:spPr bwMode="auto">
          <a:xfrm>
            <a:off x="1524003" y="1817031"/>
            <a:ext cx="4569321" cy="6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100" dirty="0">
                <a:latin typeface="+mn-lt"/>
              </a:rPr>
              <a:t>Long and narrow </a:t>
            </a:r>
            <a:br>
              <a:rPr lang="en-US" sz="2100" dirty="0">
                <a:latin typeface="+mn-lt"/>
              </a:rPr>
            </a:br>
            <a:r>
              <a:rPr lang="en-US" sz="2100" dirty="0">
                <a:latin typeface="+mn-lt"/>
              </a:rPr>
              <a:t>Duplicated</a:t>
            </a:r>
          </a:p>
        </p:txBody>
      </p:sp>
      <p:sp>
        <p:nvSpPr>
          <p:cNvPr id="10" name="Title 1">
            <a:extLst>
              <a:ext uri="{FF2B5EF4-FFF2-40B4-BE49-F238E27FC236}">
                <a16:creationId xmlns:a16="http://schemas.microsoft.com/office/drawing/2014/main" id="{014B1682-6B67-4F8B-B89F-EEC1F02129C7}"/>
              </a:ext>
            </a:extLst>
          </p:cNvPr>
          <p:cNvSpPr txBox="1">
            <a:spLocks/>
          </p:cNvSpPr>
          <p:nvPr/>
        </p:nvSpPr>
        <p:spPr bwMode="auto">
          <a:xfrm>
            <a:off x="6095997" y="1817032"/>
            <a:ext cx="4572005" cy="61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2100" dirty="0">
                <a:latin typeface="+mn-lt"/>
              </a:rPr>
              <a:t>Short and wide </a:t>
            </a:r>
            <a:br>
              <a:rPr lang="en-US" sz="2100" dirty="0">
                <a:latin typeface="+mn-lt"/>
              </a:rPr>
            </a:br>
            <a:r>
              <a:rPr lang="en-US" sz="2100" dirty="0">
                <a:latin typeface="+mn-lt"/>
              </a:rPr>
              <a:t>Unduplicated</a:t>
            </a:r>
          </a:p>
        </p:txBody>
      </p:sp>
      <p:pic>
        <p:nvPicPr>
          <p:cNvPr id="2" name="Picture 1">
            <a:extLst>
              <a:ext uri="{FF2B5EF4-FFF2-40B4-BE49-F238E27FC236}">
                <a16:creationId xmlns:a16="http://schemas.microsoft.com/office/drawing/2014/main" id="{777AAFA1-A00D-4FC3-8536-47AD614B831C}"/>
              </a:ext>
            </a:extLst>
          </p:cNvPr>
          <p:cNvPicPr>
            <a:picLocks noChangeAspect="1"/>
          </p:cNvPicPr>
          <p:nvPr/>
        </p:nvPicPr>
        <p:blipFill rotWithShape="1">
          <a:blip r:embed="rId3"/>
          <a:srcRect r="46416"/>
          <a:stretch/>
        </p:blipFill>
        <p:spPr>
          <a:xfrm>
            <a:off x="2901774" y="2545231"/>
            <a:ext cx="1816448" cy="3242150"/>
          </a:xfrm>
          <a:prstGeom prst="rect">
            <a:avLst/>
          </a:prstGeom>
          <a:ln>
            <a:solidFill>
              <a:schemeClr val="tx1"/>
            </a:solidFill>
          </a:ln>
        </p:spPr>
      </p:pic>
      <p:sp>
        <p:nvSpPr>
          <p:cNvPr id="13" name="Title 1">
            <a:extLst>
              <a:ext uri="{FF2B5EF4-FFF2-40B4-BE49-F238E27FC236}">
                <a16:creationId xmlns:a16="http://schemas.microsoft.com/office/drawing/2014/main" id="{BE9A2870-A12B-FC4C-B826-1DF8DC9B08B1}"/>
              </a:ext>
            </a:extLst>
          </p:cNvPr>
          <p:cNvSpPr txBox="1">
            <a:spLocks/>
          </p:cNvSpPr>
          <p:nvPr/>
        </p:nvSpPr>
        <p:spPr bwMode="auto">
          <a:xfrm>
            <a:off x="1524001" y="857254"/>
            <a:ext cx="4571994"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Facts</a:t>
            </a:r>
          </a:p>
        </p:txBody>
      </p:sp>
      <p:sp>
        <p:nvSpPr>
          <p:cNvPr id="14" name="Title 1">
            <a:extLst>
              <a:ext uri="{FF2B5EF4-FFF2-40B4-BE49-F238E27FC236}">
                <a16:creationId xmlns:a16="http://schemas.microsoft.com/office/drawing/2014/main" id="{657C9F4A-4503-3445-B62B-E6872C56C9D6}"/>
              </a:ext>
            </a:extLst>
          </p:cNvPr>
          <p:cNvSpPr txBox="1">
            <a:spLocks/>
          </p:cNvSpPr>
          <p:nvPr/>
        </p:nvSpPr>
        <p:spPr bwMode="auto">
          <a:xfrm>
            <a:off x="6095998" y="857254"/>
            <a:ext cx="4572005" cy="111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ctr" defTabSz="609585" rtl="0" eaLnBrk="0" fontAlgn="base" hangingPunct="0">
              <a:spcBef>
                <a:spcPct val="0"/>
              </a:spcBef>
              <a:spcAft>
                <a:spcPct val="0"/>
              </a:spcAft>
              <a:defRPr sz="5867" kern="1200">
                <a:solidFill>
                  <a:schemeClr val="tx1"/>
                </a:solidFill>
                <a:latin typeface="Lucida Sans"/>
                <a:ea typeface="MS PGothic" panose="020B0600070205080204" pitchFamily="34" charset="-128"/>
                <a:cs typeface="Lucida Sans"/>
              </a:defRPr>
            </a:lvl1pPr>
            <a:lvl2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2pPr>
            <a:lvl3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3pPr>
            <a:lvl4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4pPr>
            <a:lvl5pPr algn="ctr" defTabSz="609585" rtl="0" eaLnBrk="0" fontAlgn="base" hangingPunct="0">
              <a:spcBef>
                <a:spcPct val="0"/>
              </a:spcBef>
              <a:spcAft>
                <a:spcPct val="0"/>
              </a:spcAft>
              <a:defRPr sz="5867">
                <a:solidFill>
                  <a:schemeClr val="tx1"/>
                </a:solidFill>
                <a:latin typeface="Lucida Sans" panose="020B0602030504020204" pitchFamily="34" charset="0"/>
                <a:ea typeface="MS PGothic" panose="020B0600070205080204" pitchFamily="34" charset="-128"/>
                <a:cs typeface="Lucida Sans" panose="020B0602030504020204" pitchFamily="34"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a:lstStyle>
          <a:p>
            <a:r>
              <a:rPr lang="en-US" sz="4500" dirty="0">
                <a:latin typeface="+mn-lt"/>
              </a:rPr>
              <a:t>Dimensions</a:t>
            </a:r>
            <a:endParaRPr lang="en-US" sz="6000" dirty="0">
              <a:latin typeface="+mn-lt"/>
            </a:endParaRPr>
          </a:p>
        </p:txBody>
      </p:sp>
      <p:pic>
        <p:nvPicPr>
          <p:cNvPr id="4" name="Picture 3">
            <a:extLst>
              <a:ext uri="{FF2B5EF4-FFF2-40B4-BE49-F238E27FC236}">
                <a16:creationId xmlns:a16="http://schemas.microsoft.com/office/drawing/2014/main" id="{58D77DFD-D136-4307-98AF-4305A54EFF33}"/>
              </a:ext>
            </a:extLst>
          </p:cNvPr>
          <p:cNvPicPr>
            <a:picLocks noChangeAspect="1"/>
          </p:cNvPicPr>
          <p:nvPr/>
        </p:nvPicPr>
        <p:blipFill>
          <a:blip r:embed="rId4"/>
          <a:stretch>
            <a:fillRect/>
          </a:stretch>
        </p:blipFill>
        <p:spPr>
          <a:xfrm>
            <a:off x="5426316" y="2545234"/>
            <a:ext cx="5040000" cy="1704457"/>
          </a:xfrm>
          <a:prstGeom prst="rect">
            <a:avLst/>
          </a:prstGeom>
        </p:spPr>
      </p:pic>
    </p:spTree>
    <p:extLst>
      <p:ext uri="{BB962C8B-B14F-4D97-AF65-F5344CB8AC3E}">
        <p14:creationId xmlns:p14="http://schemas.microsoft.com/office/powerpoint/2010/main" val="2600539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822</Words>
  <Application>Microsoft Office PowerPoint</Application>
  <PresentationFormat>Widescreen</PresentationFormat>
  <Paragraphs>190</Paragraphs>
  <Slides>35</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Helvetica</vt:lpstr>
      <vt:lpstr>Office Theme</vt:lpstr>
      <vt:lpstr>Using Power BI to Automate Data Cleaning and Visualization</vt:lpstr>
      <vt:lpstr>PowerPoint Presentation</vt:lpstr>
      <vt:lpstr>Visualizing Data through Interactive Reports in Power BI</vt:lpstr>
      <vt:lpstr>Data        Dashboards</vt:lpstr>
      <vt:lpstr>PowerPoint Presentation</vt:lpstr>
      <vt:lpstr>PowerPoint Presentation</vt:lpstr>
      <vt:lpstr>Relational Data Modeling</vt:lpstr>
      <vt:lpstr>PowerPoint Presentation</vt:lpstr>
      <vt:lpstr>PowerPoint Presentation</vt:lpstr>
      <vt:lpstr>PowerPoint Presentation</vt:lpstr>
      <vt:lpstr>PowerPoint Presentation</vt:lpstr>
      <vt:lpstr>Automating Data Processes</vt:lpstr>
      <vt:lpstr>PowerPoint Presentation</vt:lpstr>
      <vt:lpstr>Step-by-Step Demonstration</vt:lpstr>
      <vt:lpstr>PowerPoint Presentation</vt:lpstr>
      <vt:lpstr>PowerPoint Presentation</vt:lpstr>
      <vt:lpstr>PowerPoint Presentation</vt:lpstr>
      <vt:lpstr>PowerPoint Presentation</vt:lpstr>
      <vt:lpstr>An Introduction to DAX</vt:lpstr>
      <vt:lpstr>Data Analysis Expressions (DAX)</vt:lpstr>
      <vt:lpstr>A Basic Measure using DAX</vt:lpstr>
      <vt:lpstr>PowerPoint Presentation</vt:lpstr>
      <vt:lpstr>PowerPoint Presentation</vt:lpstr>
      <vt:lpstr>PowerPoint Presentation</vt:lpstr>
      <vt:lpstr>Step-by-Step Demonstration</vt:lpstr>
      <vt:lpstr>DAX Measures to count Responses</vt:lpstr>
      <vt:lpstr>DAX Measures to count students</vt:lpstr>
      <vt:lpstr>PowerPoint Presentation</vt:lpstr>
      <vt:lpstr>PowerPoint Presentation</vt:lpstr>
      <vt:lpstr>Sharing Options</vt:lpstr>
      <vt:lpstr>Request a Pro License ($25/user/yr):  https://www.k-state.edu/its/software/software-licenses/ms-power-bi/</vt:lpstr>
      <vt:lpstr>K-State Power BI Users Group email Chuck Gould – chuck@ksu.edu</vt:lpstr>
      <vt:lpstr>What about the data warehouse?</vt:lpstr>
      <vt:lpstr>Resource Documents</vt:lpstr>
      <vt:lpstr>Questions &amp; Discussion</vt:lpstr>
    </vt:vector>
  </TitlesOfParts>
  <Company>Kansas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Jeffery Morris</dc:creator>
  <cp:lastModifiedBy>Christopher Urban</cp:lastModifiedBy>
  <cp:revision>17</cp:revision>
  <dcterms:created xsi:type="dcterms:W3CDTF">2011-05-09T20:00:01Z</dcterms:created>
  <dcterms:modified xsi:type="dcterms:W3CDTF">2019-04-11T20:57:18Z</dcterms:modified>
</cp:coreProperties>
</file>