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33"/>
  </p:notesMasterIdLst>
  <p:handoutMasterIdLst>
    <p:handoutMasterId r:id="rId34"/>
  </p:handoutMasterIdLst>
  <p:sldIdLst>
    <p:sldId id="288" r:id="rId2"/>
    <p:sldId id="370" r:id="rId3"/>
    <p:sldId id="359" r:id="rId4"/>
    <p:sldId id="268" r:id="rId5"/>
    <p:sldId id="270" r:id="rId6"/>
    <p:sldId id="367" r:id="rId7"/>
    <p:sldId id="368" r:id="rId8"/>
    <p:sldId id="369" r:id="rId9"/>
    <p:sldId id="289" r:id="rId10"/>
    <p:sldId id="315" r:id="rId11"/>
    <p:sldId id="269" r:id="rId12"/>
    <p:sldId id="363" r:id="rId13"/>
    <p:sldId id="366" r:id="rId14"/>
    <p:sldId id="349" r:id="rId15"/>
    <p:sldId id="271" r:id="rId16"/>
    <p:sldId id="365" r:id="rId17"/>
    <p:sldId id="348" r:id="rId18"/>
    <p:sldId id="344" r:id="rId19"/>
    <p:sldId id="350" r:id="rId20"/>
    <p:sldId id="272" r:id="rId21"/>
    <p:sldId id="308" r:id="rId22"/>
    <p:sldId id="324" r:id="rId23"/>
    <p:sldId id="343" r:id="rId24"/>
    <p:sldId id="362" r:id="rId25"/>
    <p:sldId id="337" r:id="rId26"/>
    <p:sldId id="340" r:id="rId27"/>
    <p:sldId id="342" r:id="rId28"/>
    <p:sldId id="330" r:id="rId29"/>
    <p:sldId id="305" r:id="rId30"/>
    <p:sldId id="323" r:id="rId31"/>
    <p:sldId id="304"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B3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01" autoAdjust="0"/>
    <p:restoredTop sz="87917" autoAdjust="0"/>
  </p:normalViewPr>
  <p:slideViewPr>
    <p:cSldViewPr snapToObjects="1">
      <p:cViewPr varScale="1">
        <p:scale>
          <a:sx n="102" d="100"/>
          <a:sy n="102" d="100"/>
        </p:scale>
        <p:origin x="1848"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044655E-3115-7C42-827D-17BC336D0BB4}" type="datetimeFigureOut">
              <a:rPr lang="en-US" smtClean="0"/>
              <a:t>11/12/2014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F32989B-F806-A248-8A7E-0E866F60D928}" type="slidenum">
              <a:rPr lang="en-US" smtClean="0"/>
              <a:t>‹#›</a:t>
            </a:fld>
            <a:endParaRPr lang="en-US"/>
          </a:p>
        </p:txBody>
      </p:sp>
    </p:spTree>
    <p:extLst>
      <p:ext uri="{BB962C8B-B14F-4D97-AF65-F5344CB8AC3E}">
        <p14:creationId xmlns:p14="http://schemas.microsoft.com/office/powerpoint/2010/main" val="28453964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221E59-AF1D-7444-AC33-A7AD68BF5C93}" type="datetimeFigureOut">
              <a:rPr lang="en-US" smtClean="0"/>
              <a:pPr/>
              <a:t>11/12/2014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4151B4-E982-9242-828B-7981763AC19B}" type="slidenum">
              <a:rPr lang="en-US" smtClean="0"/>
              <a:pPr/>
              <a:t>‹#›</a:t>
            </a:fld>
            <a:endParaRPr lang="en-US"/>
          </a:p>
        </p:txBody>
      </p:sp>
    </p:spTree>
    <p:extLst>
      <p:ext uri="{BB962C8B-B14F-4D97-AF65-F5344CB8AC3E}">
        <p14:creationId xmlns:p14="http://schemas.microsoft.com/office/powerpoint/2010/main" val="189530531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chemeClr val="tx2">
                    <a:lumMod val="75000"/>
                  </a:schemeClr>
                </a:solidFill>
              </a:rPr>
              <a:t>In the fall of 2013, enrolled 22,757 undergraduate students</a:t>
            </a:r>
          </a:p>
          <a:p>
            <a:endParaRPr lang="en-US" dirty="0"/>
          </a:p>
        </p:txBody>
      </p:sp>
      <p:sp>
        <p:nvSpPr>
          <p:cNvPr id="4" name="Slide Number Placeholder 3"/>
          <p:cNvSpPr>
            <a:spLocks noGrp="1"/>
          </p:cNvSpPr>
          <p:nvPr>
            <p:ph type="sldNum" sz="quarter" idx="10"/>
          </p:nvPr>
        </p:nvSpPr>
        <p:spPr/>
        <p:txBody>
          <a:bodyPr/>
          <a:lstStyle/>
          <a:p>
            <a:fld id="{BF4151B4-E982-9242-828B-7981763AC19B}" type="slidenum">
              <a:rPr lang="en-US" smtClean="0"/>
              <a:pPr/>
              <a:t>2</a:t>
            </a:fld>
            <a:endParaRPr lang="en-US"/>
          </a:p>
        </p:txBody>
      </p:sp>
    </p:spTree>
    <p:extLst>
      <p:ext uri="{BB962C8B-B14F-4D97-AF65-F5344CB8AC3E}">
        <p14:creationId xmlns:p14="http://schemas.microsoft.com/office/powerpoint/2010/main" val="9802598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results revealed that the following variables are statistically significant in the retention model: AWV participation, first generation, state aid, residency, federal aid, EFC, gender, ACT scores and SAT scores. The only variable not found to be significant in the retention model was ethnicity. Statistical significance is a measure of whether an observed effect would have occurred due to chance.  </a:t>
            </a:r>
          </a:p>
          <a:p>
            <a:r>
              <a:rPr lang="en-US" sz="1200" kern="1200" dirty="0" smtClean="0">
                <a:solidFill>
                  <a:schemeClr val="tx1"/>
                </a:solidFill>
                <a:effectLst/>
                <a:latin typeface="+mn-lt"/>
                <a:ea typeface="+mn-ea"/>
                <a:cs typeface="+mn-cs"/>
              </a:rPr>
              <a:t>The model output was used to produce 3,072 conditional probabilities. These probabilities produce a prediction for every possible combination of values for the statistically significant variables in the model, controlling for every other variable in the model. Three probability profiles have been chosen  based on the aforementioned conditional probabilities, which correspond to the lowest observed probability (most at risk) of first year retention, the highest observed probability, and the mean average observed probability. </a:t>
            </a:r>
          </a:p>
          <a:p>
            <a:endParaRPr lang="en-US" dirty="0"/>
          </a:p>
        </p:txBody>
      </p:sp>
      <p:sp>
        <p:nvSpPr>
          <p:cNvPr id="4" name="Slide Number Placeholder 3"/>
          <p:cNvSpPr>
            <a:spLocks noGrp="1"/>
          </p:cNvSpPr>
          <p:nvPr>
            <p:ph type="sldNum" sz="quarter" idx="10"/>
          </p:nvPr>
        </p:nvSpPr>
        <p:spPr/>
        <p:txBody>
          <a:bodyPr/>
          <a:lstStyle/>
          <a:p>
            <a:fld id="{BF4151B4-E982-9242-828B-7981763AC19B}" type="slidenum">
              <a:rPr lang="en-US" smtClean="0"/>
              <a:pPr/>
              <a:t>16</a:t>
            </a:fld>
            <a:endParaRPr lang="en-US"/>
          </a:p>
        </p:txBody>
      </p:sp>
    </p:spTree>
    <p:extLst>
      <p:ext uri="{BB962C8B-B14F-4D97-AF65-F5344CB8AC3E}">
        <p14:creationId xmlns:p14="http://schemas.microsoft.com/office/powerpoint/2010/main" val="21260386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dirty="0" smtClean="0">
              <a:latin typeface="+mn-lt"/>
            </a:endParaRPr>
          </a:p>
          <a:p>
            <a:r>
              <a:rPr lang="en-US" dirty="0" smtClean="0">
                <a:latin typeface="+mn-lt"/>
              </a:rPr>
              <a:t>The possibility exists that participation in AWV may be reflective of a student’s affluence and thus AWV participation effects conflate with the multitude of factors that underlay affluence. This may have a causal relationship with retention and graduation. </a:t>
            </a:r>
          </a:p>
          <a:p>
            <a:r>
              <a:rPr lang="en-US" dirty="0" smtClean="0">
                <a:latin typeface="+mn-lt"/>
              </a:rPr>
              <a:t>However, investigating students with low, medium, and high levels of EFC controls for this possibility. </a:t>
            </a:r>
          </a:p>
          <a:p>
            <a:r>
              <a:rPr lang="en-US" dirty="0" smtClean="0">
                <a:latin typeface="+mn-lt"/>
              </a:rPr>
              <a:t>As expected, students with high EFC are 5.2% more likely retained than students with low EFC. </a:t>
            </a:r>
          </a:p>
          <a:p>
            <a:r>
              <a:rPr lang="en-US" dirty="0" smtClean="0">
                <a:latin typeface="+mn-lt"/>
              </a:rPr>
              <a:t>Nevertheless, students with low EFC that participate are 6.15% more likely retained than students with low EFC that do not participate in AWV. </a:t>
            </a:r>
          </a:p>
          <a:p>
            <a:r>
              <a:rPr lang="en-US" dirty="0" smtClean="0">
                <a:latin typeface="+mn-lt"/>
              </a:rPr>
              <a:t>The increases in likelihood of retention for medium and high EFC are 5.4% and 4.71% respectively. </a:t>
            </a:r>
          </a:p>
          <a:p>
            <a:endParaRPr lang="en-US" dirty="0" smtClean="0">
              <a:latin typeface="+mn-lt"/>
            </a:endParaRPr>
          </a:p>
          <a:p>
            <a:endParaRPr lang="en-US" dirty="0" smtClean="0">
              <a:latin typeface="+mn-lt"/>
            </a:endParaRPr>
          </a:p>
          <a:p>
            <a:r>
              <a:rPr lang="en-US" dirty="0" smtClean="0">
                <a:latin typeface="+mn-lt"/>
              </a:rPr>
              <a:t>The retention probability of a student who participates in AWV is 5.4% greater than that of students that do not participate, after controlling for the other variables in the retention model.</a:t>
            </a:r>
          </a:p>
          <a:p>
            <a:r>
              <a:rPr lang="en-US" dirty="0" smtClean="0">
                <a:latin typeface="+mn-lt"/>
              </a:rPr>
              <a:t>Non-residents that participate have a 5.56% greater likelihood of retention than non-residents that do not participate in AWV.</a:t>
            </a:r>
          </a:p>
          <a:p>
            <a:r>
              <a:rPr lang="en-US" dirty="0" smtClean="0">
                <a:latin typeface="+mn-lt"/>
              </a:rPr>
              <a:t>Residents that participate have a 5.28% greater likelihood of retention than residents that do not participate in AWV.</a:t>
            </a:r>
          </a:p>
          <a:p>
            <a:r>
              <a:rPr lang="en-US" dirty="0" smtClean="0">
                <a:latin typeface="+mn-lt"/>
              </a:rPr>
              <a:t>Females that participate have a 5.18% greater likelihood of retention than females that do not participate in AWV. Males that participate have a 5.69% greater likelihood of retention than males that do not participate in AWV. </a:t>
            </a:r>
          </a:p>
          <a:p>
            <a:r>
              <a:rPr lang="en-US" dirty="0" smtClean="0">
                <a:latin typeface="+mn-lt"/>
              </a:rPr>
              <a:t>In short, participants in AWV are over 5% more likely to achieve first year retention regardless of residency status or gender. </a:t>
            </a:r>
          </a:p>
          <a:p>
            <a:endParaRPr lang="en-US" dirty="0"/>
          </a:p>
        </p:txBody>
      </p:sp>
      <p:sp>
        <p:nvSpPr>
          <p:cNvPr id="4" name="Slide Number Placeholder 3"/>
          <p:cNvSpPr>
            <a:spLocks noGrp="1"/>
          </p:cNvSpPr>
          <p:nvPr>
            <p:ph type="sldNum" sz="quarter" idx="10"/>
          </p:nvPr>
        </p:nvSpPr>
        <p:spPr/>
        <p:txBody>
          <a:bodyPr/>
          <a:lstStyle/>
          <a:p>
            <a:fld id="{BF4151B4-E982-9242-828B-7981763AC19B}" type="slidenum">
              <a:rPr lang="en-US" smtClean="0"/>
              <a:pPr/>
              <a:t>17</a:t>
            </a:fld>
            <a:endParaRPr lang="en-US"/>
          </a:p>
        </p:txBody>
      </p:sp>
    </p:spTree>
    <p:extLst>
      <p:ext uri="{BB962C8B-B14F-4D97-AF65-F5344CB8AC3E}">
        <p14:creationId xmlns:p14="http://schemas.microsoft.com/office/powerpoint/2010/main" val="22071484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mn-lt"/>
              </a:rPr>
              <a:t>Students with high EFC are 5.2% more likely retained than students with low EFC. </a:t>
            </a:r>
          </a:p>
          <a:p>
            <a:r>
              <a:rPr lang="en-US" sz="1200" dirty="0" smtClean="0">
                <a:latin typeface="+mn-lt"/>
              </a:rPr>
              <a:t>AWV participants with low EFC are 6.15% more likely retained than students with low EFC that do not participate in AWV. </a:t>
            </a:r>
          </a:p>
          <a:p>
            <a:r>
              <a:rPr lang="en-US" sz="1200" dirty="0" smtClean="0">
                <a:latin typeface="+mn-lt"/>
              </a:rPr>
              <a:t>The increase in likelihood of retention for medium and high EFC are 5.4% and 4.71% respectively. </a:t>
            </a:r>
          </a:p>
          <a:p>
            <a:endParaRPr lang="en-US" dirty="0"/>
          </a:p>
        </p:txBody>
      </p:sp>
      <p:sp>
        <p:nvSpPr>
          <p:cNvPr id="4" name="Slide Number Placeholder 3"/>
          <p:cNvSpPr>
            <a:spLocks noGrp="1"/>
          </p:cNvSpPr>
          <p:nvPr>
            <p:ph type="sldNum" sz="quarter" idx="10"/>
          </p:nvPr>
        </p:nvSpPr>
        <p:spPr/>
        <p:txBody>
          <a:bodyPr/>
          <a:lstStyle/>
          <a:p>
            <a:fld id="{BF4151B4-E982-9242-828B-7981763AC19B}" type="slidenum">
              <a:rPr lang="en-US" smtClean="0"/>
              <a:pPr/>
              <a:t>18</a:t>
            </a:fld>
            <a:endParaRPr lang="en-US"/>
          </a:p>
        </p:txBody>
      </p:sp>
    </p:spTree>
    <p:extLst>
      <p:ext uri="{BB962C8B-B14F-4D97-AF65-F5344CB8AC3E}">
        <p14:creationId xmlns:p14="http://schemas.microsoft.com/office/powerpoint/2010/main" val="23454554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a:t>
            </a:r>
            <a:r>
              <a:rPr lang="en-US" sz="1200" kern="1200" dirty="0" err="1" smtClean="0">
                <a:solidFill>
                  <a:schemeClr val="tx1"/>
                </a:solidFill>
                <a:effectLst/>
                <a:latin typeface="+mn-lt"/>
                <a:ea typeface="+mn-ea"/>
                <a:cs typeface="+mn-cs"/>
              </a:rPr>
              <a:t>logisitic</a:t>
            </a:r>
            <a:r>
              <a:rPr lang="en-US" sz="1200" kern="1200" dirty="0" smtClean="0">
                <a:solidFill>
                  <a:schemeClr val="tx1"/>
                </a:solidFill>
                <a:effectLst/>
                <a:latin typeface="+mn-lt"/>
                <a:ea typeface="+mn-ea"/>
                <a:cs typeface="+mn-cs"/>
              </a:rPr>
              <a:t> regression model was </a:t>
            </a:r>
            <a:r>
              <a:rPr lang="en-US" sz="1200" kern="1200" dirty="0" err="1" smtClean="0">
                <a:solidFill>
                  <a:schemeClr val="tx1"/>
                </a:solidFill>
                <a:effectLst/>
                <a:latin typeface="+mn-lt"/>
                <a:ea typeface="+mn-ea"/>
                <a:cs typeface="+mn-cs"/>
              </a:rPr>
              <a:t>was</a:t>
            </a:r>
            <a:r>
              <a:rPr lang="en-US" sz="1200" kern="1200" dirty="0" smtClean="0">
                <a:solidFill>
                  <a:schemeClr val="tx1"/>
                </a:solidFill>
                <a:effectLst/>
                <a:latin typeface="+mn-lt"/>
                <a:ea typeface="+mn-ea"/>
                <a:cs typeface="+mn-cs"/>
              </a:rPr>
              <a:t> also used to predict the probability of graduation within six years. The cohort years for the first-time freshmen have been limited to Fall 2004-2007, which allows for tracking of six-year graduation. The model results revealed that all variables are statistically significant: Adventure, first generation, state aid, residency, federal aid, EFC, gender, ACT scores and SAT scores, and ethnicity. Statistical significance is a measure of whether an observed effect would have occurred due to chance.  Once again, the model output was used to produce 3,072 conditional probabilities. </a:t>
            </a:r>
          </a:p>
          <a:p>
            <a:r>
              <a:rPr lang="en-US" sz="1200" kern="1200" dirty="0" smtClean="0">
                <a:solidFill>
                  <a:schemeClr val="tx1"/>
                </a:solidFill>
                <a:effectLst/>
                <a:latin typeface="+mn-lt"/>
                <a:ea typeface="+mn-ea"/>
                <a:cs typeface="+mn-cs"/>
              </a:rPr>
              <a:t>Table 6 presents three different probability profiles, based on the aforementioned conditional probabilities, which correspond to the lowest observed probability (most at risk) of graduation within six years, the highest observed probability of graduation within six years, and the mean average observed probability of graduation within six years. </a:t>
            </a:r>
          </a:p>
          <a:p>
            <a:endParaRPr lang="en-US" dirty="0"/>
          </a:p>
        </p:txBody>
      </p:sp>
      <p:sp>
        <p:nvSpPr>
          <p:cNvPr id="4" name="Slide Number Placeholder 3"/>
          <p:cNvSpPr>
            <a:spLocks noGrp="1"/>
          </p:cNvSpPr>
          <p:nvPr>
            <p:ph type="sldNum" sz="quarter" idx="10"/>
          </p:nvPr>
        </p:nvSpPr>
        <p:spPr/>
        <p:txBody>
          <a:bodyPr/>
          <a:lstStyle/>
          <a:p>
            <a:fld id="{BF4151B4-E982-9242-828B-7981763AC19B}" type="slidenum">
              <a:rPr lang="en-US" smtClean="0"/>
              <a:pPr/>
              <a:t>21</a:t>
            </a:fld>
            <a:endParaRPr lang="en-US"/>
          </a:p>
        </p:txBody>
      </p:sp>
    </p:spTree>
    <p:extLst>
      <p:ext uri="{BB962C8B-B14F-4D97-AF65-F5344CB8AC3E}">
        <p14:creationId xmlns:p14="http://schemas.microsoft.com/office/powerpoint/2010/main" val="32355189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1" dirty="0" smtClean="0">
                <a:latin typeface="+mn-lt"/>
              </a:rPr>
              <a:t>AWV participation </a:t>
            </a:r>
          </a:p>
          <a:p>
            <a:pPr lvl="1"/>
            <a:r>
              <a:rPr lang="en-US" dirty="0" smtClean="0">
                <a:latin typeface="+mn-lt"/>
              </a:rPr>
              <a:t>Significantly increases the probability of retention and graduation outcomes.</a:t>
            </a:r>
          </a:p>
          <a:p>
            <a:pPr lvl="1"/>
            <a:r>
              <a:rPr lang="en-US" dirty="0" smtClean="0">
                <a:latin typeface="+mn-lt"/>
              </a:rPr>
              <a:t>Compared to students with the lowest probability (most at risk) of retention (61%), students with similar characteristics had a retention probability that was 10 percentage points higher (an increase of 16%). </a:t>
            </a:r>
          </a:p>
          <a:p>
            <a:pPr lvl="1"/>
            <a:r>
              <a:rPr lang="en-US" dirty="0" smtClean="0">
                <a:latin typeface="+mn-lt"/>
              </a:rPr>
              <a:t>Compared to students with the lowest probability (most at risk) of graduating within six years (27%), students with similar characteristics had a six year graduation probability that was 7 percentage points higher, an increase of 26%. </a:t>
            </a:r>
          </a:p>
          <a:p>
            <a:endParaRPr lang="en-US" dirty="0" smtClean="0">
              <a:latin typeface="+mn-lt"/>
            </a:endParaRPr>
          </a:p>
          <a:p>
            <a:endParaRPr lang="en-US" dirty="0" smtClean="0">
              <a:latin typeface="+mn-lt"/>
            </a:endParaRPr>
          </a:p>
          <a:p>
            <a:r>
              <a:rPr lang="en-US" dirty="0" smtClean="0">
                <a:latin typeface="+mn-lt"/>
              </a:rPr>
              <a:t>The possible effects of affluence on graduation is controlled for by separately examining low, medium, and high EFC levels for both participants and non-participants in AWV. </a:t>
            </a:r>
          </a:p>
          <a:p>
            <a:r>
              <a:rPr lang="en-US" dirty="0" smtClean="0">
                <a:latin typeface="+mn-lt"/>
              </a:rPr>
              <a:t>Students with high EFC are 7.76% more likely to graduate in six years than students with low EFC. </a:t>
            </a:r>
          </a:p>
          <a:p>
            <a:r>
              <a:rPr lang="en-US" dirty="0" smtClean="0">
                <a:latin typeface="+mn-lt"/>
              </a:rPr>
              <a:t>Students with low EFC that participate are 6.95% more likely to graduate in six years than students with low EFC that do not participate in AWV. </a:t>
            </a:r>
          </a:p>
          <a:p>
            <a:r>
              <a:rPr lang="en-US" dirty="0" smtClean="0">
                <a:latin typeface="+mn-lt"/>
              </a:rPr>
              <a:t>Students with high EFC are 6.1% more likely to graduate in six years than students with high EFC that do not participate in AWV. </a:t>
            </a:r>
          </a:p>
          <a:p>
            <a:r>
              <a:rPr lang="en-US" dirty="0" smtClean="0">
                <a:latin typeface="+mn-lt"/>
              </a:rPr>
              <a:t>Participation in AWV increases the probability of graduating in six years across low, medium, and high levels of EFC but with decreasing marginal effects. Though the decrease in marginal effects is not as great as retention.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latin typeface="+mn-lt"/>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latin typeface="+mn-lt"/>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latin typeface="+mn-l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mn-lt"/>
              </a:rPr>
              <a:t>Students with medium EFC that participate are 6.56% more likely to graduate in six years than students with medium EFC that do not participate in AWV. </a:t>
            </a:r>
          </a:p>
          <a:p>
            <a:endParaRPr lang="en-US" dirty="0"/>
          </a:p>
        </p:txBody>
      </p:sp>
      <p:sp>
        <p:nvSpPr>
          <p:cNvPr id="4" name="Slide Number Placeholder 3"/>
          <p:cNvSpPr>
            <a:spLocks noGrp="1"/>
          </p:cNvSpPr>
          <p:nvPr>
            <p:ph type="sldNum" sz="quarter" idx="10"/>
          </p:nvPr>
        </p:nvSpPr>
        <p:spPr/>
        <p:txBody>
          <a:bodyPr/>
          <a:lstStyle/>
          <a:p>
            <a:fld id="{BF4151B4-E982-9242-828B-7981763AC19B}" type="slidenum">
              <a:rPr lang="en-US" smtClean="0"/>
              <a:pPr/>
              <a:t>22</a:t>
            </a:fld>
            <a:endParaRPr lang="en-US"/>
          </a:p>
        </p:txBody>
      </p:sp>
    </p:spTree>
    <p:extLst>
      <p:ext uri="{BB962C8B-B14F-4D97-AF65-F5344CB8AC3E}">
        <p14:creationId xmlns:p14="http://schemas.microsoft.com/office/powerpoint/2010/main" val="6381618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mn-lt"/>
              </a:rPr>
              <a:t>Research findings suggest a larger impact of student first-year experiences for low EFC students allowing them to achieve student success similar to more financially advantaged peers. </a:t>
            </a:r>
          </a:p>
          <a:p>
            <a:pPr marL="0" indent="0">
              <a:buNone/>
            </a:pPr>
            <a:endParaRPr lang="en-US" dirty="0" smtClean="0">
              <a:latin typeface="+mn-lt"/>
            </a:endParaRPr>
          </a:p>
          <a:p>
            <a:r>
              <a:rPr lang="en-US" dirty="0" smtClean="0">
                <a:latin typeface="+mn-lt"/>
              </a:rPr>
              <a:t>Students who have high EFC are already more likely to succeed, so the AWV program does not have as large of an effect as it does on those students with low EFC. Students with high EFC are 7.76% more likely to graduate in six years than students with low EFC. </a:t>
            </a:r>
          </a:p>
          <a:p>
            <a:r>
              <a:rPr lang="en-US" dirty="0" smtClean="0">
                <a:latin typeface="+mn-lt"/>
              </a:rPr>
              <a:t>AWV participants with low EFC are 6.95% more likely to graduate in six years than students with low EFC that do not participate in AWV. </a:t>
            </a:r>
          </a:p>
          <a:p>
            <a:r>
              <a:rPr lang="en-US" dirty="0" smtClean="0">
                <a:latin typeface="+mn-lt"/>
              </a:rPr>
              <a:t>Students with high EFC are 6.1% more likely to graduate in six years than students with high EFC that do not participate in AWV. </a:t>
            </a:r>
          </a:p>
          <a:p>
            <a:r>
              <a:rPr lang="en-US" dirty="0" smtClean="0">
                <a:latin typeface="+mn-lt"/>
              </a:rPr>
              <a:t>Participation in AWV increases the probability of graduating in six years across low, medium, and high levels of EFC but with decreasing marginal effects. </a:t>
            </a:r>
          </a:p>
          <a:p>
            <a:endParaRPr lang="en-US" dirty="0" smtClean="0">
              <a:latin typeface="+mn-lt"/>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BF4151B4-E982-9242-828B-7981763AC19B}" type="slidenum">
              <a:rPr lang="en-US" smtClean="0"/>
              <a:pPr/>
              <a:t>23</a:t>
            </a:fld>
            <a:endParaRPr lang="en-US"/>
          </a:p>
        </p:txBody>
      </p:sp>
    </p:spTree>
    <p:extLst>
      <p:ext uri="{BB962C8B-B14F-4D97-AF65-F5344CB8AC3E}">
        <p14:creationId xmlns:p14="http://schemas.microsoft.com/office/powerpoint/2010/main" val="37565018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b="1" dirty="0" smtClean="0">
                <a:latin typeface="+mn-lt"/>
              </a:rPr>
              <a:t>Future Research Initiatives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Findings suggest important implications for improving future student success by utilization of at-risk intervention programs.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Provide a mechanism by which to evaluate other at-risk intervention programs, such as the Mountaineer Success Academy, at the university.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Expected Family Contribution (EFC) may play a key in understanding the relationship between student transition to college and pre-college socialization experiences. </a:t>
            </a:r>
          </a:p>
          <a:p>
            <a:r>
              <a:rPr lang="en-US" sz="1200" b="1" dirty="0" smtClean="0">
                <a:latin typeface="+mn-lt"/>
              </a:rPr>
              <a:t>Replication of a model</a:t>
            </a:r>
            <a:r>
              <a:rPr lang="en-US" sz="1200" dirty="0" smtClean="0">
                <a:latin typeface="+mn-lt"/>
              </a:rPr>
              <a:t> to other intervention programs offers consistent and reliable information.</a:t>
            </a:r>
          </a:p>
          <a:p>
            <a:r>
              <a:rPr lang="en-US" sz="1200" b="1" dirty="0" smtClean="0">
                <a:latin typeface="+mn-lt"/>
              </a:rPr>
              <a:t>Reproduce the same probability profiles</a:t>
            </a:r>
            <a:r>
              <a:rPr lang="en-US" sz="1200" dirty="0" smtClean="0">
                <a:latin typeface="+mn-lt"/>
              </a:rPr>
              <a:t> to predict retention and graduation probabilities. </a:t>
            </a:r>
          </a:p>
          <a:p>
            <a:r>
              <a:rPr lang="en-US" sz="1200" b="1" dirty="0" smtClean="0">
                <a:latin typeface="+mn-lt"/>
              </a:rPr>
              <a:t>Create probability tables</a:t>
            </a:r>
            <a:r>
              <a:rPr lang="en-US" sz="1200" dirty="0" smtClean="0">
                <a:latin typeface="+mn-lt"/>
              </a:rPr>
              <a:t> of students with certain characteristics and the likelihood of retention and/or graduation. </a:t>
            </a:r>
          </a:p>
          <a:p>
            <a:r>
              <a:rPr lang="en-US" sz="1200" b="1" dirty="0" smtClean="0">
                <a:latin typeface="+mn-lt"/>
              </a:rPr>
              <a:t>Produce profile tables</a:t>
            </a:r>
            <a:r>
              <a:rPr lang="en-US" sz="1200" dirty="0" smtClean="0">
                <a:latin typeface="+mn-lt"/>
              </a:rPr>
              <a:t> with the probabilities for lowest, highest, and the average case student. </a:t>
            </a:r>
          </a:p>
          <a:p>
            <a:r>
              <a:rPr lang="en-US" sz="1200" b="1" dirty="0" smtClean="0">
                <a:latin typeface="+mn-lt"/>
              </a:rPr>
              <a:t>Using this model provides an advantage </a:t>
            </a:r>
            <a:r>
              <a:rPr lang="en-US" sz="1200" dirty="0" smtClean="0">
                <a:latin typeface="+mn-lt"/>
              </a:rPr>
              <a:t>over many models often seen in literature because it can predict student success. </a:t>
            </a:r>
          </a:p>
          <a:p>
            <a:r>
              <a:rPr lang="en-US" sz="1200" b="1" dirty="0" smtClean="0">
                <a:latin typeface="+mn-lt"/>
              </a:rPr>
              <a:t>Inclusion of financial information</a:t>
            </a:r>
            <a:r>
              <a:rPr lang="en-US" sz="1200" dirty="0" smtClean="0">
                <a:latin typeface="+mn-lt"/>
              </a:rPr>
              <a:t> offers a more comprehensive Student Tracking Profile.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sz="1200" b="1" dirty="0" smtClean="0">
              <a:latin typeface="+mn-lt"/>
            </a:endParaRPr>
          </a:p>
          <a:p>
            <a:endParaRPr lang="en-US" sz="1200" b="1" dirty="0" smtClean="0">
              <a:latin typeface="+mn-lt"/>
            </a:endParaRPr>
          </a:p>
          <a:p>
            <a:endParaRPr lang="en-US" sz="1200" b="1" dirty="0" smtClean="0">
              <a:latin typeface="+mn-lt"/>
            </a:endParaRPr>
          </a:p>
          <a:p>
            <a:endParaRPr lang="en-US" sz="1200" b="1" dirty="0" smtClean="0">
              <a:latin typeface="+mn-lt"/>
            </a:endParaRPr>
          </a:p>
          <a:p>
            <a:r>
              <a:rPr lang="en-US" sz="1200" b="1" dirty="0" smtClean="0">
                <a:latin typeface="+mn-lt"/>
              </a:rPr>
              <a:t>Replication of a model</a:t>
            </a:r>
            <a:r>
              <a:rPr lang="en-US" sz="1200" dirty="0" smtClean="0">
                <a:latin typeface="+mn-lt"/>
              </a:rPr>
              <a:t> to other intervention programs to offer consistent and reliable information to serve as a predictor for student success in college. </a:t>
            </a:r>
          </a:p>
          <a:p>
            <a:r>
              <a:rPr lang="en-US" sz="1200" b="1" dirty="0" smtClean="0">
                <a:latin typeface="+mn-lt"/>
              </a:rPr>
              <a:t>Reproduce the same probability profiles</a:t>
            </a:r>
            <a:r>
              <a:rPr lang="en-US" sz="1200" dirty="0" smtClean="0">
                <a:latin typeface="+mn-lt"/>
              </a:rPr>
              <a:t> used in this research for future freshmen cohorts to predict retention and graduation rates. </a:t>
            </a:r>
          </a:p>
          <a:p>
            <a:r>
              <a:rPr lang="en-US" sz="1200" b="1" dirty="0" smtClean="0">
                <a:latin typeface="+mn-lt"/>
              </a:rPr>
              <a:t>Create probability tables</a:t>
            </a:r>
            <a:r>
              <a:rPr lang="en-US" sz="1200" dirty="0" smtClean="0">
                <a:latin typeface="+mn-lt"/>
              </a:rPr>
              <a:t> of students with certain characteristics and the likelihood of year-one retention or graduation within six years. </a:t>
            </a:r>
          </a:p>
          <a:p>
            <a:r>
              <a:rPr lang="en-US" sz="1200" b="1" dirty="0" smtClean="0">
                <a:latin typeface="+mn-lt"/>
              </a:rPr>
              <a:t>Produce profile tables</a:t>
            </a:r>
            <a:r>
              <a:rPr lang="en-US" sz="1200" dirty="0" smtClean="0">
                <a:latin typeface="+mn-lt"/>
              </a:rPr>
              <a:t> (one for retention and one for graduation) with the probabilities for lowest, highest, and the average case student. </a:t>
            </a:r>
          </a:p>
          <a:p>
            <a:r>
              <a:rPr lang="en-US" sz="1200" b="1" dirty="0" smtClean="0">
                <a:latin typeface="+mn-lt"/>
              </a:rPr>
              <a:t>Provides an advantage </a:t>
            </a:r>
            <a:r>
              <a:rPr lang="en-US" sz="1200" dirty="0" smtClean="0">
                <a:latin typeface="+mn-lt"/>
              </a:rPr>
              <a:t>over many models often seen in literature as profiles can be used for predicting student success.</a:t>
            </a:r>
          </a:p>
          <a:p>
            <a:r>
              <a:rPr lang="en-US" sz="1200" b="1" dirty="0" smtClean="0">
                <a:latin typeface="+mn-lt"/>
              </a:rPr>
              <a:t>Inclusion of financial information</a:t>
            </a:r>
            <a:r>
              <a:rPr lang="en-US" sz="1200" dirty="0" smtClean="0">
                <a:latin typeface="+mn-lt"/>
              </a:rPr>
              <a:t> with student success characteristics offers a more comprehensive Student Tracking Profile</a:t>
            </a:r>
            <a:endParaRPr lang="en-US" b="1" dirty="0" smtClean="0">
              <a:latin typeface="+mn-l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latin typeface="+mn-lt"/>
              </a:rPr>
              <a:t>Prepare a Student Success Tracking Profile</a:t>
            </a:r>
            <a:r>
              <a:rPr lang="en-US" dirty="0" smtClean="0">
                <a:latin typeface="+mn-lt"/>
              </a:rPr>
              <a:t> going forward from the fall 2013 cohort for any intervention program of interest. </a:t>
            </a:r>
          </a:p>
          <a:p>
            <a:endParaRPr lang="en-US" dirty="0"/>
          </a:p>
        </p:txBody>
      </p:sp>
      <p:sp>
        <p:nvSpPr>
          <p:cNvPr id="4" name="Slide Number Placeholder 3"/>
          <p:cNvSpPr>
            <a:spLocks noGrp="1"/>
          </p:cNvSpPr>
          <p:nvPr>
            <p:ph type="sldNum" sz="quarter" idx="10"/>
          </p:nvPr>
        </p:nvSpPr>
        <p:spPr/>
        <p:txBody>
          <a:bodyPr/>
          <a:lstStyle/>
          <a:p>
            <a:fld id="{BF4151B4-E982-9242-828B-7981763AC19B}" type="slidenum">
              <a:rPr lang="en-US" smtClean="0"/>
              <a:pPr/>
              <a:t>30</a:t>
            </a:fld>
            <a:endParaRPr lang="en-US"/>
          </a:p>
        </p:txBody>
      </p:sp>
    </p:spTree>
    <p:extLst>
      <p:ext uri="{BB962C8B-B14F-4D97-AF65-F5344CB8AC3E}">
        <p14:creationId xmlns:p14="http://schemas.microsoft.com/office/powerpoint/2010/main" val="1530958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Wingdings" panose="05000000000000000000" pitchFamily="2" charset="2"/>
              <a:buChar char="Ø"/>
            </a:pPr>
            <a:r>
              <a:rPr lang="en-US" sz="1200" dirty="0" smtClean="0">
                <a:solidFill>
                  <a:schemeClr val="tx2">
                    <a:lumMod val="75000"/>
                  </a:schemeClr>
                </a:solidFill>
              </a:rPr>
              <a:t>Compare the impacts, if any, of residency, gender, ethnicity, trip type, and year of participation that may have an impact on the students’ success as measured by retention and six year graduation.</a:t>
            </a:r>
            <a:endParaRPr lang="en-US" sz="1200" b="1" dirty="0" smtClean="0">
              <a:solidFill>
                <a:schemeClr val="tx2">
                  <a:lumMod val="75000"/>
                </a:schemeClr>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chemeClr val="tx2">
                    <a:lumMod val="75000"/>
                  </a:schemeClr>
                </a:solidFill>
              </a:rPr>
              <a:t>And Provide an assessment of the Adventure Program based on the following research questions.</a:t>
            </a:r>
          </a:p>
          <a:p>
            <a:endParaRPr lang="en-US" sz="1200" i="1" dirty="0" smtClean="0">
              <a:solidFill>
                <a:schemeClr val="tx2">
                  <a:lumMod val="75000"/>
                </a:schemeClr>
              </a:solidFill>
            </a:endParaRPr>
          </a:p>
          <a:p>
            <a:endParaRPr lang="en-US" dirty="0"/>
          </a:p>
        </p:txBody>
      </p:sp>
      <p:sp>
        <p:nvSpPr>
          <p:cNvPr id="4" name="Slide Number Placeholder 3"/>
          <p:cNvSpPr>
            <a:spLocks noGrp="1"/>
          </p:cNvSpPr>
          <p:nvPr>
            <p:ph type="sldNum" sz="quarter" idx="10"/>
          </p:nvPr>
        </p:nvSpPr>
        <p:spPr/>
        <p:txBody>
          <a:bodyPr/>
          <a:lstStyle/>
          <a:p>
            <a:fld id="{B45650B0-5BD9-44B1-A8BB-73EB291B9DDC}" type="slidenum">
              <a:rPr lang="en-US" smtClean="0"/>
              <a:t>4</a:t>
            </a:fld>
            <a:endParaRPr lang="en-US"/>
          </a:p>
        </p:txBody>
      </p:sp>
    </p:spTree>
    <p:extLst>
      <p:ext uri="{BB962C8B-B14F-4D97-AF65-F5344CB8AC3E}">
        <p14:creationId xmlns:p14="http://schemas.microsoft.com/office/powerpoint/2010/main" val="905811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5650B0-5BD9-44B1-A8BB-73EB291B9DDC}" type="slidenum">
              <a:rPr lang="en-US" smtClean="0"/>
              <a:t>5</a:t>
            </a:fld>
            <a:endParaRPr lang="en-US"/>
          </a:p>
        </p:txBody>
      </p:sp>
    </p:spTree>
    <p:extLst>
      <p:ext uri="{BB962C8B-B14F-4D97-AF65-F5344CB8AC3E}">
        <p14:creationId xmlns:p14="http://schemas.microsoft.com/office/powerpoint/2010/main" val="688960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5650B0-5BD9-44B1-A8BB-73EB291B9DDC}" type="slidenum">
              <a:rPr lang="en-US" smtClean="0"/>
              <a:t>8</a:t>
            </a:fld>
            <a:endParaRPr lang="en-US"/>
          </a:p>
        </p:txBody>
      </p:sp>
    </p:spTree>
    <p:extLst>
      <p:ext uri="{BB962C8B-B14F-4D97-AF65-F5344CB8AC3E}">
        <p14:creationId xmlns:p14="http://schemas.microsoft.com/office/powerpoint/2010/main" val="40189152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an effort to increase the percentage of students retained from freshman year to second year, many colleges and universities across the country offer first-year experience courses, also commonly known as first-year seminars. The design of these programs are to assist first-time freshmen in the transition from high school to college life, and offer ways for students to make connections to peers and become familiar with the campus.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At West Virginia University (WVU), a first-year seminar is mandatory for all first-year students and transfer students with less than twenty-nine credit hours. Students have two options to fill this requirement traditional, semester long, classroom course or participation in one of four outdoor orientation trips offered through the Adventure West Virginia (AWV) program.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Students must sign up for these trips, and spots are available on a first come, first serve basis. For example, 600 spots are available for 2014 registration. The length and cost of the trips vary depending on the type of trip the participant chooses. The typical trip spans 6-7 days, with costs ranging from $375-445 per student. Each program includes trip participation, four classroom meetings in the fall, passing grades on three short papers, attendance at one reunion event, and completion of a 3-5 hour service project. WVU trips include; instruction, food, transportation, group gear, lodging, and related activities. Upon successful completion a student receives three hours of course credit. (“Adventure WV”, 2014)</a:t>
            </a:r>
          </a:p>
          <a:p>
            <a:endParaRPr lang="en-US" dirty="0"/>
          </a:p>
        </p:txBody>
      </p:sp>
      <p:sp>
        <p:nvSpPr>
          <p:cNvPr id="4" name="Slide Number Placeholder 3"/>
          <p:cNvSpPr>
            <a:spLocks noGrp="1"/>
          </p:cNvSpPr>
          <p:nvPr>
            <p:ph type="sldNum" sz="quarter" idx="10"/>
          </p:nvPr>
        </p:nvSpPr>
        <p:spPr/>
        <p:txBody>
          <a:bodyPr/>
          <a:lstStyle/>
          <a:p>
            <a:fld id="{BF4151B4-E982-9242-828B-7981763AC19B}" type="slidenum">
              <a:rPr lang="en-US" smtClean="0"/>
              <a:pPr/>
              <a:t>9</a:t>
            </a:fld>
            <a:endParaRPr lang="en-US"/>
          </a:p>
        </p:txBody>
      </p:sp>
    </p:spTree>
    <p:extLst>
      <p:ext uri="{BB962C8B-B14F-4D97-AF65-F5344CB8AC3E}">
        <p14:creationId xmlns:p14="http://schemas.microsoft.com/office/powerpoint/2010/main" val="20547605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457200" indent="-457200">
              <a:buFont typeface="Wingdings" panose="05000000000000000000" pitchFamily="2" charset="2"/>
              <a:buChar char="Ø"/>
            </a:pPr>
            <a:endParaRPr lang="en-US" b="1" dirty="0" smtClean="0"/>
          </a:p>
          <a:p>
            <a:r>
              <a:rPr lang="en-US" sz="1200" kern="1200" dirty="0" smtClean="0">
                <a:solidFill>
                  <a:schemeClr val="tx1"/>
                </a:solidFill>
                <a:effectLst/>
                <a:latin typeface="+mn-lt"/>
                <a:ea typeface="+mn-ea"/>
                <a:cs typeface="+mn-cs"/>
              </a:rPr>
              <a:t>a quasi-experimental design, as it is not possible to rule out alternative explanations for findings based on our population and the variables under research. Creswell-permits strong tests of causal hypotheses testing </a:t>
            </a:r>
            <a:endParaRPr lang="en-US" dirty="0" smtClean="0">
              <a:effectLst/>
            </a:endParaRPr>
          </a:p>
          <a:p>
            <a:r>
              <a:rPr lang="en-US" sz="1200" kern="1200" dirty="0" smtClean="0">
                <a:solidFill>
                  <a:schemeClr val="tx1"/>
                </a:solidFill>
                <a:effectLst/>
                <a:latin typeface="+mn-lt"/>
                <a:ea typeface="+mn-ea"/>
                <a:cs typeface="+mn-cs"/>
              </a:rPr>
              <a:t>Cook and Campbell (1979), using quasi-experimental research- by including a comparison to an appropriate population, first-time freshmen, and inclusion of appropriate control variables strengthen statistical and external validity.</a:t>
            </a:r>
            <a:endParaRPr lang="en-US" dirty="0" smtClean="0">
              <a:effectLst/>
            </a:endParaRPr>
          </a:p>
          <a:p>
            <a:r>
              <a:rPr lang="en-US" sz="1200" kern="1200" dirty="0" smtClean="0">
                <a:solidFill>
                  <a:schemeClr val="tx1"/>
                </a:solidFill>
                <a:effectLst/>
                <a:latin typeface="+mn-lt"/>
                <a:ea typeface="+mn-ea"/>
                <a:cs typeface="+mn-cs"/>
              </a:rPr>
              <a:t>Internal validity threats include- concern that certain types of students may be more likely to participate in AWV, especially since it is first-come, first serve basis. Addressing in the research design whether students who participate have different financial aid needs than those who do not is an important way to look at internal validity threats.</a:t>
            </a:r>
            <a:endParaRPr lang="en-US" dirty="0" smtClean="0">
              <a:effectLst/>
            </a:endParaRPr>
          </a:p>
          <a:p>
            <a:r>
              <a:rPr lang="en-US" sz="1200" kern="1200" dirty="0" smtClean="0">
                <a:solidFill>
                  <a:schemeClr val="tx1"/>
                </a:solidFill>
                <a:effectLst/>
                <a:latin typeface="+mn-lt"/>
                <a:ea typeface="+mn-ea"/>
                <a:cs typeface="+mn-cs"/>
              </a:rPr>
              <a:t>By including a control group and appropriate control variables it is possible to account for interactions between potential self-selection bias and the dependent variables. This permits omitted variables bias, which most certainly exists, possibly overstating the effects of participation in AWV.</a:t>
            </a:r>
            <a:endParaRPr lang="en-US" dirty="0" smtClean="0">
              <a:effectLst/>
            </a:endParaRP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model output from Table 4 was then used to produce 3,072 conditional probabilities. These probabilities produce a prediction for every possible combination of values for the statistically significant variables in the model, while controlling for every other variable in the model. A subset of these conditional probabilities was selected for a probability profile to illustrate the effect of specific variables with a particular focus on the effects of AWV participation</a:t>
            </a:r>
          </a:p>
          <a:p>
            <a:endParaRPr lang="en-US" dirty="0"/>
          </a:p>
        </p:txBody>
      </p:sp>
      <p:sp>
        <p:nvSpPr>
          <p:cNvPr id="4" name="Slide Number Placeholder 3"/>
          <p:cNvSpPr>
            <a:spLocks noGrp="1"/>
          </p:cNvSpPr>
          <p:nvPr>
            <p:ph type="sldNum" sz="quarter" idx="10"/>
          </p:nvPr>
        </p:nvSpPr>
        <p:spPr/>
        <p:txBody>
          <a:bodyPr/>
          <a:lstStyle/>
          <a:p>
            <a:fld id="{BF4151B4-E982-9242-828B-7981763AC19B}" type="slidenum">
              <a:rPr lang="en-US" smtClean="0"/>
              <a:pPr/>
              <a:t>10</a:t>
            </a:fld>
            <a:endParaRPr lang="en-US"/>
          </a:p>
        </p:txBody>
      </p:sp>
    </p:spTree>
    <p:extLst>
      <p:ext uri="{BB962C8B-B14F-4D97-AF65-F5344CB8AC3E}">
        <p14:creationId xmlns:p14="http://schemas.microsoft.com/office/powerpoint/2010/main" val="6528969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population for this research includes all first time freshmen from fall 2004 - 2012. The data collection for the first-time freshmen cohorts uses the same methodology that WVU uses to track students for federal reporting to the Integrated Postsecondary Education Data System (IPEDS) and the Consortium for Student Retention Data Exchange (CSRDE). The methodology tracks first-time freshmen from their first fall term on file as a cohort of students. The file compiled for this research tracks retention, GPA, and graduation based upon their cohort of entry. Appendix B lists the variables for the first-time freshman student population. Additional variables were created to categorize students based on type of aid received (State vs. Federal). Flagging variables indicate whether a student received financial aid, and if so what type. Once a student’s first term record of financial aid was joined to the student file, additional variables were created that would allow multivariate analyses.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It is important to note that if a student did not receive financial aid during their first term but did receive it in future terms they will not have comparable information. These students remain on the student file but have no financial aid data. The financial aid file picks up a student’s first instance of a financial aid record at census date for these analyses. There are some cases where a student did not receive financial aid in their first year but in a subsequent year, these analyses use only the first instance of financial aid record on file. The financial aid data includes a large group of variables which originate from filing a FAFSA. </a:t>
            </a:r>
            <a:endParaRPr lang="en-US" dirty="0"/>
          </a:p>
        </p:txBody>
      </p:sp>
      <p:sp>
        <p:nvSpPr>
          <p:cNvPr id="4" name="Slide Number Placeholder 3"/>
          <p:cNvSpPr>
            <a:spLocks noGrp="1"/>
          </p:cNvSpPr>
          <p:nvPr>
            <p:ph type="sldNum" sz="quarter" idx="10"/>
          </p:nvPr>
        </p:nvSpPr>
        <p:spPr/>
        <p:txBody>
          <a:bodyPr/>
          <a:lstStyle/>
          <a:p>
            <a:fld id="{B45650B0-5BD9-44B1-A8BB-73EB291B9DDC}" type="slidenum">
              <a:rPr lang="en-US" smtClean="0"/>
              <a:t>11</a:t>
            </a:fld>
            <a:endParaRPr lang="en-US"/>
          </a:p>
        </p:txBody>
      </p:sp>
    </p:spTree>
    <p:extLst>
      <p:ext uri="{BB962C8B-B14F-4D97-AF65-F5344CB8AC3E}">
        <p14:creationId xmlns:p14="http://schemas.microsoft.com/office/powerpoint/2010/main" val="29445686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average age for all cohorts is eight-teen. Additionally, with the exception of 2008, on average AWV participant cohorts have higher ACT /SAT test scores, and high school GPA’S than non-participants do. This is controlled for in the regression model. After data construction was complete, it was then possible to merge The AWV and FTF datasets. The two dependent variables modeled were: (a.) First-year retention (b.) Graduation within six years. A logistic binomial regression was used to project probabilities due to the nature of the responses for both dependent variables (retain/ not retained or graduate/not graduate).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F4151B4-E982-9242-828B-7981763AC19B}" type="slidenum">
              <a:rPr lang="en-US" smtClean="0"/>
              <a:pPr/>
              <a:t>12</a:t>
            </a:fld>
            <a:endParaRPr lang="en-US"/>
          </a:p>
        </p:txBody>
      </p:sp>
    </p:spTree>
    <p:extLst>
      <p:ext uri="{BB962C8B-B14F-4D97-AF65-F5344CB8AC3E}">
        <p14:creationId xmlns:p14="http://schemas.microsoft.com/office/powerpoint/2010/main" val="2572918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i="1" dirty="0" smtClean="0">
                <a:latin typeface="+mn-lt"/>
              </a:rPr>
              <a:t>Many of these variables are often among those cited in educational research as important indicators of student engagement and considered of great interest when understanding which variables predict an outcome in college (Tinto, 1999, </a:t>
            </a:r>
            <a:r>
              <a:rPr lang="en-US" sz="1200" i="1" dirty="0" err="1" smtClean="0">
                <a:latin typeface="+mn-lt"/>
              </a:rPr>
              <a:t>Murtaugh</a:t>
            </a:r>
            <a:r>
              <a:rPr lang="en-US" sz="1200" i="1" dirty="0" smtClean="0">
                <a:latin typeface="+mn-lt"/>
              </a:rPr>
              <a:t>, Burns, &amp; Schuster, 1999, Sidle &amp; McReynolds 2009).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independent variables were as follows: Adventure (participant/non-participant), gender, ethnicity, residency, first generation, adjusted gross income, expected family contribution (EFC), state aid, and federal aid. Many of these variables are often among those cited in educational research as important indicators of student engagement and considered of great interest when understanding which variables predict an outcome in college. Receiving State aid based on receiving any of the following types of aid: Vocational Rehabilitation,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WV Higher Education Grant, WV Engineering and Science Technology </a:t>
            </a:r>
            <a:r>
              <a:rPr lang="en-US" sz="1200" kern="1200" dirty="0" err="1" smtClean="0">
                <a:solidFill>
                  <a:schemeClr val="tx1"/>
                </a:solidFill>
                <a:effectLst/>
                <a:latin typeface="+mn-lt"/>
                <a:ea typeface="+mn-ea"/>
                <a:cs typeface="+mn-cs"/>
              </a:rPr>
              <a:t>Scholarship,Other</a:t>
            </a:r>
            <a:r>
              <a:rPr lang="en-US" sz="1200" kern="1200" dirty="0" smtClean="0">
                <a:solidFill>
                  <a:schemeClr val="tx1"/>
                </a:solidFill>
                <a:effectLst/>
                <a:latin typeface="+mn-lt"/>
                <a:ea typeface="+mn-ea"/>
                <a:cs typeface="+mn-cs"/>
              </a:rPr>
              <a:t> WV </a:t>
            </a:r>
            <a:r>
              <a:rPr lang="en-US" sz="1200" kern="1200" dirty="0" err="1" smtClean="0">
                <a:solidFill>
                  <a:schemeClr val="tx1"/>
                </a:solidFill>
                <a:effectLst/>
                <a:latin typeface="+mn-lt"/>
                <a:ea typeface="+mn-ea"/>
                <a:cs typeface="+mn-cs"/>
              </a:rPr>
              <a:t>Scholarships</a:t>
            </a:r>
            <a:r>
              <a:rPr lang="en-US" sz="1200" kern="1200" baseline="0" dirty="0" err="1"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Promise</a:t>
            </a:r>
            <a:r>
              <a:rPr lang="en-US" sz="1200" kern="1200" dirty="0" smtClean="0">
                <a:solidFill>
                  <a:schemeClr val="tx1"/>
                </a:solidFill>
                <a:effectLst/>
                <a:latin typeface="+mn-lt"/>
                <a:ea typeface="+mn-ea"/>
                <a:cs typeface="+mn-cs"/>
              </a:rPr>
              <a:t> Scholarship Recipient. Receiving federal aid based on receiving any of the following types of </a:t>
            </a:r>
            <a:r>
              <a:rPr lang="en-US" sz="1200" kern="1200" dirty="0" err="1" smtClean="0">
                <a:solidFill>
                  <a:schemeClr val="tx1"/>
                </a:solidFill>
                <a:effectLst/>
                <a:latin typeface="+mn-lt"/>
                <a:ea typeface="+mn-ea"/>
                <a:cs typeface="+mn-cs"/>
              </a:rPr>
              <a:t>aid:Federal</a:t>
            </a:r>
            <a:r>
              <a:rPr lang="en-US" sz="1200" kern="1200" dirty="0" smtClean="0">
                <a:solidFill>
                  <a:schemeClr val="tx1"/>
                </a:solidFill>
                <a:effectLst/>
                <a:latin typeface="+mn-lt"/>
                <a:ea typeface="+mn-ea"/>
                <a:cs typeface="+mn-cs"/>
              </a:rPr>
              <a:t> Supplemental </a:t>
            </a:r>
            <a:r>
              <a:rPr lang="en-US" sz="1200" kern="1200" dirty="0" err="1" smtClean="0">
                <a:solidFill>
                  <a:schemeClr val="tx1"/>
                </a:solidFill>
                <a:effectLst/>
                <a:latin typeface="+mn-lt"/>
                <a:ea typeface="+mn-ea"/>
                <a:cs typeface="+mn-cs"/>
              </a:rPr>
              <a:t>Aid,Work</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Study,Pell</a:t>
            </a:r>
            <a:r>
              <a:rPr lang="en-US" sz="1200" kern="1200" dirty="0" smtClean="0">
                <a:solidFill>
                  <a:schemeClr val="tx1"/>
                </a:solidFill>
                <a:effectLst/>
                <a:latin typeface="+mn-lt"/>
                <a:ea typeface="+mn-ea"/>
                <a:cs typeface="+mn-cs"/>
              </a:rPr>
              <a:t> Grant Recipient, Direct Subsidized, Loan Direct Unsubsidized Loan, Veterans Benefits, Direct PLUS Loan, Perkins Loan, Other Federal Grants and Scholarships Received. The independent variables of state aid and federal aid are also dummy coded variables, which allow comparison of like-pairs of Adventure students with the general population of freshmen. This purpose serves to create comparisons of groups similar on certain characteristics. The data pulled from WVU financial aid records reflects the census file for financial aid used in official state and federal reporting. Below is a breakdown of each variable (See Appendix C for definitions).</a:t>
            </a:r>
            <a:r>
              <a:rPr lang="en-US" dirty="0" smtClean="0">
                <a:latin typeface="+mn-lt"/>
              </a:rPr>
              <a:t> ACT, SAT, and AGI ranges are based off the mean. </a:t>
            </a:r>
          </a:p>
          <a:p>
            <a:r>
              <a:rPr lang="en-US" dirty="0" smtClean="0">
                <a:latin typeface="+mn-lt"/>
              </a:rPr>
              <a:t>Ethnicity dummy coded as non-white (0) and white (1)</a:t>
            </a:r>
            <a:r>
              <a:rPr lang="en-US" baseline="30000" dirty="0" smtClean="0">
                <a:latin typeface="+mn-lt"/>
              </a:rPr>
              <a:t>*</a:t>
            </a:r>
            <a:r>
              <a:rPr lang="en-US" dirty="0" smtClean="0">
                <a:latin typeface="+mn-lt"/>
              </a:rPr>
              <a:t> </a:t>
            </a:r>
          </a:p>
          <a:p>
            <a:r>
              <a:rPr lang="en-US" dirty="0" smtClean="0">
                <a:latin typeface="+mn-lt"/>
              </a:rPr>
              <a:t>Three categories used for EFC based on the distribution of all students;</a:t>
            </a:r>
          </a:p>
          <a:p>
            <a:pPr marL="971550" lvl="1" indent="-514350">
              <a:buAutoNum type="arabicPeriod"/>
            </a:pPr>
            <a:r>
              <a:rPr lang="en-US" dirty="0" smtClean="0">
                <a:latin typeface="+mn-lt"/>
              </a:rPr>
              <a:t>students whose family can contribute less than $1,000</a:t>
            </a:r>
          </a:p>
          <a:p>
            <a:pPr marL="971550" lvl="1" indent="-514350">
              <a:buAutoNum type="arabicPeriod"/>
            </a:pPr>
            <a:r>
              <a:rPr lang="en-US" dirty="0" smtClean="0">
                <a:latin typeface="+mn-lt"/>
              </a:rPr>
              <a:t>students whose family can contribute $1,001- $15,000</a:t>
            </a:r>
          </a:p>
          <a:p>
            <a:pPr marL="971550" lvl="1" indent="-514350">
              <a:buAutoNum type="arabicPeriod"/>
            </a:pPr>
            <a:r>
              <a:rPr lang="en-US" dirty="0" smtClean="0">
                <a:latin typeface="+mn-lt"/>
              </a:rPr>
              <a:t>students whose family can contribute $15,000 or greater</a:t>
            </a:r>
          </a:p>
          <a:p>
            <a:pPr marL="457200" lvl="1" indent="0">
              <a:buNone/>
            </a:pPr>
            <a:endParaRPr lang="en-US" sz="1700" baseline="30000" dirty="0" smtClean="0">
              <a:latin typeface="+mn-lt"/>
            </a:endParaRPr>
          </a:p>
          <a:p>
            <a:pPr marL="457200" lvl="1" indent="0">
              <a:buNone/>
            </a:pPr>
            <a:endParaRPr lang="en-US" sz="1700" baseline="30000" dirty="0" smtClean="0">
              <a:latin typeface="+mn-lt"/>
            </a:endParaRPr>
          </a:p>
          <a:p>
            <a:pPr marL="457200" lvl="1" indent="0">
              <a:buNone/>
            </a:pPr>
            <a:r>
              <a:rPr lang="en-US" sz="1900" baseline="30000" dirty="0" smtClean="0">
                <a:latin typeface="+mn-lt"/>
              </a:rPr>
              <a:t>*</a:t>
            </a:r>
            <a:r>
              <a:rPr lang="en-US" sz="1900" dirty="0" smtClean="0">
                <a:latin typeface="+mn-lt"/>
              </a:rPr>
              <a:t> The majority of the WVU freshman population is white leaving little variance among the other ethnicities to analyze which suggested the dummy coding schema as appropriate.</a:t>
            </a:r>
          </a:p>
          <a:p>
            <a:pPr marL="457200" lvl="1" indent="0">
              <a:buNone/>
            </a:pPr>
            <a:endParaRPr lang="en-US" sz="1900" dirty="0" smtClean="0">
              <a:latin typeface="+mn-lt"/>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BF4151B4-E982-9242-828B-7981763AC19B}" type="slidenum">
              <a:rPr lang="en-US" smtClean="0"/>
              <a:pPr/>
              <a:t>13</a:t>
            </a:fld>
            <a:endParaRPr lang="en-US"/>
          </a:p>
        </p:txBody>
      </p:sp>
    </p:spTree>
    <p:extLst>
      <p:ext uri="{BB962C8B-B14F-4D97-AF65-F5344CB8AC3E}">
        <p14:creationId xmlns:p14="http://schemas.microsoft.com/office/powerpoint/2010/main" val="38444155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59595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Title 3"/>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59595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5"/>
          <p:cNvSpPr txBox="1">
            <a:spLocks/>
          </p:cNvSpPr>
          <p:nvPr userDrawn="1"/>
        </p:nvSpPr>
        <p:spPr>
          <a:xfrm>
            <a:off x="5334000" y="6248400"/>
            <a:ext cx="3581400" cy="381000"/>
          </a:xfrm>
          <a:prstGeom prst="rect">
            <a:avLst/>
          </a:prstGeom>
        </p:spPr>
        <p:txBody>
          <a:bodyPr vert="horz" lIns="91440" tIns="45720" rIns="91440" bIns="45720"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chemeClr val="bg1">
                    <a:alpha val="85000"/>
                  </a:schemeClr>
                </a:solidFill>
                <a:effectLst/>
                <a:uLnTx/>
                <a:uFillTx/>
                <a:latin typeface="+mj-lt"/>
                <a:ea typeface="+mn-ea"/>
                <a:cs typeface="Times New Roman (Body)"/>
              </a:rPr>
              <a:t>WEST VIRGINIA UNIVERSITY</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chemeClr val="bg1">
                    <a:alpha val="85000"/>
                  </a:schemeClr>
                </a:solidFill>
                <a:effectLst/>
                <a:uLnTx/>
                <a:uFillTx/>
                <a:latin typeface="+mj-lt"/>
                <a:ea typeface="+mn-ea"/>
                <a:cs typeface="Times New Roman (Body)"/>
              </a:rPr>
              <a:t> Institutional Research</a:t>
            </a: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l" defTabSz="457200" rtl="0" eaLnBrk="1" latinLnBrk="0" hangingPunct="1">
        <a:spcBef>
          <a:spcPct val="0"/>
        </a:spcBef>
        <a:buNone/>
        <a:defRPr sz="4400" u="none" kern="1200" cap="all">
          <a:solidFill>
            <a:srgbClr val="25406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b="0" i="0" kern="1200">
          <a:solidFill>
            <a:srgbClr val="254061"/>
          </a:solidFill>
          <a:latin typeface="Arial"/>
          <a:ea typeface="+mn-ea"/>
          <a:cs typeface="Arial"/>
        </a:defRPr>
      </a:lvl1pPr>
      <a:lvl2pPr marL="742950" indent="-285750" algn="l" defTabSz="457200" rtl="0" eaLnBrk="1" latinLnBrk="0" hangingPunct="1">
        <a:spcBef>
          <a:spcPct val="20000"/>
        </a:spcBef>
        <a:buFont typeface="Arial"/>
        <a:buChar char="–"/>
        <a:defRPr sz="2800" b="0" i="0" kern="1200">
          <a:solidFill>
            <a:srgbClr val="254061"/>
          </a:solidFill>
          <a:latin typeface="Arial"/>
          <a:ea typeface="+mn-ea"/>
          <a:cs typeface="Arial"/>
        </a:defRPr>
      </a:lvl2pPr>
      <a:lvl3pPr marL="1143000" indent="-228600" algn="l" defTabSz="457200" rtl="0" eaLnBrk="1" latinLnBrk="0" hangingPunct="1">
        <a:spcBef>
          <a:spcPct val="20000"/>
        </a:spcBef>
        <a:buFont typeface="Arial"/>
        <a:buChar char="•"/>
        <a:defRPr sz="2400" b="0" i="0" kern="1200">
          <a:solidFill>
            <a:srgbClr val="254061"/>
          </a:solidFill>
          <a:latin typeface="Arial"/>
          <a:ea typeface="+mn-ea"/>
          <a:cs typeface="Arial"/>
        </a:defRPr>
      </a:lvl3pPr>
      <a:lvl4pPr marL="1600200" indent="-228600" algn="l" defTabSz="457200" rtl="0" eaLnBrk="1" latinLnBrk="0" hangingPunct="1">
        <a:spcBef>
          <a:spcPct val="20000"/>
        </a:spcBef>
        <a:buFont typeface="Arial"/>
        <a:buChar char="–"/>
        <a:defRPr sz="2000" b="0" i="0" kern="1200">
          <a:solidFill>
            <a:srgbClr val="254061"/>
          </a:solidFill>
          <a:latin typeface="Arial"/>
          <a:ea typeface="+mn-ea"/>
          <a:cs typeface="Arial"/>
        </a:defRPr>
      </a:lvl4pPr>
      <a:lvl5pPr marL="2057400" indent="-228600" algn="l" defTabSz="457200" rtl="0" eaLnBrk="1" latinLnBrk="0" hangingPunct="1">
        <a:spcBef>
          <a:spcPct val="20000"/>
        </a:spcBef>
        <a:buFont typeface="Arial"/>
        <a:buChar char="»"/>
        <a:defRPr sz="2000" b="0" i="0" kern="1200">
          <a:solidFill>
            <a:srgbClr val="25406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mailto:JMMichael@mail.wvu.edu" TargetMode="External"/><Relationship Id="rId2" Type="http://schemas.openxmlformats.org/officeDocument/2006/relationships/image" Target="../media/image22.PNG"/><Relationship Id="rId1" Type="http://schemas.openxmlformats.org/officeDocument/2006/relationships/slideLayout" Target="../slideLayouts/slideLayout8.xml"/><Relationship Id="rId5" Type="http://schemas.openxmlformats.org/officeDocument/2006/relationships/image" Target="../media/image23.png"/><Relationship Id="rId4" Type="http://schemas.openxmlformats.org/officeDocument/2006/relationships/hyperlink" Target="mailto:vjmorrisdueer@mail.wvu.ed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722313" y="4406900"/>
            <a:ext cx="7772400" cy="1362075"/>
          </a:xfrm>
        </p:spPr>
        <p:txBody>
          <a:bodyPr>
            <a:normAutofit fontScale="90000"/>
          </a:bodyPr>
          <a:lstStyle/>
          <a:p>
            <a:pPr algn="ctr"/>
            <a:r>
              <a:rPr lang="en-US" dirty="0" smtClean="0">
                <a:latin typeface="Georgia" panose="02040502050405020303" pitchFamily="18" charset="0"/>
              </a:rPr>
              <a:t>West Virginia Adventure Assessment </a:t>
            </a:r>
            <a:endParaRPr lang="en-US" dirty="0">
              <a:latin typeface="Georgia" panose="02040502050405020303" pitchFamily="18" charset="0"/>
            </a:endParaRPr>
          </a:p>
        </p:txBody>
      </p:sp>
      <p:sp>
        <p:nvSpPr>
          <p:cNvPr id="5" name="Text Placeholder 4"/>
          <p:cNvSpPr>
            <a:spLocks noGrp="1"/>
          </p:cNvSpPr>
          <p:nvPr>
            <p:ph type="body" idx="1"/>
          </p:nvPr>
        </p:nvSpPr>
        <p:spPr/>
        <p:txBody>
          <a:bodyPr/>
          <a:lstStyle/>
          <a:p>
            <a:r>
              <a:rPr lang="en-US" i="1" dirty="0" smtClean="0">
                <a:latin typeface="Georgia" panose="02040502050405020303" pitchFamily="18" charset="0"/>
              </a:rPr>
              <a:t>Created by Jessica Michael &amp; Vicky Morris-Dueer</a:t>
            </a:r>
            <a:endParaRPr lang="en-US" i="1" dirty="0">
              <a:latin typeface="Georgia" panose="02040502050405020303" pitchFamily="18" charset="0"/>
            </a:endParaRPr>
          </a:p>
        </p:txBody>
      </p:sp>
    </p:spTree>
    <p:extLst>
      <p:ext uri="{BB962C8B-B14F-4D97-AF65-F5344CB8AC3E}">
        <p14:creationId xmlns:p14="http://schemas.microsoft.com/office/powerpoint/2010/main" val="39648523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534400" cy="1143000"/>
          </a:xfrm>
        </p:spPr>
        <p:txBody>
          <a:bodyPr>
            <a:normAutofit fontScale="90000"/>
          </a:bodyPr>
          <a:lstStyle/>
          <a:p>
            <a:r>
              <a:rPr lang="en-US" b="1" dirty="0" smtClean="0">
                <a:solidFill>
                  <a:srgbClr val="002060"/>
                </a:solidFill>
                <a:latin typeface="+mn-lt"/>
              </a:rPr>
              <a:t>Methodology &amp; research 								design</a:t>
            </a:r>
            <a:endParaRPr lang="en-US" b="1" dirty="0">
              <a:solidFill>
                <a:srgbClr val="002060"/>
              </a:solidFill>
              <a:latin typeface="+mn-lt"/>
            </a:endParaRPr>
          </a:p>
        </p:txBody>
      </p:sp>
      <p:sp>
        <p:nvSpPr>
          <p:cNvPr id="3" name="Content Placeholder 2"/>
          <p:cNvSpPr>
            <a:spLocks noGrp="1"/>
          </p:cNvSpPr>
          <p:nvPr>
            <p:ph idx="1"/>
          </p:nvPr>
        </p:nvSpPr>
        <p:spPr/>
        <p:txBody>
          <a:bodyPr/>
          <a:lstStyle/>
          <a:p>
            <a:pPr lvl="0">
              <a:spcBef>
                <a:spcPts val="0"/>
              </a:spcBef>
              <a:buFont typeface="Wingdings" panose="05000000000000000000" pitchFamily="2" charset="2"/>
              <a:buChar char="Ø"/>
            </a:pPr>
            <a:r>
              <a:rPr lang="en-US" sz="2000" dirty="0" smtClean="0">
                <a:solidFill>
                  <a:srgbClr val="002060"/>
                </a:solidFill>
                <a:latin typeface="+mn-lt"/>
                <a:cs typeface="+mn-cs"/>
              </a:rPr>
              <a:t>Quasi experimental design selected to compare the AWV first-time freshman participants to the entire first-time freshmen population for the years 2004-2012</a:t>
            </a:r>
          </a:p>
          <a:p>
            <a:pPr marL="0" lvl="0" indent="0">
              <a:spcBef>
                <a:spcPts val="0"/>
              </a:spcBef>
              <a:buNone/>
            </a:pPr>
            <a:endParaRPr lang="en-US" sz="2000" dirty="0" smtClean="0">
              <a:solidFill>
                <a:srgbClr val="002060"/>
              </a:solidFill>
              <a:latin typeface="+mn-lt"/>
              <a:cs typeface="+mn-cs"/>
            </a:endParaRPr>
          </a:p>
          <a:p>
            <a:pPr>
              <a:spcBef>
                <a:spcPts val="0"/>
              </a:spcBef>
              <a:buFont typeface="Wingdings" panose="05000000000000000000" pitchFamily="2" charset="2"/>
              <a:buChar char="Ø"/>
            </a:pPr>
            <a:r>
              <a:rPr lang="en-US" sz="2000" dirty="0">
                <a:solidFill>
                  <a:srgbClr val="002060"/>
                </a:solidFill>
                <a:latin typeface="+mn-lt"/>
              </a:rPr>
              <a:t>A logistic binomial regression was used to project probabilities due to the nature of the responses for both dependent variables (retain/not retained or graduate/not graduate)</a:t>
            </a:r>
          </a:p>
          <a:p>
            <a:pPr marL="0" lvl="0" indent="0">
              <a:spcBef>
                <a:spcPts val="0"/>
              </a:spcBef>
              <a:buNone/>
            </a:pPr>
            <a:endParaRPr lang="en-US" sz="2000" dirty="0" smtClean="0">
              <a:solidFill>
                <a:srgbClr val="002060"/>
              </a:solidFill>
              <a:latin typeface="+mn-lt"/>
              <a:cs typeface="+mn-cs"/>
            </a:endParaRPr>
          </a:p>
          <a:p>
            <a:pPr lvl="0">
              <a:spcBef>
                <a:spcPts val="0"/>
              </a:spcBef>
              <a:buFont typeface="Wingdings" panose="05000000000000000000" pitchFamily="2" charset="2"/>
              <a:buChar char="Ø"/>
            </a:pPr>
            <a:r>
              <a:rPr lang="en-US" sz="2000" dirty="0" smtClean="0">
                <a:solidFill>
                  <a:srgbClr val="002060"/>
                </a:solidFill>
                <a:latin typeface="+mn-lt"/>
                <a:cs typeface="+mn-cs"/>
              </a:rPr>
              <a:t>Probabilities </a:t>
            </a:r>
            <a:r>
              <a:rPr lang="en-US" sz="2000" dirty="0">
                <a:solidFill>
                  <a:srgbClr val="002060"/>
                </a:solidFill>
                <a:latin typeface="+mn-lt"/>
                <a:cs typeface="+mn-cs"/>
              </a:rPr>
              <a:t>are based off of the regression model results and produce a retention and graduation rate that </a:t>
            </a:r>
            <a:r>
              <a:rPr lang="en-US" sz="2000" i="1" dirty="0">
                <a:solidFill>
                  <a:srgbClr val="002060"/>
                </a:solidFill>
                <a:latin typeface="+mn-lt"/>
                <a:cs typeface="+mn-cs"/>
              </a:rPr>
              <a:t>is not comparable</a:t>
            </a:r>
            <a:r>
              <a:rPr lang="en-US" sz="2000" dirty="0">
                <a:solidFill>
                  <a:srgbClr val="002060"/>
                </a:solidFill>
                <a:latin typeface="+mn-lt"/>
                <a:cs typeface="+mn-cs"/>
              </a:rPr>
              <a:t> to the traditionally tracked rates</a:t>
            </a:r>
            <a:r>
              <a:rPr lang="en-US" sz="2000" dirty="0" smtClean="0">
                <a:solidFill>
                  <a:srgbClr val="002060"/>
                </a:solidFill>
                <a:latin typeface="+mn-lt"/>
                <a:cs typeface="+mn-cs"/>
              </a:rPr>
              <a:t>.</a:t>
            </a:r>
            <a:endParaRPr lang="en-US" sz="2000" dirty="0" smtClean="0">
              <a:solidFill>
                <a:srgbClr val="002060"/>
              </a:solidFill>
              <a:latin typeface="+mn-lt"/>
            </a:endParaRPr>
          </a:p>
          <a:p>
            <a:pPr lvl="0">
              <a:spcBef>
                <a:spcPts val="0"/>
              </a:spcBef>
              <a:buFont typeface="Wingdings" panose="05000000000000000000" pitchFamily="2" charset="2"/>
              <a:buChar char="Ø"/>
            </a:pPr>
            <a:endParaRPr lang="en-US" sz="2000" b="1" dirty="0">
              <a:solidFill>
                <a:prstClr val="black"/>
              </a:solidFill>
              <a:latin typeface="+mn-lt"/>
              <a:cs typeface="+mn-cs"/>
            </a:endParaRPr>
          </a:p>
          <a:p>
            <a:pPr marL="0" lvl="0" indent="0">
              <a:spcBef>
                <a:spcPts val="0"/>
              </a:spcBef>
              <a:buNone/>
            </a:pPr>
            <a:endParaRPr lang="en-US" sz="1200" b="1" dirty="0">
              <a:solidFill>
                <a:prstClr val="black"/>
              </a:solidFill>
              <a:latin typeface="Calibri"/>
              <a:cs typeface="+mn-cs"/>
            </a:endParaRPr>
          </a:p>
        </p:txBody>
      </p:sp>
    </p:spTree>
    <p:extLst>
      <p:ext uri="{BB962C8B-B14F-4D97-AF65-F5344CB8AC3E}">
        <p14:creationId xmlns:p14="http://schemas.microsoft.com/office/powerpoint/2010/main" val="34604411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4800" y="1315506"/>
            <a:ext cx="8229600" cy="5170646"/>
          </a:xfrm>
          <a:prstGeom prst="rect">
            <a:avLst/>
          </a:prstGeom>
          <a:noFill/>
        </p:spPr>
        <p:txBody>
          <a:bodyPr wrap="square" rtlCol="0">
            <a:spAutoFit/>
          </a:bodyPr>
          <a:lstStyle/>
          <a:p>
            <a:pPr marL="457200" indent="-457200">
              <a:buFont typeface="Wingdings" panose="05000000000000000000" pitchFamily="2" charset="2"/>
              <a:buChar char="Ø"/>
            </a:pPr>
            <a:r>
              <a:rPr lang="en-US" sz="2800" dirty="0">
                <a:solidFill>
                  <a:srgbClr val="002060"/>
                </a:solidFill>
              </a:rPr>
              <a:t>A</a:t>
            </a:r>
            <a:r>
              <a:rPr lang="en-US" sz="2800" dirty="0" smtClean="0">
                <a:solidFill>
                  <a:srgbClr val="002060"/>
                </a:solidFill>
              </a:rPr>
              <a:t>ll first-time freshman fall 2004-2012, by cohort</a:t>
            </a:r>
            <a:endParaRPr lang="en-US" sz="2800" dirty="0">
              <a:solidFill>
                <a:srgbClr val="002060"/>
              </a:solidFill>
            </a:endParaRPr>
          </a:p>
          <a:p>
            <a:pPr marL="457200" indent="-457200">
              <a:buFont typeface="Wingdings" panose="05000000000000000000" pitchFamily="2" charset="2"/>
              <a:buChar char="Ø"/>
            </a:pPr>
            <a:endParaRPr lang="en-US" sz="2800" dirty="0" smtClean="0">
              <a:solidFill>
                <a:srgbClr val="002060"/>
              </a:solidFill>
            </a:endParaRPr>
          </a:p>
          <a:p>
            <a:pPr marL="457200" indent="-457200">
              <a:buFont typeface="Wingdings" panose="05000000000000000000" pitchFamily="2" charset="2"/>
              <a:buChar char="Ø"/>
            </a:pPr>
            <a:r>
              <a:rPr lang="en-US" sz="2800" dirty="0" smtClean="0">
                <a:solidFill>
                  <a:srgbClr val="002060"/>
                </a:solidFill>
              </a:rPr>
              <a:t>Follows federal and state reporting criteria</a:t>
            </a:r>
          </a:p>
          <a:p>
            <a:pPr marL="457200" indent="-457200">
              <a:buFont typeface="Wingdings" panose="05000000000000000000" pitchFamily="2" charset="2"/>
              <a:buChar char="Ø"/>
            </a:pPr>
            <a:endParaRPr lang="en-US" sz="2800" dirty="0" smtClean="0">
              <a:solidFill>
                <a:srgbClr val="002060"/>
              </a:solidFill>
            </a:endParaRPr>
          </a:p>
          <a:p>
            <a:pPr marL="457200" indent="-457200">
              <a:buFont typeface="Wingdings" panose="05000000000000000000" pitchFamily="2" charset="2"/>
              <a:buChar char="Ø"/>
            </a:pPr>
            <a:r>
              <a:rPr lang="en-US" sz="2800" dirty="0" smtClean="0">
                <a:solidFill>
                  <a:srgbClr val="002060"/>
                </a:solidFill>
              </a:rPr>
              <a:t>Tracks first-year retention and graduation within six years</a:t>
            </a:r>
          </a:p>
          <a:p>
            <a:pPr marL="457200" indent="-457200">
              <a:buFont typeface="Wingdings" panose="05000000000000000000" pitchFamily="2" charset="2"/>
              <a:buChar char="Ø"/>
            </a:pPr>
            <a:endParaRPr lang="en-US" sz="2800" dirty="0" smtClean="0">
              <a:solidFill>
                <a:srgbClr val="002060"/>
              </a:solidFill>
            </a:endParaRPr>
          </a:p>
          <a:p>
            <a:pPr marL="457200" indent="-457200">
              <a:buFont typeface="Wingdings" panose="05000000000000000000" pitchFamily="2" charset="2"/>
              <a:buChar char="Ø"/>
            </a:pPr>
            <a:r>
              <a:rPr lang="en-US" sz="2800" dirty="0" smtClean="0">
                <a:solidFill>
                  <a:srgbClr val="002060"/>
                </a:solidFill>
              </a:rPr>
              <a:t>Federal and state financial aid received </a:t>
            </a:r>
          </a:p>
          <a:p>
            <a:pPr marL="457200" indent="-457200">
              <a:buFont typeface="Wingdings" panose="05000000000000000000" pitchFamily="2" charset="2"/>
              <a:buChar char="Ø"/>
            </a:pPr>
            <a:endParaRPr lang="en-US" sz="2800" dirty="0" smtClean="0">
              <a:solidFill>
                <a:srgbClr val="002060"/>
              </a:solidFill>
            </a:endParaRPr>
          </a:p>
          <a:p>
            <a:pPr marL="457200" indent="-457200">
              <a:buFont typeface="Wingdings" panose="05000000000000000000" pitchFamily="2" charset="2"/>
              <a:buChar char="Ø"/>
            </a:pPr>
            <a:r>
              <a:rPr lang="en-US" sz="2800" dirty="0" smtClean="0">
                <a:solidFill>
                  <a:srgbClr val="002060"/>
                </a:solidFill>
              </a:rPr>
              <a:t>A </a:t>
            </a:r>
            <a:r>
              <a:rPr lang="en-US" sz="2800" dirty="0">
                <a:solidFill>
                  <a:srgbClr val="002060"/>
                </a:solidFill>
              </a:rPr>
              <a:t>student’s first instance of financial </a:t>
            </a:r>
            <a:r>
              <a:rPr lang="en-US" sz="2800" dirty="0" smtClean="0">
                <a:solidFill>
                  <a:srgbClr val="002060"/>
                </a:solidFill>
              </a:rPr>
              <a:t>aid is selected</a:t>
            </a:r>
            <a:endParaRPr lang="en-US" sz="2800" dirty="0">
              <a:solidFill>
                <a:srgbClr val="002060"/>
              </a:solidFill>
            </a:endParaRPr>
          </a:p>
          <a:p>
            <a:endParaRPr lang="en-US" sz="2600" dirty="0" smtClean="0"/>
          </a:p>
          <a:p>
            <a:endParaRPr lang="en-US" sz="2400" dirty="0" smtClean="0"/>
          </a:p>
        </p:txBody>
      </p:sp>
      <p:sp>
        <p:nvSpPr>
          <p:cNvPr id="5" name="TextBox 4"/>
          <p:cNvSpPr txBox="1"/>
          <p:nvPr/>
        </p:nvSpPr>
        <p:spPr>
          <a:xfrm>
            <a:off x="1295400" y="457200"/>
            <a:ext cx="6705600" cy="769441"/>
          </a:xfrm>
          <a:prstGeom prst="rect">
            <a:avLst/>
          </a:prstGeom>
          <a:noFill/>
        </p:spPr>
        <p:txBody>
          <a:bodyPr wrap="square" rtlCol="0">
            <a:spAutoFit/>
          </a:bodyPr>
          <a:lstStyle/>
          <a:p>
            <a:pPr algn="ctr"/>
            <a:r>
              <a:rPr lang="en-US" sz="4400" b="1" dirty="0" smtClean="0">
                <a:solidFill>
                  <a:srgbClr val="002060"/>
                </a:solidFill>
              </a:rPr>
              <a:t>Sample Selection Criteria</a:t>
            </a:r>
            <a:endParaRPr lang="en-US" sz="4400" b="1" dirty="0">
              <a:solidFill>
                <a:srgbClr val="002060"/>
              </a:solidFill>
            </a:endParaRPr>
          </a:p>
        </p:txBody>
      </p:sp>
    </p:spTree>
    <p:extLst>
      <p:ext uri="{BB962C8B-B14F-4D97-AF65-F5344CB8AC3E}">
        <p14:creationId xmlns:p14="http://schemas.microsoft.com/office/powerpoint/2010/main" val="25413919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1634628590"/>
              </p:ext>
            </p:extLst>
          </p:nvPr>
        </p:nvGraphicFramePr>
        <p:xfrm>
          <a:off x="4648200" y="533400"/>
          <a:ext cx="4088920" cy="5256744"/>
        </p:xfrm>
        <a:graphic>
          <a:graphicData uri="http://schemas.openxmlformats.org/drawingml/2006/table">
            <a:tbl>
              <a:tblPr firstRow="1" bandRow="1">
                <a:tableStyleId>{5C22544A-7EE6-4342-B048-85BDC9FD1C3A}</a:tableStyleId>
              </a:tblPr>
              <a:tblGrid>
                <a:gridCol w="2028416"/>
                <a:gridCol w="1109504"/>
                <a:gridCol w="951000"/>
              </a:tblGrid>
              <a:tr h="756038">
                <a:tc>
                  <a:txBody>
                    <a:bodyPr/>
                    <a:lstStyle/>
                    <a:p>
                      <a:pPr algn="ctr" rtl="0" fontAlgn="ctr"/>
                      <a:r>
                        <a:rPr lang="en-US" sz="2400" b="1" i="0" u="none" strike="noStrike" dirty="0">
                          <a:solidFill>
                            <a:srgbClr val="FFFFFF"/>
                          </a:solidFill>
                          <a:effectLst/>
                          <a:latin typeface="+mn-lt"/>
                        </a:rPr>
                        <a:t>Cohort Year</a:t>
                      </a:r>
                    </a:p>
                  </a:txBody>
                  <a:tcPr marL="9525" marR="9525" marT="9525" marB="0" anchor="ctr">
                    <a:solidFill>
                      <a:schemeClr val="tx2">
                        <a:lumMod val="40000"/>
                        <a:lumOff val="60000"/>
                      </a:schemeClr>
                    </a:solidFill>
                  </a:tcPr>
                </a:tc>
                <a:tc>
                  <a:txBody>
                    <a:bodyPr/>
                    <a:lstStyle/>
                    <a:p>
                      <a:pPr algn="ctr" rtl="0" fontAlgn="ctr"/>
                      <a:r>
                        <a:rPr lang="en-US" sz="2400" b="1" i="0" u="none" strike="noStrike" dirty="0">
                          <a:solidFill>
                            <a:srgbClr val="FFFFFF"/>
                          </a:solidFill>
                          <a:effectLst/>
                          <a:latin typeface="+mn-lt"/>
                        </a:rPr>
                        <a:t>FTF</a:t>
                      </a:r>
                    </a:p>
                  </a:txBody>
                  <a:tcPr marL="9525" marR="9525" marT="9525" marB="0" anchor="ctr">
                    <a:solidFill>
                      <a:schemeClr val="tx2">
                        <a:lumMod val="40000"/>
                        <a:lumOff val="60000"/>
                      </a:schemeClr>
                    </a:solidFill>
                  </a:tcPr>
                </a:tc>
                <a:tc>
                  <a:txBody>
                    <a:bodyPr/>
                    <a:lstStyle/>
                    <a:p>
                      <a:pPr algn="ctr" rtl="0" fontAlgn="ctr"/>
                      <a:r>
                        <a:rPr lang="en-US" sz="2400" b="1" i="0" u="none" strike="noStrike" dirty="0">
                          <a:solidFill>
                            <a:srgbClr val="FFFFFF"/>
                          </a:solidFill>
                          <a:effectLst/>
                          <a:latin typeface="+mn-lt"/>
                        </a:rPr>
                        <a:t>AWV</a:t>
                      </a:r>
                    </a:p>
                  </a:txBody>
                  <a:tcPr marL="9525" marR="9525" marT="9525" marB="0" anchor="ctr">
                    <a:solidFill>
                      <a:schemeClr val="tx2">
                        <a:lumMod val="40000"/>
                        <a:lumOff val="60000"/>
                      </a:schemeClr>
                    </a:solidFill>
                  </a:tcPr>
                </a:tc>
              </a:tr>
              <a:tr h="539362">
                <a:tc>
                  <a:txBody>
                    <a:bodyPr/>
                    <a:lstStyle/>
                    <a:p>
                      <a:pPr algn="ctr" rtl="0" fontAlgn="b"/>
                      <a:r>
                        <a:rPr lang="en-US" sz="2200" b="0" i="0" u="none" strike="noStrike" dirty="0">
                          <a:solidFill>
                            <a:srgbClr val="002060"/>
                          </a:solidFill>
                          <a:effectLst/>
                          <a:latin typeface="+mn-lt"/>
                        </a:rPr>
                        <a:t>2004</a:t>
                      </a:r>
                    </a:p>
                  </a:txBody>
                  <a:tcPr marL="9525" marR="9525" marT="9525" marB="0" anchor="b">
                    <a:solidFill>
                      <a:schemeClr val="tx2">
                        <a:lumMod val="40000"/>
                        <a:lumOff val="60000"/>
                      </a:schemeClr>
                    </a:solidFill>
                  </a:tcPr>
                </a:tc>
                <a:tc>
                  <a:txBody>
                    <a:bodyPr/>
                    <a:lstStyle/>
                    <a:p>
                      <a:pPr algn="ctr" fontAlgn="b"/>
                      <a:r>
                        <a:rPr lang="en-US" sz="2200" b="0" i="0" u="none" strike="noStrike" dirty="0">
                          <a:solidFill>
                            <a:srgbClr val="002060"/>
                          </a:solidFill>
                          <a:effectLst/>
                          <a:latin typeface="+mn-lt"/>
                        </a:rPr>
                        <a:t>4,090</a:t>
                      </a:r>
                    </a:p>
                  </a:txBody>
                  <a:tcPr marL="9525" marR="9525" marT="9525" marB="0" anchor="b">
                    <a:solidFill>
                      <a:schemeClr val="tx2">
                        <a:lumMod val="40000"/>
                        <a:lumOff val="60000"/>
                      </a:schemeClr>
                    </a:solidFill>
                  </a:tcPr>
                </a:tc>
                <a:tc>
                  <a:txBody>
                    <a:bodyPr/>
                    <a:lstStyle/>
                    <a:p>
                      <a:pPr algn="ctr" fontAlgn="b"/>
                      <a:r>
                        <a:rPr lang="en-US" sz="2200" b="0" i="0" u="none" strike="noStrike" dirty="0">
                          <a:solidFill>
                            <a:srgbClr val="002060"/>
                          </a:solidFill>
                          <a:effectLst/>
                          <a:latin typeface="+mn-lt"/>
                        </a:rPr>
                        <a:t>122</a:t>
                      </a:r>
                    </a:p>
                  </a:txBody>
                  <a:tcPr marL="9525" marR="9525" marT="9525" marB="0" anchor="b">
                    <a:solidFill>
                      <a:schemeClr val="tx2">
                        <a:lumMod val="40000"/>
                        <a:lumOff val="60000"/>
                      </a:schemeClr>
                    </a:solidFill>
                  </a:tcPr>
                </a:tc>
              </a:tr>
              <a:tr h="532872">
                <a:tc>
                  <a:txBody>
                    <a:bodyPr/>
                    <a:lstStyle/>
                    <a:p>
                      <a:pPr algn="ctr" rtl="0" fontAlgn="b"/>
                      <a:r>
                        <a:rPr lang="en-US" sz="2200" b="0" i="0" u="none" strike="noStrike" dirty="0">
                          <a:solidFill>
                            <a:srgbClr val="002060"/>
                          </a:solidFill>
                          <a:effectLst/>
                          <a:latin typeface="+mn-lt"/>
                        </a:rPr>
                        <a:t>2005</a:t>
                      </a:r>
                    </a:p>
                  </a:txBody>
                  <a:tcPr marL="9525" marR="9525" marT="9525" marB="0" anchor="b">
                    <a:solidFill>
                      <a:schemeClr val="tx2">
                        <a:lumMod val="40000"/>
                        <a:lumOff val="60000"/>
                      </a:schemeClr>
                    </a:solidFill>
                  </a:tcPr>
                </a:tc>
                <a:tc>
                  <a:txBody>
                    <a:bodyPr/>
                    <a:lstStyle/>
                    <a:p>
                      <a:pPr algn="ctr" fontAlgn="b"/>
                      <a:r>
                        <a:rPr lang="en-US" sz="2200" b="0" i="0" u="none" strike="noStrike" dirty="0">
                          <a:solidFill>
                            <a:srgbClr val="002060"/>
                          </a:solidFill>
                          <a:effectLst/>
                          <a:latin typeface="+mn-lt"/>
                        </a:rPr>
                        <a:t>4,236</a:t>
                      </a:r>
                    </a:p>
                  </a:txBody>
                  <a:tcPr marL="9525" marR="9525" marT="9525" marB="0" anchor="b">
                    <a:solidFill>
                      <a:schemeClr val="tx2">
                        <a:lumMod val="40000"/>
                        <a:lumOff val="60000"/>
                      </a:schemeClr>
                    </a:solidFill>
                  </a:tcPr>
                </a:tc>
                <a:tc>
                  <a:txBody>
                    <a:bodyPr/>
                    <a:lstStyle/>
                    <a:p>
                      <a:pPr algn="ctr" fontAlgn="b"/>
                      <a:r>
                        <a:rPr lang="en-US" sz="2200" b="0" i="0" u="none" strike="noStrike">
                          <a:solidFill>
                            <a:srgbClr val="002060"/>
                          </a:solidFill>
                          <a:effectLst/>
                          <a:latin typeface="+mn-lt"/>
                        </a:rPr>
                        <a:t>207</a:t>
                      </a:r>
                    </a:p>
                  </a:txBody>
                  <a:tcPr marL="9525" marR="9525" marT="9525" marB="0" anchor="b">
                    <a:solidFill>
                      <a:schemeClr val="tx2">
                        <a:lumMod val="40000"/>
                        <a:lumOff val="60000"/>
                      </a:schemeClr>
                    </a:solidFill>
                  </a:tcPr>
                </a:tc>
              </a:tr>
              <a:tr h="503316">
                <a:tc>
                  <a:txBody>
                    <a:bodyPr/>
                    <a:lstStyle/>
                    <a:p>
                      <a:pPr algn="ctr" rtl="0" fontAlgn="b"/>
                      <a:r>
                        <a:rPr lang="en-US" sz="2200" b="0" i="0" u="none" strike="noStrike" dirty="0">
                          <a:solidFill>
                            <a:srgbClr val="002060"/>
                          </a:solidFill>
                          <a:effectLst/>
                          <a:latin typeface="+mn-lt"/>
                        </a:rPr>
                        <a:t>2006</a:t>
                      </a:r>
                    </a:p>
                  </a:txBody>
                  <a:tcPr marL="9525" marR="9525" marT="9525" marB="0" anchor="b"/>
                </a:tc>
                <a:tc>
                  <a:txBody>
                    <a:bodyPr/>
                    <a:lstStyle/>
                    <a:p>
                      <a:pPr algn="ctr" fontAlgn="b"/>
                      <a:r>
                        <a:rPr lang="en-US" sz="2200" b="0" i="0" u="none" strike="noStrike" dirty="0">
                          <a:solidFill>
                            <a:srgbClr val="002060"/>
                          </a:solidFill>
                          <a:effectLst/>
                          <a:latin typeface="+mn-lt"/>
                        </a:rPr>
                        <a:t>4,330</a:t>
                      </a:r>
                    </a:p>
                  </a:txBody>
                  <a:tcPr marL="9525" marR="9525" marT="9525" marB="0" anchor="b"/>
                </a:tc>
                <a:tc>
                  <a:txBody>
                    <a:bodyPr/>
                    <a:lstStyle/>
                    <a:p>
                      <a:pPr algn="ctr" fontAlgn="b"/>
                      <a:r>
                        <a:rPr lang="en-US" sz="2200" b="0" i="0" u="none" strike="noStrike" dirty="0">
                          <a:solidFill>
                            <a:srgbClr val="002060"/>
                          </a:solidFill>
                          <a:effectLst/>
                          <a:latin typeface="+mn-lt"/>
                        </a:rPr>
                        <a:t>355</a:t>
                      </a:r>
                    </a:p>
                  </a:txBody>
                  <a:tcPr marL="9525" marR="9525" marT="9525" marB="0" anchor="b"/>
                </a:tc>
              </a:tr>
              <a:tr h="489339">
                <a:tc>
                  <a:txBody>
                    <a:bodyPr/>
                    <a:lstStyle/>
                    <a:p>
                      <a:pPr algn="ctr" rtl="0" fontAlgn="b"/>
                      <a:r>
                        <a:rPr lang="en-US" sz="2200" b="0" i="0" u="none" strike="noStrike" dirty="0">
                          <a:solidFill>
                            <a:srgbClr val="002060"/>
                          </a:solidFill>
                          <a:effectLst/>
                          <a:latin typeface="+mn-lt"/>
                        </a:rPr>
                        <a:t>2007</a:t>
                      </a:r>
                    </a:p>
                  </a:txBody>
                  <a:tcPr marL="9525" marR="9525" marT="9525" marB="0" anchor="b"/>
                </a:tc>
                <a:tc>
                  <a:txBody>
                    <a:bodyPr/>
                    <a:lstStyle/>
                    <a:p>
                      <a:pPr algn="ctr" fontAlgn="b"/>
                      <a:r>
                        <a:rPr lang="en-US" sz="2200" b="0" i="0" u="none" strike="noStrike" dirty="0">
                          <a:solidFill>
                            <a:srgbClr val="002060"/>
                          </a:solidFill>
                          <a:effectLst/>
                          <a:latin typeface="+mn-lt"/>
                        </a:rPr>
                        <a:t>4,124</a:t>
                      </a:r>
                    </a:p>
                  </a:txBody>
                  <a:tcPr marL="9525" marR="9525" marT="9525" marB="0" anchor="b"/>
                </a:tc>
                <a:tc>
                  <a:txBody>
                    <a:bodyPr/>
                    <a:lstStyle/>
                    <a:p>
                      <a:pPr algn="ctr" fontAlgn="b"/>
                      <a:r>
                        <a:rPr lang="en-US" sz="2200" b="0" i="0" u="none" strike="noStrike" dirty="0">
                          <a:solidFill>
                            <a:srgbClr val="002060"/>
                          </a:solidFill>
                          <a:effectLst/>
                          <a:latin typeface="+mn-lt"/>
                        </a:rPr>
                        <a:t>469</a:t>
                      </a:r>
                    </a:p>
                  </a:txBody>
                  <a:tcPr marL="9525" marR="9525" marT="9525" marB="0" anchor="b"/>
                </a:tc>
              </a:tr>
              <a:tr h="510598">
                <a:tc>
                  <a:txBody>
                    <a:bodyPr/>
                    <a:lstStyle/>
                    <a:p>
                      <a:pPr algn="ctr" rtl="0" fontAlgn="b"/>
                      <a:r>
                        <a:rPr lang="en-US" sz="2200" b="0" i="0" u="none" strike="noStrike" dirty="0">
                          <a:solidFill>
                            <a:srgbClr val="002060"/>
                          </a:solidFill>
                          <a:effectLst/>
                          <a:latin typeface="+mn-lt"/>
                        </a:rPr>
                        <a:t>2008</a:t>
                      </a:r>
                    </a:p>
                  </a:txBody>
                  <a:tcPr marL="9525" marR="9525" marT="9525" marB="0" anchor="b"/>
                </a:tc>
                <a:tc>
                  <a:txBody>
                    <a:bodyPr/>
                    <a:lstStyle/>
                    <a:p>
                      <a:pPr algn="ctr" fontAlgn="b"/>
                      <a:r>
                        <a:rPr lang="en-US" sz="2200" b="0" i="0" u="none" strike="noStrike">
                          <a:solidFill>
                            <a:srgbClr val="002060"/>
                          </a:solidFill>
                          <a:effectLst/>
                          <a:latin typeface="+mn-lt"/>
                        </a:rPr>
                        <a:t>4,447</a:t>
                      </a:r>
                    </a:p>
                  </a:txBody>
                  <a:tcPr marL="9525" marR="9525" marT="9525" marB="0" anchor="b"/>
                </a:tc>
                <a:tc>
                  <a:txBody>
                    <a:bodyPr/>
                    <a:lstStyle/>
                    <a:p>
                      <a:pPr algn="ctr" fontAlgn="b"/>
                      <a:r>
                        <a:rPr lang="en-US" sz="2200" b="0" i="0" u="none" strike="noStrike" dirty="0">
                          <a:solidFill>
                            <a:srgbClr val="002060"/>
                          </a:solidFill>
                          <a:effectLst/>
                          <a:latin typeface="+mn-lt"/>
                        </a:rPr>
                        <a:t>542</a:t>
                      </a:r>
                    </a:p>
                  </a:txBody>
                  <a:tcPr marL="9525" marR="9525" marT="9525" marB="0" anchor="b"/>
                </a:tc>
              </a:tr>
              <a:tr h="503316">
                <a:tc>
                  <a:txBody>
                    <a:bodyPr/>
                    <a:lstStyle/>
                    <a:p>
                      <a:pPr algn="ctr" rtl="0" fontAlgn="b"/>
                      <a:r>
                        <a:rPr lang="en-US" sz="2200" b="0" i="0" u="none" strike="noStrike" dirty="0">
                          <a:solidFill>
                            <a:srgbClr val="002060"/>
                          </a:solidFill>
                          <a:effectLst/>
                          <a:latin typeface="+mn-lt"/>
                        </a:rPr>
                        <a:t>2009</a:t>
                      </a:r>
                    </a:p>
                  </a:txBody>
                  <a:tcPr marL="9525" marR="9525" marT="9525" marB="0" anchor="b"/>
                </a:tc>
                <a:tc>
                  <a:txBody>
                    <a:bodyPr/>
                    <a:lstStyle/>
                    <a:p>
                      <a:pPr algn="ctr" fontAlgn="b"/>
                      <a:r>
                        <a:rPr lang="en-US" sz="2200" b="0" i="0" u="none" strike="noStrike">
                          <a:solidFill>
                            <a:srgbClr val="002060"/>
                          </a:solidFill>
                          <a:effectLst/>
                          <a:latin typeface="+mn-lt"/>
                        </a:rPr>
                        <a:t>3,879</a:t>
                      </a:r>
                    </a:p>
                  </a:txBody>
                  <a:tcPr marL="9525" marR="9525" marT="9525" marB="0" anchor="b"/>
                </a:tc>
                <a:tc>
                  <a:txBody>
                    <a:bodyPr/>
                    <a:lstStyle/>
                    <a:p>
                      <a:pPr algn="ctr" fontAlgn="b"/>
                      <a:r>
                        <a:rPr lang="en-US" sz="2200" b="0" i="0" u="none" strike="noStrike" dirty="0">
                          <a:solidFill>
                            <a:srgbClr val="002060"/>
                          </a:solidFill>
                          <a:effectLst/>
                          <a:latin typeface="+mn-lt"/>
                        </a:rPr>
                        <a:t>592</a:t>
                      </a:r>
                    </a:p>
                  </a:txBody>
                  <a:tcPr marL="9525" marR="9525" marT="9525" marB="0" anchor="b"/>
                </a:tc>
              </a:tr>
              <a:tr h="503316">
                <a:tc>
                  <a:txBody>
                    <a:bodyPr/>
                    <a:lstStyle/>
                    <a:p>
                      <a:pPr algn="ctr" rtl="0" fontAlgn="b"/>
                      <a:r>
                        <a:rPr lang="en-US" sz="2200" b="0" i="0" u="none" strike="noStrike" dirty="0">
                          <a:solidFill>
                            <a:srgbClr val="002060"/>
                          </a:solidFill>
                          <a:effectLst/>
                          <a:latin typeface="+mn-lt"/>
                        </a:rPr>
                        <a:t>2010</a:t>
                      </a:r>
                    </a:p>
                  </a:txBody>
                  <a:tcPr marL="9525" marR="9525" marT="9525" marB="0" anchor="b"/>
                </a:tc>
                <a:tc>
                  <a:txBody>
                    <a:bodyPr/>
                    <a:lstStyle/>
                    <a:p>
                      <a:pPr algn="ctr" fontAlgn="b"/>
                      <a:r>
                        <a:rPr lang="en-US" sz="2200" b="0" i="0" u="none" strike="noStrike">
                          <a:solidFill>
                            <a:srgbClr val="002060"/>
                          </a:solidFill>
                          <a:effectLst/>
                          <a:latin typeface="+mn-lt"/>
                        </a:rPr>
                        <a:t>4,402</a:t>
                      </a:r>
                    </a:p>
                  </a:txBody>
                  <a:tcPr marL="9525" marR="9525" marT="9525" marB="0" anchor="b"/>
                </a:tc>
                <a:tc>
                  <a:txBody>
                    <a:bodyPr/>
                    <a:lstStyle/>
                    <a:p>
                      <a:pPr algn="ctr" fontAlgn="b"/>
                      <a:r>
                        <a:rPr lang="en-US" sz="2200" b="0" i="0" u="none" strike="noStrike" dirty="0">
                          <a:solidFill>
                            <a:srgbClr val="002060"/>
                          </a:solidFill>
                          <a:effectLst/>
                          <a:latin typeface="+mn-lt"/>
                        </a:rPr>
                        <a:t>525</a:t>
                      </a:r>
                    </a:p>
                  </a:txBody>
                  <a:tcPr marL="9525" marR="9525" marT="9525" marB="0" anchor="b"/>
                </a:tc>
              </a:tr>
              <a:tr h="459552">
                <a:tc>
                  <a:txBody>
                    <a:bodyPr/>
                    <a:lstStyle/>
                    <a:p>
                      <a:pPr algn="ctr" rtl="0" fontAlgn="b"/>
                      <a:r>
                        <a:rPr lang="en-US" sz="2200" b="0" i="0" u="none" strike="noStrike" dirty="0">
                          <a:solidFill>
                            <a:srgbClr val="002060"/>
                          </a:solidFill>
                          <a:effectLst/>
                          <a:latin typeface="+mn-lt"/>
                        </a:rPr>
                        <a:t>2011</a:t>
                      </a:r>
                    </a:p>
                  </a:txBody>
                  <a:tcPr marL="9525" marR="9525" marT="9525" marB="0" anchor="b"/>
                </a:tc>
                <a:tc>
                  <a:txBody>
                    <a:bodyPr/>
                    <a:lstStyle/>
                    <a:p>
                      <a:pPr algn="ctr" fontAlgn="b"/>
                      <a:r>
                        <a:rPr lang="en-US" sz="2200" b="0" i="0" u="none" strike="noStrike" dirty="0">
                          <a:solidFill>
                            <a:srgbClr val="002060"/>
                          </a:solidFill>
                          <a:effectLst/>
                          <a:latin typeface="+mn-lt"/>
                        </a:rPr>
                        <a:t>4,444</a:t>
                      </a:r>
                    </a:p>
                  </a:txBody>
                  <a:tcPr marL="9525" marR="9525" marT="9525" marB="0" anchor="b"/>
                </a:tc>
                <a:tc>
                  <a:txBody>
                    <a:bodyPr/>
                    <a:lstStyle/>
                    <a:p>
                      <a:pPr algn="ctr" fontAlgn="b"/>
                      <a:r>
                        <a:rPr lang="en-US" sz="2200" b="0" i="0" u="none" strike="noStrike" dirty="0">
                          <a:solidFill>
                            <a:srgbClr val="002060"/>
                          </a:solidFill>
                          <a:effectLst/>
                          <a:latin typeface="+mn-lt"/>
                        </a:rPr>
                        <a:t>506</a:t>
                      </a:r>
                    </a:p>
                  </a:txBody>
                  <a:tcPr marL="9525" marR="9525" marT="9525" marB="0" anchor="b"/>
                </a:tc>
              </a:tr>
              <a:tr h="459035">
                <a:tc>
                  <a:txBody>
                    <a:bodyPr/>
                    <a:lstStyle/>
                    <a:p>
                      <a:pPr algn="ctr" rtl="0" fontAlgn="b"/>
                      <a:r>
                        <a:rPr lang="en-US" sz="2200" b="0" i="0" u="none" strike="noStrike" dirty="0">
                          <a:solidFill>
                            <a:srgbClr val="002060"/>
                          </a:solidFill>
                          <a:effectLst/>
                          <a:latin typeface="+mn-lt"/>
                        </a:rPr>
                        <a:t>2012</a:t>
                      </a:r>
                    </a:p>
                  </a:txBody>
                  <a:tcPr marL="9525" marR="9525" marT="9525" marB="0" anchor="b"/>
                </a:tc>
                <a:tc>
                  <a:txBody>
                    <a:bodyPr/>
                    <a:lstStyle/>
                    <a:p>
                      <a:pPr algn="ctr" fontAlgn="b"/>
                      <a:r>
                        <a:rPr lang="en-US" sz="2200" b="0" i="0" u="none" strike="noStrike" dirty="0">
                          <a:solidFill>
                            <a:srgbClr val="002060"/>
                          </a:solidFill>
                          <a:effectLst/>
                          <a:latin typeface="+mn-lt"/>
                        </a:rPr>
                        <a:t>4,609</a:t>
                      </a:r>
                    </a:p>
                  </a:txBody>
                  <a:tcPr marL="9525" marR="9525" marT="9525" marB="0" anchor="b"/>
                </a:tc>
                <a:tc>
                  <a:txBody>
                    <a:bodyPr/>
                    <a:lstStyle/>
                    <a:p>
                      <a:pPr algn="ctr" fontAlgn="b"/>
                      <a:r>
                        <a:rPr lang="en-US" sz="2200" b="0" i="0" u="none" strike="noStrike" dirty="0">
                          <a:solidFill>
                            <a:srgbClr val="002060"/>
                          </a:solidFill>
                          <a:effectLst/>
                          <a:latin typeface="+mn-lt"/>
                        </a:rPr>
                        <a:t>479</a:t>
                      </a:r>
                    </a:p>
                  </a:txBody>
                  <a:tcPr marL="9525" marR="9525" marT="9525" marB="0" anchor="b"/>
                </a:tc>
              </a:tr>
            </a:tbl>
          </a:graphicData>
        </a:graphic>
      </p:graphicFrame>
      <p:sp>
        <p:nvSpPr>
          <p:cNvPr id="10" name="Content Placeholder 9"/>
          <p:cNvSpPr>
            <a:spLocks noGrp="1"/>
          </p:cNvSpPr>
          <p:nvPr>
            <p:ph sz="half" idx="1"/>
          </p:nvPr>
        </p:nvSpPr>
        <p:spPr>
          <a:xfrm>
            <a:off x="228600" y="76200"/>
            <a:ext cx="3810000" cy="5867400"/>
          </a:xfrm>
        </p:spPr>
        <p:txBody>
          <a:bodyPr>
            <a:normAutofit fontScale="92500" lnSpcReduction="10000"/>
          </a:bodyPr>
          <a:lstStyle/>
          <a:p>
            <a:pPr marL="0" lvl="0" indent="0">
              <a:buNone/>
            </a:pPr>
            <a:r>
              <a:rPr lang="en-US" b="1" dirty="0">
                <a:solidFill>
                  <a:srgbClr val="002060"/>
                </a:solidFill>
                <a:latin typeface="Times New Roman"/>
              </a:rPr>
              <a:t>Sample Characteristics</a:t>
            </a:r>
            <a:r>
              <a:rPr lang="en-US" b="1" dirty="0">
                <a:solidFill>
                  <a:srgbClr val="002060"/>
                </a:solidFill>
              </a:rPr>
              <a:t>:</a:t>
            </a:r>
          </a:p>
          <a:p>
            <a:pPr marL="0" lvl="0" indent="0">
              <a:buNone/>
            </a:pPr>
            <a:endParaRPr lang="en-US" sz="2000" dirty="0">
              <a:solidFill>
                <a:srgbClr val="002060"/>
              </a:solidFill>
            </a:endParaRPr>
          </a:p>
          <a:p>
            <a:pPr lvl="0"/>
            <a:r>
              <a:rPr lang="en-US" sz="2400" dirty="0">
                <a:solidFill>
                  <a:srgbClr val="002060"/>
                </a:solidFill>
                <a:latin typeface="Times New Roman"/>
              </a:rPr>
              <a:t>Across FTF cohorts:</a:t>
            </a:r>
          </a:p>
          <a:p>
            <a:pPr lvl="1">
              <a:buSzPct val="70000"/>
              <a:buFont typeface="Arial" pitchFamily="34" charset="0"/>
              <a:buChar char="•"/>
            </a:pPr>
            <a:r>
              <a:rPr lang="en-US" sz="1600" dirty="0">
                <a:solidFill>
                  <a:srgbClr val="002060"/>
                </a:solidFill>
                <a:latin typeface="Times New Roman"/>
              </a:rPr>
              <a:t>Average age </a:t>
            </a:r>
          </a:p>
          <a:p>
            <a:pPr marL="457200" lvl="1" indent="0">
              <a:buSzPct val="70000"/>
              <a:buNone/>
            </a:pPr>
            <a:r>
              <a:rPr lang="en-US" sz="1600" dirty="0">
                <a:solidFill>
                  <a:srgbClr val="002060"/>
                </a:solidFill>
                <a:latin typeface="Times New Roman"/>
              </a:rPr>
              <a:t>		18 yrs.</a:t>
            </a:r>
          </a:p>
          <a:p>
            <a:pPr lvl="1">
              <a:buSzPct val="70000"/>
              <a:buFont typeface="Arial" pitchFamily="34" charset="0"/>
              <a:buChar char="•"/>
            </a:pPr>
            <a:r>
              <a:rPr lang="en-US" sz="1600" dirty="0">
                <a:solidFill>
                  <a:srgbClr val="002060"/>
                </a:solidFill>
                <a:latin typeface="Times New Roman"/>
              </a:rPr>
              <a:t>Average High school GPA  	</a:t>
            </a:r>
          </a:p>
          <a:p>
            <a:pPr marL="457200" lvl="1" indent="0">
              <a:buSzPct val="70000"/>
              <a:buNone/>
            </a:pPr>
            <a:r>
              <a:rPr lang="en-US" sz="1600" dirty="0">
                <a:solidFill>
                  <a:srgbClr val="002060"/>
                </a:solidFill>
                <a:latin typeface="Times New Roman"/>
              </a:rPr>
              <a:t>		 3.27-3.36</a:t>
            </a:r>
          </a:p>
          <a:p>
            <a:pPr lvl="1">
              <a:buSzPct val="70000"/>
              <a:buFont typeface="Arial" pitchFamily="34" charset="0"/>
              <a:buChar char="•"/>
            </a:pPr>
            <a:r>
              <a:rPr lang="en-US" sz="1600" dirty="0">
                <a:solidFill>
                  <a:srgbClr val="002060"/>
                </a:solidFill>
                <a:latin typeface="Times New Roman"/>
              </a:rPr>
              <a:t>Average ACT composite </a:t>
            </a:r>
          </a:p>
          <a:p>
            <a:pPr marL="457200" lvl="1" indent="0">
              <a:buSzPct val="70000"/>
              <a:buNone/>
            </a:pPr>
            <a:r>
              <a:rPr lang="en-US" sz="1600" dirty="0">
                <a:solidFill>
                  <a:srgbClr val="002060"/>
                </a:solidFill>
                <a:latin typeface="Times New Roman"/>
              </a:rPr>
              <a:t>		23-23.5</a:t>
            </a:r>
          </a:p>
          <a:p>
            <a:pPr lvl="1">
              <a:buSzPct val="70000"/>
              <a:buFont typeface="Arial" pitchFamily="34" charset="0"/>
              <a:buChar char="•"/>
            </a:pPr>
            <a:r>
              <a:rPr lang="en-US" sz="1600" dirty="0">
                <a:solidFill>
                  <a:srgbClr val="002060"/>
                </a:solidFill>
                <a:latin typeface="Times New Roman"/>
              </a:rPr>
              <a:t>Average SAT combines scores </a:t>
            </a:r>
          </a:p>
          <a:p>
            <a:pPr marL="457200" lvl="1" indent="0">
              <a:buSzPct val="70000"/>
              <a:buNone/>
            </a:pPr>
            <a:r>
              <a:rPr lang="en-US" sz="1600" dirty="0">
                <a:solidFill>
                  <a:srgbClr val="002060"/>
                </a:solidFill>
                <a:latin typeface="Times New Roman"/>
              </a:rPr>
              <a:t>		1038-1070</a:t>
            </a:r>
          </a:p>
          <a:p>
            <a:pPr lvl="0"/>
            <a:r>
              <a:rPr lang="en-US" sz="2400" dirty="0">
                <a:solidFill>
                  <a:srgbClr val="002060"/>
                </a:solidFill>
                <a:latin typeface="Times New Roman"/>
              </a:rPr>
              <a:t>Across FTF cohorts:</a:t>
            </a:r>
          </a:p>
          <a:p>
            <a:pPr lvl="1">
              <a:buSzPct val="70000"/>
              <a:buFont typeface="Arial" pitchFamily="34" charset="0"/>
              <a:buChar char="•"/>
            </a:pPr>
            <a:r>
              <a:rPr lang="en-US" sz="1600" dirty="0">
                <a:solidFill>
                  <a:srgbClr val="002060"/>
                </a:solidFill>
                <a:latin typeface="Times New Roman"/>
              </a:rPr>
              <a:t>Average age </a:t>
            </a:r>
          </a:p>
          <a:p>
            <a:pPr marL="457200" lvl="1" indent="0">
              <a:buSzPct val="70000"/>
              <a:buNone/>
            </a:pPr>
            <a:r>
              <a:rPr lang="en-US" sz="1600" dirty="0">
                <a:solidFill>
                  <a:srgbClr val="002060"/>
                </a:solidFill>
                <a:latin typeface="Times New Roman"/>
              </a:rPr>
              <a:t>		18 yrs.</a:t>
            </a:r>
          </a:p>
          <a:p>
            <a:pPr lvl="1">
              <a:buSzPct val="70000"/>
              <a:buFont typeface="Arial" pitchFamily="34" charset="0"/>
              <a:buChar char="•"/>
            </a:pPr>
            <a:r>
              <a:rPr lang="en-US" sz="1600" dirty="0">
                <a:solidFill>
                  <a:srgbClr val="002060"/>
                </a:solidFill>
                <a:latin typeface="Times New Roman"/>
              </a:rPr>
              <a:t>Average High School GPA  </a:t>
            </a:r>
          </a:p>
          <a:p>
            <a:pPr marL="457200" lvl="1" indent="0">
              <a:buSzPct val="70000"/>
              <a:buNone/>
            </a:pPr>
            <a:r>
              <a:rPr lang="en-US" sz="1600" dirty="0">
                <a:solidFill>
                  <a:srgbClr val="002060"/>
                </a:solidFill>
                <a:latin typeface="Times New Roman"/>
              </a:rPr>
              <a:t>		 3.32 -3.45</a:t>
            </a:r>
          </a:p>
          <a:p>
            <a:pPr lvl="1">
              <a:buSzPct val="70000"/>
              <a:buFont typeface="Arial" pitchFamily="34" charset="0"/>
              <a:buChar char="•"/>
            </a:pPr>
            <a:r>
              <a:rPr lang="en-US" sz="1600" dirty="0">
                <a:solidFill>
                  <a:srgbClr val="002060"/>
                </a:solidFill>
                <a:latin typeface="Times New Roman"/>
              </a:rPr>
              <a:t>Average ACT Composite </a:t>
            </a:r>
          </a:p>
          <a:p>
            <a:pPr marL="457200" lvl="1" indent="0">
              <a:buSzPct val="70000"/>
              <a:buNone/>
            </a:pPr>
            <a:r>
              <a:rPr lang="en-US" sz="1600" dirty="0">
                <a:solidFill>
                  <a:srgbClr val="002060"/>
                </a:solidFill>
                <a:latin typeface="Times New Roman"/>
              </a:rPr>
              <a:t>		23.3 – 24.6</a:t>
            </a:r>
          </a:p>
          <a:p>
            <a:pPr lvl="1">
              <a:buSzPct val="70000"/>
              <a:buFont typeface="Arial" pitchFamily="34" charset="0"/>
              <a:buChar char="•"/>
            </a:pPr>
            <a:r>
              <a:rPr lang="en-US" sz="1600" dirty="0">
                <a:solidFill>
                  <a:srgbClr val="002060"/>
                </a:solidFill>
                <a:latin typeface="Times New Roman"/>
              </a:rPr>
              <a:t>Average SAT Combined Scores 			1072 - 1095</a:t>
            </a:r>
          </a:p>
          <a:p>
            <a:pPr marL="0" indent="0">
              <a:buNone/>
            </a:pPr>
            <a:endParaRPr lang="en-US" dirty="0"/>
          </a:p>
        </p:txBody>
      </p:sp>
    </p:spTree>
    <p:extLst>
      <p:ext uri="{BB962C8B-B14F-4D97-AF65-F5344CB8AC3E}">
        <p14:creationId xmlns:p14="http://schemas.microsoft.com/office/powerpoint/2010/main" val="27240414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2232"/>
            <a:ext cx="8229600" cy="832925"/>
          </a:xfrm>
        </p:spPr>
        <p:txBody>
          <a:bodyPr>
            <a:normAutofit/>
          </a:bodyPr>
          <a:lstStyle/>
          <a:p>
            <a:pPr algn="ctr"/>
            <a:r>
              <a:rPr lang="en-US" b="1" dirty="0" smtClean="0">
                <a:solidFill>
                  <a:srgbClr val="002060"/>
                </a:solidFill>
                <a:latin typeface="+mn-lt"/>
              </a:rPr>
              <a:t>Variables of interest</a:t>
            </a:r>
            <a:endParaRPr lang="en-US" b="1" dirty="0">
              <a:solidFill>
                <a:srgbClr val="002060"/>
              </a:solidFill>
              <a:latin typeface="+mn-lt"/>
            </a:endParaRPr>
          </a:p>
        </p:txBody>
      </p:sp>
      <p:sp>
        <p:nvSpPr>
          <p:cNvPr id="3" name="Content Placeholder 2"/>
          <p:cNvSpPr>
            <a:spLocks noGrp="1"/>
          </p:cNvSpPr>
          <p:nvPr>
            <p:ph sz="half" idx="2"/>
          </p:nvPr>
        </p:nvSpPr>
        <p:spPr>
          <a:xfrm>
            <a:off x="613528" y="1056880"/>
            <a:ext cx="7539872" cy="3667519"/>
          </a:xfrm>
        </p:spPr>
        <p:txBody>
          <a:bodyPr>
            <a:normAutofit fontScale="25000" lnSpcReduction="20000"/>
          </a:bodyPr>
          <a:lstStyle/>
          <a:p>
            <a:pPr marL="0" lvl="0" indent="0" algn="ctr">
              <a:lnSpc>
                <a:spcPct val="120000"/>
              </a:lnSpc>
              <a:buNone/>
            </a:pPr>
            <a:r>
              <a:rPr lang="en-US" sz="8800" b="1" dirty="0" smtClean="0">
                <a:solidFill>
                  <a:srgbClr val="002060"/>
                </a:solidFill>
                <a:latin typeface="Times New Roman"/>
              </a:rPr>
              <a:t>Independent Variables</a:t>
            </a:r>
            <a:endParaRPr lang="en-US" sz="8800" b="1" dirty="0">
              <a:solidFill>
                <a:srgbClr val="002060"/>
              </a:solidFill>
              <a:latin typeface="Times New Roman"/>
            </a:endParaRPr>
          </a:p>
          <a:p>
            <a:pPr marL="0" indent="0">
              <a:lnSpc>
                <a:spcPct val="120000"/>
              </a:lnSpc>
              <a:buNone/>
            </a:pPr>
            <a:endParaRPr lang="en-US" sz="2500" dirty="0" smtClean="0">
              <a:solidFill>
                <a:srgbClr val="002060"/>
              </a:solidFill>
              <a:latin typeface="+mn-lt"/>
            </a:endParaRPr>
          </a:p>
          <a:p>
            <a:pPr>
              <a:lnSpc>
                <a:spcPct val="120000"/>
              </a:lnSpc>
            </a:pPr>
            <a:r>
              <a:rPr lang="en-US" sz="8000" dirty="0" smtClean="0">
                <a:solidFill>
                  <a:srgbClr val="002060"/>
                </a:solidFill>
                <a:latin typeface="+mn-lt"/>
              </a:rPr>
              <a:t>Adventure West Virginia - Participant/non-participant</a:t>
            </a:r>
          </a:p>
          <a:p>
            <a:pPr>
              <a:lnSpc>
                <a:spcPct val="120000"/>
              </a:lnSpc>
            </a:pPr>
            <a:r>
              <a:rPr lang="en-US" sz="8000" dirty="0">
                <a:solidFill>
                  <a:srgbClr val="002060"/>
                </a:solidFill>
                <a:latin typeface="+mn-lt"/>
              </a:rPr>
              <a:t>G</a:t>
            </a:r>
            <a:r>
              <a:rPr lang="en-US" sz="8000" dirty="0" smtClean="0">
                <a:solidFill>
                  <a:srgbClr val="002060"/>
                </a:solidFill>
                <a:latin typeface="+mn-lt"/>
              </a:rPr>
              <a:t>ender</a:t>
            </a:r>
          </a:p>
          <a:p>
            <a:pPr>
              <a:lnSpc>
                <a:spcPct val="120000"/>
              </a:lnSpc>
            </a:pPr>
            <a:r>
              <a:rPr lang="en-US" sz="8000" dirty="0">
                <a:solidFill>
                  <a:srgbClr val="002060"/>
                </a:solidFill>
                <a:latin typeface="+mn-lt"/>
              </a:rPr>
              <a:t>E</a:t>
            </a:r>
            <a:r>
              <a:rPr lang="en-US" sz="8000" dirty="0" smtClean="0">
                <a:solidFill>
                  <a:srgbClr val="002060"/>
                </a:solidFill>
                <a:latin typeface="+mn-lt"/>
              </a:rPr>
              <a:t>thnicity </a:t>
            </a:r>
          </a:p>
          <a:p>
            <a:pPr>
              <a:lnSpc>
                <a:spcPct val="120000"/>
              </a:lnSpc>
            </a:pPr>
            <a:r>
              <a:rPr lang="en-US" sz="8000" dirty="0">
                <a:solidFill>
                  <a:srgbClr val="002060"/>
                </a:solidFill>
                <a:latin typeface="+mn-lt"/>
              </a:rPr>
              <a:t>R</a:t>
            </a:r>
            <a:r>
              <a:rPr lang="en-US" sz="8000" dirty="0" smtClean="0">
                <a:solidFill>
                  <a:srgbClr val="002060"/>
                </a:solidFill>
                <a:latin typeface="+mn-lt"/>
              </a:rPr>
              <a:t>esidency status </a:t>
            </a:r>
          </a:p>
          <a:p>
            <a:pPr>
              <a:lnSpc>
                <a:spcPct val="120000"/>
              </a:lnSpc>
            </a:pPr>
            <a:r>
              <a:rPr lang="en-US" sz="8000" dirty="0" smtClean="0">
                <a:solidFill>
                  <a:srgbClr val="002060"/>
                </a:solidFill>
                <a:latin typeface="+mn-lt"/>
              </a:rPr>
              <a:t>First generation student </a:t>
            </a:r>
          </a:p>
          <a:p>
            <a:pPr>
              <a:lnSpc>
                <a:spcPct val="120000"/>
              </a:lnSpc>
            </a:pPr>
            <a:r>
              <a:rPr lang="en-US" sz="8000" dirty="0" smtClean="0">
                <a:solidFill>
                  <a:srgbClr val="002060"/>
                </a:solidFill>
                <a:latin typeface="+mn-lt"/>
              </a:rPr>
              <a:t>Adjusted </a:t>
            </a:r>
            <a:r>
              <a:rPr lang="en-US" sz="8000" dirty="0">
                <a:solidFill>
                  <a:srgbClr val="002060"/>
                </a:solidFill>
                <a:latin typeface="+mn-lt"/>
              </a:rPr>
              <a:t>gross income </a:t>
            </a:r>
          </a:p>
          <a:p>
            <a:pPr>
              <a:lnSpc>
                <a:spcPct val="120000"/>
              </a:lnSpc>
            </a:pPr>
            <a:r>
              <a:rPr lang="en-US" sz="8000" dirty="0" smtClean="0">
                <a:solidFill>
                  <a:srgbClr val="002060"/>
                </a:solidFill>
                <a:latin typeface="+mn-lt"/>
              </a:rPr>
              <a:t>Expected Family Contribution (EFC)</a:t>
            </a:r>
            <a:endParaRPr lang="en-US" sz="8000" dirty="0">
              <a:solidFill>
                <a:srgbClr val="002060"/>
              </a:solidFill>
              <a:latin typeface="+mn-lt"/>
            </a:endParaRPr>
          </a:p>
          <a:p>
            <a:pPr>
              <a:lnSpc>
                <a:spcPct val="120000"/>
              </a:lnSpc>
            </a:pPr>
            <a:r>
              <a:rPr lang="en-US" sz="8000" dirty="0">
                <a:solidFill>
                  <a:srgbClr val="002060"/>
                </a:solidFill>
                <a:latin typeface="+mn-lt"/>
              </a:rPr>
              <a:t>State aid</a:t>
            </a:r>
          </a:p>
          <a:p>
            <a:pPr>
              <a:lnSpc>
                <a:spcPct val="120000"/>
              </a:lnSpc>
            </a:pPr>
            <a:r>
              <a:rPr lang="en-US" sz="8000" dirty="0">
                <a:solidFill>
                  <a:srgbClr val="002060"/>
                </a:solidFill>
                <a:latin typeface="+mn-lt"/>
              </a:rPr>
              <a:t>Federal aid </a:t>
            </a:r>
          </a:p>
          <a:p>
            <a:endParaRPr lang="en-US" sz="2400" dirty="0" smtClean="0">
              <a:latin typeface="+mn-lt"/>
            </a:endParaRPr>
          </a:p>
          <a:p>
            <a:endParaRPr lang="en-US" sz="2400" dirty="0"/>
          </a:p>
        </p:txBody>
      </p:sp>
      <p:sp>
        <p:nvSpPr>
          <p:cNvPr id="6" name="Content Placeholder 5"/>
          <p:cNvSpPr>
            <a:spLocks noGrp="1"/>
          </p:cNvSpPr>
          <p:nvPr>
            <p:ph sz="quarter" idx="4"/>
          </p:nvPr>
        </p:nvSpPr>
        <p:spPr>
          <a:xfrm>
            <a:off x="685800" y="4724400"/>
            <a:ext cx="7315200" cy="1219200"/>
          </a:xfrm>
        </p:spPr>
        <p:txBody>
          <a:bodyPr>
            <a:normAutofit/>
          </a:bodyPr>
          <a:lstStyle/>
          <a:p>
            <a:pPr marL="0" lvl="0" indent="0" algn="ctr">
              <a:buNone/>
            </a:pPr>
            <a:r>
              <a:rPr lang="en-US" sz="2200" b="1" dirty="0">
                <a:solidFill>
                  <a:srgbClr val="002060"/>
                </a:solidFill>
                <a:latin typeface="Times New Roman"/>
              </a:rPr>
              <a:t>D</a:t>
            </a:r>
            <a:r>
              <a:rPr lang="en-US" sz="2200" b="1" dirty="0" smtClean="0">
                <a:solidFill>
                  <a:srgbClr val="002060"/>
                </a:solidFill>
                <a:latin typeface="Times New Roman"/>
              </a:rPr>
              <a:t>ependent Variables</a:t>
            </a:r>
            <a:endParaRPr lang="en-US" sz="2200" dirty="0" smtClean="0">
              <a:solidFill>
                <a:srgbClr val="002060"/>
              </a:solidFill>
              <a:latin typeface="+mn-lt"/>
            </a:endParaRPr>
          </a:p>
          <a:p>
            <a:r>
              <a:rPr lang="en-US" sz="2000" dirty="0" smtClean="0">
                <a:solidFill>
                  <a:srgbClr val="002060"/>
                </a:solidFill>
                <a:latin typeface="+mn-lt"/>
              </a:rPr>
              <a:t>First-year Retention</a:t>
            </a:r>
            <a:endParaRPr lang="en-US" sz="2000" dirty="0">
              <a:solidFill>
                <a:srgbClr val="002060"/>
              </a:solidFill>
              <a:latin typeface="+mn-lt"/>
            </a:endParaRPr>
          </a:p>
          <a:p>
            <a:r>
              <a:rPr lang="en-US" sz="2000" dirty="0" smtClean="0">
                <a:solidFill>
                  <a:srgbClr val="002060"/>
                </a:solidFill>
                <a:latin typeface="+mn-lt"/>
              </a:rPr>
              <a:t>Graduation within six years</a:t>
            </a:r>
            <a:endParaRPr lang="en-US" sz="2000" dirty="0">
              <a:solidFill>
                <a:srgbClr val="002060"/>
              </a:solidFill>
              <a:latin typeface="+mn-lt"/>
            </a:endParaRPr>
          </a:p>
        </p:txBody>
      </p:sp>
    </p:spTree>
    <p:extLst>
      <p:ext uri="{BB962C8B-B14F-4D97-AF65-F5344CB8AC3E}">
        <p14:creationId xmlns:p14="http://schemas.microsoft.com/office/powerpoint/2010/main" val="2059232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normAutofit/>
          </a:bodyPr>
          <a:lstStyle/>
          <a:p>
            <a:r>
              <a:rPr lang="en-US" sz="4400" dirty="0" smtClean="0">
                <a:latin typeface="+mn-lt"/>
              </a:rPr>
              <a:t>RETENTION PROFILE</a:t>
            </a:r>
            <a:endParaRPr lang="en-US" sz="4400" dirty="0">
              <a:latin typeface="+mn-lt"/>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314" y="1447800"/>
            <a:ext cx="1810014" cy="2057400"/>
          </a:xfrm>
          <a:prstGeom prst="rect">
            <a:avLst/>
          </a:prstGeom>
        </p:spPr>
      </p:pic>
    </p:spTree>
    <p:extLst>
      <p:ext uri="{BB962C8B-B14F-4D97-AF65-F5344CB8AC3E}">
        <p14:creationId xmlns:p14="http://schemas.microsoft.com/office/powerpoint/2010/main" val="30903137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794" y="228600"/>
            <a:ext cx="8229600" cy="914400"/>
          </a:xfrm>
        </p:spPr>
        <p:txBody>
          <a:bodyPr>
            <a:normAutofit fontScale="90000"/>
          </a:bodyPr>
          <a:lstStyle/>
          <a:p>
            <a:r>
              <a:rPr lang="en-US" sz="4000" b="1" dirty="0" smtClean="0">
                <a:solidFill>
                  <a:srgbClr val="002060"/>
                </a:solidFill>
                <a:latin typeface="+mn-lt"/>
              </a:rPr>
              <a:t>Retention Probability Impact</a:t>
            </a:r>
            <a:endParaRPr lang="en-US" sz="4000" b="1" dirty="0">
              <a:solidFill>
                <a:srgbClr val="002060"/>
              </a:solidFill>
              <a:latin typeface="+mn-lt"/>
            </a:endParaRPr>
          </a:p>
        </p:txBody>
      </p:sp>
      <p:sp>
        <p:nvSpPr>
          <p:cNvPr id="3" name="Content Placeholder 2"/>
          <p:cNvSpPr>
            <a:spLocks noGrp="1"/>
          </p:cNvSpPr>
          <p:nvPr>
            <p:ph idx="1"/>
          </p:nvPr>
        </p:nvSpPr>
        <p:spPr>
          <a:xfrm>
            <a:off x="476794" y="1219200"/>
            <a:ext cx="8229600" cy="4678363"/>
          </a:xfrm>
        </p:spPr>
        <p:txBody>
          <a:bodyPr>
            <a:normAutofit fontScale="92500" lnSpcReduction="20000"/>
          </a:bodyPr>
          <a:lstStyle/>
          <a:p>
            <a:pPr marL="0" indent="0">
              <a:buNone/>
            </a:pPr>
            <a:r>
              <a:rPr lang="en-US" b="1" dirty="0" smtClean="0">
                <a:solidFill>
                  <a:srgbClr val="002060"/>
                </a:solidFill>
                <a:latin typeface="+mn-lt"/>
              </a:rPr>
              <a:t>Overall finding: </a:t>
            </a:r>
            <a:r>
              <a:rPr lang="en-US" dirty="0" smtClean="0">
                <a:solidFill>
                  <a:srgbClr val="002060"/>
                </a:solidFill>
                <a:latin typeface="+mn-lt"/>
              </a:rPr>
              <a:t>AWV Participation</a:t>
            </a:r>
            <a:r>
              <a:rPr lang="en-US" b="1" dirty="0" smtClean="0">
                <a:solidFill>
                  <a:srgbClr val="002060"/>
                </a:solidFill>
                <a:latin typeface="+mn-lt"/>
              </a:rPr>
              <a:t> </a:t>
            </a:r>
            <a:r>
              <a:rPr lang="en-US" dirty="0">
                <a:solidFill>
                  <a:srgbClr val="002060"/>
                </a:solidFill>
                <a:latin typeface="+mn-lt"/>
              </a:rPr>
              <a:t>increased first year retention by 5.4 percentage points on average.  Retention increases for specific population subsets were:</a:t>
            </a:r>
            <a:endParaRPr lang="en-US" sz="2800" dirty="0">
              <a:solidFill>
                <a:srgbClr val="002060"/>
              </a:solidFill>
              <a:latin typeface="+mn-lt"/>
            </a:endParaRPr>
          </a:p>
          <a:p>
            <a:pPr lvl="2"/>
            <a:r>
              <a:rPr lang="en-US" dirty="0">
                <a:solidFill>
                  <a:srgbClr val="002060"/>
                </a:solidFill>
                <a:latin typeface="+mn-lt"/>
              </a:rPr>
              <a:t>Retention increase by residency</a:t>
            </a:r>
            <a:r>
              <a:rPr lang="en-US" b="1" dirty="0">
                <a:solidFill>
                  <a:srgbClr val="002060"/>
                </a:solidFill>
                <a:latin typeface="+mn-lt"/>
              </a:rPr>
              <a:t> </a:t>
            </a:r>
            <a:r>
              <a:rPr lang="en-US" dirty="0">
                <a:solidFill>
                  <a:srgbClr val="002060"/>
                </a:solidFill>
                <a:latin typeface="+mn-lt"/>
              </a:rPr>
              <a:t>status</a:t>
            </a:r>
            <a:endParaRPr lang="en-US" sz="2000" dirty="0">
              <a:solidFill>
                <a:srgbClr val="002060"/>
              </a:solidFill>
              <a:latin typeface="+mn-lt"/>
            </a:endParaRPr>
          </a:p>
          <a:p>
            <a:pPr lvl="3"/>
            <a:r>
              <a:rPr lang="en-US" dirty="0">
                <a:solidFill>
                  <a:srgbClr val="002060"/>
                </a:solidFill>
                <a:latin typeface="+mn-lt"/>
              </a:rPr>
              <a:t>Resident — 5.28% </a:t>
            </a:r>
            <a:endParaRPr lang="en-US" sz="1800" dirty="0">
              <a:solidFill>
                <a:srgbClr val="002060"/>
              </a:solidFill>
              <a:latin typeface="+mn-lt"/>
            </a:endParaRPr>
          </a:p>
          <a:p>
            <a:pPr lvl="3"/>
            <a:r>
              <a:rPr lang="en-US" dirty="0">
                <a:solidFill>
                  <a:srgbClr val="002060"/>
                </a:solidFill>
                <a:latin typeface="+mn-lt"/>
              </a:rPr>
              <a:t>Non-resident — 5.56% </a:t>
            </a:r>
            <a:endParaRPr lang="en-US" sz="1800" dirty="0">
              <a:solidFill>
                <a:srgbClr val="002060"/>
              </a:solidFill>
              <a:latin typeface="+mn-lt"/>
            </a:endParaRPr>
          </a:p>
          <a:p>
            <a:pPr lvl="2"/>
            <a:r>
              <a:rPr lang="en-US" dirty="0">
                <a:solidFill>
                  <a:srgbClr val="002060"/>
                </a:solidFill>
                <a:latin typeface="+mn-lt"/>
              </a:rPr>
              <a:t>Retention increase by gender </a:t>
            </a:r>
            <a:endParaRPr lang="en-US" sz="2000" dirty="0">
              <a:solidFill>
                <a:srgbClr val="002060"/>
              </a:solidFill>
              <a:latin typeface="+mn-lt"/>
            </a:endParaRPr>
          </a:p>
          <a:p>
            <a:pPr lvl="3"/>
            <a:r>
              <a:rPr lang="en-US" dirty="0">
                <a:solidFill>
                  <a:srgbClr val="002060"/>
                </a:solidFill>
                <a:latin typeface="+mn-lt"/>
              </a:rPr>
              <a:t>Female — 5.18%</a:t>
            </a:r>
            <a:endParaRPr lang="en-US" sz="1800" dirty="0">
              <a:solidFill>
                <a:srgbClr val="002060"/>
              </a:solidFill>
              <a:latin typeface="+mn-lt"/>
            </a:endParaRPr>
          </a:p>
          <a:p>
            <a:pPr lvl="3"/>
            <a:r>
              <a:rPr lang="en-US" dirty="0">
                <a:solidFill>
                  <a:srgbClr val="002060"/>
                </a:solidFill>
                <a:latin typeface="+mn-lt"/>
              </a:rPr>
              <a:t>Male — 5.69%</a:t>
            </a:r>
            <a:endParaRPr lang="en-US" sz="1800" dirty="0">
              <a:solidFill>
                <a:srgbClr val="002060"/>
              </a:solidFill>
              <a:latin typeface="+mn-lt"/>
            </a:endParaRPr>
          </a:p>
          <a:p>
            <a:pPr lvl="2"/>
            <a:r>
              <a:rPr lang="en-US" dirty="0">
                <a:solidFill>
                  <a:srgbClr val="002060"/>
                </a:solidFill>
                <a:latin typeface="+mn-lt"/>
              </a:rPr>
              <a:t>Retention increase by Expected Family Contribution (EFC) </a:t>
            </a:r>
            <a:endParaRPr lang="en-US" sz="2000" dirty="0">
              <a:solidFill>
                <a:srgbClr val="002060"/>
              </a:solidFill>
              <a:latin typeface="+mn-lt"/>
            </a:endParaRPr>
          </a:p>
          <a:p>
            <a:pPr lvl="3"/>
            <a:r>
              <a:rPr lang="en-US" dirty="0">
                <a:solidFill>
                  <a:srgbClr val="002060"/>
                </a:solidFill>
                <a:latin typeface="+mn-lt"/>
              </a:rPr>
              <a:t>Low EFC (&lt;= $1,000 ) — 6%</a:t>
            </a:r>
            <a:endParaRPr lang="en-US" sz="1800" dirty="0">
              <a:solidFill>
                <a:srgbClr val="002060"/>
              </a:solidFill>
              <a:latin typeface="+mn-lt"/>
            </a:endParaRPr>
          </a:p>
          <a:p>
            <a:pPr lvl="3"/>
            <a:r>
              <a:rPr lang="en-US" dirty="0">
                <a:solidFill>
                  <a:srgbClr val="002060"/>
                </a:solidFill>
                <a:latin typeface="+mn-lt"/>
              </a:rPr>
              <a:t>Medium  EFC ($1,001 - $15,000) — 5.4% </a:t>
            </a:r>
            <a:endParaRPr lang="en-US" sz="1800" dirty="0">
              <a:solidFill>
                <a:srgbClr val="002060"/>
              </a:solidFill>
              <a:latin typeface="+mn-lt"/>
            </a:endParaRPr>
          </a:p>
          <a:p>
            <a:pPr lvl="3"/>
            <a:r>
              <a:rPr lang="en-US" dirty="0">
                <a:solidFill>
                  <a:srgbClr val="002060"/>
                </a:solidFill>
                <a:latin typeface="+mn-lt"/>
              </a:rPr>
              <a:t>High EFC ( &gt; $15,001 ) — 4.7% </a:t>
            </a:r>
            <a:endParaRPr lang="en-US" sz="1800" dirty="0">
              <a:solidFill>
                <a:srgbClr val="002060"/>
              </a:solidFill>
              <a:latin typeface="+mn-lt"/>
            </a:endParaRPr>
          </a:p>
          <a:p>
            <a:endParaRPr lang="en-US" dirty="0">
              <a:solidFill>
                <a:srgbClr val="002060"/>
              </a:solidFill>
              <a:latin typeface="+mn-lt"/>
            </a:endParaRPr>
          </a:p>
        </p:txBody>
      </p:sp>
    </p:spTree>
    <p:extLst>
      <p:ext uri="{BB962C8B-B14F-4D97-AF65-F5344CB8AC3E}">
        <p14:creationId xmlns:p14="http://schemas.microsoft.com/office/powerpoint/2010/main" val="14857108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pPr algn="ctr"/>
            <a:r>
              <a:rPr lang="en-US" b="1" dirty="0" smtClean="0">
                <a:solidFill>
                  <a:srgbClr val="002060"/>
                </a:solidFill>
                <a:latin typeface="+mn-lt"/>
              </a:rPr>
              <a:t>Probability Profiles</a:t>
            </a:r>
            <a:endParaRPr lang="en-US" b="1" dirty="0">
              <a:solidFill>
                <a:srgbClr val="002060"/>
              </a:solidFill>
              <a:latin typeface="+mn-l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73198822"/>
              </p:ext>
            </p:extLst>
          </p:nvPr>
        </p:nvGraphicFramePr>
        <p:xfrm>
          <a:off x="152400" y="1295404"/>
          <a:ext cx="8686800" cy="4622521"/>
        </p:xfrm>
        <a:graphic>
          <a:graphicData uri="http://schemas.openxmlformats.org/drawingml/2006/table">
            <a:tbl>
              <a:tblPr firstRow="1" firstCol="1" bandRow="1">
                <a:tableStyleId>{5C22544A-7EE6-4342-B048-85BDC9FD1C3A}</a:tableStyleId>
              </a:tblPr>
              <a:tblGrid>
                <a:gridCol w="3248838"/>
                <a:gridCol w="1510639"/>
                <a:gridCol w="1776826"/>
                <a:gridCol w="2150497"/>
              </a:tblGrid>
              <a:tr h="633287">
                <a:tc>
                  <a:txBody>
                    <a:bodyPr/>
                    <a:lstStyle/>
                    <a:p>
                      <a:pPr marL="0" marR="0" algn="ctr">
                        <a:lnSpc>
                          <a:spcPct val="107000"/>
                        </a:lnSpc>
                        <a:spcBef>
                          <a:spcPts val="0"/>
                        </a:spcBef>
                        <a:spcAft>
                          <a:spcPts val="0"/>
                        </a:spcAft>
                      </a:pPr>
                      <a:r>
                        <a:rPr lang="en-US" sz="1800" b="1" dirty="0">
                          <a:effectLst/>
                        </a:rPr>
                        <a:t>Variable</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800" b="1" dirty="0" smtClean="0">
                          <a:effectLst/>
                        </a:rPr>
                        <a:t>Most-At Risk</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800" b="1" dirty="0">
                          <a:effectLst/>
                        </a:rPr>
                        <a:t>Highest Probability</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800" b="1" dirty="0" smtClean="0">
                          <a:effectLst/>
                        </a:rPr>
                        <a:t>Mean Average Probability</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602302">
                <a:tc>
                  <a:txBody>
                    <a:bodyPr/>
                    <a:lstStyle/>
                    <a:p>
                      <a:pPr marL="0" marR="0" algn="ctr">
                        <a:lnSpc>
                          <a:spcPct val="107000"/>
                        </a:lnSpc>
                        <a:spcBef>
                          <a:spcPts val="0"/>
                        </a:spcBef>
                        <a:spcAft>
                          <a:spcPts val="0"/>
                        </a:spcAft>
                      </a:pPr>
                      <a:r>
                        <a:rPr lang="en-US" sz="1800" b="0" dirty="0">
                          <a:effectLst/>
                        </a:rPr>
                        <a:t>Adventure</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solidFill>
                            <a:srgbClr val="002060"/>
                          </a:solidFill>
                          <a:effectLst/>
                        </a:rPr>
                        <a:t>Non-Participant</a:t>
                      </a:r>
                      <a:endParaRPr lang="en-US"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solidFill>
                            <a:srgbClr val="002060"/>
                          </a:solidFill>
                          <a:effectLst/>
                        </a:rPr>
                        <a:t>Participant</a:t>
                      </a:r>
                      <a:endParaRPr lang="en-US" sz="18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solidFill>
                            <a:srgbClr val="002060"/>
                          </a:solidFill>
                          <a:effectLst/>
                        </a:rPr>
                        <a:t>Non-Participant</a:t>
                      </a:r>
                      <a:endParaRPr lang="en-US" sz="18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08656">
                <a:tc>
                  <a:txBody>
                    <a:bodyPr/>
                    <a:lstStyle/>
                    <a:p>
                      <a:pPr marL="0" marR="0" algn="ctr">
                        <a:lnSpc>
                          <a:spcPct val="107000"/>
                        </a:lnSpc>
                        <a:spcBef>
                          <a:spcPts val="0"/>
                        </a:spcBef>
                        <a:spcAft>
                          <a:spcPts val="0"/>
                        </a:spcAft>
                      </a:pPr>
                      <a:r>
                        <a:rPr lang="en-US" sz="1800" b="0" dirty="0">
                          <a:effectLst/>
                        </a:rPr>
                        <a:t>SAT Average</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solidFill>
                            <a:srgbClr val="002060"/>
                          </a:solidFill>
                          <a:effectLst/>
                        </a:rPr>
                        <a:t>Below</a:t>
                      </a:r>
                      <a:endParaRPr lang="en-US"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solidFill>
                            <a:srgbClr val="002060"/>
                          </a:solidFill>
                          <a:effectLst/>
                        </a:rPr>
                        <a:t>Above</a:t>
                      </a:r>
                      <a:endParaRPr lang="en-US"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solidFill>
                            <a:srgbClr val="002060"/>
                          </a:solidFill>
                          <a:effectLst/>
                        </a:rPr>
                        <a:t>Above</a:t>
                      </a:r>
                      <a:endParaRPr lang="en-US" sz="18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08656">
                <a:tc>
                  <a:txBody>
                    <a:bodyPr/>
                    <a:lstStyle/>
                    <a:p>
                      <a:pPr marL="0" marR="0" algn="ctr">
                        <a:lnSpc>
                          <a:spcPct val="107000"/>
                        </a:lnSpc>
                        <a:spcBef>
                          <a:spcPts val="0"/>
                        </a:spcBef>
                        <a:spcAft>
                          <a:spcPts val="0"/>
                        </a:spcAft>
                      </a:pPr>
                      <a:r>
                        <a:rPr lang="en-US" sz="1800" b="0" dirty="0">
                          <a:effectLst/>
                        </a:rPr>
                        <a:t>ACT Average</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solidFill>
                            <a:srgbClr val="002060"/>
                          </a:solidFill>
                          <a:effectLst/>
                        </a:rPr>
                        <a:t>Below</a:t>
                      </a:r>
                      <a:endParaRPr lang="en-US"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solidFill>
                            <a:srgbClr val="002060"/>
                          </a:solidFill>
                          <a:effectLst/>
                        </a:rPr>
                        <a:t>Above</a:t>
                      </a:r>
                      <a:endParaRPr lang="en-US"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solidFill>
                            <a:srgbClr val="002060"/>
                          </a:solidFill>
                          <a:effectLst/>
                        </a:rPr>
                        <a:t>Below</a:t>
                      </a:r>
                      <a:endParaRPr lang="en-US"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08656">
                <a:tc>
                  <a:txBody>
                    <a:bodyPr/>
                    <a:lstStyle/>
                    <a:p>
                      <a:pPr marL="0" marR="0" algn="ctr">
                        <a:lnSpc>
                          <a:spcPct val="107000"/>
                        </a:lnSpc>
                        <a:spcBef>
                          <a:spcPts val="0"/>
                        </a:spcBef>
                        <a:spcAft>
                          <a:spcPts val="0"/>
                        </a:spcAft>
                      </a:pPr>
                      <a:r>
                        <a:rPr lang="en-US" sz="1800" b="0" dirty="0">
                          <a:effectLst/>
                        </a:rPr>
                        <a:t>First Generation</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solidFill>
                            <a:srgbClr val="002060"/>
                          </a:solidFill>
                          <a:effectLst/>
                        </a:rPr>
                        <a:t>Yes</a:t>
                      </a:r>
                      <a:endParaRPr lang="en-US" sz="18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solidFill>
                            <a:srgbClr val="002060"/>
                          </a:solidFill>
                          <a:effectLst/>
                        </a:rPr>
                        <a:t>No</a:t>
                      </a:r>
                      <a:endParaRPr lang="en-US"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solidFill>
                            <a:srgbClr val="002060"/>
                          </a:solidFill>
                          <a:effectLst/>
                        </a:rPr>
                        <a:t>No</a:t>
                      </a:r>
                      <a:endParaRPr lang="en-US"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08656">
                <a:tc>
                  <a:txBody>
                    <a:bodyPr/>
                    <a:lstStyle/>
                    <a:p>
                      <a:pPr marL="0" marR="0" algn="ctr">
                        <a:lnSpc>
                          <a:spcPct val="107000"/>
                        </a:lnSpc>
                        <a:spcBef>
                          <a:spcPts val="0"/>
                        </a:spcBef>
                        <a:spcAft>
                          <a:spcPts val="0"/>
                        </a:spcAft>
                      </a:pPr>
                      <a:r>
                        <a:rPr lang="en-US" sz="1800" b="0" dirty="0">
                          <a:effectLst/>
                        </a:rPr>
                        <a:t>State Aid</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solidFill>
                            <a:srgbClr val="002060"/>
                          </a:solidFill>
                          <a:effectLst/>
                        </a:rPr>
                        <a:t>No</a:t>
                      </a:r>
                      <a:endParaRPr lang="en-US" sz="18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solidFill>
                            <a:srgbClr val="002060"/>
                          </a:solidFill>
                          <a:effectLst/>
                        </a:rPr>
                        <a:t>Yes</a:t>
                      </a:r>
                      <a:endParaRPr lang="en-US"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solidFill>
                            <a:srgbClr val="002060"/>
                          </a:solidFill>
                          <a:effectLst/>
                        </a:rPr>
                        <a:t>No</a:t>
                      </a:r>
                      <a:endParaRPr lang="en-US"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08656">
                <a:tc>
                  <a:txBody>
                    <a:bodyPr/>
                    <a:lstStyle/>
                    <a:p>
                      <a:pPr marL="0" marR="0" algn="ctr">
                        <a:lnSpc>
                          <a:spcPct val="107000"/>
                        </a:lnSpc>
                        <a:spcBef>
                          <a:spcPts val="0"/>
                        </a:spcBef>
                        <a:spcAft>
                          <a:spcPts val="0"/>
                        </a:spcAft>
                      </a:pPr>
                      <a:r>
                        <a:rPr lang="en-US" sz="1800" b="0" dirty="0">
                          <a:effectLst/>
                        </a:rPr>
                        <a:t>Federal Aid</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solidFill>
                            <a:srgbClr val="002060"/>
                          </a:solidFill>
                          <a:effectLst/>
                        </a:rPr>
                        <a:t>Yes</a:t>
                      </a:r>
                      <a:endParaRPr lang="en-US" sz="18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solidFill>
                            <a:srgbClr val="002060"/>
                          </a:solidFill>
                          <a:effectLst/>
                        </a:rPr>
                        <a:t>No</a:t>
                      </a:r>
                      <a:endParaRPr lang="en-US"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solidFill>
                            <a:srgbClr val="002060"/>
                          </a:solidFill>
                          <a:effectLst/>
                        </a:rPr>
                        <a:t>No</a:t>
                      </a:r>
                      <a:endParaRPr lang="en-US"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08656">
                <a:tc>
                  <a:txBody>
                    <a:bodyPr/>
                    <a:lstStyle/>
                    <a:p>
                      <a:pPr marL="0" marR="0" algn="ctr">
                        <a:lnSpc>
                          <a:spcPct val="107000"/>
                        </a:lnSpc>
                        <a:spcBef>
                          <a:spcPts val="0"/>
                        </a:spcBef>
                        <a:spcAft>
                          <a:spcPts val="0"/>
                        </a:spcAft>
                      </a:pPr>
                      <a:r>
                        <a:rPr lang="en-US" sz="1800" b="0" dirty="0">
                          <a:effectLst/>
                        </a:rPr>
                        <a:t>Gender</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solidFill>
                            <a:srgbClr val="002060"/>
                          </a:solidFill>
                          <a:effectLst/>
                        </a:rPr>
                        <a:t>Male</a:t>
                      </a:r>
                      <a:endParaRPr lang="en-US" sz="18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solidFill>
                            <a:srgbClr val="002060"/>
                          </a:solidFill>
                          <a:effectLst/>
                        </a:rPr>
                        <a:t>Female</a:t>
                      </a:r>
                      <a:endParaRPr lang="en-US"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solidFill>
                            <a:srgbClr val="002060"/>
                          </a:solidFill>
                          <a:effectLst/>
                        </a:rPr>
                        <a:t>Male</a:t>
                      </a:r>
                      <a:endParaRPr lang="en-US"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08656">
                <a:tc>
                  <a:txBody>
                    <a:bodyPr/>
                    <a:lstStyle/>
                    <a:p>
                      <a:pPr marL="0" marR="0" algn="ctr">
                        <a:lnSpc>
                          <a:spcPct val="107000"/>
                        </a:lnSpc>
                        <a:spcBef>
                          <a:spcPts val="0"/>
                        </a:spcBef>
                        <a:spcAft>
                          <a:spcPts val="0"/>
                        </a:spcAft>
                      </a:pPr>
                      <a:r>
                        <a:rPr lang="en-US" sz="1800" b="0" dirty="0">
                          <a:effectLst/>
                        </a:rPr>
                        <a:t>Ethnicity</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solidFill>
                            <a:srgbClr val="002060"/>
                          </a:solidFill>
                          <a:effectLst/>
                        </a:rPr>
                        <a:t>Non-White</a:t>
                      </a:r>
                      <a:endParaRPr lang="en-US" sz="18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solidFill>
                            <a:srgbClr val="002060"/>
                          </a:solidFill>
                          <a:effectLst/>
                        </a:rPr>
                        <a:t>White</a:t>
                      </a:r>
                      <a:endParaRPr lang="en-US"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solidFill>
                            <a:srgbClr val="002060"/>
                          </a:solidFill>
                          <a:effectLst/>
                        </a:rPr>
                        <a:t>White</a:t>
                      </a:r>
                      <a:endParaRPr lang="en-US"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08656">
                <a:tc>
                  <a:txBody>
                    <a:bodyPr/>
                    <a:lstStyle/>
                    <a:p>
                      <a:pPr marL="0" marR="0" algn="ctr">
                        <a:lnSpc>
                          <a:spcPct val="107000"/>
                        </a:lnSpc>
                        <a:spcBef>
                          <a:spcPts val="0"/>
                        </a:spcBef>
                        <a:spcAft>
                          <a:spcPts val="0"/>
                        </a:spcAft>
                      </a:pPr>
                      <a:r>
                        <a:rPr lang="en-US" sz="1800" b="0" dirty="0">
                          <a:effectLst/>
                        </a:rPr>
                        <a:t>Residency</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solidFill>
                            <a:srgbClr val="002060"/>
                          </a:solidFill>
                          <a:effectLst/>
                        </a:rPr>
                        <a:t>Non-Resident</a:t>
                      </a:r>
                      <a:endParaRPr lang="en-US" sz="18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solidFill>
                            <a:srgbClr val="002060"/>
                          </a:solidFill>
                          <a:effectLst/>
                        </a:rPr>
                        <a:t>Resident</a:t>
                      </a:r>
                      <a:endParaRPr lang="en-US"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solidFill>
                            <a:srgbClr val="002060"/>
                          </a:solidFill>
                          <a:effectLst/>
                        </a:rPr>
                        <a:t>Resident</a:t>
                      </a:r>
                      <a:endParaRPr lang="en-US"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08656">
                <a:tc>
                  <a:txBody>
                    <a:bodyPr/>
                    <a:lstStyle/>
                    <a:p>
                      <a:pPr marL="0" marR="0" algn="ctr">
                        <a:lnSpc>
                          <a:spcPct val="107000"/>
                        </a:lnSpc>
                        <a:spcBef>
                          <a:spcPts val="0"/>
                        </a:spcBef>
                        <a:spcAft>
                          <a:spcPts val="0"/>
                        </a:spcAft>
                      </a:pPr>
                      <a:r>
                        <a:rPr lang="en-US" sz="1800" b="0" dirty="0">
                          <a:effectLst/>
                        </a:rPr>
                        <a:t>EFC</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solidFill>
                            <a:srgbClr val="002060"/>
                          </a:solidFill>
                          <a:effectLst/>
                        </a:rPr>
                        <a:t>Low</a:t>
                      </a:r>
                      <a:endParaRPr lang="en-US" sz="18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solidFill>
                            <a:srgbClr val="002060"/>
                          </a:solidFill>
                          <a:effectLst/>
                        </a:rPr>
                        <a:t>High</a:t>
                      </a:r>
                      <a:endParaRPr lang="en-US"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solidFill>
                            <a:srgbClr val="002060"/>
                          </a:solidFill>
                          <a:effectLst/>
                        </a:rPr>
                        <a:t>High</a:t>
                      </a:r>
                      <a:endParaRPr lang="en-US"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08656">
                <a:tc>
                  <a:txBody>
                    <a:bodyPr/>
                    <a:lstStyle/>
                    <a:p>
                      <a:pPr marL="0" marR="0" algn="ctr">
                        <a:lnSpc>
                          <a:spcPct val="107000"/>
                        </a:lnSpc>
                        <a:spcBef>
                          <a:spcPts val="0"/>
                        </a:spcBef>
                        <a:spcAft>
                          <a:spcPts val="0"/>
                        </a:spcAft>
                      </a:pPr>
                      <a:r>
                        <a:rPr lang="en-US" sz="1800" b="0" dirty="0">
                          <a:effectLst/>
                        </a:rPr>
                        <a:t>AGI</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solidFill>
                            <a:srgbClr val="002060"/>
                          </a:solidFill>
                          <a:effectLst/>
                        </a:rPr>
                        <a:t>Low</a:t>
                      </a:r>
                      <a:endParaRPr lang="en-US" sz="18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solidFill>
                            <a:srgbClr val="002060"/>
                          </a:solidFill>
                          <a:effectLst/>
                        </a:rPr>
                        <a:t>High</a:t>
                      </a:r>
                      <a:endParaRPr lang="en-US" sz="18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solidFill>
                            <a:srgbClr val="002060"/>
                          </a:solidFill>
                          <a:effectLst/>
                        </a:rPr>
                        <a:t>High</a:t>
                      </a:r>
                      <a:endParaRPr lang="en-US"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00372">
                <a:tc>
                  <a:txBody>
                    <a:bodyPr/>
                    <a:lstStyle/>
                    <a:p>
                      <a:pPr marL="0" marR="0" algn="ctr">
                        <a:lnSpc>
                          <a:spcPct val="107000"/>
                        </a:lnSpc>
                        <a:spcBef>
                          <a:spcPts val="0"/>
                        </a:spcBef>
                        <a:spcAft>
                          <a:spcPts val="0"/>
                        </a:spcAft>
                      </a:pPr>
                      <a:r>
                        <a:rPr lang="en-US" sz="1800" dirty="0">
                          <a:effectLst/>
                        </a:rPr>
                        <a:t>First-Year Freshman Retention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b="1" dirty="0">
                          <a:solidFill>
                            <a:srgbClr val="002060"/>
                          </a:solidFill>
                          <a:effectLst/>
                        </a:rPr>
                        <a:t>61.28%</a:t>
                      </a:r>
                      <a:endParaRPr lang="en-US"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b="1" dirty="0">
                          <a:solidFill>
                            <a:srgbClr val="002060"/>
                          </a:solidFill>
                          <a:effectLst/>
                        </a:rPr>
                        <a:t>96.53%</a:t>
                      </a:r>
                      <a:endParaRPr lang="en-US"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b="1" dirty="0">
                          <a:solidFill>
                            <a:srgbClr val="002060"/>
                          </a:solidFill>
                          <a:effectLst/>
                        </a:rPr>
                        <a:t>85.87%</a:t>
                      </a:r>
                      <a:endParaRPr lang="en-US"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19330806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38"/>
            <a:ext cx="8229600" cy="1143000"/>
          </a:xfrm>
        </p:spPr>
        <p:txBody>
          <a:bodyPr/>
          <a:lstStyle/>
          <a:p>
            <a:pPr algn="ctr"/>
            <a:r>
              <a:rPr lang="en-US" b="1" dirty="0" smtClean="0">
                <a:solidFill>
                  <a:srgbClr val="002060"/>
                </a:solidFill>
                <a:latin typeface="+mn-lt"/>
              </a:rPr>
              <a:t>Conclusions-Retention</a:t>
            </a:r>
            <a:endParaRPr lang="en-US" b="1" dirty="0">
              <a:solidFill>
                <a:srgbClr val="002060"/>
              </a:solidFill>
              <a:latin typeface="+mn-lt"/>
            </a:endParaRPr>
          </a:p>
        </p:txBody>
      </p:sp>
      <p:sp>
        <p:nvSpPr>
          <p:cNvPr id="3" name="Content Placeholder 2"/>
          <p:cNvSpPr>
            <a:spLocks noGrp="1"/>
          </p:cNvSpPr>
          <p:nvPr>
            <p:ph idx="1"/>
          </p:nvPr>
        </p:nvSpPr>
        <p:spPr>
          <a:xfrm>
            <a:off x="474453" y="1143000"/>
            <a:ext cx="8229600" cy="4876800"/>
          </a:xfrm>
        </p:spPr>
        <p:txBody>
          <a:bodyPr>
            <a:normAutofit/>
          </a:bodyPr>
          <a:lstStyle/>
          <a:p>
            <a:r>
              <a:rPr lang="en-US" dirty="0" smtClean="0">
                <a:solidFill>
                  <a:srgbClr val="002060"/>
                </a:solidFill>
                <a:latin typeface="+mn-lt"/>
              </a:rPr>
              <a:t>Overall, AWV improves the probability of retention by 5.4 percentage points on average</a:t>
            </a:r>
          </a:p>
          <a:p>
            <a:r>
              <a:rPr lang="en-US" dirty="0" smtClean="0">
                <a:solidFill>
                  <a:srgbClr val="002060"/>
                </a:solidFill>
                <a:latin typeface="+mn-lt"/>
              </a:rPr>
              <a:t>AWV participant’s underlying affluence may </a:t>
            </a:r>
            <a:r>
              <a:rPr lang="en-US" dirty="0">
                <a:solidFill>
                  <a:srgbClr val="002060"/>
                </a:solidFill>
                <a:latin typeface="+mn-lt"/>
              </a:rPr>
              <a:t>have a causal relationship with retention and graduation. </a:t>
            </a:r>
            <a:endParaRPr lang="en-US" dirty="0" smtClean="0">
              <a:solidFill>
                <a:srgbClr val="002060"/>
              </a:solidFill>
              <a:latin typeface="+mn-lt"/>
            </a:endParaRPr>
          </a:p>
          <a:p>
            <a:pPr lvl="1"/>
            <a:r>
              <a:rPr lang="en-US" dirty="0" smtClean="0">
                <a:solidFill>
                  <a:srgbClr val="002060"/>
                </a:solidFill>
                <a:latin typeface="+mn-lt"/>
              </a:rPr>
              <a:t>Investigating </a:t>
            </a:r>
            <a:r>
              <a:rPr lang="en-US" dirty="0">
                <a:solidFill>
                  <a:srgbClr val="002060"/>
                </a:solidFill>
                <a:latin typeface="+mn-lt"/>
              </a:rPr>
              <a:t>students with low, medium, and high levels of EFC controls for this </a:t>
            </a:r>
            <a:r>
              <a:rPr lang="en-US" dirty="0" smtClean="0">
                <a:solidFill>
                  <a:srgbClr val="002060"/>
                </a:solidFill>
                <a:latin typeface="+mn-lt"/>
              </a:rPr>
              <a:t>possible conflating of factors. </a:t>
            </a:r>
          </a:p>
        </p:txBody>
      </p:sp>
    </p:spTree>
    <p:extLst>
      <p:ext uri="{BB962C8B-B14F-4D97-AF65-F5344CB8AC3E}">
        <p14:creationId xmlns:p14="http://schemas.microsoft.com/office/powerpoint/2010/main" val="39774276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1999" y="4686785"/>
            <a:ext cx="7655153" cy="566738"/>
          </a:xfrm>
        </p:spPr>
        <p:txBody>
          <a:bodyPr/>
          <a:lstStyle/>
          <a:p>
            <a:pPr algn="ctr"/>
            <a:r>
              <a:rPr lang="en-US" dirty="0" smtClean="0">
                <a:solidFill>
                  <a:srgbClr val="002060"/>
                </a:solidFill>
                <a:latin typeface="+mn-lt"/>
              </a:rPr>
              <a:t>Impact of EFC on Retention</a:t>
            </a:r>
            <a:endParaRPr lang="en-US" dirty="0">
              <a:solidFill>
                <a:srgbClr val="002060"/>
              </a:solidFill>
              <a:latin typeface="+mn-lt"/>
            </a:endParaRPr>
          </a:p>
        </p:txBody>
      </p:sp>
      <p:sp>
        <p:nvSpPr>
          <p:cNvPr id="5" name="Text Placeholder 4"/>
          <p:cNvSpPr>
            <a:spLocks noGrp="1"/>
          </p:cNvSpPr>
          <p:nvPr>
            <p:ph type="body" sz="half" idx="2"/>
          </p:nvPr>
        </p:nvSpPr>
        <p:spPr>
          <a:xfrm>
            <a:off x="761999" y="5124860"/>
            <a:ext cx="7655153" cy="804862"/>
          </a:xfrm>
        </p:spPr>
        <p:txBody>
          <a:bodyPr>
            <a:normAutofit/>
          </a:bodyPr>
          <a:lstStyle/>
          <a:p>
            <a:pPr algn="ctr"/>
            <a:r>
              <a:rPr lang="en-US" sz="2000" dirty="0">
                <a:solidFill>
                  <a:srgbClr val="002060"/>
                </a:solidFill>
                <a:latin typeface="+mn-lt"/>
              </a:rPr>
              <a:t>As EFC </a:t>
            </a:r>
            <a:r>
              <a:rPr lang="en-US" sz="2000" dirty="0" smtClean="0">
                <a:solidFill>
                  <a:srgbClr val="002060"/>
                </a:solidFill>
                <a:latin typeface="+mn-lt"/>
              </a:rPr>
              <a:t>increases, </a:t>
            </a:r>
            <a:r>
              <a:rPr lang="en-US" sz="2000" dirty="0">
                <a:solidFill>
                  <a:srgbClr val="002060"/>
                </a:solidFill>
                <a:latin typeface="+mn-lt"/>
              </a:rPr>
              <a:t>the impact of AWV participation decreases for </a:t>
            </a:r>
            <a:r>
              <a:rPr lang="en-US" sz="2000" dirty="0" smtClean="0">
                <a:solidFill>
                  <a:srgbClr val="002060"/>
                </a:solidFill>
                <a:latin typeface="+mn-lt"/>
              </a:rPr>
              <a:t>retention to year one</a:t>
            </a:r>
            <a:endParaRPr lang="en-US" sz="2000" dirty="0">
              <a:solidFill>
                <a:srgbClr val="002060"/>
              </a:solidFill>
              <a:latin typeface="+mn-lt"/>
            </a:endParaRPr>
          </a:p>
        </p:txBody>
      </p:sp>
      <p:pic>
        <p:nvPicPr>
          <p:cNvPr id="7" name="Picture 6"/>
          <p:cNvPicPr>
            <a:picLocks noChangeAspect="1"/>
          </p:cNvPicPr>
          <p:nvPr/>
        </p:nvPicPr>
        <p:blipFill>
          <a:blip r:embed="rId3"/>
          <a:stretch>
            <a:fillRect/>
          </a:stretch>
        </p:blipFill>
        <p:spPr>
          <a:xfrm>
            <a:off x="733096" y="620907"/>
            <a:ext cx="7819702" cy="4065878"/>
          </a:xfrm>
          <a:prstGeom prst="rect">
            <a:avLst/>
          </a:prstGeom>
        </p:spPr>
      </p:pic>
    </p:spTree>
    <p:extLst>
      <p:ext uri="{BB962C8B-B14F-4D97-AF65-F5344CB8AC3E}">
        <p14:creationId xmlns:p14="http://schemas.microsoft.com/office/powerpoint/2010/main" val="11238636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467440"/>
            <a:ext cx="1774850" cy="1807769"/>
          </a:xfrm>
          <a:prstGeom prst="rect">
            <a:avLst/>
          </a:prstGeom>
        </p:spPr>
      </p:pic>
      <p:sp>
        <p:nvSpPr>
          <p:cNvPr id="4" name="Text Placeholder 3"/>
          <p:cNvSpPr>
            <a:spLocks noGrp="1"/>
          </p:cNvSpPr>
          <p:nvPr>
            <p:ph type="body" idx="1"/>
          </p:nvPr>
        </p:nvSpPr>
        <p:spPr>
          <a:xfrm>
            <a:off x="704896" y="2590800"/>
            <a:ext cx="7772400" cy="1500187"/>
          </a:xfrm>
        </p:spPr>
        <p:txBody>
          <a:bodyPr>
            <a:normAutofit/>
          </a:bodyPr>
          <a:lstStyle/>
          <a:p>
            <a:r>
              <a:rPr lang="en-US" sz="4400" dirty="0"/>
              <a:t>GRADUATION PROFILE</a:t>
            </a:r>
          </a:p>
        </p:txBody>
      </p:sp>
      <p:sp>
        <p:nvSpPr>
          <p:cNvPr id="5" name="TextBox 4"/>
          <p:cNvSpPr txBox="1"/>
          <p:nvPr/>
        </p:nvSpPr>
        <p:spPr>
          <a:xfrm>
            <a:off x="3544875" y="4267200"/>
            <a:ext cx="801917" cy="461665"/>
          </a:xfrm>
          <a:prstGeom prst="rect">
            <a:avLst/>
          </a:prstGeom>
          <a:noFill/>
        </p:spPr>
        <p:txBody>
          <a:bodyPr wrap="square" rtlCol="0">
            <a:spAutoFit/>
          </a:bodyPr>
          <a:lstStyle/>
          <a:p>
            <a:pPr algn="ctr"/>
            <a:r>
              <a:rPr lang="en-US" sz="1200" b="1" dirty="0" smtClean="0">
                <a:solidFill>
                  <a:schemeClr val="bg1"/>
                </a:solidFill>
              </a:rPr>
              <a:t>LESS</a:t>
            </a:r>
          </a:p>
          <a:p>
            <a:pPr algn="ctr"/>
            <a:r>
              <a:rPr lang="en-US" sz="1200" b="1" dirty="0" smtClean="0">
                <a:solidFill>
                  <a:schemeClr val="bg1"/>
                </a:solidFill>
              </a:rPr>
              <a:t>LIKELY</a:t>
            </a:r>
          </a:p>
        </p:txBody>
      </p:sp>
    </p:spTree>
    <p:extLst>
      <p:ext uri="{BB962C8B-B14F-4D97-AF65-F5344CB8AC3E}">
        <p14:creationId xmlns:p14="http://schemas.microsoft.com/office/powerpoint/2010/main" val="42621013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64800"/>
            <a:ext cx="2045006" cy="2222833"/>
          </a:xfrm>
          <a:prstGeom prst="rect">
            <a:avLst/>
          </a:prstGeom>
        </p:spPr>
      </p:pic>
      <p:sp>
        <p:nvSpPr>
          <p:cNvPr id="6" name="TextBox 5"/>
          <p:cNvSpPr txBox="1"/>
          <p:nvPr/>
        </p:nvSpPr>
        <p:spPr>
          <a:xfrm>
            <a:off x="1143000" y="2895600"/>
            <a:ext cx="6946558" cy="2523768"/>
          </a:xfrm>
          <a:prstGeom prst="rect">
            <a:avLst/>
          </a:prstGeom>
          <a:noFill/>
        </p:spPr>
        <p:txBody>
          <a:bodyPr wrap="square" rtlCol="0">
            <a:spAutoFit/>
          </a:bodyPr>
          <a:lstStyle/>
          <a:p>
            <a:r>
              <a:rPr lang="en-US" sz="2400" b="1" dirty="0" smtClean="0">
                <a:solidFill>
                  <a:srgbClr val="002060"/>
                </a:solidFill>
              </a:rPr>
              <a:t>West Virginia University, Main Campus…</a:t>
            </a:r>
          </a:p>
          <a:p>
            <a:endParaRPr lang="en-US" sz="1400" b="1" dirty="0" smtClean="0">
              <a:solidFill>
                <a:srgbClr val="002060"/>
              </a:solidFill>
            </a:endParaRPr>
          </a:p>
          <a:p>
            <a:pPr marL="285750" indent="-285750">
              <a:buFont typeface="Arial" pitchFamily="34" charset="0"/>
              <a:buChar char="•"/>
            </a:pPr>
            <a:r>
              <a:rPr lang="en-US" sz="2000" dirty="0">
                <a:solidFill>
                  <a:srgbClr val="002060"/>
                </a:solidFill>
              </a:rPr>
              <a:t>L</a:t>
            </a:r>
            <a:r>
              <a:rPr lang="en-US" sz="2000" dirty="0" smtClean="0">
                <a:solidFill>
                  <a:srgbClr val="002060"/>
                </a:solidFill>
              </a:rPr>
              <a:t>ocated in Morgantown, West Virginia</a:t>
            </a:r>
          </a:p>
          <a:p>
            <a:pPr marL="285750" indent="-285750">
              <a:buFont typeface="Arial" pitchFamily="34" charset="0"/>
              <a:buChar char="•"/>
            </a:pPr>
            <a:r>
              <a:rPr lang="en-US" sz="2000" dirty="0">
                <a:solidFill>
                  <a:srgbClr val="002060"/>
                </a:solidFill>
              </a:rPr>
              <a:t>F</a:t>
            </a:r>
            <a:r>
              <a:rPr lang="en-US" sz="2000" dirty="0" smtClean="0">
                <a:solidFill>
                  <a:srgbClr val="002060"/>
                </a:solidFill>
              </a:rPr>
              <a:t>all of 2013, enrolled 29,466 students </a:t>
            </a:r>
            <a:r>
              <a:rPr lang="en-US" sz="2000" dirty="0">
                <a:solidFill>
                  <a:srgbClr val="002060"/>
                </a:solidFill>
              </a:rPr>
              <a:t>(</a:t>
            </a:r>
            <a:r>
              <a:rPr lang="en-US" sz="2000" dirty="0" smtClean="0">
                <a:solidFill>
                  <a:srgbClr val="002060"/>
                </a:solidFill>
              </a:rPr>
              <a:t>49% WV residents)</a:t>
            </a:r>
          </a:p>
          <a:p>
            <a:pPr marL="285750" indent="-285750">
              <a:buFont typeface="Arial" pitchFamily="34" charset="0"/>
              <a:buChar char="•"/>
            </a:pPr>
            <a:r>
              <a:rPr lang="en-US" sz="2000" dirty="0">
                <a:solidFill>
                  <a:srgbClr val="002060"/>
                </a:solidFill>
              </a:rPr>
              <a:t>F</a:t>
            </a:r>
            <a:r>
              <a:rPr lang="en-US" sz="2000" dirty="0" smtClean="0">
                <a:solidFill>
                  <a:srgbClr val="002060"/>
                </a:solidFill>
              </a:rPr>
              <a:t>ull-time instructional faculty taught 61</a:t>
            </a:r>
            <a:r>
              <a:rPr lang="en-US" sz="2000" dirty="0">
                <a:solidFill>
                  <a:srgbClr val="002060"/>
                </a:solidFill>
              </a:rPr>
              <a:t>% of classes </a:t>
            </a:r>
            <a:endParaRPr lang="en-US" sz="2000" dirty="0" smtClean="0">
              <a:solidFill>
                <a:srgbClr val="002060"/>
              </a:solidFill>
            </a:endParaRPr>
          </a:p>
          <a:p>
            <a:pPr marL="285750" indent="-285750">
              <a:buFont typeface="Arial" pitchFamily="34" charset="0"/>
              <a:buChar char="•"/>
            </a:pPr>
            <a:r>
              <a:rPr lang="en-US" sz="2000" dirty="0" smtClean="0">
                <a:solidFill>
                  <a:srgbClr val="002060"/>
                </a:solidFill>
              </a:rPr>
              <a:t>Flagship, public land-grant institution founded in 1967</a:t>
            </a:r>
            <a:endParaRPr lang="en-US" sz="2000" dirty="0">
              <a:solidFill>
                <a:srgbClr val="002060"/>
              </a:solidFill>
            </a:endParaRPr>
          </a:p>
          <a:p>
            <a:pPr marL="285750" indent="-285750">
              <a:buFont typeface="Arial" pitchFamily="34" charset="0"/>
              <a:buChar char="•"/>
            </a:pPr>
            <a:r>
              <a:rPr lang="en-US" sz="2000" dirty="0" smtClean="0">
                <a:solidFill>
                  <a:srgbClr val="002060"/>
                </a:solidFill>
              </a:rPr>
              <a:t>Offers 191 degree programs</a:t>
            </a:r>
          </a:p>
          <a:p>
            <a:pPr marL="285750" indent="-285750">
              <a:buFont typeface="Arial" pitchFamily="34" charset="0"/>
              <a:buChar char="•"/>
            </a:pPr>
            <a:r>
              <a:rPr lang="en-US" sz="2000" dirty="0" smtClean="0">
                <a:solidFill>
                  <a:srgbClr val="002060"/>
                </a:solidFill>
              </a:rPr>
              <a:t>Carnegie </a:t>
            </a:r>
            <a:r>
              <a:rPr lang="en-US" sz="2000" i="1" dirty="0" smtClean="0">
                <a:solidFill>
                  <a:srgbClr val="002060"/>
                </a:solidFill>
              </a:rPr>
              <a:t>High Research</a:t>
            </a:r>
            <a:r>
              <a:rPr lang="en-US" sz="2000" dirty="0" smtClean="0">
                <a:solidFill>
                  <a:srgbClr val="002060"/>
                </a:solidFill>
              </a:rPr>
              <a:t> activity institution</a:t>
            </a:r>
          </a:p>
        </p:txBody>
      </p:sp>
      <p:pic>
        <p:nvPicPr>
          <p:cNvPr id="2" name="Picture 1"/>
          <p:cNvPicPr>
            <a:picLocks noChangeAspect="1"/>
          </p:cNvPicPr>
          <p:nvPr/>
        </p:nvPicPr>
        <p:blipFill>
          <a:blip r:embed="rId4"/>
          <a:stretch>
            <a:fillRect/>
          </a:stretch>
        </p:blipFill>
        <p:spPr>
          <a:xfrm>
            <a:off x="3742089" y="127789"/>
            <a:ext cx="4347469" cy="2344216"/>
          </a:xfrm>
          <a:prstGeom prst="rect">
            <a:avLst/>
          </a:prstGeom>
        </p:spPr>
      </p:pic>
    </p:spTree>
    <p:extLst>
      <p:ext uri="{BB962C8B-B14F-4D97-AF65-F5344CB8AC3E}">
        <p14:creationId xmlns:p14="http://schemas.microsoft.com/office/powerpoint/2010/main" val="10811299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76200"/>
            <a:ext cx="9296400" cy="1142439"/>
          </a:xfrm>
        </p:spPr>
        <p:txBody>
          <a:bodyPr>
            <a:normAutofit fontScale="90000"/>
          </a:bodyPr>
          <a:lstStyle/>
          <a:p>
            <a:r>
              <a:rPr lang="en-US" dirty="0"/>
              <a:t/>
            </a:r>
            <a:br>
              <a:rPr lang="en-US" dirty="0"/>
            </a:br>
            <a:endParaRPr lang="en-US" dirty="0"/>
          </a:p>
        </p:txBody>
      </p:sp>
      <p:sp>
        <p:nvSpPr>
          <p:cNvPr id="3" name="Content Placeholder 2"/>
          <p:cNvSpPr>
            <a:spLocks noGrp="1"/>
          </p:cNvSpPr>
          <p:nvPr>
            <p:ph idx="1"/>
          </p:nvPr>
        </p:nvSpPr>
        <p:spPr>
          <a:xfrm>
            <a:off x="533401" y="1547626"/>
            <a:ext cx="8229600" cy="4343400"/>
          </a:xfrm>
        </p:spPr>
        <p:txBody>
          <a:bodyPr>
            <a:normAutofit fontScale="85000" lnSpcReduction="20000"/>
          </a:bodyPr>
          <a:lstStyle/>
          <a:p>
            <a:pPr marL="0" indent="0">
              <a:buNone/>
            </a:pPr>
            <a:r>
              <a:rPr lang="en-US" b="1" dirty="0" smtClean="0">
                <a:solidFill>
                  <a:srgbClr val="002060"/>
                </a:solidFill>
                <a:latin typeface="+mn-lt"/>
              </a:rPr>
              <a:t>Overall finding: </a:t>
            </a:r>
            <a:r>
              <a:rPr lang="en-US" dirty="0" smtClean="0">
                <a:solidFill>
                  <a:srgbClr val="002060"/>
                </a:solidFill>
                <a:latin typeface="+mn-lt"/>
              </a:rPr>
              <a:t>AWV Participation</a:t>
            </a:r>
            <a:r>
              <a:rPr lang="en-US" b="1" dirty="0" smtClean="0">
                <a:solidFill>
                  <a:srgbClr val="002060"/>
                </a:solidFill>
                <a:latin typeface="+mn-lt"/>
              </a:rPr>
              <a:t> </a:t>
            </a:r>
            <a:r>
              <a:rPr lang="en-US" dirty="0">
                <a:solidFill>
                  <a:srgbClr val="002060"/>
                </a:solidFill>
                <a:latin typeface="+mn-lt"/>
              </a:rPr>
              <a:t>increased graduation within six years by 6.53 percentage points on average.  Graduation rate increases for specific population subset were:</a:t>
            </a:r>
            <a:endParaRPr lang="en-US" sz="2800" dirty="0">
              <a:solidFill>
                <a:srgbClr val="002060"/>
              </a:solidFill>
              <a:latin typeface="+mn-lt"/>
            </a:endParaRPr>
          </a:p>
          <a:p>
            <a:pPr lvl="2"/>
            <a:r>
              <a:rPr lang="en-US" dirty="0">
                <a:solidFill>
                  <a:srgbClr val="002060"/>
                </a:solidFill>
                <a:latin typeface="+mn-lt"/>
              </a:rPr>
              <a:t>Graduation rate increase by residency for AWV participants</a:t>
            </a:r>
            <a:endParaRPr lang="en-US" sz="2000" dirty="0">
              <a:solidFill>
                <a:srgbClr val="002060"/>
              </a:solidFill>
              <a:latin typeface="+mn-lt"/>
            </a:endParaRPr>
          </a:p>
          <a:p>
            <a:pPr lvl="3"/>
            <a:r>
              <a:rPr lang="en-US" dirty="0">
                <a:solidFill>
                  <a:srgbClr val="002060"/>
                </a:solidFill>
                <a:latin typeface="+mn-lt"/>
              </a:rPr>
              <a:t>Resident — 6.81%</a:t>
            </a:r>
            <a:endParaRPr lang="en-US" sz="1800" dirty="0">
              <a:solidFill>
                <a:srgbClr val="002060"/>
              </a:solidFill>
              <a:latin typeface="+mn-lt"/>
            </a:endParaRPr>
          </a:p>
          <a:p>
            <a:pPr lvl="3"/>
            <a:r>
              <a:rPr lang="en-US" dirty="0">
                <a:solidFill>
                  <a:srgbClr val="002060"/>
                </a:solidFill>
                <a:latin typeface="+mn-lt"/>
              </a:rPr>
              <a:t>Non-Resident — 6.26%</a:t>
            </a:r>
            <a:endParaRPr lang="en-US" sz="1800" dirty="0">
              <a:solidFill>
                <a:srgbClr val="002060"/>
              </a:solidFill>
              <a:latin typeface="+mn-lt"/>
            </a:endParaRPr>
          </a:p>
          <a:p>
            <a:pPr lvl="2"/>
            <a:r>
              <a:rPr lang="en-US" dirty="0">
                <a:solidFill>
                  <a:srgbClr val="002060"/>
                </a:solidFill>
                <a:latin typeface="+mn-lt"/>
              </a:rPr>
              <a:t>Gender for AWV participants</a:t>
            </a:r>
            <a:endParaRPr lang="en-US" sz="2000" dirty="0">
              <a:solidFill>
                <a:srgbClr val="002060"/>
              </a:solidFill>
              <a:latin typeface="+mn-lt"/>
            </a:endParaRPr>
          </a:p>
          <a:p>
            <a:pPr lvl="3"/>
            <a:r>
              <a:rPr lang="en-US" dirty="0">
                <a:solidFill>
                  <a:srgbClr val="002060"/>
                </a:solidFill>
                <a:latin typeface="+mn-lt"/>
              </a:rPr>
              <a:t>Female — 6.09%</a:t>
            </a:r>
            <a:endParaRPr lang="en-US" sz="1800" dirty="0">
              <a:solidFill>
                <a:srgbClr val="002060"/>
              </a:solidFill>
              <a:latin typeface="+mn-lt"/>
            </a:endParaRPr>
          </a:p>
          <a:p>
            <a:pPr lvl="3"/>
            <a:r>
              <a:rPr lang="en-US" dirty="0">
                <a:solidFill>
                  <a:srgbClr val="002060"/>
                </a:solidFill>
                <a:latin typeface="+mn-lt"/>
              </a:rPr>
              <a:t>Male — 6.99%</a:t>
            </a:r>
            <a:endParaRPr lang="en-US" sz="1800" dirty="0">
              <a:solidFill>
                <a:srgbClr val="002060"/>
              </a:solidFill>
              <a:latin typeface="+mn-lt"/>
            </a:endParaRPr>
          </a:p>
          <a:p>
            <a:pPr lvl="2"/>
            <a:r>
              <a:rPr lang="en-US" dirty="0">
                <a:solidFill>
                  <a:srgbClr val="002060"/>
                </a:solidFill>
                <a:latin typeface="+mn-lt"/>
              </a:rPr>
              <a:t>Expected Family Contribution for AWV participants</a:t>
            </a:r>
            <a:endParaRPr lang="en-US" sz="2000" dirty="0">
              <a:solidFill>
                <a:srgbClr val="002060"/>
              </a:solidFill>
              <a:latin typeface="+mn-lt"/>
            </a:endParaRPr>
          </a:p>
          <a:p>
            <a:pPr lvl="3"/>
            <a:r>
              <a:rPr lang="en-US" dirty="0">
                <a:solidFill>
                  <a:srgbClr val="002060"/>
                </a:solidFill>
                <a:latin typeface="+mn-lt"/>
              </a:rPr>
              <a:t>Low EFC (&lt;= $1,000 ) — 7%</a:t>
            </a:r>
            <a:endParaRPr lang="en-US" sz="1800" dirty="0">
              <a:solidFill>
                <a:srgbClr val="002060"/>
              </a:solidFill>
              <a:latin typeface="+mn-lt"/>
            </a:endParaRPr>
          </a:p>
          <a:p>
            <a:pPr lvl="3"/>
            <a:r>
              <a:rPr lang="en-US" dirty="0">
                <a:solidFill>
                  <a:srgbClr val="002060"/>
                </a:solidFill>
                <a:latin typeface="+mn-lt"/>
              </a:rPr>
              <a:t>Medium EFC ($1,001- $15,000) — 6.5% </a:t>
            </a:r>
            <a:endParaRPr lang="en-US" sz="1800" dirty="0">
              <a:solidFill>
                <a:srgbClr val="002060"/>
              </a:solidFill>
              <a:latin typeface="+mn-lt"/>
            </a:endParaRPr>
          </a:p>
          <a:p>
            <a:pPr lvl="3"/>
            <a:r>
              <a:rPr lang="en-US" dirty="0">
                <a:solidFill>
                  <a:srgbClr val="002060"/>
                </a:solidFill>
                <a:latin typeface="+mn-lt"/>
              </a:rPr>
              <a:t>High EFC ( &gt; $15,001 ) —  6% </a:t>
            </a:r>
            <a:endParaRPr lang="en-US" sz="1800" dirty="0">
              <a:solidFill>
                <a:srgbClr val="002060"/>
              </a:solidFill>
              <a:latin typeface="+mn-lt"/>
            </a:endParaRPr>
          </a:p>
          <a:p>
            <a:endParaRPr lang="en-US" dirty="0"/>
          </a:p>
        </p:txBody>
      </p:sp>
      <p:sp>
        <p:nvSpPr>
          <p:cNvPr id="4" name="TextBox 3"/>
          <p:cNvSpPr txBox="1"/>
          <p:nvPr/>
        </p:nvSpPr>
        <p:spPr>
          <a:xfrm>
            <a:off x="0" y="413636"/>
            <a:ext cx="9067800" cy="769441"/>
          </a:xfrm>
          <a:prstGeom prst="rect">
            <a:avLst/>
          </a:prstGeom>
          <a:noFill/>
        </p:spPr>
        <p:txBody>
          <a:bodyPr wrap="square" rtlCol="0">
            <a:spAutoFit/>
          </a:bodyPr>
          <a:lstStyle/>
          <a:p>
            <a:pPr algn="ctr"/>
            <a:r>
              <a:rPr lang="en-US" sz="4400" b="1" dirty="0" smtClean="0">
                <a:solidFill>
                  <a:srgbClr val="002060"/>
                </a:solidFill>
              </a:rPr>
              <a:t>GRADUATION PROBABILITIES</a:t>
            </a:r>
            <a:endParaRPr lang="en-US" sz="4400" b="1" dirty="0">
              <a:solidFill>
                <a:srgbClr val="002060"/>
              </a:solidFill>
            </a:endParaRPr>
          </a:p>
        </p:txBody>
      </p:sp>
    </p:spTree>
    <p:extLst>
      <p:ext uri="{BB962C8B-B14F-4D97-AF65-F5344CB8AC3E}">
        <p14:creationId xmlns:p14="http://schemas.microsoft.com/office/powerpoint/2010/main" val="30916675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latin typeface="+mn-lt"/>
              </a:rPr>
              <a:t/>
            </a:r>
            <a:br>
              <a:rPr lang="en-US" b="1" dirty="0" smtClean="0">
                <a:latin typeface="+mn-lt"/>
              </a:rPr>
            </a:br>
            <a:r>
              <a:rPr lang="en-US" b="1" dirty="0" smtClean="0">
                <a:solidFill>
                  <a:srgbClr val="002060"/>
                </a:solidFill>
                <a:latin typeface="+mn-lt"/>
              </a:rPr>
              <a:t>Six-Year </a:t>
            </a:r>
            <a:r>
              <a:rPr lang="en-US" b="1" dirty="0">
                <a:solidFill>
                  <a:srgbClr val="002060"/>
                </a:solidFill>
                <a:latin typeface="+mn-lt"/>
              </a:rPr>
              <a:t>Graduation Probabilities</a:t>
            </a:r>
            <a:r>
              <a:rPr lang="en-US" dirty="0">
                <a:solidFill>
                  <a:srgbClr val="002060"/>
                </a:solidFill>
              </a:rPr>
              <a:t/>
            </a:r>
            <a:br>
              <a:rPr lang="en-US" dirty="0">
                <a:solidFill>
                  <a:srgbClr val="002060"/>
                </a:solidFill>
              </a:rPr>
            </a:br>
            <a:endParaRPr lang="en-US" dirty="0">
              <a:solidFill>
                <a:srgbClr val="002060"/>
              </a:solidFill>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361226619"/>
              </p:ext>
            </p:extLst>
          </p:nvPr>
        </p:nvGraphicFramePr>
        <p:xfrm>
          <a:off x="152400" y="1417634"/>
          <a:ext cx="8686800" cy="4373566"/>
        </p:xfrm>
        <a:graphic>
          <a:graphicData uri="http://schemas.openxmlformats.org/drawingml/2006/table">
            <a:tbl>
              <a:tblPr firstRow="1" firstCol="1" bandRow="1">
                <a:tableStyleId>{5C22544A-7EE6-4342-B048-85BDC9FD1C3A}</a:tableStyleId>
              </a:tblPr>
              <a:tblGrid>
                <a:gridCol w="3806866"/>
                <a:gridCol w="1626882"/>
                <a:gridCol w="1484430"/>
                <a:gridCol w="1672964"/>
                <a:gridCol w="95658"/>
              </a:tblGrid>
              <a:tr h="638638">
                <a:tc>
                  <a:txBody>
                    <a:bodyPr/>
                    <a:lstStyle/>
                    <a:p>
                      <a:pPr marL="0" marR="0" algn="ctr">
                        <a:lnSpc>
                          <a:spcPct val="107000"/>
                        </a:lnSpc>
                        <a:spcBef>
                          <a:spcPts val="0"/>
                        </a:spcBef>
                        <a:spcAft>
                          <a:spcPts val="0"/>
                        </a:spcAft>
                      </a:pPr>
                      <a:r>
                        <a:rPr lang="en-US" sz="1800" dirty="0">
                          <a:effectLst/>
                        </a:rPr>
                        <a:t>Variables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b="1" dirty="0" smtClean="0">
                          <a:effectLst/>
                        </a:rPr>
                        <a:t>Most-At Risk</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rPr>
                        <a:t>Highest Probably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marL="0" marR="0" algn="ctr">
                        <a:lnSpc>
                          <a:spcPct val="107000"/>
                        </a:lnSpc>
                        <a:spcBef>
                          <a:spcPts val="0"/>
                        </a:spcBef>
                        <a:spcAft>
                          <a:spcPts val="0"/>
                        </a:spcAft>
                      </a:pPr>
                      <a:r>
                        <a:rPr lang="en-US" sz="1800" dirty="0">
                          <a:effectLst/>
                        </a:rPr>
                        <a:t>Mean Average </a:t>
                      </a:r>
                      <a:r>
                        <a:rPr lang="en-US" sz="1800" dirty="0" smtClean="0">
                          <a:effectLst/>
                        </a:rPr>
                        <a:t>Probability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dirty="0"/>
                    </a:p>
                  </a:txBody>
                  <a:tcPr/>
                </a:tc>
              </a:tr>
              <a:tr h="311244">
                <a:tc>
                  <a:txBody>
                    <a:bodyPr/>
                    <a:lstStyle/>
                    <a:p>
                      <a:pPr marL="0" marR="0" algn="ctr">
                        <a:lnSpc>
                          <a:spcPct val="107000"/>
                        </a:lnSpc>
                        <a:spcBef>
                          <a:spcPts val="0"/>
                        </a:spcBef>
                        <a:spcAft>
                          <a:spcPts val="0"/>
                        </a:spcAft>
                      </a:pPr>
                      <a:r>
                        <a:rPr lang="en-US" sz="1800" b="0" dirty="0">
                          <a:effectLst/>
                        </a:rPr>
                        <a:t>Adventure</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solidFill>
                            <a:srgbClr val="002060"/>
                          </a:solidFill>
                          <a:effectLst/>
                        </a:rPr>
                        <a:t>Non-Participant</a:t>
                      </a:r>
                      <a:endParaRPr lang="en-US"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solidFill>
                            <a:srgbClr val="002060"/>
                          </a:solidFill>
                          <a:effectLst/>
                        </a:rPr>
                        <a:t>Participant</a:t>
                      </a:r>
                      <a:endParaRPr lang="en-US" sz="18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marL="0" marR="0" algn="ctr">
                        <a:lnSpc>
                          <a:spcPct val="107000"/>
                        </a:lnSpc>
                        <a:spcBef>
                          <a:spcPts val="0"/>
                        </a:spcBef>
                        <a:spcAft>
                          <a:spcPts val="0"/>
                        </a:spcAft>
                      </a:pPr>
                      <a:r>
                        <a:rPr lang="en-US" sz="1800">
                          <a:solidFill>
                            <a:srgbClr val="002060"/>
                          </a:solidFill>
                          <a:effectLst/>
                        </a:rPr>
                        <a:t>Participant</a:t>
                      </a:r>
                      <a:endParaRPr lang="en-US" sz="18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r>
              <a:tr h="311244">
                <a:tc>
                  <a:txBody>
                    <a:bodyPr/>
                    <a:lstStyle/>
                    <a:p>
                      <a:pPr marL="0" marR="0" algn="ctr">
                        <a:lnSpc>
                          <a:spcPct val="107000"/>
                        </a:lnSpc>
                        <a:spcBef>
                          <a:spcPts val="0"/>
                        </a:spcBef>
                        <a:spcAft>
                          <a:spcPts val="0"/>
                        </a:spcAft>
                      </a:pPr>
                      <a:r>
                        <a:rPr lang="en-US" sz="1800" b="0" dirty="0">
                          <a:effectLst/>
                        </a:rPr>
                        <a:t>SAT Average</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solidFill>
                            <a:srgbClr val="002060"/>
                          </a:solidFill>
                          <a:effectLst/>
                        </a:rPr>
                        <a:t>Below</a:t>
                      </a:r>
                      <a:endParaRPr lang="en-US"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solidFill>
                            <a:srgbClr val="002060"/>
                          </a:solidFill>
                          <a:effectLst/>
                        </a:rPr>
                        <a:t>Above</a:t>
                      </a:r>
                      <a:endParaRPr lang="en-US" sz="18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marL="0" marR="0" algn="ctr">
                        <a:lnSpc>
                          <a:spcPct val="107000"/>
                        </a:lnSpc>
                        <a:spcBef>
                          <a:spcPts val="0"/>
                        </a:spcBef>
                        <a:spcAft>
                          <a:spcPts val="0"/>
                        </a:spcAft>
                      </a:pPr>
                      <a:r>
                        <a:rPr lang="en-US" sz="1800">
                          <a:solidFill>
                            <a:srgbClr val="002060"/>
                          </a:solidFill>
                          <a:effectLst/>
                        </a:rPr>
                        <a:t>Above</a:t>
                      </a:r>
                      <a:endParaRPr lang="en-US" sz="18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r>
              <a:tr h="311244">
                <a:tc>
                  <a:txBody>
                    <a:bodyPr/>
                    <a:lstStyle/>
                    <a:p>
                      <a:pPr marL="0" marR="0" algn="ctr">
                        <a:lnSpc>
                          <a:spcPct val="107000"/>
                        </a:lnSpc>
                        <a:spcBef>
                          <a:spcPts val="0"/>
                        </a:spcBef>
                        <a:spcAft>
                          <a:spcPts val="0"/>
                        </a:spcAft>
                      </a:pPr>
                      <a:r>
                        <a:rPr lang="en-US" sz="1800" b="0" dirty="0">
                          <a:effectLst/>
                        </a:rPr>
                        <a:t>                  ACT Average</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solidFill>
                            <a:srgbClr val="002060"/>
                          </a:solidFill>
                          <a:effectLst/>
                        </a:rPr>
                        <a:t>Below</a:t>
                      </a:r>
                      <a:endParaRPr lang="en-US"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solidFill>
                            <a:srgbClr val="002060"/>
                          </a:solidFill>
                          <a:effectLst/>
                        </a:rPr>
                        <a:t>Above</a:t>
                      </a:r>
                      <a:endParaRPr lang="en-US"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marL="0" marR="0" algn="ctr">
                        <a:lnSpc>
                          <a:spcPct val="107000"/>
                        </a:lnSpc>
                        <a:spcBef>
                          <a:spcPts val="0"/>
                        </a:spcBef>
                        <a:spcAft>
                          <a:spcPts val="0"/>
                        </a:spcAft>
                      </a:pPr>
                      <a:r>
                        <a:rPr lang="en-US" sz="1800">
                          <a:solidFill>
                            <a:srgbClr val="002060"/>
                          </a:solidFill>
                          <a:effectLst/>
                        </a:rPr>
                        <a:t>Below</a:t>
                      </a:r>
                      <a:endParaRPr lang="en-US" sz="18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r>
              <a:tr h="311244">
                <a:tc>
                  <a:txBody>
                    <a:bodyPr/>
                    <a:lstStyle/>
                    <a:p>
                      <a:pPr marL="0" marR="0" algn="ctr">
                        <a:lnSpc>
                          <a:spcPct val="107000"/>
                        </a:lnSpc>
                        <a:spcBef>
                          <a:spcPts val="0"/>
                        </a:spcBef>
                        <a:spcAft>
                          <a:spcPts val="0"/>
                        </a:spcAft>
                      </a:pPr>
                      <a:r>
                        <a:rPr lang="en-US" sz="1800" b="0" dirty="0">
                          <a:effectLst/>
                        </a:rPr>
                        <a:t>First Generation</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solidFill>
                            <a:srgbClr val="002060"/>
                          </a:solidFill>
                          <a:effectLst/>
                        </a:rPr>
                        <a:t>Yes</a:t>
                      </a:r>
                      <a:endParaRPr lang="en-US" sz="18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solidFill>
                            <a:srgbClr val="002060"/>
                          </a:solidFill>
                          <a:effectLst/>
                        </a:rPr>
                        <a:t>No</a:t>
                      </a:r>
                      <a:endParaRPr lang="en-US"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marL="0" marR="0" algn="ctr">
                        <a:lnSpc>
                          <a:spcPct val="107000"/>
                        </a:lnSpc>
                        <a:spcBef>
                          <a:spcPts val="0"/>
                        </a:spcBef>
                        <a:spcAft>
                          <a:spcPts val="0"/>
                        </a:spcAft>
                      </a:pPr>
                      <a:r>
                        <a:rPr lang="en-US" sz="1800">
                          <a:solidFill>
                            <a:srgbClr val="002060"/>
                          </a:solidFill>
                          <a:effectLst/>
                        </a:rPr>
                        <a:t>No</a:t>
                      </a:r>
                      <a:endParaRPr lang="en-US" sz="18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r>
              <a:tr h="311244">
                <a:tc>
                  <a:txBody>
                    <a:bodyPr/>
                    <a:lstStyle/>
                    <a:p>
                      <a:pPr marL="0" marR="0" algn="ctr">
                        <a:lnSpc>
                          <a:spcPct val="107000"/>
                        </a:lnSpc>
                        <a:spcBef>
                          <a:spcPts val="0"/>
                        </a:spcBef>
                        <a:spcAft>
                          <a:spcPts val="0"/>
                        </a:spcAft>
                      </a:pPr>
                      <a:r>
                        <a:rPr lang="en-US" sz="1800" b="0" dirty="0">
                          <a:effectLst/>
                        </a:rPr>
                        <a:t>State Aid</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solidFill>
                            <a:srgbClr val="002060"/>
                          </a:solidFill>
                          <a:effectLst/>
                        </a:rPr>
                        <a:t>No</a:t>
                      </a:r>
                      <a:endParaRPr lang="en-US" sz="18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solidFill>
                            <a:srgbClr val="002060"/>
                          </a:solidFill>
                          <a:effectLst/>
                        </a:rPr>
                        <a:t>Yes</a:t>
                      </a:r>
                      <a:endParaRPr lang="en-US"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marL="0" marR="0" algn="ctr">
                        <a:lnSpc>
                          <a:spcPct val="107000"/>
                        </a:lnSpc>
                        <a:spcBef>
                          <a:spcPts val="0"/>
                        </a:spcBef>
                        <a:spcAft>
                          <a:spcPts val="0"/>
                        </a:spcAft>
                      </a:pPr>
                      <a:r>
                        <a:rPr lang="en-US" sz="1800">
                          <a:solidFill>
                            <a:srgbClr val="002060"/>
                          </a:solidFill>
                          <a:effectLst/>
                        </a:rPr>
                        <a:t>No</a:t>
                      </a:r>
                      <a:endParaRPr lang="en-US" sz="18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r>
              <a:tr h="311244">
                <a:tc>
                  <a:txBody>
                    <a:bodyPr/>
                    <a:lstStyle/>
                    <a:p>
                      <a:pPr marL="0" marR="0" algn="ctr">
                        <a:lnSpc>
                          <a:spcPct val="107000"/>
                        </a:lnSpc>
                        <a:spcBef>
                          <a:spcPts val="0"/>
                        </a:spcBef>
                        <a:spcAft>
                          <a:spcPts val="0"/>
                        </a:spcAft>
                      </a:pPr>
                      <a:r>
                        <a:rPr lang="en-US" sz="1800" b="0" dirty="0">
                          <a:effectLst/>
                        </a:rPr>
                        <a:t>Federal Aid</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solidFill>
                            <a:srgbClr val="002060"/>
                          </a:solidFill>
                          <a:effectLst/>
                        </a:rPr>
                        <a:t>Yes</a:t>
                      </a:r>
                      <a:endParaRPr lang="en-US" sz="18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solidFill>
                            <a:srgbClr val="002060"/>
                          </a:solidFill>
                          <a:effectLst/>
                        </a:rPr>
                        <a:t>No</a:t>
                      </a:r>
                      <a:endParaRPr lang="en-US"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marL="0" marR="0" algn="ctr">
                        <a:lnSpc>
                          <a:spcPct val="107000"/>
                        </a:lnSpc>
                        <a:spcBef>
                          <a:spcPts val="0"/>
                        </a:spcBef>
                        <a:spcAft>
                          <a:spcPts val="0"/>
                        </a:spcAft>
                      </a:pPr>
                      <a:r>
                        <a:rPr lang="en-US" sz="1800" dirty="0">
                          <a:solidFill>
                            <a:srgbClr val="002060"/>
                          </a:solidFill>
                          <a:effectLst/>
                        </a:rPr>
                        <a:t>No</a:t>
                      </a:r>
                      <a:endParaRPr lang="en-US"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r>
              <a:tr h="311244">
                <a:tc>
                  <a:txBody>
                    <a:bodyPr/>
                    <a:lstStyle/>
                    <a:p>
                      <a:pPr marL="0" marR="0" algn="ctr">
                        <a:lnSpc>
                          <a:spcPct val="107000"/>
                        </a:lnSpc>
                        <a:spcBef>
                          <a:spcPts val="0"/>
                        </a:spcBef>
                        <a:spcAft>
                          <a:spcPts val="0"/>
                        </a:spcAft>
                      </a:pPr>
                      <a:r>
                        <a:rPr lang="en-US" sz="1800" b="0" dirty="0">
                          <a:effectLst/>
                        </a:rPr>
                        <a:t>Gender</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solidFill>
                            <a:srgbClr val="002060"/>
                          </a:solidFill>
                          <a:effectLst/>
                        </a:rPr>
                        <a:t>Male</a:t>
                      </a:r>
                      <a:endParaRPr lang="en-US" sz="18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solidFill>
                            <a:srgbClr val="002060"/>
                          </a:solidFill>
                          <a:effectLst/>
                        </a:rPr>
                        <a:t>Female</a:t>
                      </a:r>
                      <a:endParaRPr lang="en-US"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marL="0" marR="0" algn="ctr">
                        <a:lnSpc>
                          <a:spcPct val="107000"/>
                        </a:lnSpc>
                        <a:spcBef>
                          <a:spcPts val="0"/>
                        </a:spcBef>
                        <a:spcAft>
                          <a:spcPts val="0"/>
                        </a:spcAft>
                      </a:pPr>
                      <a:r>
                        <a:rPr lang="en-US" sz="1800" dirty="0">
                          <a:solidFill>
                            <a:srgbClr val="002060"/>
                          </a:solidFill>
                          <a:effectLst/>
                        </a:rPr>
                        <a:t>Female</a:t>
                      </a:r>
                      <a:endParaRPr lang="en-US"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r>
              <a:tr h="311244">
                <a:tc>
                  <a:txBody>
                    <a:bodyPr/>
                    <a:lstStyle/>
                    <a:p>
                      <a:pPr marL="0" marR="0" algn="ctr">
                        <a:lnSpc>
                          <a:spcPct val="107000"/>
                        </a:lnSpc>
                        <a:spcBef>
                          <a:spcPts val="0"/>
                        </a:spcBef>
                        <a:spcAft>
                          <a:spcPts val="0"/>
                        </a:spcAft>
                      </a:pPr>
                      <a:r>
                        <a:rPr lang="en-US" sz="1800" b="0" dirty="0">
                          <a:effectLst/>
                        </a:rPr>
                        <a:t>Ethnicity</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solidFill>
                            <a:srgbClr val="002060"/>
                          </a:solidFill>
                          <a:effectLst/>
                        </a:rPr>
                        <a:t>Other</a:t>
                      </a:r>
                      <a:endParaRPr lang="en-US" sz="18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solidFill>
                            <a:srgbClr val="002060"/>
                          </a:solidFill>
                          <a:effectLst/>
                        </a:rPr>
                        <a:t>White</a:t>
                      </a:r>
                      <a:endParaRPr lang="en-US"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marL="0" marR="0" algn="ctr">
                        <a:lnSpc>
                          <a:spcPct val="107000"/>
                        </a:lnSpc>
                        <a:spcBef>
                          <a:spcPts val="0"/>
                        </a:spcBef>
                        <a:spcAft>
                          <a:spcPts val="0"/>
                        </a:spcAft>
                      </a:pPr>
                      <a:r>
                        <a:rPr lang="en-US" sz="1800" dirty="0">
                          <a:solidFill>
                            <a:srgbClr val="002060"/>
                          </a:solidFill>
                          <a:effectLst/>
                        </a:rPr>
                        <a:t>Other</a:t>
                      </a:r>
                      <a:endParaRPr lang="en-US"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r>
              <a:tr h="311244">
                <a:tc>
                  <a:txBody>
                    <a:bodyPr/>
                    <a:lstStyle/>
                    <a:p>
                      <a:pPr marL="0" marR="0" algn="ctr">
                        <a:lnSpc>
                          <a:spcPct val="107000"/>
                        </a:lnSpc>
                        <a:spcBef>
                          <a:spcPts val="0"/>
                        </a:spcBef>
                        <a:spcAft>
                          <a:spcPts val="0"/>
                        </a:spcAft>
                      </a:pPr>
                      <a:r>
                        <a:rPr lang="en-US" sz="1800" b="0" dirty="0">
                          <a:effectLst/>
                        </a:rPr>
                        <a:t>Residency</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solidFill>
                            <a:srgbClr val="002060"/>
                          </a:solidFill>
                          <a:effectLst/>
                        </a:rPr>
                        <a:t>Resident</a:t>
                      </a:r>
                      <a:endParaRPr lang="en-US" sz="18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solidFill>
                            <a:srgbClr val="002060"/>
                          </a:solidFill>
                          <a:effectLst/>
                        </a:rPr>
                        <a:t>Non-Resident</a:t>
                      </a:r>
                      <a:endParaRPr lang="en-US"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marL="0" marR="0" algn="ctr">
                        <a:lnSpc>
                          <a:spcPct val="107000"/>
                        </a:lnSpc>
                        <a:spcBef>
                          <a:spcPts val="0"/>
                        </a:spcBef>
                        <a:spcAft>
                          <a:spcPts val="0"/>
                        </a:spcAft>
                      </a:pPr>
                      <a:r>
                        <a:rPr lang="en-US" sz="1800" dirty="0">
                          <a:solidFill>
                            <a:srgbClr val="002060"/>
                          </a:solidFill>
                          <a:effectLst/>
                        </a:rPr>
                        <a:t>Resident</a:t>
                      </a:r>
                      <a:endParaRPr lang="en-US"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r>
              <a:tr h="311244">
                <a:tc>
                  <a:txBody>
                    <a:bodyPr/>
                    <a:lstStyle/>
                    <a:p>
                      <a:pPr marL="0" marR="0" algn="ctr">
                        <a:lnSpc>
                          <a:spcPct val="107000"/>
                        </a:lnSpc>
                        <a:spcBef>
                          <a:spcPts val="0"/>
                        </a:spcBef>
                        <a:spcAft>
                          <a:spcPts val="0"/>
                        </a:spcAft>
                      </a:pPr>
                      <a:r>
                        <a:rPr lang="en-US" sz="1800" b="0" dirty="0">
                          <a:effectLst/>
                        </a:rPr>
                        <a:t>EFC</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solidFill>
                            <a:srgbClr val="002060"/>
                          </a:solidFill>
                          <a:effectLst/>
                        </a:rPr>
                        <a:t>Low</a:t>
                      </a:r>
                      <a:endParaRPr lang="en-US" sz="18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solidFill>
                            <a:srgbClr val="002060"/>
                          </a:solidFill>
                          <a:effectLst/>
                        </a:rPr>
                        <a:t>High</a:t>
                      </a:r>
                      <a:endParaRPr lang="en-US" sz="18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marL="0" marR="0" algn="ctr">
                        <a:lnSpc>
                          <a:spcPct val="107000"/>
                        </a:lnSpc>
                        <a:spcBef>
                          <a:spcPts val="0"/>
                        </a:spcBef>
                        <a:spcAft>
                          <a:spcPts val="0"/>
                        </a:spcAft>
                      </a:pPr>
                      <a:r>
                        <a:rPr lang="en-US" sz="1800" dirty="0">
                          <a:solidFill>
                            <a:srgbClr val="002060"/>
                          </a:solidFill>
                          <a:effectLst/>
                        </a:rPr>
                        <a:t>Medium</a:t>
                      </a:r>
                      <a:endParaRPr lang="en-US"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r>
              <a:tr h="311244">
                <a:tc>
                  <a:txBody>
                    <a:bodyPr/>
                    <a:lstStyle/>
                    <a:p>
                      <a:pPr marL="0" marR="0" algn="ctr">
                        <a:lnSpc>
                          <a:spcPct val="107000"/>
                        </a:lnSpc>
                        <a:spcBef>
                          <a:spcPts val="0"/>
                        </a:spcBef>
                        <a:spcAft>
                          <a:spcPts val="0"/>
                        </a:spcAft>
                      </a:pPr>
                      <a:r>
                        <a:rPr lang="en-US" sz="1800" b="0" dirty="0">
                          <a:effectLst/>
                        </a:rPr>
                        <a:t>AGI</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solidFill>
                            <a:srgbClr val="002060"/>
                          </a:solidFill>
                          <a:effectLst/>
                        </a:rPr>
                        <a:t>Low</a:t>
                      </a:r>
                      <a:endParaRPr lang="en-US" sz="18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solidFill>
                            <a:srgbClr val="002060"/>
                          </a:solidFill>
                          <a:effectLst/>
                        </a:rPr>
                        <a:t>High</a:t>
                      </a:r>
                      <a:endParaRPr lang="en-US" sz="18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solidFill>
                            <a:srgbClr val="002060"/>
                          </a:solidFill>
                          <a:effectLst/>
                        </a:rPr>
                        <a:t>Low</a:t>
                      </a:r>
                      <a:endParaRPr lang="en-US"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600" dirty="0">
                          <a:solidFill>
                            <a:srgbClr val="002060"/>
                          </a:solidFill>
                          <a:effectLst/>
                        </a:rPr>
                        <a:t> </a:t>
                      </a:r>
                      <a:endParaRPr lang="en-US"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311244">
                <a:tc>
                  <a:txBody>
                    <a:bodyPr/>
                    <a:lstStyle/>
                    <a:p>
                      <a:pPr marL="0" marR="0" algn="ctr">
                        <a:lnSpc>
                          <a:spcPct val="107000"/>
                        </a:lnSpc>
                        <a:spcBef>
                          <a:spcPts val="0"/>
                        </a:spcBef>
                        <a:spcAft>
                          <a:spcPts val="0"/>
                        </a:spcAft>
                      </a:pPr>
                      <a:r>
                        <a:rPr lang="en-US" sz="1800" dirty="0">
                          <a:effectLst/>
                        </a:rPr>
                        <a:t>Six Year Graduation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b="1" dirty="0">
                          <a:solidFill>
                            <a:srgbClr val="002060"/>
                          </a:solidFill>
                          <a:effectLst/>
                        </a:rPr>
                        <a:t>26.73%</a:t>
                      </a:r>
                      <a:endParaRPr lang="en-US"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b="1" dirty="0">
                          <a:solidFill>
                            <a:srgbClr val="002060"/>
                          </a:solidFill>
                          <a:effectLst/>
                        </a:rPr>
                        <a:t>94.00%</a:t>
                      </a:r>
                      <a:endParaRPr lang="en-US"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b="1" dirty="0">
                          <a:solidFill>
                            <a:srgbClr val="002060"/>
                          </a:solidFill>
                          <a:effectLst/>
                        </a:rPr>
                        <a:t>69.03%</a:t>
                      </a:r>
                      <a:endParaRPr lang="en-US"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600" b="1" dirty="0">
                          <a:solidFill>
                            <a:srgbClr val="002060"/>
                          </a:solidFill>
                          <a:effectLst/>
                        </a:rPr>
                        <a:t> </a:t>
                      </a:r>
                      <a:endParaRPr lang="en-US" sz="16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bl>
          </a:graphicData>
        </a:graphic>
      </p:graphicFrame>
    </p:spTree>
    <p:extLst>
      <p:ext uri="{BB962C8B-B14F-4D97-AF65-F5344CB8AC3E}">
        <p14:creationId xmlns:p14="http://schemas.microsoft.com/office/powerpoint/2010/main" val="8755259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pPr algn="ctr"/>
            <a:r>
              <a:rPr lang="en-US" b="1" dirty="0" smtClean="0">
                <a:solidFill>
                  <a:srgbClr val="002060"/>
                </a:solidFill>
                <a:latin typeface="+mn-lt"/>
              </a:rPr>
              <a:t>Conclusions-Graduation</a:t>
            </a:r>
            <a:endParaRPr lang="en-US" b="1" dirty="0">
              <a:solidFill>
                <a:srgbClr val="002060"/>
              </a:solidFill>
              <a:latin typeface="+mn-lt"/>
            </a:endParaRPr>
          </a:p>
        </p:txBody>
      </p:sp>
      <p:sp>
        <p:nvSpPr>
          <p:cNvPr id="3" name="Content Placeholder 2"/>
          <p:cNvSpPr>
            <a:spLocks noGrp="1"/>
          </p:cNvSpPr>
          <p:nvPr>
            <p:ph idx="1"/>
          </p:nvPr>
        </p:nvSpPr>
        <p:spPr>
          <a:xfrm>
            <a:off x="457200" y="1371600"/>
            <a:ext cx="8229600" cy="4754563"/>
          </a:xfrm>
        </p:spPr>
        <p:txBody>
          <a:bodyPr>
            <a:normAutofit/>
          </a:bodyPr>
          <a:lstStyle/>
          <a:p>
            <a:r>
              <a:rPr lang="en-US" dirty="0" smtClean="0">
                <a:solidFill>
                  <a:srgbClr val="002060"/>
                </a:solidFill>
                <a:latin typeface="+mn-lt"/>
              </a:rPr>
              <a:t>The probability of a student who participates in AWV graduating within six years is 6.53% greater than that of students that do not participate</a:t>
            </a:r>
          </a:p>
          <a:p>
            <a:r>
              <a:rPr lang="en-US" dirty="0">
                <a:solidFill>
                  <a:srgbClr val="002060"/>
                </a:solidFill>
                <a:latin typeface="+mn-lt"/>
              </a:rPr>
              <a:t>T</a:t>
            </a:r>
            <a:r>
              <a:rPr lang="en-US" dirty="0" smtClean="0">
                <a:solidFill>
                  <a:srgbClr val="002060"/>
                </a:solidFill>
                <a:latin typeface="+mn-lt"/>
              </a:rPr>
              <a:t>he </a:t>
            </a:r>
            <a:r>
              <a:rPr lang="en-US" dirty="0">
                <a:solidFill>
                  <a:srgbClr val="002060"/>
                </a:solidFill>
                <a:latin typeface="+mn-lt"/>
              </a:rPr>
              <a:t>possible effects of affluence on graduation is controlled for by </a:t>
            </a:r>
            <a:r>
              <a:rPr lang="en-US" dirty="0" smtClean="0">
                <a:solidFill>
                  <a:srgbClr val="002060"/>
                </a:solidFill>
                <a:latin typeface="+mn-lt"/>
              </a:rPr>
              <a:t>examining low</a:t>
            </a:r>
            <a:r>
              <a:rPr lang="en-US" dirty="0">
                <a:solidFill>
                  <a:srgbClr val="002060"/>
                </a:solidFill>
                <a:latin typeface="+mn-lt"/>
              </a:rPr>
              <a:t>, medium, and high EFC levels for both participants and non-participants in AWV. </a:t>
            </a:r>
            <a:endParaRPr lang="en-US" dirty="0" smtClean="0">
              <a:solidFill>
                <a:srgbClr val="002060"/>
              </a:solidFill>
              <a:latin typeface="+mn-lt"/>
            </a:endParaRPr>
          </a:p>
        </p:txBody>
      </p:sp>
    </p:spTree>
    <p:extLst>
      <p:ext uri="{BB962C8B-B14F-4D97-AF65-F5344CB8AC3E}">
        <p14:creationId xmlns:p14="http://schemas.microsoft.com/office/powerpoint/2010/main" val="22678822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4953001"/>
            <a:ext cx="7924800" cy="914400"/>
          </a:xfrm>
        </p:spPr>
        <p:txBody>
          <a:bodyPr>
            <a:normAutofit fontScale="92500" lnSpcReduction="20000"/>
          </a:bodyPr>
          <a:lstStyle/>
          <a:p>
            <a:r>
              <a:rPr lang="en-US" sz="2000" b="1" dirty="0" smtClean="0">
                <a:solidFill>
                  <a:srgbClr val="002060"/>
                </a:solidFill>
                <a:latin typeface="+mn-lt"/>
              </a:rPr>
              <a:t>IMPACT OF EFC ON SIX YEAR GRADUATION OUTCOMES</a:t>
            </a:r>
          </a:p>
          <a:p>
            <a:r>
              <a:rPr lang="en-US" sz="2200" dirty="0" smtClean="0">
                <a:solidFill>
                  <a:srgbClr val="002060"/>
                </a:solidFill>
                <a:latin typeface="+mn-lt"/>
              </a:rPr>
              <a:t>As EFC increases, the impact for AWV participation decreases for graduating within six years</a:t>
            </a:r>
            <a:endParaRPr lang="en-US" sz="2200" dirty="0">
              <a:solidFill>
                <a:srgbClr val="002060"/>
              </a:solidFill>
              <a:latin typeface="+mn-lt"/>
            </a:endParaRPr>
          </a:p>
        </p:txBody>
      </p:sp>
      <p:pic>
        <p:nvPicPr>
          <p:cNvPr id="2" name="Picture 1"/>
          <p:cNvPicPr>
            <a:picLocks noChangeAspect="1"/>
          </p:cNvPicPr>
          <p:nvPr/>
        </p:nvPicPr>
        <p:blipFill>
          <a:blip r:embed="rId3"/>
          <a:stretch>
            <a:fillRect/>
          </a:stretch>
        </p:blipFill>
        <p:spPr>
          <a:xfrm>
            <a:off x="533400" y="609600"/>
            <a:ext cx="8229600" cy="4045991"/>
          </a:xfrm>
          <a:prstGeom prst="rect">
            <a:avLst/>
          </a:prstGeom>
        </p:spPr>
      </p:pic>
    </p:spTree>
    <p:extLst>
      <p:ext uri="{BB962C8B-B14F-4D97-AF65-F5344CB8AC3E}">
        <p14:creationId xmlns:p14="http://schemas.microsoft.com/office/powerpoint/2010/main" val="21163320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722313" y="2906713"/>
            <a:ext cx="7772400" cy="903287"/>
          </a:xfrm>
        </p:spPr>
        <p:txBody>
          <a:bodyPr>
            <a:normAutofit/>
          </a:bodyPr>
          <a:lstStyle/>
          <a:p>
            <a:r>
              <a:rPr lang="en-US" sz="4400" dirty="0" smtClean="0"/>
              <a:t>Financial Impact </a:t>
            </a:r>
            <a:endParaRPr lang="en-US" sz="44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143000"/>
            <a:ext cx="2608835" cy="1860969"/>
          </a:xfrm>
          <a:prstGeom prst="rect">
            <a:avLst/>
          </a:prstGeom>
        </p:spPr>
      </p:pic>
    </p:spTree>
    <p:extLst>
      <p:ext uri="{BB962C8B-B14F-4D97-AF65-F5344CB8AC3E}">
        <p14:creationId xmlns:p14="http://schemas.microsoft.com/office/powerpoint/2010/main" val="2575679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1143000"/>
          </a:xfrm>
        </p:spPr>
        <p:txBody>
          <a:bodyPr>
            <a:noAutofit/>
          </a:bodyPr>
          <a:lstStyle/>
          <a:p>
            <a:pPr algn="ctr"/>
            <a:r>
              <a:rPr lang="en-US" sz="2800" b="1" dirty="0">
                <a:solidFill>
                  <a:srgbClr val="002060"/>
                </a:solidFill>
                <a:latin typeface="+mn-lt"/>
              </a:rPr>
              <a:t>Financial Impact of One Year Additional Retention as a Result of AWV Participation</a:t>
            </a:r>
            <a:r>
              <a:rPr lang="en-US" sz="2800" dirty="0">
                <a:solidFill>
                  <a:srgbClr val="002060"/>
                </a:solidFill>
                <a:latin typeface="+mn-lt"/>
              </a:rPr>
              <a:t/>
            </a:r>
            <a:br>
              <a:rPr lang="en-US" sz="2800" dirty="0">
                <a:solidFill>
                  <a:srgbClr val="002060"/>
                </a:solidFill>
                <a:latin typeface="+mn-lt"/>
              </a:rPr>
            </a:br>
            <a:endParaRPr lang="en-US" sz="2800" dirty="0">
              <a:solidFill>
                <a:srgbClr val="002060"/>
              </a:solidFill>
              <a:latin typeface="+mn-lt"/>
            </a:endParaRPr>
          </a:p>
        </p:txBody>
      </p:sp>
      <p:sp>
        <p:nvSpPr>
          <p:cNvPr id="3" name="Content Placeholder 2"/>
          <p:cNvSpPr>
            <a:spLocks noGrp="1"/>
          </p:cNvSpPr>
          <p:nvPr>
            <p:ph idx="1"/>
          </p:nvPr>
        </p:nvSpPr>
        <p:spPr>
          <a:xfrm>
            <a:off x="452846" y="1752601"/>
            <a:ext cx="8229600" cy="4267200"/>
          </a:xfrm>
        </p:spPr>
        <p:txBody>
          <a:bodyPr>
            <a:normAutofit/>
          </a:bodyPr>
          <a:lstStyle/>
          <a:p>
            <a:r>
              <a:rPr lang="en-US" sz="3000" dirty="0" smtClean="0">
                <a:solidFill>
                  <a:srgbClr val="002060"/>
                </a:solidFill>
                <a:latin typeface="+mn-lt"/>
              </a:rPr>
              <a:t>The following two </a:t>
            </a:r>
            <a:r>
              <a:rPr lang="en-US" sz="3000" dirty="0">
                <a:solidFill>
                  <a:srgbClr val="002060"/>
                </a:solidFill>
                <a:latin typeface="+mn-lt"/>
              </a:rPr>
              <a:t>tables </a:t>
            </a:r>
            <a:r>
              <a:rPr lang="en-US" sz="3000" dirty="0" smtClean="0">
                <a:solidFill>
                  <a:srgbClr val="002060"/>
                </a:solidFill>
                <a:latin typeface="+mn-lt"/>
              </a:rPr>
              <a:t>express </a:t>
            </a:r>
            <a:r>
              <a:rPr lang="en-US" sz="3000" dirty="0">
                <a:solidFill>
                  <a:srgbClr val="002060"/>
                </a:solidFill>
                <a:latin typeface="+mn-lt"/>
              </a:rPr>
              <a:t>the estimated revenue gain associated with the increase in retention found to be associated with AWV participation. </a:t>
            </a:r>
            <a:endParaRPr lang="en-US" sz="3000" dirty="0" smtClean="0">
              <a:solidFill>
                <a:srgbClr val="002060"/>
              </a:solidFill>
              <a:latin typeface="+mn-lt"/>
            </a:endParaRPr>
          </a:p>
          <a:p>
            <a:r>
              <a:rPr lang="en-US" sz="3000" dirty="0" smtClean="0">
                <a:solidFill>
                  <a:srgbClr val="002060"/>
                </a:solidFill>
                <a:latin typeface="+mn-lt"/>
              </a:rPr>
              <a:t>For </a:t>
            </a:r>
            <a:r>
              <a:rPr lang="en-US" sz="3000" dirty="0">
                <a:solidFill>
                  <a:srgbClr val="002060"/>
                </a:solidFill>
                <a:latin typeface="+mn-lt"/>
              </a:rPr>
              <a:t>both resident and non-resident students the percentage of students retained was higher for AWV participants across all years in the study (AY 2004-2012). </a:t>
            </a:r>
          </a:p>
          <a:p>
            <a:endParaRPr lang="en-US" dirty="0">
              <a:latin typeface="+mn-lt"/>
            </a:endParaRPr>
          </a:p>
        </p:txBody>
      </p:sp>
    </p:spTree>
    <p:extLst>
      <p:ext uri="{BB962C8B-B14F-4D97-AF65-F5344CB8AC3E}">
        <p14:creationId xmlns:p14="http://schemas.microsoft.com/office/powerpoint/2010/main" val="15987545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4907748"/>
            <a:ext cx="9144000" cy="1032782"/>
          </a:xfrm>
        </p:spPr>
        <p:txBody>
          <a:bodyPr>
            <a:noAutofit/>
          </a:bodyPr>
          <a:lstStyle/>
          <a:p>
            <a:r>
              <a:rPr lang="en-US" sz="2200" dirty="0">
                <a:solidFill>
                  <a:srgbClr val="002060"/>
                </a:solidFill>
                <a:latin typeface="+mn-lt"/>
              </a:rPr>
              <a:t>The total estimated additional revenue associated with a one-year increase in retention as a result of AWV participation for AY 2004-2013 is $3,902,680</a:t>
            </a:r>
          </a:p>
        </p:txBody>
      </p:sp>
      <p:sp>
        <p:nvSpPr>
          <p:cNvPr id="2" name="Title 1"/>
          <p:cNvSpPr>
            <a:spLocks noGrp="1"/>
          </p:cNvSpPr>
          <p:nvPr>
            <p:ph type="title"/>
          </p:nvPr>
        </p:nvSpPr>
        <p:spPr>
          <a:xfrm>
            <a:off x="304800" y="122238"/>
            <a:ext cx="8229600" cy="792162"/>
          </a:xfrm>
        </p:spPr>
        <p:txBody>
          <a:bodyPr>
            <a:normAutofit/>
          </a:bodyPr>
          <a:lstStyle/>
          <a:p>
            <a:r>
              <a:rPr lang="en-US" sz="2000" dirty="0" smtClean="0"/>
              <a:t> </a:t>
            </a:r>
            <a:r>
              <a:rPr lang="en-US" sz="2000" dirty="0"/>
              <a:t/>
            </a:r>
            <a:br>
              <a:rPr lang="en-US" sz="2000" dirty="0"/>
            </a:br>
            <a:endParaRPr lang="en-US" sz="2000" dirty="0"/>
          </a:p>
        </p:txBody>
      </p:sp>
      <p:pic>
        <p:nvPicPr>
          <p:cNvPr id="5" name="Picture 4"/>
          <p:cNvPicPr>
            <a:picLocks noChangeAspect="1"/>
          </p:cNvPicPr>
          <p:nvPr/>
        </p:nvPicPr>
        <p:blipFill>
          <a:blip r:embed="rId2"/>
          <a:stretch>
            <a:fillRect/>
          </a:stretch>
        </p:blipFill>
        <p:spPr>
          <a:xfrm>
            <a:off x="112053" y="1061876"/>
            <a:ext cx="8919893" cy="3691865"/>
          </a:xfrm>
          <a:prstGeom prst="rect">
            <a:avLst/>
          </a:prstGeom>
        </p:spPr>
      </p:pic>
      <p:sp>
        <p:nvSpPr>
          <p:cNvPr id="6" name="Title 1"/>
          <p:cNvSpPr txBox="1">
            <a:spLocks/>
          </p:cNvSpPr>
          <p:nvPr/>
        </p:nvSpPr>
        <p:spPr>
          <a:xfrm>
            <a:off x="444137" y="96757"/>
            <a:ext cx="8229600" cy="817643"/>
          </a:xfrm>
          <a:prstGeom prst="rect">
            <a:avLst/>
          </a:prstGeom>
        </p:spPr>
        <p:txBody>
          <a:bodyPr vert="horz" lIns="91440" tIns="45720" rIns="91440" bIns="45720" rtlCol="0" anchor="ctr">
            <a:normAutofit fontScale="85000" lnSpcReduction="20000"/>
          </a:bodyPr>
          <a:lstStyle>
            <a:lvl1pPr algn="l" defTabSz="457200" rtl="0" eaLnBrk="1" latinLnBrk="0" hangingPunct="1">
              <a:spcBef>
                <a:spcPct val="0"/>
              </a:spcBef>
              <a:buNone/>
              <a:defRPr sz="4400" u="none" kern="1200" cap="all">
                <a:solidFill>
                  <a:srgbClr val="254061"/>
                </a:solidFill>
                <a:latin typeface="+mj-lt"/>
                <a:ea typeface="+mj-ea"/>
                <a:cs typeface="+mj-cs"/>
              </a:defRPr>
            </a:lvl1pPr>
          </a:lstStyle>
          <a:p>
            <a:pPr algn="ctr"/>
            <a:r>
              <a:rPr lang="en-US" sz="3400" b="1" dirty="0" smtClean="0">
                <a:solidFill>
                  <a:srgbClr val="002060"/>
                </a:solidFill>
                <a:latin typeface="+mn-lt"/>
              </a:rPr>
              <a:t>Retention Probabilities of students by </a:t>
            </a:r>
            <a:r>
              <a:rPr lang="en-US" sz="3400" b="1" dirty="0" err="1" smtClean="0">
                <a:solidFill>
                  <a:srgbClr val="002060"/>
                </a:solidFill>
                <a:latin typeface="+mn-lt"/>
              </a:rPr>
              <a:t>awv</a:t>
            </a:r>
            <a:r>
              <a:rPr lang="en-US" sz="3400" b="1" dirty="0" smtClean="0">
                <a:solidFill>
                  <a:srgbClr val="002060"/>
                </a:solidFill>
                <a:latin typeface="+mn-lt"/>
              </a:rPr>
              <a:t> status</a:t>
            </a:r>
            <a:endParaRPr lang="en-US" sz="3400" b="1" dirty="0">
              <a:solidFill>
                <a:srgbClr val="002060"/>
              </a:solidFill>
              <a:latin typeface="+mn-lt"/>
            </a:endParaRPr>
          </a:p>
        </p:txBody>
      </p:sp>
    </p:spTree>
    <p:extLst>
      <p:ext uri="{BB962C8B-B14F-4D97-AF65-F5344CB8AC3E}">
        <p14:creationId xmlns:p14="http://schemas.microsoft.com/office/powerpoint/2010/main" val="17174705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4399005"/>
            <a:ext cx="9144000" cy="1328307"/>
          </a:xfrm>
        </p:spPr>
        <p:txBody>
          <a:bodyPr>
            <a:normAutofit fontScale="77500" lnSpcReduction="20000"/>
          </a:bodyPr>
          <a:lstStyle/>
          <a:p>
            <a:r>
              <a:rPr lang="en-US" dirty="0">
                <a:solidFill>
                  <a:srgbClr val="002060"/>
                </a:solidFill>
                <a:latin typeface="+mn-lt"/>
              </a:rPr>
              <a:t>Within the Fall 2006 cohort, the overall graduation rate was 56.2%.  If 60 fewer students had </a:t>
            </a:r>
            <a:r>
              <a:rPr lang="en-US" dirty="0" smtClean="0">
                <a:solidFill>
                  <a:srgbClr val="002060"/>
                </a:solidFill>
                <a:latin typeface="+mn-lt"/>
              </a:rPr>
              <a:t>graduated (</a:t>
            </a:r>
            <a:r>
              <a:rPr lang="en-US" i="1" dirty="0" smtClean="0">
                <a:solidFill>
                  <a:srgbClr val="002060"/>
                </a:solidFill>
                <a:latin typeface="+mn-lt"/>
              </a:rPr>
              <a:t>which is the </a:t>
            </a:r>
            <a:r>
              <a:rPr lang="en-US" i="1" dirty="0">
                <a:solidFill>
                  <a:srgbClr val="002060"/>
                </a:solidFill>
                <a:latin typeface="+mn-lt"/>
              </a:rPr>
              <a:t>number attributable to AWV </a:t>
            </a:r>
            <a:r>
              <a:rPr lang="en-US" i="1" dirty="0" smtClean="0">
                <a:solidFill>
                  <a:srgbClr val="002060"/>
                </a:solidFill>
                <a:latin typeface="+mn-lt"/>
              </a:rPr>
              <a:t>participation)</a:t>
            </a:r>
            <a:r>
              <a:rPr lang="en-US" dirty="0" smtClean="0">
                <a:solidFill>
                  <a:srgbClr val="002060"/>
                </a:solidFill>
                <a:latin typeface="+mn-lt"/>
              </a:rPr>
              <a:t>, </a:t>
            </a:r>
            <a:r>
              <a:rPr lang="en-US" dirty="0">
                <a:solidFill>
                  <a:srgbClr val="002060"/>
                </a:solidFill>
                <a:latin typeface="+mn-lt"/>
              </a:rPr>
              <a:t>the graduation rate would have been 54.9%</a:t>
            </a:r>
            <a:br>
              <a:rPr lang="en-US" dirty="0">
                <a:solidFill>
                  <a:srgbClr val="002060"/>
                </a:solidFill>
                <a:latin typeface="+mn-lt"/>
              </a:rPr>
            </a:br>
            <a:endParaRPr lang="en-US" dirty="0">
              <a:solidFill>
                <a:srgbClr val="002060"/>
              </a:solidFill>
              <a:latin typeface="+mn-lt"/>
            </a:endParaRPr>
          </a:p>
        </p:txBody>
      </p:sp>
      <p:sp>
        <p:nvSpPr>
          <p:cNvPr id="2" name="Title 1"/>
          <p:cNvSpPr>
            <a:spLocks noGrp="1"/>
          </p:cNvSpPr>
          <p:nvPr>
            <p:ph type="title"/>
          </p:nvPr>
        </p:nvSpPr>
        <p:spPr>
          <a:xfrm>
            <a:off x="457200" y="274637"/>
            <a:ext cx="8229600" cy="1080489"/>
          </a:xfrm>
        </p:spPr>
        <p:txBody>
          <a:bodyPr>
            <a:normAutofit fontScale="90000"/>
          </a:bodyPr>
          <a:lstStyle/>
          <a:p>
            <a:pPr algn="ctr"/>
            <a:r>
              <a:rPr lang="en-US" sz="2900" b="1" dirty="0" smtClean="0">
                <a:solidFill>
                  <a:srgbClr val="002060"/>
                </a:solidFill>
                <a:latin typeface="+mn-lt"/>
              </a:rPr>
              <a:t>graduation </a:t>
            </a:r>
            <a:r>
              <a:rPr lang="en-US" sz="2900" b="1" dirty="0">
                <a:solidFill>
                  <a:srgbClr val="002060"/>
                </a:solidFill>
                <a:latin typeface="+mn-lt"/>
              </a:rPr>
              <a:t>rate for all FTF based on participation in </a:t>
            </a:r>
            <a:r>
              <a:rPr lang="en-US" sz="2900" b="1" dirty="0" smtClean="0">
                <a:solidFill>
                  <a:srgbClr val="002060"/>
                </a:solidFill>
                <a:latin typeface="+mn-lt"/>
              </a:rPr>
              <a:t>AWV</a:t>
            </a:r>
            <a:r>
              <a:rPr lang="en-US" sz="2900" b="1" dirty="0">
                <a:latin typeface="+mn-lt"/>
              </a:rPr>
              <a:t/>
            </a:r>
            <a:br>
              <a:rPr lang="en-US" sz="2900" b="1" dirty="0">
                <a:latin typeface="+mn-lt"/>
              </a:rPr>
            </a:br>
            <a:r>
              <a:rPr lang="en-US" sz="1800" dirty="0" smtClean="0"/>
              <a:t/>
            </a:r>
            <a:br>
              <a:rPr lang="en-US" sz="1800" dirty="0" smtClean="0"/>
            </a:br>
            <a:endParaRPr lang="en-US" sz="1800" dirty="0"/>
          </a:p>
        </p:txBody>
      </p:sp>
      <p:pic>
        <p:nvPicPr>
          <p:cNvPr id="5" name="Picture 4"/>
          <p:cNvPicPr>
            <a:picLocks noChangeAspect="1"/>
          </p:cNvPicPr>
          <p:nvPr/>
        </p:nvPicPr>
        <p:blipFill>
          <a:blip r:embed="rId2"/>
          <a:stretch>
            <a:fillRect/>
          </a:stretch>
        </p:blipFill>
        <p:spPr>
          <a:xfrm>
            <a:off x="250806" y="1691590"/>
            <a:ext cx="8642388" cy="2338600"/>
          </a:xfrm>
          <a:prstGeom prst="rect">
            <a:avLst/>
          </a:prstGeom>
        </p:spPr>
      </p:pic>
    </p:spTree>
    <p:extLst>
      <p:ext uri="{BB962C8B-B14F-4D97-AF65-F5344CB8AC3E}">
        <p14:creationId xmlns:p14="http://schemas.microsoft.com/office/powerpoint/2010/main" val="18124133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002060"/>
                </a:solidFill>
                <a:latin typeface="+mn-lt"/>
              </a:rPr>
              <a:t>Study Limitations</a:t>
            </a:r>
            <a:endParaRPr lang="en-US" b="1" dirty="0">
              <a:solidFill>
                <a:srgbClr val="002060"/>
              </a:solidFill>
              <a:latin typeface="+mn-lt"/>
            </a:endParaRPr>
          </a:p>
        </p:txBody>
      </p:sp>
      <p:sp>
        <p:nvSpPr>
          <p:cNvPr id="3" name="Content Placeholder 2"/>
          <p:cNvSpPr>
            <a:spLocks noGrp="1"/>
          </p:cNvSpPr>
          <p:nvPr>
            <p:ph idx="1"/>
          </p:nvPr>
        </p:nvSpPr>
        <p:spPr/>
        <p:txBody>
          <a:bodyPr/>
          <a:lstStyle/>
          <a:p>
            <a:r>
              <a:rPr lang="en-US" sz="3000" dirty="0" smtClean="0">
                <a:solidFill>
                  <a:srgbClr val="002060"/>
                </a:solidFill>
                <a:latin typeface="+mn-lt"/>
              </a:rPr>
              <a:t>Although </a:t>
            </a:r>
            <a:r>
              <a:rPr lang="en-US" sz="3000" dirty="0">
                <a:solidFill>
                  <a:srgbClr val="002060"/>
                </a:solidFill>
                <a:latin typeface="+mn-lt"/>
              </a:rPr>
              <a:t>the data suggest that expansion of the AWV would have positive results on both retention and </a:t>
            </a:r>
            <a:r>
              <a:rPr lang="en-US" sz="3000" dirty="0" smtClean="0">
                <a:solidFill>
                  <a:srgbClr val="002060"/>
                </a:solidFill>
                <a:latin typeface="+mn-lt"/>
              </a:rPr>
              <a:t>graduation rates, </a:t>
            </a:r>
            <a:r>
              <a:rPr lang="en-US" sz="3000" dirty="0">
                <a:solidFill>
                  <a:srgbClr val="002060"/>
                </a:solidFill>
                <a:latin typeface="+mn-lt"/>
              </a:rPr>
              <a:t>the </a:t>
            </a:r>
            <a:r>
              <a:rPr lang="en-US" sz="3000" dirty="0" smtClean="0">
                <a:solidFill>
                  <a:srgbClr val="002060"/>
                </a:solidFill>
                <a:latin typeface="+mn-lt"/>
              </a:rPr>
              <a:t>actual costs </a:t>
            </a:r>
            <a:r>
              <a:rPr lang="en-US" sz="3000" dirty="0">
                <a:solidFill>
                  <a:srgbClr val="002060"/>
                </a:solidFill>
                <a:latin typeface="+mn-lt"/>
              </a:rPr>
              <a:t>associated with </a:t>
            </a:r>
            <a:r>
              <a:rPr lang="en-US" sz="3000" dirty="0" smtClean="0">
                <a:solidFill>
                  <a:srgbClr val="002060"/>
                </a:solidFill>
                <a:latin typeface="+mn-lt"/>
              </a:rPr>
              <a:t>administering the </a:t>
            </a:r>
            <a:r>
              <a:rPr lang="en-US" sz="3000" dirty="0">
                <a:solidFill>
                  <a:srgbClr val="002060"/>
                </a:solidFill>
                <a:latin typeface="+mn-lt"/>
              </a:rPr>
              <a:t>program were not studied </a:t>
            </a:r>
            <a:r>
              <a:rPr lang="en-US" sz="3000" dirty="0" smtClean="0">
                <a:solidFill>
                  <a:srgbClr val="002060"/>
                </a:solidFill>
                <a:latin typeface="+mn-lt"/>
              </a:rPr>
              <a:t>here</a:t>
            </a:r>
          </a:p>
          <a:p>
            <a:r>
              <a:rPr lang="en-US" sz="3000" dirty="0">
                <a:solidFill>
                  <a:srgbClr val="002060"/>
                </a:solidFill>
                <a:latin typeface="+mn-lt"/>
              </a:rPr>
              <a:t>T</a:t>
            </a:r>
            <a:r>
              <a:rPr lang="en-US" sz="3000" dirty="0" smtClean="0">
                <a:solidFill>
                  <a:srgbClr val="002060"/>
                </a:solidFill>
                <a:latin typeface="+mn-lt"/>
              </a:rPr>
              <a:t>herefore </a:t>
            </a:r>
            <a:r>
              <a:rPr lang="en-US" sz="3000" dirty="0">
                <a:solidFill>
                  <a:srgbClr val="002060"/>
                </a:solidFill>
                <a:latin typeface="+mn-lt"/>
              </a:rPr>
              <a:t>no conclusions about the cost effectiveness of expanding the program can be </a:t>
            </a:r>
            <a:r>
              <a:rPr lang="en-US" sz="3000" dirty="0" smtClean="0">
                <a:solidFill>
                  <a:srgbClr val="002060"/>
                </a:solidFill>
                <a:latin typeface="+mn-lt"/>
              </a:rPr>
              <a:t>made from this study.</a:t>
            </a:r>
            <a:endParaRPr lang="en-US" sz="3000" dirty="0" smtClean="0">
              <a:solidFill>
                <a:srgbClr val="002060"/>
              </a:solidFill>
              <a:latin typeface="+mn-lt"/>
            </a:endParaRPr>
          </a:p>
          <a:p>
            <a:endParaRPr lang="en-US" sz="3000" dirty="0">
              <a:latin typeface="+mn-lt"/>
            </a:endParaRPr>
          </a:p>
          <a:p>
            <a:endParaRPr lang="en-US" dirty="0">
              <a:latin typeface="+mn-lt"/>
            </a:endParaRPr>
          </a:p>
        </p:txBody>
      </p:sp>
    </p:spTree>
    <p:extLst>
      <p:ext uri="{BB962C8B-B14F-4D97-AF65-F5344CB8AC3E}">
        <p14:creationId xmlns:p14="http://schemas.microsoft.com/office/powerpoint/2010/main" val="5817366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4356"/>
            <a:ext cx="8229600" cy="944562"/>
          </a:xfrm>
        </p:spPr>
        <p:txBody>
          <a:bodyPr>
            <a:normAutofit fontScale="90000"/>
          </a:bodyPr>
          <a:lstStyle/>
          <a:p>
            <a:r>
              <a:rPr lang="en-US" b="1" dirty="0" smtClean="0">
                <a:solidFill>
                  <a:srgbClr val="002060"/>
                </a:solidFill>
                <a:latin typeface="+mn-lt"/>
              </a:rPr>
              <a:t>Future Research Initiative</a:t>
            </a:r>
            <a:r>
              <a:rPr lang="en-US" dirty="0" smtClean="0">
                <a:solidFill>
                  <a:srgbClr val="002060"/>
                </a:solidFill>
                <a:latin typeface="+mn-lt"/>
              </a:rPr>
              <a:t>	</a:t>
            </a:r>
            <a:endParaRPr lang="en-US" dirty="0">
              <a:solidFill>
                <a:srgbClr val="002060"/>
              </a:solidFill>
              <a:latin typeface="+mn-lt"/>
            </a:endParaRPr>
          </a:p>
        </p:txBody>
      </p:sp>
      <p:grpSp>
        <p:nvGrpSpPr>
          <p:cNvPr id="3" name="Group 2"/>
          <p:cNvGrpSpPr/>
          <p:nvPr/>
        </p:nvGrpSpPr>
        <p:grpSpPr>
          <a:xfrm>
            <a:off x="433107" y="1300062"/>
            <a:ext cx="8253693" cy="4525658"/>
            <a:chOff x="455761" y="1371752"/>
            <a:chExt cx="8253693" cy="4525658"/>
          </a:xfrm>
        </p:grpSpPr>
        <p:sp>
          <p:nvSpPr>
            <p:cNvPr id="4" name="Straight Connector 3"/>
            <p:cNvSpPr/>
            <p:nvPr/>
          </p:nvSpPr>
          <p:spPr>
            <a:xfrm>
              <a:off x="479854" y="5897410"/>
              <a:ext cx="8229600" cy="0"/>
            </a:xfrm>
            <a:prstGeom prst="line">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5" name="Straight Connector 4"/>
            <p:cNvSpPr/>
            <p:nvPr/>
          </p:nvSpPr>
          <p:spPr>
            <a:xfrm>
              <a:off x="479854" y="4364526"/>
              <a:ext cx="8229600" cy="0"/>
            </a:xfrm>
            <a:prstGeom prst="line">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7" name="Straight Connector 6"/>
            <p:cNvSpPr/>
            <p:nvPr/>
          </p:nvSpPr>
          <p:spPr>
            <a:xfrm>
              <a:off x="479854" y="2831642"/>
              <a:ext cx="8229600" cy="0"/>
            </a:xfrm>
            <a:prstGeom prst="line">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8" name="Freeform 7"/>
            <p:cNvSpPr/>
            <p:nvPr/>
          </p:nvSpPr>
          <p:spPr>
            <a:xfrm>
              <a:off x="2619549" y="1371752"/>
              <a:ext cx="6089904" cy="1459889"/>
            </a:xfrm>
            <a:custGeom>
              <a:avLst/>
              <a:gdLst>
                <a:gd name="connsiteX0" fmla="*/ 0 w 6089904"/>
                <a:gd name="connsiteY0" fmla="*/ 0 h 1459889"/>
                <a:gd name="connsiteX1" fmla="*/ 6089904 w 6089904"/>
                <a:gd name="connsiteY1" fmla="*/ 0 h 1459889"/>
                <a:gd name="connsiteX2" fmla="*/ 6089904 w 6089904"/>
                <a:gd name="connsiteY2" fmla="*/ 1459889 h 1459889"/>
                <a:gd name="connsiteX3" fmla="*/ 0 w 6089904"/>
                <a:gd name="connsiteY3" fmla="*/ 1459889 h 1459889"/>
                <a:gd name="connsiteX4" fmla="*/ 0 w 6089904"/>
                <a:gd name="connsiteY4" fmla="*/ 0 h 1459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89904" h="1459889">
                  <a:moveTo>
                    <a:pt x="0" y="0"/>
                  </a:moveTo>
                  <a:lnTo>
                    <a:pt x="6089904" y="0"/>
                  </a:lnTo>
                  <a:lnTo>
                    <a:pt x="6089904" y="1459889"/>
                  </a:lnTo>
                  <a:lnTo>
                    <a:pt x="0" y="145988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7625" tIns="47625" rIns="47625" bIns="47625" numCol="1" spcCol="1270" anchor="b" anchorCtr="0">
              <a:noAutofit/>
            </a:bodyPr>
            <a:lstStyle/>
            <a:p>
              <a:pPr lvl="0" algn="l" defTabSz="1111250">
                <a:lnSpc>
                  <a:spcPct val="90000"/>
                </a:lnSpc>
                <a:spcBef>
                  <a:spcPct val="0"/>
                </a:spcBef>
                <a:spcAft>
                  <a:spcPct val="35000"/>
                </a:spcAft>
              </a:pPr>
              <a:r>
                <a:rPr lang="en-US" sz="2500" kern="1200" dirty="0" smtClean="0">
                  <a:solidFill>
                    <a:srgbClr val="002060"/>
                  </a:solidFill>
                </a:rPr>
                <a:t>Findings suggest important implications for improving future student success by utilization of at-risk intervention programs. </a:t>
              </a:r>
              <a:endParaRPr lang="en-US" sz="2500" kern="1200" dirty="0">
                <a:solidFill>
                  <a:srgbClr val="002060"/>
                </a:solidFill>
              </a:endParaRPr>
            </a:p>
          </p:txBody>
        </p:sp>
        <p:sp>
          <p:nvSpPr>
            <p:cNvPr id="9" name="Freeform 8"/>
            <p:cNvSpPr/>
            <p:nvPr/>
          </p:nvSpPr>
          <p:spPr>
            <a:xfrm>
              <a:off x="455761" y="1591317"/>
              <a:ext cx="1982642" cy="947768"/>
            </a:xfrm>
            <a:custGeom>
              <a:avLst/>
              <a:gdLst>
                <a:gd name="connsiteX0" fmla="*/ 187132 w 1929791"/>
                <a:gd name="connsiteY0" fmla="*/ 0 h 1122567"/>
                <a:gd name="connsiteX1" fmla="*/ 1742659 w 1929791"/>
                <a:gd name="connsiteY1" fmla="*/ 0 h 1122567"/>
                <a:gd name="connsiteX2" fmla="*/ 1929791 w 1929791"/>
                <a:gd name="connsiteY2" fmla="*/ 187132 h 1122567"/>
                <a:gd name="connsiteX3" fmla="*/ 1929791 w 1929791"/>
                <a:gd name="connsiteY3" fmla="*/ 1122567 h 1122567"/>
                <a:gd name="connsiteX4" fmla="*/ 1929791 w 1929791"/>
                <a:gd name="connsiteY4" fmla="*/ 1122567 h 1122567"/>
                <a:gd name="connsiteX5" fmla="*/ 0 w 1929791"/>
                <a:gd name="connsiteY5" fmla="*/ 1122567 h 1122567"/>
                <a:gd name="connsiteX6" fmla="*/ 0 w 1929791"/>
                <a:gd name="connsiteY6" fmla="*/ 1122567 h 1122567"/>
                <a:gd name="connsiteX7" fmla="*/ 0 w 1929791"/>
                <a:gd name="connsiteY7" fmla="*/ 187132 h 1122567"/>
                <a:gd name="connsiteX8" fmla="*/ 187132 w 1929791"/>
                <a:gd name="connsiteY8" fmla="*/ 0 h 1122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29791" h="1122567">
                  <a:moveTo>
                    <a:pt x="187132" y="0"/>
                  </a:moveTo>
                  <a:lnTo>
                    <a:pt x="1742659" y="0"/>
                  </a:lnTo>
                  <a:cubicBezTo>
                    <a:pt x="1846009" y="0"/>
                    <a:pt x="1929791" y="83782"/>
                    <a:pt x="1929791" y="187132"/>
                  </a:cubicBezTo>
                  <a:lnTo>
                    <a:pt x="1929791" y="1122567"/>
                  </a:lnTo>
                  <a:lnTo>
                    <a:pt x="1929791" y="1122567"/>
                  </a:lnTo>
                  <a:lnTo>
                    <a:pt x="0" y="1122567"/>
                  </a:lnTo>
                  <a:lnTo>
                    <a:pt x="0" y="1122567"/>
                  </a:lnTo>
                  <a:lnTo>
                    <a:pt x="0" y="187132"/>
                  </a:lnTo>
                  <a:cubicBezTo>
                    <a:pt x="0" y="83782"/>
                    <a:pt x="83782" y="0"/>
                    <a:pt x="187132" y="0"/>
                  </a:cubicBez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339" tIns="104339" rIns="104339" bIns="49530" numCol="1" spcCol="1270" anchor="ctr" anchorCtr="0">
              <a:noAutofit/>
            </a:bodyPr>
            <a:lstStyle/>
            <a:p>
              <a:pPr lvl="0" algn="ctr" defTabSz="1155700">
                <a:lnSpc>
                  <a:spcPct val="90000"/>
                </a:lnSpc>
                <a:spcBef>
                  <a:spcPct val="0"/>
                </a:spcBef>
                <a:spcAft>
                  <a:spcPct val="35000"/>
                </a:spcAft>
              </a:pPr>
              <a:r>
                <a:rPr lang="en-US" sz="2600" kern="1200" dirty="0" smtClean="0"/>
                <a:t>Research Implications</a:t>
              </a:r>
              <a:endParaRPr lang="en-US" sz="2600" kern="1200" dirty="0"/>
            </a:p>
          </p:txBody>
        </p:sp>
        <p:sp>
          <p:nvSpPr>
            <p:cNvPr id="10" name="Freeform 9"/>
            <p:cNvSpPr/>
            <p:nvPr/>
          </p:nvSpPr>
          <p:spPr>
            <a:xfrm>
              <a:off x="2619549" y="2904636"/>
              <a:ext cx="6089904" cy="1459889"/>
            </a:xfrm>
            <a:custGeom>
              <a:avLst/>
              <a:gdLst>
                <a:gd name="connsiteX0" fmla="*/ 0 w 6089904"/>
                <a:gd name="connsiteY0" fmla="*/ 0 h 1459889"/>
                <a:gd name="connsiteX1" fmla="*/ 6089904 w 6089904"/>
                <a:gd name="connsiteY1" fmla="*/ 0 h 1459889"/>
                <a:gd name="connsiteX2" fmla="*/ 6089904 w 6089904"/>
                <a:gd name="connsiteY2" fmla="*/ 1459889 h 1459889"/>
                <a:gd name="connsiteX3" fmla="*/ 0 w 6089904"/>
                <a:gd name="connsiteY3" fmla="*/ 1459889 h 1459889"/>
                <a:gd name="connsiteX4" fmla="*/ 0 w 6089904"/>
                <a:gd name="connsiteY4" fmla="*/ 0 h 1459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89904" h="1459889">
                  <a:moveTo>
                    <a:pt x="0" y="0"/>
                  </a:moveTo>
                  <a:lnTo>
                    <a:pt x="6089904" y="0"/>
                  </a:lnTo>
                  <a:lnTo>
                    <a:pt x="6089904" y="1459889"/>
                  </a:lnTo>
                  <a:lnTo>
                    <a:pt x="0" y="145988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7625" tIns="47625" rIns="47625" bIns="47625" numCol="1" spcCol="1270" anchor="b" anchorCtr="0">
              <a:noAutofit/>
            </a:bodyPr>
            <a:lstStyle/>
            <a:p>
              <a:pPr lvl="0" algn="l" defTabSz="1111250">
                <a:lnSpc>
                  <a:spcPct val="90000"/>
                </a:lnSpc>
                <a:spcBef>
                  <a:spcPct val="0"/>
                </a:spcBef>
                <a:spcAft>
                  <a:spcPct val="35000"/>
                </a:spcAft>
              </a:pPr>
              <a:r>
                <a:rPr lang="en-US" sz="2500" kern="1200" dirty="0" smtClean="0">
                  <a:solidFill>
                    <a:srgbClr val="002060"/>
                  </a:solidFill>
                </a:rPr>
                <a:t>Provide a mechanism by which to evaluate other at-risk intervention programs at the university. </a:t>
              </a:r>
              <a:endParaRPr lang="en-US" sz="2500" kern="1200" dirty="0">
                <a:solidFill>
                  <a:srgbClr val="002060"/>
                </a:solidFill>
              </a:endParaRPr>
            </a:p>
          </p:txBody>
        </p:sp>
        <p:sp>
          <p:nvSpPr>
            <p:cNvPr id="11" name="Freeform 10"/>
            <p:cNvSpPr/>
            <p:nvPr/>
          </p:nvSpPr>
          <p:spPr>
            <a:xfrm>
              <a:off x="455761" y="3124200"/>
              <a:ext cx="2032604" cy="914400"/>
            </a:xfrm>
            <a:custGeom>
              <a:avLst/>
              <a:gdLst>
                <a:gd name="connsiteX0" fmla="*/ 186889 w 2032604"/>
                <a:gd name="connsiteY0" fmla="*/ 0 h 1121107"/>
                <a:gd name="connsiteX1" fmla="*/ 1845715 w 2032604"/>
                <a:gd name="connsiteY1" fmla="*/ 0 h 1121107"/>
                <a:gd name="connsiteX2" fmla="*/ 2032604 w 2032604"/>
                <a:gd name="connsiteY2" fmla="*/ 186889 h 1121107"/>
                <a:gd name="connsiteX3" fmla="*/ 2032604 w 2032604"/>
                <a:gd name="connsiteY3" fmla="*/ 1121107 h 1121107"/>
                <a:gd name="connsiteX4" fmla="*/ 2032604 w 2032604"/>
                <a:gd name="connsiteY4" fmla="*/ 1121107 h 1121107"/>
                <a:gd name="connsiteX5" fmla="*/ 0 w 2032604"/>
                <a:gd name="connsiteY5" fmla="*/ 1121107 h 1121107"/>
                <a:gd name="connsiteX6" fmla="*/ 0 w 2032604"/>
                <a:gd name="connsiteY6" fmla="*/ 1121107 h 1121107"/>
                <a:gd name="connsiteX7" fmla="*/ 0 w 2032604"/>
                <a:gd name="connsiteY7" fmla="*/ 186889 h 1121107"/>
                <a:gd name="connsiteX8" fmla="*/ 186889 w 2032604"/>
                <a:gd name="connsiteY8" fmla="*/ 0 h 1121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2604" h="1121107">
                  <a:moveTo>
                    <a:pt x="186889" y="0"/>
                  </a:moveTo>
                  <a:lnTo>
                    <a:pt x="1845715" y="0"/>
                  </a:lnTo>
                  <a:cubicBezTo>
                    <a:pt x="1948931" y="0"/>
                    <a:pt x="2032604" y="83673"/>
                    <a:pt x="2032604" y="186889"/>
                  </a:cubicBezTo>
                  <a:lnTo>
                    <a:pt x="2032604" y="1121107"/>
                  </a:lnTo>
                  <a:lnTo>
                    <a:pt x="2032604" y="1121107"/>
                  </a:lnTo>
                  <a:lnTo>
                    <a:pt x="0" y="1121107"/>
                  </a:lnTo>
                  <a:lnTo>
                    <a:pt x="0" y="1121107"/>
                  </a:lnTo>
                  <a:lnTo>
                    <a:pt x="0" y="186889"/>
                  </a:lnTo>
                  <a:cubicBezTo>
                    <a:pt x="0" y="83673"/>
                    <a:pt x="83673" y="0"/>
                    <a:pt x="186889" y="0"/>
                  </a:cubicBez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268" tIns="104268" rIns="104268" bIns="49530" numCol="1" spcCol="1270" anchor="ctr" anchorCtr="0">
              <a:noAutofit/>
            </a:bodyPr>
            <a:lstStyle/>
            <a:p>
              <a:pPr lvl="0" algn="ctr" defTabSz="1155700">
                <a:lnSpc>
                  <a:spcPct val="90000"/>
                </a:lnSpc>
                <a:spcBef>
                  <a:spcPct val="0"/>
                </a:spcBef>
                <a:spcAft>
                  <a:spcPct val="35000"/>
                </a:spcAft>
              </a:pPr>
              <a:r>
                <a:rPr lang="en-US" sz="2600" kern="1200" dirty="0" smtClean="0"/>
                <a:t>Replicate Method </a:t>
              </a:r>
              <a:endParaRPr lang="en-US" sz="2600" kern="1200" dirty="0"/>
            </a:p>
          </p:txBody>
        </p:sp>
        <p:sp>
          <p:nvSpPr>
            <p:cNvPr id="12" name="Freeform 11"/>
            <p:cNvSpPr/>
            <p:nvPr/>
          </p:nvSpPr>
          <p:spPr>
            <a:xfrm>
              <a:off x="2619549" y="4437520"/>
              <a:ext cx="6089904" cy="1459889"/>
            </a:xfrm>
            <a:custGeom>
              <a:avLst/>
              <a:gdLst>
                <a:gd name="connsiteX0" fmla="*/ 0 w 6089904"/>
                <a:gd name="connsiteY0" fmla="*/ 0 h 1459889"/>
                <a:gd name="connsiteX1" fmla="*/ 6089904 w 6089904"/>
                <a:gd name="connsiteY1" fmla="*/ 0 h 1459889"/>
                <a:gd name="connsiteX2" fmla="*/ 6089904 w 6089904"/>
                <a:gd name="connsiteY2" fmla="*/ 1459889 h 1459889"/>
                <a:gd name="connsiteX3" fmla="*/ 0 w 6089904"/>
                <a:gd name="connsiteY3" fmla="*/ 1459889 h 1459889"/>
                <a:gd name="connsiteX4" fmla="*/ 0 w 6089904"/>
                <a:gd name="connsiteY4" fmla="*/ 0 h 1459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89904" h="1459889">
                  <a:moveTo>
                    <a:pt x="0" y="0"/>
                  </a:moveTo>
                  <a:lnTo>
                    <a:pt x="6089904" y="0"/>
                  </a:lnTo>
                  <a:lnTo>
                    <a:pt x="6089904" y="1459889"/>
                  </a:lnTo>
                  <a:lnTo>
                    <a:pt x="0" y="145988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7625" tIns="47625" rIns="47625" bIns="47625" numCol="1" spcCol="1270" anchor="b" anchorCtr="0">
              <a:noAutofit/>
            </a:bodyPr>
            <a:lstStyle/>
            <a:p>
              <a:pPr lvl="0" algn="l" defTabSz="1111250">
                <a:lnSpc>
                  <a:spcPct val="90000"/>
                </a:lnSpc>
                <a:spcBef>
                  <a:spcPct val="0"/>
                </a:spcBef>
                <a:spcAft>
                  <a:spcPct val="35000"/>
                </a:spcAft>
              </a:pPr>
              <a:r>
                <a:rPr lang="en-US" sz="2500" kern="1200" dirty="0" smtClean="0">
                  <a:solidFill>
                    <a:srgbClr val="002060"/>
                  </a:solidFill>
                </a:rPr>
                <a:t>EFC may play a key in understanding the relationship between transition to college </a:t>
              </a:r>
              <a:r>
                <a:rPr lang="en-US" sz="2500" dirty="0">
                  <a:solidFill>
                    <a:srgbClr val="002060"/>
                  </a:solidFill>
                </a:rPr>
                <a:t>&amp;</a:t>
              </a:r>
              <a:r>
                <a:rPr lang="en-US" sz="2500" kern="1200" dirty="0" smtClean="0">
                  <a:solidFill>
                    <a:srgbClr val="002060"/>
                  </a:solidFill>
                </a:rPr>
                <a:t> pre-college socialization experiences. </a:t>
              </a:r>
              <a:endParaRPr lang="en-US" sz="2500" kern="1200" dirty="0">
                <a:solidFill>
                  <a:srgbClr val="002060"/>
                </a:solidFill>
              </a:endParaRPr>
            </a:p>
          </p:txBody>
        </p:sp>
        <p:sp>
          <p:nvSpPr>
            <p:cNvPr id="13" name="Freeform 12"/>
            <p:cNvSpPr/>
            <p:nvPr/>
          </p:nvSpPr>
          <p:spPr>
            <a:xfrm>
              <a:off x="479854" y="4710023"/>
              <a:ext cx="2018545" cy="928776"/>
            </a:xfrm>
            <a:custGeom>
              <a:avLst/>
              <a:gdLst>
                <a:gd name="connsiteX0" fmla="*/ 198529 w 1952472"/>
                <a:gd name="connsiteY0" fmla="*/ 0 h 1190934"/>
                <a:gd name="connsiteX1" fmla="*/ 1753943 w 1952472"/>
                <a:gd name="connsiteY1" fmla="*/ 0 h 1190934"/>
                <a:gd name="connsiteX2" fmla="*/ 1952472 w 1952472"/>
                <a:gd name="connsiteY2" fmla="*/ 198529 h 1190934"/>
                <a:gd name="connsiteX3" fmla="*/ 1952472 w 1952472"/>
                <a:gd name="connsiteY3" fmla="*/ 1190934 h 1190934"/>
                <a:gd name="connsiteX4" fmla="*/ 1952472 w 1952472"/>
                <a:gd name="connsiteY4" fmla="*/ 1190934 h 1190934"/>
                <a:gd name="connsiteX5" fmla="*/ 0 w 1952472"/>
                <a:gd name="connsiteY5" fmla="*/ 1190934 h 1190934"/>
                <a:gd name="connsiteX6" fmla="*/ 0 w 1952472"/>
                <a:gd name="connsiteY6" fmla="*/ 1190934 h 1190934"/>
                <a:gd name="connsiteX7" fmla="*/ 0 w 1952472"/>
                <a:gd name="connsiteY7" fmla="*/ 198529 h 1190934"/>
                <a:gd name="connsiteX8" fmla="*/ 198529 w 1952472"/>
                <a:gd name="connsiteY8" fmla="*/ 0 h 1190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2472" h="1190934">
                  <a:moveTo>
                    <a:pt x="198529" y="0"/>
                  </a:moveTo>
                  <a:lnTo>
                    <a:pt x="1753943" y="0"/>
                  </a:lnTo>
                  <a:cubicBezTo>
                    <a:pt x="1863588" y="0"/>
                    <a:pt x="1952472" y="88884"/>
                    <a:pt x="1952472" y="198529"/>
                  </a:cubicBezTo>
                  <a:lnTo>
                    <a:pt x="1952472" y="1190934"/>
                  </a:lnTo>
                  <a:lnTo>
                    <a:pt x="1952472" y="1190934"/>
                  </a:lnTo>
                  <a:lnTo>
                    <a:pt x="0" y="1190934"/>
                  </a:lnTo>
                  <a:lnTo>
                    <a:pt x="0" y="1190934"/>
                  </a:lnTo>
                  <a:lnTo>
                    <a:pt x="0" y="198529"/>
                  </a:lnTo>
                  <a:cubicBezTo>
                    <a:pt x="0" y="88884"/>
                    <a:pt x="88884" y="0"/>
                    <a:pt x="198529" y="0"/>
                  </a:cubicBez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7677" tIns="107677" rIns="107677" bIns="49530" numCol="1" spcCol="1270" anchor="ctr" anchorCtr="0">
              <a:noAutofit/>
            </a:bodyPr>
            <a:lstStyle/>
            <a:p>
              <a:pPr lvl="0" algn="ctr" defTabSz="1155700">
                <a:lnSpc>
                  <a:spcPct val="90000"/>
                </a:lnSpc>
                <a:spcBef>
                  <a:spcPct val="0"/>
                </a:spcBef>
                <a:spcAft>
                  <a:spcPct val="35000"/>
                </a:spcAft>
              </a:pPr>
              <a:r>
                <a:rPr lang="en-US" sz="2500" kern="1200" dirty="0" smtClean="0"/>
                <a:t>Expand  Research </a:t>
              </a:r>
              <a:endParaRPr lang="en-US" sz="2500" kern="1200" dirty="0"/>
            </a:p>
          </p:txBody>
        </p:sp>
      </p:grpSp>
    </p:spTree>
    <p:extLst>
      <p:ext uri="{BB962C8B-B14F-4D97-AF65-F5344CB8AC3E}">
        <p14:creationId xmlns:p14="http://schemas.microsoft.com/office/powerpoint/2010/main" val="29432058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1624" y="300332"/>
            <a:ext cx="3810000" cy="916969"/>
          </a:xfrm>
        </p:spPr>
        <p:txBody>
          <a:bodyPr>
            <a:normAutofit/>
          </a:bodyPr>
          <a:lstStyle/>
          <a:p>
            <a:pPr algn="ctr"/>
            <a:r>
              <a:rPr lang="en-US" sz="4800" dirty="0" smtClean="0">
                <a:solidFill>
                  <a:srgbClr val="002060"/>
                </a:solidFill>
                <a:latin typeface="Georgia" panose="02040502050405020303" pitchFamily="18" charset="0"/>
              </a:rPr>
              <a:t>Outline</a:t>
            </a:r>
            <a:endParaRPr lang="en-US" sz="4800" dirty="0">
              <a:solidFill>
                <a:srgbClr val="002060"/>
              </a:solidFill>
              <a:latin typeface="Georgia" panose="02040502050405020303" pitchFamily="18" charset="0"/>
            </a:endParaRPr>
          </a:p>
        </p:txBody>
      </p:sp>
      <p:sp>
        <p:nvSpPr>
          <p:cNvPr id="3" name="Text Placeholder 2"/>
          <p:cNvSpPr>
            <a:spLocks noGrp="1"/>
          </p:cNvSpPr>
          <p:nvPr>
            <p:ph type="body" sz="half" idx="2"/>
          </p:nvPr>
        </p:nvSpPr>
        <p:spPr>
          <a:xfrm>
            <a:off x="457200" y="381000"/>
            <a:ext cx="3733800" cy="5745163"/>
          </a:xfrm>
        </p:spPr>
        <p:txBody>
          <a:bodyPr>
            <a:normAutofit lnSpcReduction="10000"/>
          </a:bodyPr>
          <a:lstStyle/>
          <a:p>
            <a:pPr marL="285750" indent="-285750">
              <a:buClr>
                <a:srgbClr val="FFC000"/>
              </a:buClr>
              <a:buFont typeface="Wingdings" panose="05000000000000000000" pitchFamily="2" charset="2"/>
              <a:buChar char="v"/>
            </a:pPr>
            <a:endParaRPr lang="en-US" dirty="0" smtClean="0"/>
          </a:p>
          <a:p>
            <a:pPr marL="342900" indent="-342900">
              <a:buClr>
                <a:srgbClr val="FFC000"/>
              </a:buClr>
              <a:buFont typeface="Wingdings" panose="05000000000000000000" pitchFamily="2" charset="2"/>
              <a:buChar char="v"/>
            </a:pPr>
            <a:r>
              <a:rPr lang="en-US" sz="2000" dirty="0" smtClean="0">
                <a:solidFill>
                  <a:srgbClr val="002060"/>
                </a:solidFill>
                <a:latin typeface="Times New Roman" panose="02020603050405020304" pitchFamily="18" charset="0"/>
                <a:cs typeface="Times New Roman" panose="02020603050405020304" pitchFamily="18" charset="0"/>
              </a:rPr>
              <a:t>Study Goal</a:t>
            </a:r>
          </a:p>
          <a:p>
            <a:pPr marL="285750" indent="-285750">
              <a:buClr>
                <a:srgbClr val="FFC000"/>
              </a:buClr>
              <a:buFont typeface="Wingdings" panose="05000000000000000000" pitchFamily="2" charset="2"/>
              <a:buChar char="v"/>
            </a:pPr>
            <a:endParaRPr lang="en-US" sz="2000" dirty="0" smtClean="0">
              <a:solidFill>
                <a:srgbClr val="002060"/>
              </a:solidFill>
              <a:latin typeface="Times New Roman" panose="02020603050405020304" pitchFamily="18" charset="0"/>
              <a:cs typeface="Times New Roman" panose="02020603050405020304" pitchFamily="18" charset="0"/>
            </a:endParaRPr>
          </a:p>
          <a:p>
            <a:pPr marL="285750" indent="-285750">
              <a:buClr>
                <a:srgbClr val="FFC000"/>
              </a:buClr>
              <a:buFont typeface="Wingdings" panose="05000000000000000000" pitchFamily="2" charset="2"/>
              <a:buChar char="v"/>
            </a:pPr>
            <a:r>
              <a:rPr lang="en-US" sz="2000" dirty="0" smtClean="0">
                <a:solidFill>
                  <a:srgbClr val="002060"/>
                </a:solidFill>
                <a:latin typeface="Times New Roman" panose="02020603050405020304" pitchFamily="18" charset="0"/>
                <a:cs typeface="Times New Roman" panose="02020603050405020304" pitchFamily="18" charset="0"/>
              </a:rPr>
              <a:t>Outdoor Education Overview </a:t>
            </a:r>
          </a:p>
          <a:p>
            <a:pPr>
              <a:buClr>
                <a:srgbClr val="FFC000"/>
              </a:buClr>
            </a:pPr>
            <a:endParaRPr lang="en-US" sz="2000" dirty="0" smtClean="0">
              <a:solidFill>
                <a:srgbClr val="002060"/>
              </a:solidFill>
              <a:latin typeface="Times New Roman" panose="02020603050405020304" pitchFamily="18" charset="0"/>
              <a:cs typeface="Times New Roman" panose="02020603050405020304" pitchFamily="18" charset="0"/>
            </a:endParaRPr>
          </a:p>
          <a:p>
            <a:pPr marL="285750" indent="-285750">
              <a:buClr>
                <a:srgbClr val="FFC000"/>
              </a:buClr>
              <a:buFont typeface="Wingdings" panose="05000000000000000000" pitchFamily="2" charset="2"/>
              <a:buChar char="v"/>
            </a:pPr>
            <a:r>
              <a:rPr lang="en-US" sz="2000" dirty="0" smtClean="0">
                <a:solidFill>
                  <a:srgbClr val="002060"/>
                </a:solidFill>
                <a:latin typeface="Times New Roman" panose="02020603050405020304" pitchFamily="18" charset="0"/>
                <a:cs typeface="Times New Roman" panose="02020603050405020304" pitchFamily="18" charset="0"/>
              </a:rPr>
              <a:t>Methodology</a:t>
            </a:r>
          </a:p>
          <a:p>
            <a:pPr marL="285750" indent="-285750">
              <a:buClr>
                <a:srgbClr val="FFC000"/>
              </a:buClr>
              <a:buFont typeface="Wingdings" panose="05000000000000000000" pitchFamily="2" charset="2"/>
              <a:buChar char="v"/>
            </a:pPr>
            <a:endParaRPr lang="en-US" sz="2000" dirty="0">
              <a:solidFill>
                <a:srgbClr val="002060"/>
              </a:solidFill>
              <a:latin typeface="Times New Roman" panose="02020603050405020304" pitchFamily="18" charset="0"/>
              <a:cs typeface="Times New Roman" panose="02020603050405020304" pitchFamily="18" charset="0"/>
            </a:endParaRPr>
          </a:p>
          <a:p>
            <a:pPr marL="285750" indent="-285750">
              <a:buClr>
                <a:srgbClr val="FFC000"/>
              </a:buClr>
              <a:buFont typeface="Wingdings" panose="05000000000000000000" pitchFamily="2" charset="2"/>
              <a:buChar char="v"/>
            </a:pPr>
            <a:r>
              <a:rPr lang="en-US" sz="2000" dirty="0" smtClean="0">
                <a:solidFill>
                  <a:srgbClr val="002060"/>
                </a:solidFill>
                <a:latin typeface="Times New Roman" panose="02020603050405020304" pitchFamily="18" charset="0"/>
                <a:cs typeface="Times New Roman" panose="02020603050405020304" pitchFamily="18" charset="0"/>
              </a:rPr>
              <a:t>Research Design</a:t>
            </a:r>
          </a:p>
          <a:p>
            <a:pPr>
              <a:buClr>
                <a:srgbClr val="FFC000"/>
              </a:buClr>
            </a:pPr>
            <a:endParaRPr lang="en-US" sz="2000" dirty="0" smtClean="0">
              <a:solidFill>
                <a:srgbClr val="002060"/>
              </a:solidFill>
              <a:latin typeface="Times New Roman" panose="02020603050405020304" pitchFamily="18" charset="0"/>
              <a:cs typeface="Times New Roman" panose="02020603050405020304" pitchFamily="18" charset="0"/>
            </a:endParaRPr>
          </a:p>
          <a:p>
            <a:pPr marL="285750" indent="-285750">
              <a:buClr>
                <a:srgbClr val="FFC000"/>
              </a:buClr>
              <a:buFont typeface="Wingdings" panose="05000000000000000000" pitchFamily="2" charset="2"/>
              <a:buChar char="v"/>
            </a:pPr>
            <a:r>
              <a:rPr lang="en-US" sz="2000" dirty="0" smtClean="0">
                <a:solidFill>
                  <a:srgbClr val="002060"/>
                </a:solidFill>
                <a:latin typeface="Times New Roman" panose="02020603050405020304" pitchFamily="18" charset="0"/>
                <a:cs typeface="Times New Roman" panose="02020603050405020304" pitchFamily="18" charset="0"/>
              </a:rPr>
              <a:t>Profile Results </a:t>
            </a:r>
          </a:p>
          <a:p>
            <a:pPr marL="285750" indent="-285750">
              <a:buClr>
                <a:srgbClr val="FFC000"/>
              </a:buClr>
              <a:buFont typeface="Wingdings" panose="05000000000000000000" pitchFamily="2" charset="2"/>
              <a:buChar char="v"/>
            </a:pPr>
            <a:endParaRPr lang="en-US" sz="2000" dirty="0">
              <a:solidFill>
                <a:srgbClr val="002060"/>
              </a:solidFill>
              <a:latin typeface="Times New Roman" panose="02020603050405020304" pitchFamily="18" charset="0"/>
              <a:cs typeface="Times New Roman" panose="02020603050405020304" pitchFamily="18" charset="0"/>
            </a:endParaRPr>
          </a:p>
          <a:p>
            <a:pPr marL="285750" indent="-285750">
              <a:buClr>
                <a:srgbClr val="FFC000"/>
              </a:buClr>
              <a:buFont typeface="Wingdings" panose="05000000000000000000" pitchFamily="2" charset="2"/>
              <a:buChar char="v"/>
            </a:pPr>
            <a:r>
              <a:rPr lang="en-US" sz="2000" dirty="0" smtClean="0">
                <a:solidFill>
                  <a:srgbClr val="002060"/>
                </a:solidFill>
                <a:latin typeface="Times New Roman" panose="02020603050405020304" pitchFamily="18" charset="0"/>
                <a:cs typeface="Times New Roman" panose="02020603050405020304" pitchFamily="18" charset="0"/>
              </a:rPr>
              <a:t>Financial Impact </a:t>
            </a:r>
          </a:p>
          <a:p>
            <a:pPr marL="285750" indent="-285750">
              <a:buClr>
                <a:srgbClr val="FFC000"/>
              </a:buClr>
              <a:buFont typeface="Wingdings" panose="05000000000000000000" pitchFamily="2" charset="2"/>
              <a:buChar char="v"/>
            </a:pPr>
            <a:endParaRPr lang="en-US" sz="2000" dirty="0">
              <a:solidFill>
                <a:srgbClr val="002060"/>
              </a:solidFill>
              <a:latin typeface="Times New Roman" panose="02020603050405020304" pitchFamily="18" charset="0"/>
              <a:cs typeface="Times New Roman" panose="02020603050405020304" pitchFamily="18" charset="0"/>
            </a:endParaRPr>
          </a:p>
          <a:p>
            <a:pPr marL="285750" indent="-285750">
              <a:buClr>
                <a:srgbClr val="FFC000"/>
              </a:buClr>
              <a:buFont typeface="Wingdings" panose="05000000000000000000" pitchFamily="2" charset="2"/>
              <a:buChar char="v"/>
            </a:pPr>
            <a:r>
              <a:rPr lang="en-US" sz="2000" dirty="0" smtClean="0">
                <a:solidFill>
                  <a:srgbClr val="002060"/>
                </a:solidFill>
                <a:latin typeface="Times New Roman" panose="02020603050405020304" pitchFamily="18" charset="0"/>
                <a:cs typeface="Times New Roman" panose="02020603050405020304" pitchFamily="18" charset="0"/>
              </a:rPr>
              <a:t>Conclusions</a:t>
            </a:r>
          </a:p>
          <a:p>
            <a:pPr marL="285750" indent="-285750">
              <a:buClr>
                <a:srgbClr val="FFC000"/>
              </a:buClr>
              <a:buFont typeface="Wingdings" panose="05000000000000000000" pitchFamily="2" charset="2"/>
              <a:buChar char="v"/>
            </a:pPr>
            <a:endParaRPr lang="en-US" sz="2000" dirty="0" smtClean="0">
              <a:solidFill>
                <a:srgbClr val="002060"/>
              </a:solidFill>
              <a:latin typeface="Times New Roman" panose="02020603050405020304" pitchFamily="18" charset="0"/>
              <a:cs typeface="Times New Roman" panose="02020603050405020304" pitchFamily="18" charset="0"/>
            </a:endParaRPr>
          </a:p>
          <a:p>
            <a:pPr marL="285750" indent="-285750">
              <a:buClr>
                <a:srgbClr val="FFC000"/>
              </a:buClr>
              <a:buFont typeface="Wingdings" panose="05000000000000000000" pitchFamily="2" charset="2"/>
              <a:buChar char="v"/>
            </a:pPr>
            <a:r>
              <a:rPr lang="en-US" sz="2000" dirty="0" smtClean="0">
                <a:solidFill>
                  <a:srgbClr val="002060"/>
                </a:solidFill>
                <a:latin typeface="Times New Roman" panose="02020603050405020304" pitchFamily="18" charset="0"/>
                <a:cs typeface="Times New Roman" panose="02020603050405020304" pitchFamily="18" charset="0"/>
              </a:rPr>
              <a:t>Future Research Initiatives</a:t>
            </a:r>
          </a:p>
          <a:p>
            <a:pPr>
              <a:buClr>
                <a:srgbClr val="FFC000"/>
              </a:buClr>
            </a:pPr>
            <a:endParaRPr lang="en-US" dirty="0"/>
          </a:p>
        </p:txBody>
      </p:sp>
      <p:pic>
        <p:nvPicPr>
          <p:cNvPr id="4" name="Picture 3"/>
          <p:cNvPicPr>
            <a:picLocks noChangeAspect="1"/>
          </p:cNvPicPr>
          <p:nvPr/>
        </p:nvPicPr>
        <p:blipFill>
          <a:blip r:embed="rId2"/>
          <a:stretch>
            <a:fillRect/>
          </a:stretch>
        </p:blipFill>
        <p:spPr>
          <a:xfrm>
            <a:off x="3909444" y="1667668"/>
            <a:ext cx="4293737" cy="3171825"/>
          </a:xfrm>
          <a:prstGeom prst="rect">
            <a:avLst/>
          </a:prstGeom>
        </p:spPr>
      </p:pic>
    </p:spTree>
    <p:extLst>
      <p:ext uri="{BB962C8B-B14F-4D97-AF65-F5344CB8AC3E}">
        <p14:creationId xmlns:p14="http://schemas.microsoft.com/office/powerpoint/2010/main" val="38731122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1021"/>
            <a:ext cx="8229600" cy="1295400"/>
          </a:xfrm>
        </p:spPr>
        <p:txBody>
          <a:bodyPr>
            <a:noAutofit/>
          </a:bodyPr>
          <a:lstStyle/>
          <a:p>
            <a:pPr algn="ctr"/>
            <a:r>
              <a:rPr lang="en-US" sz="3200" b="1" dirty="0" smtClean="0">
                <a:solidFill>
                  <a:srgbClr val="002060"/>
                </a:solidFill>
                <a:latin typeface="+mn-lt"/>
              </a:rPr>
              <a:t>Benefits of Building a student Success tracking profile</a:t>
            </a:r>
            <a:endParaRPr lang="en-US" sz="3200" b="1" dirty="0">
              <a:solidFill>
                <a:srgbClr val="002060"/>
              </a:solidFill>
              <a:latin typeface="+mn-lt"/>
            </a:endParaRPr>
          </a:p>
        </p:txBody>
      </p:sp>
      <p:sp>
        <p:nvSpPr>
          <p:cNvPr id="3" name="Content Placeholder 2"/>
          <p:cNvSpPr>
            <a:spLocks noGrp="1"/>
          </p:cNvSpPr>
          <p:nvPr>
            <p:ph idx="1"/>
          </p:nvPr>
        </p:nvSpPr>
        <p:spPr>
          <a:xfrm>
            <a:off x="457200" y="1447800"/>
            <a:ext cx="8229600" cy="4525963"/>
          </a:xfrm>
        </p:spPr>
        <p:txBody>
          <a:bodyPr>
            <a:noAutofit/>
          </a:bodyPr>
          <a:lstStyle/>
          <a:p>
            <a:pPr>
              <a:lnSpc>
                <a:spcPct val="200000"/>
              </a:lnSpc>
              <a:buFont typeface="Wingdings" panose="05000000000000000000" pitchFamily="2" charset="2"/>
              <a:buChar char="v"/>
            </a:pPr>
            <a:r>
              <a:rPr lang="en-US" sz="2200" b="1" dirty="0" smtClean="0">
                <a:solidFill>
                  <a:srgbClr val="002060"/>
                </a:solidFill>
                <a:latin typeface="+mn-lt"/>
              </a:rPr>
              <a:t>Replication of a model</a:t>
            </a:r>
            <a:r>
              <a:rPr lang="en-US" sz="2200" dirty="0" smtClean="0">
                <a:solidFill>
                  <a:srgbClr val="002060"/>
                </a:solidFill>
                <a:latin typeface="+mn-lt"/>
              </a:rPr>
              <a:t> </a:t>
            </a:r>
          </a:p>
          <a:p>
            <a:pPr>
              <a:lnSpc>
                <a:spcPct val="200000"/>
              </a:lnSpc>
              <a:buFont typeface="Wingdings" panose="05000000000000000000" pitchFamily="2" charset="2"/>
              <a:buChar char="v"/>
            </a:pPr>
            <a:r>
              <a:rPr lang="en-US" sz="2200" b="1" dirty="0" smtClean="0">
                <a:solidFill>
                  <a:srgbClr val="002060"/>
                </a:solidFill>
                <a:latin typeface="+mn-lt"/>
              </a:rPr>
              <a:t>Reproduction of probability </a:t>
            </a:r>
            <a:r>
              <a:rPr lang="en-US" sz="2200" b="1" dirty="0">
                <a:solidFill>
                  <a:srgbClr val="002060"/>
                </a:solidFill>
                <a:latin typeface="+mn-lt"/>
              </a:rPr>
              <a:t>profiles</a:t>
            </a:r>
            <a:r>
              <a:rPr lang="en-US" sz="2200" dirty="0">
                <a:solidFill>
                  <a:srgbClr val="002060"/>
                </a:solidFill>
                <a:latin typeface="+mn-lt"/>
              </a:rPr>
              <a:t> </a:t>
            </a:r>
            <a:endParaRPr lang="en-US" sz="2200" dirty="0" smtClean="0">
              <a:solidFill>
                <a:srgbClr val="002060"/>
              </a:solidFill>
              <a:latin typeface="+mn-lt"/>
            </a:endParaRPr>
          </a:p>
          <a:p>
            <a:pPr>
              <a:lnSpc>
                <a:spcPct val="200000"/>
              </a:lnSpc>
              <a:buFont typeface="Wingdings" panose="05000000000000000000" pitchFamily="2" charset="2"/>
              <a:buChar char="v"/>
            </a:pPr>
            <a:r>
              <a:rPr lang="en-US" sz="2200" b="1" dirty="0" smtClean="0">
                <a:solidFill>
                  <a:srgbClr val="002060"/>
                </a:solidFill>
                <a:latin typeface="+mn-lt"/>
              </a:rPr>
              <a:t>Creation of probability tables</a:t>
            </a:r>
            <a:r>
              <a:rPr lang="en-US" sz="2200" dirty="0" smtClean="0">
                <a:solidFill>
                  <a:srgbClr val="002060"/>
                </a:solidFill>
                <a:latin typeface="+mn-lt"/>
              </a:rPr>
              <a:t> </a:t>
            </a:r>
          </a:p>
          <a:p>
            <a:pPr>
              <a:lnSpc>
                <a:spcPct val="200000"/>
              </a:lnSpc>
              <a:buFont typeface="Wingdings" panose="05000000000000000000" pitchFamily="2" charset="2"/>
              <a:buChar char="v"/>
            </a:pPr>
            <a:r>
              <a:rPr lang="en-US" sz="2200" b="1" dirty="0" smtClean="0">
                <a:solidFill>
                  <a:srgbClr val="002060"/>
                </a:solidFill>
                <a:latin typeface="+mn-lt"/>
              </a:rPr>
              <a:t>Inclusion of financial information</a:t>
            </a:r>
            <a:endParaRPr lang="en-US" sz="2200" dirty="0">
              <a:solidFill>
                <a:srgbClr val="002060"/>
              </a:solidFill>
              <a:latin typeface="+mn-lt"/>
            </a:endParaRPr>
          </a:p>
        </p:txBody>
      </p:sp>
    </p:spTree>
    <p:extLst>
      <p:ext uri="{BB962C8B-B14F-4D97-AF65-F5344CB8AC3E}">
        <p14:creationId xmlns:p14="http://schemas.microsoft.com/office/powerpoint/2010/main" val="21088278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2057400" y="310969"/>
            <a:ext cx="4953000" cy="596900"/>
          </a:xfrm>
        </p:spPr>
        <p:txBody>
          <a:bodyPr>
            <a:normAutofit/>
          </a:bodyPr>
          <a:lstStyle/>
          <a:p>
            <a:pPr algn="ctr"/>
            <a:r>
              <a:rPr lang="en-US" sz="3000" dirty="0" smtClean="0">
                <a:solidFill>
                  <a:srgbClr val="002060"/>
                </a:solidFill>
                <a:latin typeface="+mn-lt"/>
              </a:rPr>
              <a:t>Questions</a:t>
            </a:r>
            <a:endParaRPr lang="en-US" sz="3000" dirty="0">
              <a:solidFill>
                <a:srgbClr val="002060"/>
              </a:solidFill>
              <a:latin typeface="+mn-lt"/>
            </a:endParaRPr>
          </a:p>
        </p:txBody>
      </p:sp>
      <p:pic>
        <p:nvPicPr>
          <p:cNvPr id="13" name="Picture Placeholder 1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81400" y="1219200"/>
            <a:ext cx="2247900" cy="2216331"/>
          </a:xfrm>
        </p:spPr>
      </p:pic>
      <p:sp>
        <p:nvSpPr>
          <p:cNvPr id="11" name="Text Placeholder 10"/>
          <p:cNvSpPr>
            <a:spLocks noGrp="1"/>
          </p:cNvSpPr>
          <p:nvPr>
            <p:ph type="body" sz="half" idx="2"/>
          </p:nvPr>
        </p:nvSpPr>
        <p:spPr>
          <a:xfrm>
            <a:off x="114300" y="2133600"/>
            <a:ext cx="3733800" cy="3733799"/>
          </a:xfrm>
        </p:spPr>
        <p:txBody>
          <a:bodyPr>
            <a:normAutofit fontScale="92500" lnSpcReduction="10000"/>
          </a:bodyPr>
          <a:lstStyle/>
          <a:p>
            <a:r>
              <a:rPr lang="en-US" sz="1800" b="1" dirty="0" smtClean="0">
                <a:solidFill>
                  <a:srgbClr val="002060"/>
                </a:solidFill>
                <a:latin typeface="+mn-lt"/>
              </a:rPr>
              <a:t>Contact: </a:t>
            </a:r>
          </a:p>
          <a:p>
            <a:r>
              <a:rPr lang="en-US" sz="1800" dirty="0" smtClean="0">
                <a:solidFill>
                  <a:srgbClr val="002060"/>
                </a:solidFill>
                <a:latin typeface="+mn-lt"/>
              </a:rPr>
              <a:t>Office of Institutional Research, </a:t>
            </a:r>
          </a:p>
          <a:p>
            <a:r>
              <a:rPr lang="en-US" sz="1800" dirty="0" smtClean="0">
                <a:solidFill>
                  <a:srgbClr val="002060"/>
                </a:solidFill>
                <a:latin typeface="+mn-lt"/>
              </a:rPr>
              <a:t>West Virginia University</a:t>
            </a:r>
          </a:p>
          <a:p>
            <a:r>
              <a:rPr lang="en-US" sz="1800" dirty="0" smtClean="0">
                <a:solidFill>
                  <a:srgbClr val="002060"/>
                </a:solidFill>
                <a:latin typeface="+mn-lt"/>
              </a:rPr>
              <a:t>(304) 293-4245</a:t>
            </a:r>
          </a:p>
          <a:p>
            <a:endParaRPr lang="en-US" sz="1800" dirty="0" smtClean="0">
              <a:solidFill>
                <a:srgbClr val="002060"/>
              </a:solidFill>
              <a:latin typeface="+mn-lt"/>
            </a:endParaRPr>
          </a:p>
          <a:p>
            <a:r>
              <a:rPr lang="en-US" sz="1800" dirty="0" smtClean="0">
                <a:solidFill>
                  <a:srgbClr val="002060"/>
                </a:solidFill>
                <a:latin typeface="+mn-lt"/>
              </a:rPr>
              <a:t>Jessica Michael, </a:t>
            </a:r>
          </a:p>
          <a:p>
            <a:r>
              <a:rPr lang="en-US" sz="1800" dirty="0" smtClean="0">
                <a:solidFill>
                  <a:srgbClr val="002060"/>
                </a:solidFill>
                <a:latin typeface="+mn-lt"/>
              </a:rPr>
              <a:t>Institutional Research Analyst</a:t>
            </a:r>
            <a:r>
              <a:rPr lang="en-US" sz="1800" dirty="0">
                <a:solidFill>
                  <a:srgbClr val="002060"/>
                </a:solidFill>
                <a:latin typeface="+mn-lt"/>
              </a:rPr>
              <a:t>, </a:t>
            </a:r>
            <a:r>
              <a:rPr lang="en-US" sz="1800" dirty="0" smtClean="0">
                <a:solidFill>
                  <a:srgbClr val="002060"/>
                </a:solidFill>
                <a:latin typeface="+mn-lt"/>
                <a:hlinkClick r:id="rId3"/>
              </a:rPr>
              <a:t>JMMichael@mail.wvu.edu</a:t>
            </a:r>
            <a:endParaRPr lang="en-US" sz="1800" dirty="0" smtClean="0">
              <a:solidFill>
                <a:srgbClr val="002060"/>
              </a:solidFill>
              <a:latin typeface="+mn-lt"/>
            </a:endParaRPr>
          </a:p>
          <a:p>
            <a:endParaRPr lang="en-US" sz="1800" dirty="0" smtClean="0">
              <a:solidFill>
                <a:srgbClr val="002060"/>
              </a:solidFill>
              <a:latin typeface="+mn-lt"/>
            </a:endParaRPr>
          </a:p>
          <a:p>
            <a:r>
              <a:rPr lang="en-US" sz="1800" dirty="0" smtClean="0">
                <a:solidFill>
                  <a:srgbClr val="002060"/>
                </a:solidFill>
                <a:latin typeface="+mn-lt"/>
              </a:rPr>
              <a:t>Vicky Morris-Dueer, </a:t>
            </a:r>
          </a:p>
          <a:p>
            <a:r>
              <a:rPr lang="en-US" sz="1800" dirty="0" smtClean="0">
                <a:solidFill>
                  <a:srgbClr val="002060"/>
                </a:solidFill>
                <a:latin typeface="+mn-lt"/>
              </a:rPr>
              <a:t>Senior Institutional Research Associate, </a:t>
            </a:r>
            <a:r>
              <a:rPr lang="en-US" sz="1800" dirty="0" smtClean="0">
                <a:solidFill>
                  <a:srgbClr val="002060"/>
                </a:solidFill>
                <a:latin typeface="+mn-lt"/>
                <a:hlinkClick r:id="rId4"/>
              </a:rPr>
              <a:t>vjmorrisdueer@mail.wvu.edu</a:t>
            </a:r>
            <a:endParaRPr lang="en-US" sz="1800" dirty="0" smtClean="0">
              <a:solidFill>
                <a:srgbClr val="002060"/>
              </a:solidFill>
              <a:latin typeface="+mn-lt"/>
            </a:endParaRPr>
          </a:p>
          <a:p>
            <a:r>
              <a:rPr lang="en-US" dirty="0" smtClean="0">
                <a:solidFill>
                  <a:srgbClr val="002060"/>
                </a:solidFill>
              </a:rPr>
              <a:t> </a:t>
            </a:r>
            <a:r>
              <a:rPr lang="en-US" dirty="0">
                <a:solidFill>
                  <a:srgbClr val="002060"/>
                </a:solidFill>
              </a:rPr>
              <a:t>	</a:t>
            </a:r>
            <a:r>
              <a:rPr lang="en-US" dirty="0" smtClean="0">
                <a:solidFill>
                  <a:srgbClr val="002060"/>
                </a:solidFill>
              </a:rPr>
              <a:t>	</a:t>
            </a:r>
            <a:endParaRPr lang="en-US" dirty="0">
              <a:solidFill>
                <a:srgbClr val="002060"/>
              </a:solidFill>
            </a:endParaRPr>
          </a:p>
        </p:txBody>
      </p:sp>
      <p:pic>
        <p:nvPicPr>
          <p:cNvPr id="2" name="Picture 1"/>
          <p:cNvPicPr>
            <a:picLocks noChangeAspect="1"/>
          </p:cNvPicPr>
          <p:nvPr/>
        </p:nvPicPr>
        <p:blipFill>
          <a:blip r:embed="rId5"/>
          <a:stretch>
            <a:fillRect/>
          </a:stretch>
        </p:blipFill>
        <p:spPr>
          <a:xfrm>
            <a:off x="5829300" y="2607262"/>
            <a:ext cx="3115342" cy="3383439"/>
          </a:xfrm>
          <a:prstGeom prst="rect">
            <a:avLst/>
          </a:prstGeom>
        </p:spPr>
      </p:pic>
    </p:spTree>
    <p:extLst>
      <p:ext uri="{BB962C8B-B14F-4D97-AF65-F5344CB8AC3E}">
        <p14:creationId xmlns:p14="http://schemas.microsoft.com/office/powerpoint/2010/main" val="16015671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2133600"/>
            <a:ext cx="7848600" cy="3754874"/>
          </a:xfrm>
          <a:prstGeom prst="rect">
            <a:avLst/>
          </a:prstGeom>
          <a:noFill/>
        </p:spPr>
        <p:txBody>
          <a:bodyPr wrap="square" rtlCol="0">
            <a:spAutoFit/>
          </a:bodyPr>
          <a:lstStyle/>
          <a:p>
            <a:r>
              <a:rPr lang="en-US" sz="2000" dirty="0">
                <a:solidFill>
                  <a:schemeClr val="tx2">
                    <a:lumMod val="75000"/>
                  </a:schemeClr>
                </a:solidFill>
              </a:rPr>
              <a:t> </a:t>
            </a:r>
            <a:endParaRPr lang="en-US" sz="2000" dirty="0" smtClean="0">
              <a:solidFill>
                <a:schemeClr val="tx2">
                  <a:lumMod val="75000"/>
                </a:schemeClr>
              </a:solidFill>
            </a:endParaRPr>
          </a:p>
          <a:p>
            <a:pPr marL="342900" indent="-342900">
              <a:buFont typeface="Wingdings" panose="05000000000000000000" pitchFamily="2" charset="2"/>
              <a:buChar char="Ø"/>
            </a:pPr>
            <a:r>
              <a:rPr lang="en-US" sz="2200" dirty="0" smtClean="0">
                <a:solidFill>
                  <a:srgbClr val="002060"/>
                </a:solidFill>
              </a:rPr>
              <a:t>Examine </a:t>
            </a:r>
            <a:r>
              <a:rPr lang="en-US" sz="2200" dirty="0">
                <a:solidFill>
                  <a:srgbClr val="002060"/>
                </a:solidFill>
              </a:rPr>
              <a:t>the first-time freshmen (FTF) population who chose to participate in the AWV program and </a:t>
            </a:r>
            <a:r>
              <a:rPr lang="en-US" sz="2200" dirty="0" smtClean="0">
                <a:solidFill>
                  <a:srgbClr val="002060"/>
                </a:solidFill>
              </a:rPr>
              <a:t>compare </a:t>
            </a:r>
            <a:r>
              <a:rPr lang="en-US" sz="2200" dirty="0">
                <a:solidFill>
                  <a:srgbClr val="002060"/>
                </a:solidFill>
              </a:rPr>
              <a:t>them to FTF who take the traditional first-year seminar. </a:t>
            </a:r>
            <a:endParaRPr lang="en-US" sz="2200" dirty="0" smtClean="0">
              <a:solidFill>
                <a:srgbClr val="002060"/>
              </a:solidFill>
            </a:endParaRPr>
          </a:p>
          <a:p>
            <a:endParaRPr lang="en-US" sz="2200" dirty="0" smtClean="0">
              <a:solidFill>
                <a:srgbClr val="002060"/>
              </a:solidFill>
            </a:endParaRPr>
          </a:p>
          <a:p>
            <a:pPr marL="342900" indent="-342900">
              <a:buFont typeface="Wingdings" panose="05000000000000000000" pitchFamily="2" charset="2"/>
              <a:buChar char="Ø"/>
            </a:pPr>
            <a:r>
              <a:rPr lang="en-US" sz="2200" dirty="0" smtClean="0">
                <a:solidFill>
                  <a:srgbClr val="002060"/>
                </a:solidFill>
              </a:rPr>
              <a:t>Compare </a:t>
            </a:r>
            <a:r>
              <a:rPr lang="en-US" sz="2200" dirty="0">
                <a:solidFill>
                  <a:srgbClr val="002060"/>
                </a:solidFill>
              </a:rPr>
              <a:t>the </a:t>
            </a:r>
            <a:r>
              <a:rPr lang="en-US" sz="2200" dirty="0" smtClean="0">
                <a:solidFill>
                  <a:srgbClr val="002060"/>
                </a:solidFill>
              </a:rPr>
              <a:t>impacts of:</a:t>
            </a:r>
          </a:p>
          <a:p>
            <a:pPr marL="800100" lvl="1" indent="-342900">
              <a:buFont typeface="Wingdings" panose="05000000000000000000" pitchFamily="2" charset="2"/>
              <a:buChar char="Ø"/>
            </a:pPr>
            <a:r>
              <a:rPr lang="en-US" sz="2200" dirty="0" smtClean="0">
                <a:solidFill>
                  <a:srgbClr val="002060"/>
                </a:solidFill>
              </a:rPr>
              <a:t>Residency</a:t>
            </a:r>
          </a:p>
          <a:p>
            <a:pPr marL="800100" lvl="1" indent="-342900">
              <a:buFont typeface="Wingdings" panose="05000000000000000000" pitchFamily="2" charset="2"/>
              <a:buChar char="Ø"/>
            </a:pPr>
            <a:r>
              <a:rPr lang="en-US" sz="2200" dirty="0">
                <a:solidFill>
                  <a:srgbClr val="002060"/>
                </a:solidFill>
              </a:rPr>
              <a:t>G</a:t>
            </a:r>
            <a:r>
              <a:rPr lang="en-US" sz="2200" dirty="0" smtClean="0">
                <a:solidFill>
                  <a:srgbClr val="002060"/>
                </a:solidFill>
              </a:rPr>
              <a:t>ender</a:t>
            </a:r>
          </a:p>
          <a:p>
            <a:pPr marL="800100" lvl="1" indent="-342900">
              <a:buFont typeface="Wingdings" panose="05000000000000000000" pitchFamily="2" charset="2"/>
              <a:buChar char="Ø"/>
            </a:pPr>
            <a:r>
              <a:rPr lang="en-US" sz="2200" dirty="0">
                <a:solidFill>
                  <a:srgbClr val="002060"/>
                </a:solidFill>
              </a:rPr>
              <a:t>E</a:t>
            </a:r>
            <a:r>
              <a:rPr lang="en-US" sz="2200" dirty="0" smtClean="0">
                <a:solidFill>
                  <a:srgbClr val="002060"/>
                </a:solidFill>
              </a:rPr>
              <a:t>thnicity </a:t>
            </a:r>
          </a:p>
          <a:p>
            <a:pPr marL="800100" lvl="1" indent="-342900">
              <a:buFont typeface="Wingdings" panose="05000000000000000000" pitchFamily="2" charset="2"/>
              <a:buChar char="Ø"/>
            </a:pPr>
            <a:r>
              <a:rPr lang="en-US" sz="2200" dirty="0" smtClean="0">
                <a:solidFill>
                  <a:srgbClr val="002060"/>
                </a:solidFill>
              </a:rPr>
              <a:t>Expected Family Contribution (EFC)</a:t>
            </a:r>
            <a:endParaRPr lang="en-US" sz="2200" dirty="0">
              <a:solidFill>
                <a:srgbClr val="002060"/>
              </a:solidFill>
            </a:endParaRPr>
          </a:p>
          <a:p>
            <a:endParaRPr lang="en-US" sz="2000" dirty="0">
              <a:solidFill>
                <a:schemeClr val="tx2">
                  <a:lumMod val="75000"/>
                </a:schemeClr>
              </a:solidFill>
            </a:endParaRPr>
          </a:p>
        </p:txBody>
      </p:sp>
      <p:sp>
        <p:nvSpPr>
          <p:cNvPr id="4" name="TextBox 3"/>
          <p:cNvSpPr txBox="1"/>
          <p:nvPr/>
        </p:nvSpPr>
        <p:spPr>
          <a:xfrm>
            <a:off x="2069592" y="940847"/>
            <a:ext cx="5719617" cy="769441"/>
          </a:xfrm>
          <a:prstGeom prst="rect">
            <a:avLst/>
          </a:prstGeom>
          <a:noFill/>
        </p:spPr>
        <p:txBody>
          <a:bodyPr wrap="square" rtlCol="0">
            <a:spAutoFit/>
          </a:bodyPr>
          <a:lstStyle/>
          <a:p>
            <a:pPr algn="ctr"/>
            <a:r>
              <a:rPr lang="en-US" sz="4400" b="1" i="1" dirty="0" smtClean="0">
                <a:solidFill>
                  <a:srgbClr val="002060"/>
                </a:solidFill>
              </a:rPr>
              <a:t>Goal of this Study</a:t>
            </a:r>
            <a:endParaRPr lang="en-US" sz="4400" b="1" i="1" dirty="0">
              <a:solidFill>
                <a:srgbClr val="00206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446" y="185057"/>
            <a:ext cx="1383792" cy="1950720"/>
          </a:xfrm>
          <a:prstGeom prst="rect">
            <a:avLst/>
          </a:prstGeom>
        </p:spPr>
      </p:pic>
    </p:spTree>
    <p:extLst>
      <p:ext uri="{BB962C8B-B14F-4D97-AF65-F5344CB8AC3E}">
        <p14:creationId xmlns:p14="http://schemas.microsoft.com/office/powerpoint/2010/main" val="12887324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84960" y="1524000"/>
            <a:ext cx="7246374" cy="4616648"/>
          </a:xfrm>
          <a:prstGeom prst="rect">
            <a:avLst/>
          </a:prstGeom>
          <a:noFill/>
        </p:spPr>
        <p:txBody>
          <a:bodyPr wrap="square" rtlCol="0">
            <a:spAutoFit/>
          </a:bodyPr>
          <a:lstStyle/>
          <a:p>
            <a:r>
              <a:rPr lang="en-US" sz="2400" i="1" dirty="0" smtClean="0">
                <a:solidFill>
                  <a:srgbClr val="002060"/>
                </a:solidFill>
              </a:rPr>
              <a:t>Research Questions</a:t>
            </a:r>
          </a:p>
          <a:p>
            <a:endParaRPr lang="en-US" dirty="0">
              <a:solidFill>
                <a:srgbClr val="002060"/>
              </a:solidFill>
            </a:endParaRPr>
          </a:p>
          <a:p>
            <a:r>
              <a:rPr lang="en-US" sz="2200" b="1" i="1" dirty="0" smtClean="0">
                <a:solidFill>
                  <a:srgbClr val="002060"/>
                </a:solidFill>
              </a:rPr>
              <a:t>Research </a:t>
            </a:r>
            <a:r>
              <a:rPr lang="en-US" sz="2200" b="1" i="1" dirty="0">
                <a:solidFill>
                  <a:srgbClr val="002060"/>
                </a:solidFill>
              </a:rPr>
              <a:t>Question #1</a:t>
            </a:r>
            <a:r>
              <a:rPr lang="en-US" sz="2200" i="1" dirty="0">
                <a:solidFill>
                  <a:srgbClr val="002060"/>
                </a:solidFill>
              </a:rPr>
              <a:t>: Does participation in Adventure West Virginia increase the likelihood of year one retention compared to the traditional first-year seminar? </a:t>
            </a:r>
            <a:endParaRPr lang="en-US" sz="2200" dirty="0">
              <a:solidFill>
                <a:srgbClr val="002060"/>
              </a:solidFill>
            </a:endParaRPr>
          </a:p>
          <a:p>
            <a:endParaRPr lang="en-US" sz="2200" i="1" dirty="0" smtClean="0">
              <a:solidFill>
                <a:srgbClr val="002060"/>
              </a:solidFill>
            </a:endParaRPr>
          </a:p>
          <a:p>
            <a:endParaRPr lang="en-US" sz="2200" i="1" dirty="0" smtClean="0">
              <a:solidFill>
                <a:srgbClr val="002060"/>
              </a:solidFill>
            </a:endParaRPr>
          </a:p>
          <a:p>
            <a:r>
              <a:rPr lang="en-US" sz="2200" b="1" i="1" dirty="0" smtClean="0">
                <a:solidFill>
                  <a:srgbClr val="002060"/>
                </a:solidFill>
              </a:rPr>
              <a:t>Research </a:t>
            </a:r>
            <a:r>
              <a:rPr lang="en-US" sz="2200" b="1" i="1" dirty="0">
                <a:solidFill>
                  <a:srgbClr val="002060"/>
                </a:solidFill>
              </a:rPr>
              <a:t>Question </a:t>
            </a:r>
            <a:r>
              <a:rPr lang="en-US" sz="2200" b="1" i="1" dirty="0" smtClean="0">
                <a:solidFill>
                  <a:srgbClr val="002060"/>
                </a:solidFill>
              </a:rPr>
              <a:t># 2: </a:t>
            </a:r>
            <a:r>
              <a:rPr lang="en-US" sz="2200" i="1" dirty="0">
                <a:solidFill>
                  <a:srgbClr val="002060"/>
                </a:solidFill>
              </a:rPr>
              <a:t>Does participation in an Adventure West Virginia course increase the likelihood of graduation within a six-year period compared to the traditional first-year seminar? </a:t>
            </a:r>
            <a:endParaRPr lang="en-US" sz="2200" dirty="0">
              <a:solidFill>
                <a:srgbClr val="002060"/>
              </a:solidFill>
            </a:endParaRPr>
          </a:p>
          <a:p>
            <a:endParaRPr lang="en-US" dirty="0" smtClean="0">
              <a:solidFill>
                <a:schemeClr val="tx2">
                  <a:lumMod val="75000"/>
                </a:schemeClr>
              </a:solidFill>
            </a:endParaRPr>
          </a:p>
          <a:p>
            <a:endParaRPr lang="en-US" dirty="0">
              <a:solidFill>
                <a:schemeClr val="tx2">
                  <a:lumMod val="75000"/>
                </a:schemeClr>
              </a:solidFill>
            </a:endParaRP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2209800"/>
            <a:ext cx="703775" cy="703481"/>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3861079"/>
            <a:ext cx="703775" cy="703775"/>
          </a:xfrm>
          <a:prstGeom prst="rect">
            <a:avLst/>
          </a:prstGeom>
        </p:spPr>
      </p:pic>
      <p:sp>
        <p:nvSpPr>
          <p:cNvPr id="2" name="TextBox 1"/>
          <p:cNvSpPr txBox="1"/>
          <p:nvPr/>
        </p:nvSpPr>
        <p:spPr>
          <a:xfrm>
            <a:off x="409303" y="304799"/>
            <a:ext cx="8610600" cy="1384995"/>
          </a:xfrm>
          <a:prstGeom prst="rect">
            <a:avLst/>
          </a:prstGeom>
          <a:noFill/>
        </p:spPr>
        <p:txBody>
          <a:bodyPr wrap="square" rtlCol="0">
            <a:spAutoFit/>
          </a:bodyPr>
          <a:lstStyle/>
          <a:p>
            <a:r>
              <a:rPr lang="en-US" sz="4200" b="1" dirty="0">
                <a:solidFill>
                  <a:srgbClr val="002060"/>
                </a:solidFill>
              </a:rPr>
              <a:t>West Virginia Adventure </a:t>
            </a:r>
            <a:r>
              <a:rPr lang="en-US" sz="4200" b="1" dirty="0" smtClean="0">
                <a:solidFill>
                  <a:srgbClr val="002060"/>
                </a:solidFill>
              </a:rPr>
              <a:t>Assessment</a:t>
            </a:r>
          </a:p>
          <a:p>
            <a:endParaRPr lang="en-US" sz="4200" dirty="0"/>
          </a:p>
        </p:txBody>
      </p:sp>
    </p:spTree>
    <p:extLst>
      <p:ext uri="{BB962C8B-B14F-4D97-AF65-F5344CB8AC3E}">
        <p14:creationId xmlns:p14="http://schemas.microsoft.com/office/powerpoint/2010/main" val="5182516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dirty="0" smtClean="0">
                <a:solidFill>
                  <a:srgbClr val="002060"/>
                </a:solidFill>
                <a:latin typeface="+mn-lt"/>
              </a:rPr>
              <a:t>First-year orientation Seminars</a:t>
            </a:r>
            <a:endParaRPr lang="en-US" sz="3600" dirty="0">
              <a:solidFill>
                <a:srgbClr val="002060"/>
              </a:solidFill>
              <a:latin typeface="+mn-lt"/>
            </a:endParaRPr>
          </a:p>
        </p:txBody>
      </p:sp>
      <p:sp>
        <p:nvSpPr>
          <p:cNvPr id="3" name="Content Placeholder 2"/>
          <p:cNvSpPr>
            <a:spLocks noGrp="1"/>
          </p:cNvSpPr>
          <p:nvPr>
            <p:ph idx="1"/>
          </p:nvPr>
        </p:nvSpPr>
        <p:spPr/>
        <p:txBody>
          <a:bodyPr>
            <a:normAutofit/>
          </a:bodyPr>
          <a:lstStyle/>
          <a:p>
            <a:r>
              <a:rPr lang="en-US" sz="3000" b="1" dirty="0" smtClean="0">
                <a:solidFill>
                  <a:srgbClr val="002060"/>
                </a:solidFill>
                <a:latin typeface="+mn-lt"/>
              </a:rPr>
              <a:t>Definition: </a:t>
            </a:r>
            <a:r>
              <a:rPr lang="en-US" sz="3000" dirty="0" smtClean="0">
                <a:solidFill>
                  <a:srgbClr val="002060"/>
                </a:solidFill>
                <a:latin typeface="+mn-lt"/>
              </a:rPr>
              <a:t>Programs designed to assist first-year students in the transition from high school to college life by offering ways for students to connect to peers and become familiar with the campus.</a:t>
            </a:r>
          </a:p>
          <a:p>
            <a:r>
              <a:rPr lang="en-US" sz="3000" b="1" dirty="0" smtClean="0">
                <a:solidFill>
                  <a:srgbClr val="002060"/>
                </a:solidFill>
                <a:latin typeface="+mn-lt"/>
              </a:rPr>
              <a:t>WVU </a:t>
            </a:r>
            <a:r>
              <a:rPr lang="en-US" sz="3000" dirty="0" smtClean="0">
                <a:solidFill>
                  <a:srgbClr val="002060"/>
                </a:solidFill>
                <a:latin typeface="+mn-lt"/>
              </a:rPr>
              <a:t>Offers Two Orientation Programs</a:t>
            </a:r>
            <a:r>
              <a:rPr lang="en-US" dirty="0" smtClean="0">
                <a:solidFill>
                  <a:srgbClr val="002060"/>
                </a:solidFill>
                <a:latin typeface="+mn-lt"/>
              </a:rPr>
              <a:t>:</a:t>
            </a:r>
          </a:p>
          <a:p>
            <a:pPr lvl="1">
              <a:buFont typeface="Wingdings" panose="05000000000000000000" pitchFamily="2" charset="2"/>
              <a:buChar char="Ø"/>
            </a:pPr>
            <a:r>
              <a:rPr lang="en-US" dirty="0" smtClean="0">
                <a:solidFill>
                  <a:srgbClr val="002060"/>
                </a:solidFill>
                <a:latin typeface="+mn-lt"/>
              </a:rPr>
              <a:t>Outdoor Orientation Program (Adventure West Virginia) </a:t>
            </a:r>
            <a:endParaRPr lang="en-US" dirty="0">
              <a:solidFill>
                <a:srgbClr val="002060"/>
              </a:solidFill>
              <a:latin typeface="+mn-lt"/>
            </a:endParaRPr>
          </a:p>
          <a:p>
            <a:pPr lvl="1">
              <a:buFont typeface="Wingdings" panose="05000000000000000000" pitchFamily="2" charset="2"/>
              <a:buChar char="Ø"/>
            </a:pPr>
            <a:r>
              <a:rPr lang="en-US" dirty="0" smtClean="0">
                <a:solidFill>
                  <a:srgbClr val="002060"/>
                </a:solidFill>
                <a:latin typeface="+mn-lt"/>
              </a:rPr>
              <a:t>Traditional semester in –class setting</a:t>
            </a:r>
          </a:p>
          <a:p>
            <a:endParaRPr lang="en-US" dirty="0"/>
          </a:p>
        </p:txBody>
      </p:sp>
    </p:spTree>
    <p:extLst>
      <p:ext uri="{BB962C8B-B14F-4D97-AF65-F5344CB8AC3E}">
        <p14:creationId xmlns:p14="http://schemas.microsoft.com/office/powerpoint/2010/main" val="409719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solidFill>
                  <a:srgbClr val="002060"/>
                </a:solidFill>
                <a:latin typeface="+mn-lt"/>
              </a:rPr>
              <a:t>Outdoor orientation </a:t>
            </a:r>
            <a:r>
              <a:rPr lang="en-US" dirty="0">
                <a:solidFill>
                  <a:srgbClr val="002060"/>
                </a:solidFill>
                <a:latin typeface="+mn-lt"/>
              </a:rPr>
              <a:t>programs</a:t>
            </a:r>
          </a:p>
        </p:txBody>
      </p:sp>
      <p:sp>
        <p:nvSpPr>
          <p:cNvPr id="7" name="Content Placeholder 6"/>
          <p:cNvSpPr>
            <a:spLocks noGrp="1"/>
          </p:cNvSpPr>
          <p:nvPr>
            <p:ph sz="quarter" idx="4"/>
          </p:nvPr>
        </p:nvSpPr>
        <p:spPr>
          <a:xfrm>
            <a:off x="4645025" y="1600200"/>
            <a:ext cx="4041775" cy="4343400"/>
          </a:xfrm>
        </p:spPr>
        <p:txBody>
          <a:bodyPr>
            <a:normAutofit fontScale="92500" lnSpcReduction="20000"/>
          </a:bodyPr>
          <a:lstStyle/>
          <a:p>
            <a:r>
              <a:rPr lang="en-US" dirty="0" smtClean="0">
                <a:solidFill>
                  <a:srgbClr val="002060"/>
                </a:solidFill>
                <a:latin typeface="+mn-lt"/>
              </a:rPr>
              <a:t>Characteristics:</a:t>
            </a:r>
          </a:p>
          <a:p>
            <a:pPr lvl="1">
              <a:buFont typeface="Wingdings" panose="05000000000000000000" pitchFamily="2" charset="2"/>
              <a:buChar char="Ø"/>
            </a:pPr>
            <a:r>
              <a:rPr lang="en-US" dirty="0">
                <a:solidFill>
                  <a:srgbClr val="002060"/>
                </a:solidFill>
                <a:latin typeface="+mn-lt"/>
              </a:rPr>
              <a:t>Orientation experiences for small groups (less than 15)</a:t>
            </a:r>
          </a:p>
          <a:p>
            <a:pPr lvl="1">
              <a:buFont typeface="Wingdings" panose="05000000000000000000" pitchFamily="2" charset="2"/>
              <a:buChar char="Ø"/>
            </a:pPr>
            <a:r>
              <a:rPr lang="en-US" dirty="0">
                <a:solidFill>
                  <a:srgbClr val="002060"/>
                </a:solidFill>
                <a:latin typeface="+mn-lt"/>
              </a:rPr>
              <a:t>First-year college students </a:t>
            </a:r>
          </a:p>
          <a:p>
            <a:pPr lvl="1">
              <a:buFont typeface="Wingdings" panose="05000000000000000000" pitchFamily="2" charset="2"/>
              <a:buChar char="Ø"/>
            </a:pPr>
            <a:r>
              <a:rPr lang="en-US" dirty="0">
                <a:solidFill>
                  <a:srgbClr val="002060"/>
                </a:solidFill>
                <a:latin typeface="+mn-lt"/>
              </a:rPr>
              <a:t>Utilize adventure experiences </a:t>
            </a:r>
          </a:p>
          <a:p>
            <a:pPr lvl="1">
              <a:buFont typeface="Wingdings" panose="05000000000000000000" pitchFamily="2" charset="2"/>
              <a:buChar char="Ø"/>
            </a:pPr>
            <a:r>
              <a:rPr lang="en-US" dirty="0">
                <a:solidFill>
                  <a:srgbClr val="002060"/>
                </a:solidFill>
                <a:latin typeface="+mn-lt"/>
              </a:rPr>
              <a:t>Involves at least one night spent in a wilderness </a:t>
            </a:r>
            <a:r>
              <a:rPr lang="en-US" dirty="0" smtClean="0">
                <a:solidFill>
                  <a:srgbClr val="002060"/>
                </a:solidFill>
                <a:latin typeface="+mn-lt"/>
              </a:rPr>
              <a:t>setting</a:t>
            </a:r>
            <a:endParaRPr lang="en-US" sz="1800" dirty="0">
              <a:solidFill>
                <a:srgbClr val="002060"/>
              </a:solidFill>
              <a:latin typeface="+mn-lt"/>
            </a:endParaRPr>
          </a:p>
          <a:p>
            <a:r>
              <a:rPr lang="en-US" dirty="0">
                <a:solidFill>
                  <a:srgbClr val="002060"/>
                </a:solidFill>
                <a:latin typeface="+mn-lt"/>
              </a:rPr>
              <a:t>Benefits:</a:t>
            </a:r>
          </a:p>
          <a:p>
            <a:pPr lvl="1">
              <a:buFont typeface="Wingdings" panose="05000000000000000000" pitchFamily="2" charset="2"/>
              <a:buChar char="Ø"/>
            </a:pPr>
            <a:r>
              <a:rPr lang="en-US" dirty="0">
                <a:solidFill>
                  <a:srgbClr val="002060"/>
                </a:solidFill>
                <a:latin typeface="+mn-lt"/>
              </a:rPr>
              <a:t>Gets students out of their comfort zone</a:t>
            </a:r>
          </a:p>
          <a:p>
            <a:pPr lvl="1">
              <a:buFont typeface="Wingdings" panose="05000000000000000000" pitchFamily="2" charset="2"/>
              <a:buChar char="Ø"/>
            </a:pPr>
            <a:r>
              <a:rPr lang="en-US" dirty="0">
                <a:solidFill>
                  <a:srgbClr val="002060"/>
                </a:solidFill>
                <a:latin typeface="+mn-lt"/>
              </a:rPr>
              <a:t>Allows them to get in touch with nature</a:t>
            </a:r>
          </a:p>
          <a:p>
            <a:pPr lvl="1">
              <a:buFont typeface="Wingdings" panose="05000000000000000000" pitchFamily="2" charset="2"/>
              <a:buChar char="Ø"/>
            </a:pPr>
            <a:r>
              <a:rPr lang="en-US" dirty="0">
                <a:solidFill>
                  <a:srgbClr val="002060"/>
                </a:solidFill>
                <a:latin typeface="+mn-lt"/>
              </a:rPr>
              <a:t>Meet and spend time with future classmates who can become life long friends</a:t>
            </a:r>
          </a:p>
          <a:p>
            <a:endParaRPr lang="en-US" dirty="0"/>
          </a:p>
        </p:txBody>
      </p:sp>
      <p:pic>
        <p:nvPicPr>
          <p:cNvPr id="9" name="Content Placeholder 8"/>
          <p:cNvPicPr>
            <a:picLocks noGrp="1" noChangeAspect="1"/>
          </p:cNvPicPr>
          <p:nvPr>
            <p:ph sz="half" idx="2"/>
          </p:nvPr>
        </p:nvPicPr>
        <p:blipFill>
          <a:blip r:embed="rId2"/>
          <a:stretch>
            <a:fillRect/>
          </a:stretch>
        </p:blipFill>
        <p:spPr>
          <a:xfrm>
            <a:off x="304799" y="2265218"/>
            <a:ext cx="4239969" cy="2459182"/>
          </a:xfrm>
          <a:prstGeom prst="rect">
            <a:avLst/>
          </a:prstGeom>
        </p:spPr>
      </p:pic>
    </p:spTree>
    <p:extLst>
      <p:ext uri="{BB962C8B-B14F-4D97-AF65-F5344CB8AC3E}">
        <p14:creationId xmlns:p14="http://schemas.microsoft.com/office/powerpoint/2010/main" val="9164702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stretch>
            <a:fillRect/>
          </a:stretch>
        </p:blipFill>
        <p:spPr>
          <a:xfrm>
            <a:off x="0" y="1"/>
            <a:ext cx="9144000" cy="2133600"/>
          </a:xfrm>
          <a:prstGeom prst="rect">
            <a:avLst/>
          </a:prstGeom>
        </p:spPr>
      </p:pic>
      <p:pic>
        <p:nvPicPr>
          <p:cNvPr id="15" name="Picture 14"/>
          <p:cNvPicPr>
            <a:picLocks noChangeAspect="1"/>
          </p:cNvPicPr>
          <p:nvPr/>
        </p:nvPicPr>
        <p:blipFill>
          <a:blip r:embed="rId4"/>
          <a:stretch>
            <a:fillRect/>
          </a:stretch>
        </p:blipFill>
        <p:spPr>
          <a:xfrm>
            <a:off x="1376134" y="557370"/>
            <a:ext cx="6450127" cy="1182727"/>
          </a:xfrm>
          <a:prstGeom prst="rect">
            <a:avLst/>
          </a:prstGeom>
        </p:spPr>
      </p:pic>
      <p:sp>
        <p:nvSpPr>
          <p:cNvPr id="17" name="Rectangle 16"/>
          <p:cNvSpPr/>
          <p:nvPr/>
        </p:nvSpPr>
        <p:spPr>
          <a:xfrm>
            <a:off x="381000" y="2971800"/>
            <a:ext cx="8305800" cy="2246769"/>
          </a:xfrm>
          <a:prstGeom prst="rect">
            <a:avLst/>
          </a:prstGeom>
        </p:spPr>
        <p:txBody>
          <a:bodyPr wrap="square">
            <a:spAutoFit/>
          </a:bodyPr>
          <a:lstStyle/>
          <a:p>
            <a:pPr algn="ctr"/>
            <a:r>
              <a:rPr lang="en-US" sz="2800" dirty="0" smtClean="0">
                <a:solidFill>
                  <a:srgbClr val="002060"/>
                </a:solidFill>
              </a:rPr>
              <a:t>West Virginia University’s wilderness-based orientation program </a:t>
            </a:r>
            <a:r>
              <a:rPr lang="en-US" sz="2800" dirty="0">
                <a:solidFill>
                  <a:srgbClr val="002060"/>
                </a:solidFill>
              </a:rPr>
              <a:t>for first-year students </a:t>
            </a:r>
            <a:r>
              <a:rPr lang="en-US" sz="2800" dirty="0" smtClean="0">
                <a:solidFill>
                  <a:srgbClr val="002060"/>
                </a:solidFill>
              </a:rPr>
              <a:t>supports </a:t>
            </a:r>
            <a:r>
              <a:rPr lang="en-US" sz="2800" dirty="0">
                <a:solidFill>
                  <a:srgbClr val="002060"/>
                </a:solidFill>
              </a:rPr>
              <a:t>adjustment to college life, retention, and career success by assisting student development in self knowledge, team work, and leadership skills. </a:t>
            </a:r>
          </a:p>
        </p:txBody>
      </p:sp>
    </p:spTree>
    <p:extLst>
      <p:ext uri="{BB962C8B-B14F-4D97-AF65-F5344CB8AC3E}">
        <p14:creationId xmlns:p14="http://schemas.microsoft.com/office/powerpoint/2010/main" val="19023577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4648200" y="1981199"/>
            <a:ext cx="1981200" cy="1520137"/>
          </a:xfrm>
          <a:prstGeom prst="rect">
            <a:avLst/>
          </a:prstGeom>
        </p:spPr>
      </p:pic>
      <p:sp>
        <p:nvSpPr>
          <p:cNvPr id="3" name="Title 2"/>
          <p:cNvSpPr>
            <a:spLocks noGrp="1"/>
          </p:cNvSpPr>
          <p:nvPr>
            <p:ph type="title"/>
          </p:nvPr>
        </p:nvSpPr>
        <p:spPr>
          <a:xfrm>
            <a:off x="228600" y="273050"/>
            <a:ext cx="5105400" cy="731623"/>
          </a:xfrm>
        </p:spPr>
        <p:txBody>
          <a:bodyPr>
            <a:noAutofit/>
          </a:bodyPr>
          <a:lstStyle/>
          <a:p>
            <a:r>
              <a:rPr lang="en-US" sz="2600" dirty="0" smtClean="0">
                <a:solidFill>
                  <a:srgbClr val="002060"/>
                </a:solidFill>
                <a:latin typeface="+mn-lt"/>
              </a:rPr>
              <a:t>Adventure West Virginia  </a:t>
            </a:r>
            <a:endParaRPr lang="en-US" sz="2600" dirty="0">
              <a:solidFill>
                <a:srgbClr val="002060"/>
              </a:solidFill>
              <a:latin typeface="+mn-lt"/>
            </a:endParaRPr>
          </a:p>
        </p:txBody>
      </p:sp>
      <p:pic>
        <p:nvPicPr>
          <p:cNvPr id="5" name="Content Placeholder 4"/>
          <p:cNvPicPr>
            <a:picLocks noGrp="1" noChangeAspect="1"/>
          </p:cNvPicPr>
          <p:nvPr>
            <p:ph idx="1"/>
          </p:nvPr>
        </p:nvPicPr>
        <p:blipFill>
          <a:blip r:embed="rId4"/>
          <a:stretch>
            <a:fillRect/>
          </a:stretch>
        </p:blipFill>
        <p:spPr>
          <a:xfrm>
            <a:off x="4204824" y="3638344"/>
            <a:ext cx="4501026" cy="2000456"/>
          </a:xfrm>
          <a:prstGeom prst="rect">
            <a:avLst/>
          </a:prstGeom>
        </p:spPr>
      </p:pic>
      <p:sp>
        <p:nvSpPr>
          <p:cNvPr id="9" name="Text Placeholder 8"/>
          <p:cNvSpPr>
            <a:spLocks noGrp="1"/>
          </p:cNvSpPr>
          <p:nvPr>
            <p:ph type="body" sz="half" idx="2"/>
          </p:nvPr>
        </p:nvSpPr>
        <p:spPr>
          <a:xfrm>
            <a:off x="460772" y="1292812"/>
            <a:ext cx="3577828" cy="4691063"/>
          </a:xfrm>
        </p:spPr>
        <p:txBody>
          <a:bodyPr>
            <a:normAutofit fontScale="92500" lnSpcReduction="20000"/>
          </a:bodyPr>
          <a:lstStyle/>
          <a:p>
            <a:pPr marL="285750" indent="-285750">
              <a:buFont typeface="Arial" panose="020B0604020202020204" pitchFamily="34" charset="0"/>
              <a:buChar char="•"/>
            </a:pPr>
            <a:r>
              <a:rPr lang="en-US" sz="1900" dirty="0" smtClean="0">
                <a:solidFill>
                  <a:srgbClr val="002060"/>
                </a:solidFill>
                <a:latin typeface="+mn-lt"/>
              </a:rPr>
              <a:t>An alternative to the traditional first-year seminar</a:t>
            </a:r>
          </a:p>
          <a:p>
            <a:pPr marL="285750" indent="-285750">
              <a:buFont typeface="Arial" panose="020B0604020202020204" pitchFamily="34" charset="0"/>
              <a:buChar char="•"/>
            </a:pPr>
            <a:endParaRPr lang="en-US" sz="1900" dirty="0">
              <a:solidFill>
                <a:srgbClr val="002060"/>
              </a:solidFill>
              <a:latin typeface="+mn-lt"/>
            </a:endParaRPr>
          </a:p>
          <a:p>
            <a:pPr marL="285750" indent="-285750">
              <a:buFont typeface="Arial" panose="020B0604020202020204" pitchFamily="34" charset="0"/>
              <a:buChar char="•"/>
            </a:pPr>
            <a:r>
              <a:rPr lang="en-US" sz="1900" dirty="0" smtClean="0">
                <a:solidFill>
                  <a:srgbClr val="002060"/>
                </a:solidFill>
                <a:latin typeface="+mn-lt"/>
              </a:rPr>
              <a:t>Voluntary course enrollment on a first-come, first-serve basis</a:t>
            </a:r>
          </a:p>
          <a:p>
            <a:pPr marL="285750" indent="-285750">
              <a:buFont typeface="Arial" panose="020B0604020202020204" pitchFamily="34" charset="0"/>
              <a:buChar char="•"/>
            </a:pPr>
            <a:endParaRPr lang="en-US" sz="1900" dirty="0" smtClean="0">
              <a:solidFill>
                <a:srgbClr val="002060"/>
              </a:solidFill>
              <a:latin typeface="+mn-lt"/>
            </a:endParaRPr>
          </a:p>
          <a:p>
            <a:pPr marL="285750" indent="-285750">
              <a:buFont typeface="Arial" panose="020B0604020202020204" pitchFamily="34" charset="0"/>
              <a:buChar char="•"/>
            </a:pPr>
            <a:r>
              <a:rPr lang="en-US" sz="1900" dirty="0" smtClean="0">
                <a:solidFill>
                  <a:srgbClr val="002060"/>
                </a:solidFill>
                <a:latin typeface="+mn-lt"/>
              </a:rPr>
              <a:t>Length of course varies (average 6-7 days)  and cost varies (approx. $400)</a:t>
            </a:r>
          </a:p>
          <a:p>
            <a:pPr marL="285750" indent="-285750">
              <a:buFont typeface="Arial" panose="020B0604020202020204" pitchFamily="34" charset="0"/>
              <a:buChar char="•"/>
            </a:pPr>
            <a:endParaRPr lang="en-US" sz="1900" dirty="0">
              <a:solidFill>
                <a:srgbClr val="002060"/>
              </a:solidFill>
              <a:latin typeface="+mn-lt"/>
            </a:endParaRPr>
          </a:p>
          <a:p>
            <a:pPr marL="285750" indent="-285750">
              <a:buFont typeface="Arial" panose="020B0604020202020204" pitchFamily="34" charset="0"/>
              <a:buChar char="•"/>
            </a:pPr>
            <a:r>
              <a:rPr lang="en-US" sz="1900" dirty="0" smtClean="0">
                <a:solidFill>
                  <a:srgbClr val="002060"/>
                </a:solidFill>
                <a:latin typeface="+mn-lt"/>
              </a:rPr>
              <a:t>In fall 2012, over 600 seats open</a:t>
            </a:r>
          </a:p>
          <a:p>
            <a:pPr marL="285750" indent="-285750">
              <a:buFont typeface="Arial" panose="020B0604020202020204" pitchFamily="34" charset="0"/>
              <a:buChar char="•"/>
            </a:pPr>
            <a:endParaRPr lang="en-US" sz="1900" dirty="0" smtClean="0">
              <a:solidFill>
                <a:srgbClr val="002060"/>
              </a:solidFill>
              <a:latin typeface="+mn-lt"/>
            </a:endParaRPr>
          </a:p>
          <a:p>
            <a:pPr marL="285750" indent="-285750">
              <a:buFont typeface="Arial" panose="020B0604020202020204" pitchFamily="34" charset="0"/>
              <a:buChar char="•"/>
            </a:pPr>
            <a:r>
              <a:rPr lang="en-US" sz="1900" dirty="0" smtClean="0">
                <a:solidFill>
                  <a:srgbClr val="002060"/>
                </a:solidFill>
                <a:latin typeface="+mn-lt"/>
              </a:rPr>
              <a:t>Course occurs before beginning of fall semester</a:t>
            </a:r>
          </a:p>
          <a:p>
            <a:pPr marL="285750" indent="-285750">
              <a:buFont typeface="Arial" panose="020B0604020202020204" pitchFamily="34" charset="0"/>
              <a:buChar char="•"/>
            </a:pPr>
            <a:endParaRPr lang="en-US" sz="1900" dirty="0">
              <a:solidFill>
                <a:srgbClr val="002060"/>
              </a:solidFill>
              <a:latin typeface="+mn-lt"/>
            </a:endParaRPr>
          </a:p>
          <a:p>
            <a:pPr marL="285750" indent="-285750">
              <a:buFont typeface="Arial" panose="020B0604020202020204" pitchFamily="34" charset="0"/>
              <a:buChar char="•"/>
            </a:pPr>
            <a:r>
              <a:rPr lang="en-US" sz="1900" dirty="0" smtClean="0">
                <a:solidFill>
                  <a:srgbClr val="002060"/>
                </a:solidFill>
                <a:latin typeface="+mn-lt"/>
              </a:rPr>
              <a:t>Course requires trip completion, paper assignments, classroom attendance, and service project </a:t>
            </a:r>
            <a:endParaRPr lang="en-US" sz="1900" dirty="0">
              <a:solidFill>
                <a:srgbClr val="002060"/>
              </a:solidFill>
              <a:latin typeface="+mn-lt"/>
            </a:endParaRP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p:txBody>
      </p:sp>
      <p:pic>
        <p:nvPicPr>
          <p:cNvPr id="4" name="Picture 3"/>
          <p:cNvPicPr>
            <a:picLocks noChangeAspect="1"/>
          </p:cNvPicPr>
          <p:nvPr/>
        </p:nvPicPr>
        <p:blipFill>
          <a:blip r:embed="rId5"/>
          <a:stretch>
            <a:fillRect/>
          </a:stretch>
        </p:blipFill>
        <p:spPr>
          <a:xfrm>
            <a:off x="5555216" y="273050"/>
            <a:ext cx="2902984" cy="1382783"/>
          </a:xfrm>
          <a:prstGeom prst="rect">
            <a:avLst/>
          </a:prstGeom>
        </p:spPr>
      </p:pic>
    </p:spTree>
    <p:extLst>
      <p:ext uri="{BB962C8B-B14F-4D97-AF65-F5344CB8AC3E}">
        <p14:creationId xmlns:p14="http://schemas.microsoft.com/office/powerpoint/2010/main" val="3539188041"/>
      </p:ext>
    </p:extLst>
  </p:cSld>
  <p:clrMapOvr>
    <a:masterClrMapping/>
  </p:clrMapOvr>
  <p:timing>
    <p:tnLst>
      <p:par>
        <p:cTn id="1" dur="indefinite" restart="never" nodeType="tmRoot"/>
      </p:par>
    </p:tnLst>
  </p:timing>
</p:sld>
</file>

<file path=ppt/theme/theme1.xml><?xml version="1.0" encoding="utf-8"?>
<a:theme xmlns:a="http://schemas.openxmlformats.org/drawingml/2006/main" name="WVUBrand4x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spcFirstLastPara="0" vert="horz" wrap="square" lIns="104268" tIns="104268" rIns="104268" bIns="49530" numCol="1" spcCol="1270" anchor="ctr" anchorCtr="0">
        <a:noAutofit/>
      </a:bodyPr>
      <a:lstStyle>
        <a:defPPr algn="ctr" defTabSz="1155700">
          <a:lnSpc>
            <a:spcPct val="90000"/>
          </a:lnSpc>
          <a:spcBef>
            <a:spcPct val="0"/>
          </a:spcBef>
          <a:spcAft>
            <a:spcPct val="35000"/>
          </a:spcAft>
          <a:defRPr sz="2600" kern="1200" dirty="0" smtClean="0"/>
        </a:defPPr>
      </a:lstStyle>
      <a: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11613</TotalTime>
  <Words>4112</Words>
  <Application>Microsoft Office PowerPoint</Application>
  <PresentationFormat>On-screen Show (4:3)</PresentationFormat>
  <Paragraphs>451</Paragraphs>
  <Slides>31</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Calibri</vt:lpstr>
      <vt:lpstr>Georgia</vt:lpstr>
      <vt:lpstr>Times New Roman</vt:lpstr>
      <vt:lpstr>Times New Roman (Body)</vt:lpstr>
      <vt:lpstr>Wingdings</vt:lpstr>
      <vt:lpstr>WVUBrand4x3</vt:lpstr>
      <vt:lpstr>West Virginia Adventure Assessment </vt:lpstr>
      <vt:lpstr>PowerPoint Presentation</vt:lpstr>
      <vt:lpstr>Outline</vt:lpstr>
      <vt:lpstr>PowerPoint Presentation</vt:lpstr>
      <vt:lpstr>PowerPoint Presentation</vt:lpstr>
      <vt:lpstr>First-year orientation Seminars</vt:lpstr>
      <vt:lpstr>Outdoor orientation programs</vt:lpstr>
      <vt:lpstr>PowerPoint Presentation</vt:lpstr>
      <vt:lpstr>Adventure West Virginia  </vt:lpstr>
      <vt:lpstr>Methodology &amp; research         design</vt:lpstr>
      <vt:lpstr>PowerPoint Presentation</vt:lpstr>
      <vt:lpstr>PowerPoint Presentation</vt:lpstr>
      <vt:lpstr>Variables of interest</vt:lpstr>
      <vt:lpstr>PowerPoint Presentation</vt:lpstr>
      <vt:lpstr>Retention Probability Impact</vt:lpstr>
      <vt:lpstr>Probability Profiles</vt:lpstr>
      <vt:lpstr>Conclusions-Retention</vt:lpstr>
      <vt:lpstr>Impact of EFC on Retention</vt:lpstr>
      <vt:lpstr>PowerPoint Presentation</vt:lpstr>
      <vt:lpstr> </vt:lpstr>
      <vt:lpstr> Six-Year Graduation Probabilities </vt:lpstr>
      <vt:lpstr>Conclusions-Graduation</vt:lpstr>
      <vt:lpstr>PowerPoint Presentation</vt:lpstr>
      <vt:lpstr>PowerPoint Presentation</vt:lpstr>
      <vt:lpstr>Financial Impact of One Year Additional Retention as a Result of AWV Participation </vt:lpstr>
      <vt:lpstr>  </vt:lpstr>
      <vt:lpstr>graduation rate for all FTF based on participation in AWV  </vt:lpstr>
      <vt:lpstr>Study Limitations</vt:lpstr>
      <vt:lpstr>Future Research Initiative </vt:lpstr>
      <vt:lpstr>Benefits of Building a student Success tracking profile</vt:lpstr>
      <vt:lpstr>Questions</vt:lpstr>
    </vt:vector>
  </TitlesOfParts>
  <Manager/>
  <Company>West Virginia University</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Chris Schwer</dc:creator>
  <cp:keywords/>
  <dc:description/>
  <cp:lastModifiedBy>Vicky Morris-Dueer</cp:lastModifiedBy>
  <cp:revision>520</cp:revision>
  <cp:lastPrinted>2011-03-15T19:57:48Z</cp:lastPrinted>
  <dcterms:created xsi:type="dcterms:W3CDTF">2011-05-31T14:22:48Z</dcterms:created>
  <dcterms:modified xsi:type="dcterms:W3CDTF">2014-11-12T16:15:37Z</dcterms:modified>
  <cp:category/>
</cp:coreProperties>
</file>