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614" r:id="rId4"/>
  </p:sldMasterIdLst>
  <p:notesMasterIdLst>
    <p:notesMasterId r:id="rId17"/>
  </p:notesMasterIdLst>
  <p:sldIdLst>
    <p:sldId id="265" r:id="rId5"/>
    <p:sldId id="271" r:id="rId6"/>
    <p:sldId id="272" r:id="rId7"/>
    <p:sldId id="276" r:id="rId8"/>
    <p:sldId id="267" r:id="rId9"/>
    <p:sldId id="266" r:id="rId10"/>
    <p:sldId id="273" r:id="rId11"/>
    <p:sldId id="269" r:id="rId12"/>
    <p:sldId id="268" r:id="rId13"/>
    <p:sldId id="277" r:id="rId14"/>
    <p:sldId id="274" r:id="rId15"/>
    <p:sldId id="275" r:id="rId16"/>
  </p:sldIdLst>
  <p:sldSz cx="9144000" cy="5143500" type="screen16x9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Schuetz" initials="SS" lastIdx="31" clrIdx="0">
    <p:extLst>
      <p:ext uri="{19B8F6BF-5375-455C-9EA6-DF929625EA0E}">
        <p15:presenceInfo xmlns:p15="http://schemas.microsoft.com/office/powerpoint/2012/main" userId="S-1-5-21-1275210071-583907252-725345543-152031" providerId="AD"/>
      </p:ext>
    </p:extLst>
  </p:cmAuthor>
  <p:cmAuthor id="2" name="David Myers" initials="DM [2]" lastIdx="11" clrIdx="1">
    <p:extLst>
      <p:ext uri="{19B8F6BF-5375-455C-9EA6-DF929625EA0E}">
        <p15:presenceInfo xmlns:p15="http://schemas.microsoft.com/office/powerpoint/2012/main" userId="S-1-5-21-1275210071-583907252-725345543-195214" providerId="AD"/>
      </p:ext>
    </p:extLst>
  </p:cmAuthor>
  <p:cmAuthor id="3" name="George Widenor" initials="GW" lastIdx="1" clrIdx="2">
    <p:extLst>
      <p:ext uri="{19B8F6BF-5375-455C-9EA6-DF929625EA0E}">
        <p15:presenceInfo xmlns:p15="http://schemas.microsoft.com/office/powerpoint/2012/main" userId="S::gwidenor@ksu.edu::d257b64f-002e-47cb-a49a-1e2fd61bbb65" providerId="AD"/>
      </p:ext>
    </p:extLst>
  </p:cmAuthor>
  <p:cmAuthor id="4" name="Lynn Carlin" initials="LC" lastIdx="0" clrIdx="3">
    <p:extLst>
      <p:ext uri="{19B8F6BF-5375-455C-9EA6-DF929625EA0E}">
        <p15:presenceInfo xmlns:p15="http://schemas.microsoft.com/office/powerpoint/2012/main" userId="S-1-5-21-3222061595-732799848-2956756862-1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502988"/>
    <a:srgbClr val="D1D1D1"/>
    <a:srgbClr val="796D8D"/>
    <a:srgbClr val="512699"/>
    <a:srgbClr val="A7A7A7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91FE3-1421-49B3-97C1-82E8172390D1}" v="10" dt="2021-10-21T16:03:00.963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5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90DD19-7A04-4014-BAA9-C47D35AA8B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C5243-E83E-4960-AB6C-8F94DAB6E3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B92749-8DCF-4798-97E6-662ECDCD281A}" type="datetimeFigureOut">
              <a:rPr lang="en-US" altLang="en-US"/>
              <a:pPr>
                <a:defRPr/>
              </a:pPr>
              <a:t>12/1/2021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1FBFAA-FD7E-4080-A39C-AC51E841E5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43EBE8-CDAE-4FA3-9237-B24CD3768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464F4-92EA-4F6B-B53A-13BE36E635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85C81-0287-4BC2-9BB4-6D6319370D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FF3A52-5F76-412D-96B4-E41EF5A72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B38F-9D67-4137-B8BE-FFE32057BA6B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E982-7EFB-4F69-A94C-0F50C8530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466E-F886-4D51-BDF0-F267C45CFEE6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01C1-65F4-4F47-81D0-E86BE869B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0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7F23E-3A5D-4FFB-8859-9EC6E95C27E5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7B57-3DFB-4886-8CB1-0787691C9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7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35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A515-2583-48C5-95A7-E2DB7E79A98D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9126E-1A0C-4EA9-BA00-9067666C8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B77A1-D865-42FA-B42F-A5C1FB234A66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179C-A21B-4ECF-85B5-D3FE32BEA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586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2B7B-20F1-4601-8A87-049AB366FC82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14AAB-B32F-4F19-83BA-F1E6352CD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7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58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D72E-5B46-4228-9794-A1B5AA830941}" type="datetime1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7750-3BDD-4BFF-B94B-4D6BFB51A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9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663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9526-F0CA-4AD6-AAAA-23992104119E}" type="datetime1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751C8-E103-42A0-878C-20049C6EA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650F-07C0-44A2-8D13-774CC7C9FF15}" type="datetime1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2FB4-9DE6-475B-8C9F-D3EBBA738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D166-BA56-4FDD-AA31-42DFE6067F39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82EC-9B8D-48C4-921B-416FCBC8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B66A-D4AE-4C88-90C6-E06F37C65546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CE5F-083C-4217-87A0-6AFBF4746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250EE9-45F1-4C2E-BB96-206FA61C5F23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E18E45-EFB4-4FE0-BE9D-EA6C959D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new templat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670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615" r:id="rId1"/>
    <p:sldLayoutId id="2147493616" r:id="rId2"/>
    <p:sldLayoutId id="2147493617" r:id="rId3"/>
    <p:sldLayoutId id="2147493618" r:id="rId4"/>
    <p:sldLayoutId id="2147493619" r:id="rId5"/>
    <p:sldLayoutId id="2147493620" r:id="rId6"/>
    <p:sldLayoutId id="2147493621" r:id="rId7"/>
    <p:sldLayoutId id="2147493622" r:id="rId8"/>
    <p:sldLayoutId id="2147493623" r:id="rId9"/>
    <p:sldLayoutId id="2147493624" r:id="rId10"/>
    <p:sldLayoutId id="2147493625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-state.edu/assessment/aboutus/accredit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commission.org/Policies/criteria-and-core-components.html#2" TargetMode="External"/><Relationship Id="rId2" Type="http://schemas.openxmlformats.org/officeDocument/2006/relationships/hyperlink" Target="https://www.hlcommission.org/Policies/criteria-and-core-components.html#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lcommission.org/Policies/criteria-and-core-components.html#5" TargetMode="External"/><Relationship Id="rId5" Type="http://schemas.openxmlformats.org/officeDocument/2006/relationships/hyperlink" Target="https://www.hlcommission.org/Policies/criteria-and-core-components.html#4" TargetMode="External"/><Relationship Id="rId4" Type="http://schemas.openxmlformats.org/officeDocument/2006/relationships/hyperlink" Target="https://www.hlcommission.org/Policies/criteria-and-core-components.html#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8479-9764-48E2-BEBE-B0B05977B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480535"/>
          </a:xfrm>
        </p:spPr>
        <p:txBody>
          <a:bodyPr/>
          <a:lstStyle/>
          <a:p>
            <a:r>
              <a:rPr lang="en-US"/>
              <a:t>Preparing for K-State’s Next Institutional Accreditation by HLC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1800"/>
              <a:t>Nov 2,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7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9947-574C-4515-B8B3-1F1BFA12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Who are contact points at academic units?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0F1B-314E-4455-AC56-0C4B3F290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2195278"/>
          </a:xfrm>
          <a:ln>
            <a:solidFill>
              <a:srgbClr val="7030A0"/>
            </a:solidFill>
          </a:ln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Karen Pedersen			Global Campus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Ansley Chua				Business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Sara Rosenkranz			Health &amp; Human Sci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Cindy Shuman			Education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Sarah </a:t>
            </a:r>
            <a:r>
              <a:rPr lang="en-US" sz="160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Reznikoff</a:t>
            </a: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		Graduate School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Jackie Spears			Olathe Campus</a:t>
            </a:r>
            <a:endParaRPr lang="en-US" sz="160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Dan Moser				Agriculture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3B80A1-683C-44DC-84FB-F64BF804E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195278"/>
          </a:xfrm>
          <a:ln>
            <a:solidFill>
              <a:srgbClr val="7030A0"/>
            </a:solidFill>
          </a:ln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Kimathi </a:t>
            </a:r>
            <a:r>
              <a:rPr lang="en-US" sz="1600" err="1">
                <a:solidFill>
                  <a:srgbClr val="00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Choma</a:t>
            </a: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		Arts &amp; Science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Katie Kingery-Page		</a:t>
            </a:r>
            <a:r>
              <a:rPr lang="en-US" sz="160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APDesign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Gary Clark				Engineering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Johann Coetzee			Vet Med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Terri </a:t>
            </a:r>
            <a:r>
              <a:rPr lang="en-US" sz="160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Gaeddert</a:t>
            </a: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		Salina Campus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Joe </a:t>
            </a:r>
            <a:r>
              <a:rPr lang="en-US" sz="160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Mocnik</a:t>
            </a: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				Libraries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Mary Tolar				Leadership Studies</a:t>
            </a:r>
            <a:endParaRPr lang="en-US" sz="160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B32CD-4C70-4722-A150-E6E02358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0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B49C-F781-4D44-8E13-2E5CCF44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is my role in this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C58D-69C2-4371-99C6-1BC6F320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1471"/>
            <a:ext cx="8229600" cy="32547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300"/>
              <a:t>Help the core team to gather substantiated examples and documents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/>
              <a:t>Help promote awareness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/>
              <a:t>Help respond to information requests by the on-site review team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/>
              <a:t>Prepare to attend certain focus and open forums during the site visit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/>
              <a:t>For Salina campus, please be prepared for a visit by 1-2 HLC reviewers.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5F7F5-E4C0-4F04-8E1E-51F781A7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9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24E2-E34F-4BC1-87F3-8DB5B437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E6BB-C6F8-45C8-A8AF-BEFCC9B2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028432" cy="2615945"/>
          </a:xfrm>
        </p:spPr>
        <p:txBody>
          <a:bodyPr/>
          <a:lstStyle/>
          <a:p>
            <a:r>
              <a:rPr lang="en-US">
                <a:hlinkClick r:id="rId2"/>
              </a:rPr>
              <a:t>https://www.k-state.edu/assessment/aboutus/accreditation/</a:t>
            </a:r>
            <a:r>
              <a:rPr lang="en-US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73452-3B2D-4E40-86ED-543CCEAA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B558-F26F-441F-AF97-0BC914A6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is HLC accreditation?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3C52F-86BD-45D1-9F50-CFCE0A6A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2" y="1200151"/>
            <a:ext cx="7762809" cy="3020157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Ubuntu"/>
              </a:rPr>
              <a:t>The Higher Learning Commission (HLC) is an independent corporation that was founded in 1895 as one of six regional institutional accreditors in the United States. HLC accredits degree-granting post-secondary educational institutions in the United States.</a:t>
            </a:r>
          </a:p>
          <a:p>
            <a:pPr marL="0" indent="0">
              <a:buNone/>
            </a:pPr>
            <a:endParaRPr lang="en-US" b="0" i="0" dirty="0">
              <a:effectLst/>
              <a:latin typeface="Ubuntu"/>
            </a:endParaRPr>
          </a:p>
          <a:p>
            <a:pPr marL="0" indent="0">
              <a:buNone/>
            </a:pPr>
            <a:r>
              <a:rPr lang="en-US" dirty="0">
                <a:latin typeface="Ubuntu"/>
              </a:rPr>
              <a:t>K-State has been accredited by HLC </a:t>
            </a:r>
            <a:r>
              <a:rPr lang="en-US">
                <a:latin typeface="Ubuntu"/>
              </a:rPr>
              <a:t>since 1916.</a:t>
            </a:r>
            <a:r>
              <a:rPr lang="en-US" b="0" i="0">
                <a:effectLst/>
                <a:latin typeface="Ubuntu"/>
              </a:rPr>
              <a:t>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36C46-98ED-4FCA-B1C4-46B05D97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3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545C-B48C-4434-8BAD-6BB3BA7F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877"/>
            <a:ext cx="8229600" cy="857250"/>
          </a:xfrm>
        </p:spPr>
        <p:txBody>
          <a:bodyPr/>
          <a:lstStyle/>
          <a:p>
            <a:pPr algn="l"/>
            <a:r>
              <a:rPr lang="en-US" sz="3200"/>
              <a:t>How often does institutional accreditation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C74A-9E05-40CA-8463-3EA467CC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7151"/>
            <a:ext cx="8229600" cy="29974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Every 10 years, an institution goes through a comprehensive HLC review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There is a fourth-year review by HLC during the 10-year cycle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K-State is preparing for the 10-year comprehensive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750EC-4B14-4900-949A-A66F057A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0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9E80-04A6-4604-BD30-8CAB0370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are the purposes of HLC accreditation?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E8CFC-909A-4711-8BF5-329DB176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6300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Serve as a license for operation,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Confirm the existence and quality of addressing the criteria,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201F1E"/>
                </a:solidFill>
                <a:latin typeface="Calibri" panose="020F0502020204030204" pitchFamily="34" charset="0"/>
              </a:rPr>
              <a:t>Identify</a:t>
            </a:r>
            <a:r>
              <a:rPr lang="en-US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 where improvements could be made</a:t>
            </a:r>
            <a:r>
              <a:rPr lang="en-US">
                <a:solidFill>
                  <a:srgbClr val="201F1E"/>
                </a:solidFill>
                <a:latin typeface="Calibri" panose="020F0502020204030204" pitchFamily="34" charset="0"/>
              </a:rPr>
              <a:t>,</a:t>
            </a:r>
            <a:endParaRPr lang="en-US" b="0" i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201F1E"/>
                </a:solidFill>
                <a:latin typeface="Calibri" panose="020F0502020204030204" pitchFamily="34" charset="0"/>
              </a:rPr>
              <a:t>G</a:t>
            </a:r>
            <a:r>
              <a:rPr lang="en-US" b="0" i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uide enhancement of institutional practices,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201F1E"/>
                </a:solidFill>
                <a:latin typeface="Calibri" panose="020F0502020204030204" pitchFamily="34" charset="0"/>
              </a:rPr>
              <a:t>For K-State, serve as a vehicle to strategize pathways to the future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9D613-5A19-4CA3-97A6-BFDAA746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A0B30-DF23-4289-A962-0D668C38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do we need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0B9A-0AAD-4C33-96DD-2863B667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6823"/>
            <a:ext cx="7886700" cy="26975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Submit a comprehensive assurance argument—responding to all five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Complete a Federal Compliance review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Submit HLC Quality Initiative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Host a campus visit by a team of HLC peer reviewers—April 11-13, 2022.</a:t>
            </a:r>
          </a:p>
        </p:txBody>
      </p:sp>
    </p:spTree>
    <p:extLst>
      <p:ext uri="{BB962C8B-B14F-4D97-AF65-F5344CB8AC3E}">
        <p14:creationId xmlns:p14="http://schemas.microsoft.com/office/powerpoint/2010/main" val="110089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AF39-94B3-4BE4-A7E5-712F5C5C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criteria does HLC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FAE5-3A93-4A88-AE51-59ACE99C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2681"/>
            <a:ext cx="7886700" cy="334250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>
                <a:hlinkClick r:id="rId2"/>
              </a:rPr>
              <a:t>Criterion 1. Mission</a:t>
            </a:r>
            <a:r>
              <a:rPr lang="en-US"/>
              <a:t> (3 core components)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>
                <a:hlinkClick r:id="rId3"/>
              </a:rPr>
              <a:t>Criterion 2. Integrity: Ethical and Responsible Conduct</a:t>
            </a:r>
            <a:r>
              <a:rPr lang="en-US"/>
              <a:t> (5 core components)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>
                <a:hlinkClick r:id="rId4"/>
              </a:rPr>
              <a:t>Criterion 3. Teaching and Learning: Quality, Resources, and Support</a:t>
            </a:r>
            <a:r>
              <a:rPr lang="en-US"/>
              <a:t> (4 core components)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>
                <a:hlinkClick r:id="rId5"/>
              </a:rPr>
              <a:t>Criterion 4. Teaching and Learning: Evaluation and Improvement</a:t>
            </a:r>
            <a:r>
              <a:rPr lang="en-US"/>
              <a:t> (3 core components)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>
                <a:hlinkClick r:id="rId6"/>
              </a:rPr>
              <a:t>Criterion 5. Institutional Effectiveness, Resources and Planning</a:t>
            </a:r>
            <a:r>
              <a:rPr lang="en-US"/>
              <a:t> (3 core components)</a:t>
            </a:r>
          </a:p>
          <a:p>
            <a:pPr marL="0" indent="0">
              <a:lnSpc>
                <a:spcPct val="120000"/>
              </a:lnSpc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3BED-B667-424D-8396-376969DD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Where are we in this process right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FA5BB-2640-4CF6-9487-0C19E77E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126E-1A0C-4EA9-BA00-9067666C8B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5485F1-1CB0-45E1-834E-FB2049ED3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6823"/>
            <a:ext cx="7886700" cy="269756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Assurance Argument—70%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Federal Compliance review—95%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HLC Quality Initiative report--Completed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Campus visit—April 11-13, 2022.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All paperless!</a:t>
            </a:r>
          </a:p>
        </p:txBody>
      </p:sp>
    </p:spTree>
    <p:extLst>
      <p:ext uri="{BB962C8B-B14F-4D97-AF65-F5344CB8AC3E}">
        <p14:creationId xmlns:p14="http://schemas.microsoft.com/office/powerpoint/2010/main" val="323905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EFF8F-F00D-4743-9216-D3BEE565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must we complete all preparation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A326-4797-4834-AD9C-D4817AEA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5930"/>
            <a:ext cx="7886700" cy="3526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January 31</a:t>
            </a:r>
            <a:r>
              <a:rPr lang="en-US" baseline="30000"/>
              <a:t>st</a:t>
            </a:r>
            <a:r>
              <a:rPr lang="en-US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5176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50DA-9FF8-4A3C-BB5C-0E8CA790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are leading the preparation?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D26D-C298-45A1-820A-BCD0AEC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1656"/>
            <a:ext cx="8229600" cy="3312934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Core team members: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Bin Ning, Fred </a:t>
            </a:r>
            <a:r>
              <a:rPr lang="en-US" sz="1800" dirty="0" err="1"/>
              <a:t>Burrack</a:t>
            </a:r>
            <a:r>
              <a:rPr lang="en-US" sz="1800" dirty="0"/>
              <a:t>, Shane </a:t>
            </a:r>
            <a:r>
              <a:rPr lang="en-US" sz="1800" dirty="0" err="1"/>
              <a:t>Schellpfeffer</a:t>
            </a:r>
            <a:r>
              <a:rPr lang="en-US" sz="1800" dirty="0"/>
              <a:t> and Kerri Keller</a:t>
            </a:r>
            <a:endParaRPr lang="en-US" sz="20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Ad hoc resources persons: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Administrative unit leaders, faculty Senate, SGA representative…</a:t>
            </a:r>
            <a:r>
              <a:rPr lang="en-US" sz="1800" b="1" dirty="0"/>
              <a:t> 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Assurance argument readers and reviewers: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Readers: Joe </a:t>
            </a:r>
            <a:r>
              <a:rPr lang="en-US" sz="1800" dirty="0" err="1"/>
              <a:t>Mocnik</a:t>
            </a:r>
            <a:r>
              <a:rPr lang="en-US" sz="1800" dirty="0"/>
              <a:t> (Libraries), Michael Young (Faculty), Karen Pedersen (Online Education), Joel Anderson (Research)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/>
              <a:t>Reviewers: President’s Cabinet members</a:t>
            </a:r>
          </a:p>
        </p:txBody>
      </p:sp>
    </p:spTree>
    <p:extLst>
      <p:ext uri="{BB962C8B-B14F-4D97-AF65-F5344CB8AC3E}">
        <p14:creationId xmlns:p14="http://schemas.microsoft.com/office/powerpoint/2010/main" val="34518373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C8527187DBE44A07427F7CA061609" ma:contentTypeVersion="14" ma:contentTypeDescription="Create a new document." ma:contentTypeScope="" ma:versionID="3f7cd6fd8b0238570466236cd8b12cb9">
  <xsd:schema xmlns:xsd="http://www.w3.org/2001/XMLSchema" xmlns:xs="http://www.w3.org/2001/XMLSchema" xmlns:p="http://schemas.microsoft.com/office/2006/metadata/properties" xmlns:ns3="0ec99067-51da-4804-91ee-650c4e1ef8e6" xmlns:ns4="6f345034-dade-4241-8de4-5e365dd3b44c" targetNamespace="http://schemas.microsoft.com/office/2006/metadata/properties" ma:root="true" ma:fieldsID="77418ac65eaa4739f1b272a47f47eb2a" ns3:_="" ns4:_="">
    <xsd:import namespace="0ec99067-51da-4804-91ee-650c4e1ef8e6"/>
    <xsd:import namespace="6f345034-dade-4241-8de4-5e365dd3b4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99067-51da-4804-91ee-650c4e1ef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45034-dade-4241-8de4-5e365dd3b44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3AAB1-CE66-443A-9810-9BD0863128DA}">
  <ds:schemaRefs>
    <ds:schemaRef ds:uri="0ec99067-51da-4804-91ee-650c4e1ef8e6"/>
    <ds:schemaRef ds:uri="6f345034-dade-4241-8de4-5e365dd3b4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DCF20D2-02FE-4CDE-9C42-C834FB16154E}">
  <ds:schemaRefs>
    <ds:schemaRef ds:uri="0ec99067-51da-4804-91ee-650c4e1ef8e6"/>
    <ds:schemaRef ds:uri="6f345034-dade-4241-8de4-5e365dd3b4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999321-BBDB-417A-A4E7-CF0B2445D5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589</Words>
  <Application>Microsoft Office PowerPoint</Application>
  <PresentationFormat>On-screen Show (16:9)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Ubuntu</vt:lpstr>
      <vt:lpstr>Wingdings</vt:lpstr>
      <vt:lpstr>1_Office Theme</vt:lpstr>
      <vt:lpstr>Preparing for K-State’s Next Institutional Accreditation by HLC     Nov 2, 2021</vt:lpstr>
      <vt:lpstr>What is HLC accreditation?</vt:lpstr>
      <vt:lpstr>How often does institutional accreditation happens?</vt:lpstr>
      <vt:lpstr>What are the purposes of HLC accreditation?</vt:lpstr>
      <vt:lpstr>What do we need to prepare?</vt:lpstr>
      <vt:lpstr>What criteria does HLC use?</vt:lpstr>
      <vt:lpstr>Where are we in this process right now?</vt:lpstr>
      <vt:lpstr>When must we complete all preparation work?</vt:lpstr>
      <vt:lpstr>Who are leading the preparation?</vt:lpstr>
      <vt:lpstr>Who are contact points at academic units?</vt:lpstr>
      <vt:lpstr>What is my role in this process?</vt:lpstr>
      <vt:lpstr>Communications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Bin Ning</cp:lastModifiedBy>
  <cp:revision>2</cp:revision>
  <cp:lastPrinted>2019-09-06T19:48:47Z</cp:lastPrinted>
  <dcterms:created xsi:type="dcterms:W3CDTF">2010-04-12T23:12:02Z</dcterms:created>
  <dcterms:modified xsi:type="dcterms:W3CDTF">2021-12-01T19:46:05Z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0x010100DCBC8527187DBE44A07427F7CA061609</vt:lpwstr>
  </property>
</Properties>
</file>