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5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Lst>
  <p:sldSz cx="9144000" cy="5143500" type="screen16x9"/>
  <p:notesSz cx="6858000" cy="9144000"/>
  <p:embeddedFontLst>
    <p:embeddedFont>
      <p:font typeface="Helvetica Neue" panose="020B0604020202020204" charset="0"/>
      <p:bold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A2D7ADB-3EEE-4123-871F-4791A456A896}">
  <a:tblStyle styleId="{8A2D7ADB-3EEE-4123-871F-4791A456A89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080" autoAdjust="0"/>
  </p:normalViewPr>
  <p:slideViewPr>
    <p:cSldViewPr snapToGrid="0">
      <p:cViewPr>
        <p:scale>
          <a:sx n="138" d="100"/>
          <a:sy n="138" d="100"/>
        </p:scale>
        <p:origin x="68" y="-1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f7f40ee68f_0_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6" name="Google Shape;86;g3f7f40ee68f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f50db7ad5d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3f50db7ad5d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f50db7ad5d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f50db7ad5d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f7f40ee68f_0_4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6" name="Google Shape;246;g3f7f40ee68f_0_4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f50db7ad5d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3f50db7ad5d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3f50db7ad5d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3f50db7ad5d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3f50db7ad5d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3f50db7ad5d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3f50db7ad5d_0_2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3f50db7ad5d_0_2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f50db7ad5d_0_2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3f50db7ad5d_0_2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f81a4c2fe0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3f81a4c2fe0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3f50db7ad5d_0_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 name="Google Shape;381;g3f50db7ad5d_0_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f7f40ee68f_0_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3f7f40ee68f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My name is Jason Coleman. I am a professor and STEM Librarian at Hale Library. I am one of the directors of K-State’s AI Consulting Service. I’m happy to answer questions by email, but if you have many questions or if some are complex, it is best to meet with me one-on-one. You can make an appointment with my by visiting jasoncoleman.youcanbook.me</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3f50db7ad5d_0_2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3f50db7ad5d_0_2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3f50db7ad5d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3f50db7ad5d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f50db7ad5d_0_3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3f50db7ad5d_0_3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3f50db7ad5d_0_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 name="Google Shape;418;g3f50db7ad5d_0_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3f81a4c2fe0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3f81a4c2fe0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3f81a4c2fe0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3f81a4c2fe0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3f50db7ad5d_0_3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 name="Google Shape;445;g3f50db7ad5d_0_3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3f50db7ad5d_0_4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 name="Google Shape;454;g3f50db7ad5d_0_4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3f50db7ad5d_0_3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3f50db7ad5d_0_3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3f50db7ad5d_0_4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 name="Google Shape;472;g3f50db7ad5d_0_4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f7f40ee68f_0_10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3f7f40ee68f_0_10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3f50db7ad5d_0_4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g3f50db7ad5d_0_4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3f50db7ad5d_0_4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0" name="Google Shape;490;g3f50db7ad5d_0_4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3f50db7ad5d_0_4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9" name="Google Shape;499;g3f50db7ad5d_0_4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3f50db7ad5d_0_4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8" name="Google Shape;508;g3f50db7ad5d_0_4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3f50db7ad5d_0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7" name="Google Shape;517;g3f50db7ad5d_0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3f50db7ad5d_0_3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7" name="Google Shape;527;g3f50db7ad5d_0_3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g3f50db7ad5d_0_3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7" name="Google Shape;537;g3f50db7ad5d_0_3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3f50db7ad5d_0_4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7" name="Google Shape;547;g3f50db7ad5d_0_4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3f50db7ad5d_0_4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6" name="Google Shape;556;g3f50db7ad5d_0_4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3f50db7ad5d_0_5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6" name="Google Shape;576;g3f50db7ad5d_0_5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f7f40ee68f_0_10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3f7f40ee68f_0_10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3f50db7ad5d_0_5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3" name="Google Shape;583;g3f50db7ad5d_0_5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3f50db7ad5d_0_5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5" name="Google Shape;595;g3f50db7ad5d_0_5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3f50db7ad5d_0_5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2" name="Google Shape;602;g3f50db7ad5d_0_5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3f50db7ad5d_0_5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1" name="Google Shape;611;g3f50db7ad5d_0_5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3f50db7ad5d_0_5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3" name="Google Shape;623;g3f50db7ad5d_0_5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g3f50db7ad5d_0_6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2" name="Google Shape;632;g3f50db7ad5d_0_6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3f50db7ad5d_0_6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1" name="Google Shape;641;g3f50db7ad5d_0_6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g3f50db7ad5d_0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9" name="Google Shape;649;g3f50db7ad5d_0_6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3f50db7ad5d_0_6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8" name="Google Shape;658;g3f50db7ad5d_0_6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g3f50db7ad5d_0_6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8" name="Google Shape;668;g3f50db7ad5d_0_6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3f7f40ee68f_0_10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3f7f40ee68f_0_10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3f50db7ad5d_0_6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9" name="Google Shape;679;g3f50db7ad5d_0_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3f50db7ad5d_0_6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g3f50db7ad5d_0_6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f50db7ad5d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3f50db7ad5d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f7f40ee68f_0_10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3f7f40ee68f_0_10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f50db7ad5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3f50db7ad5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f50db7ad5d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3f50db7ad5d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 name="Google Shape;13;p2"/>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 name="Google Shape;14;p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 name="Google Shape;15;p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 name="Google Shape;16;p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0" name="Google Shape;70;p11"/>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 name="Google Shape;71;p1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2" name="Google Shape;72;p1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3" name="Google Shape;73;p1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6" name="Google Shape;76;p12"/>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7" name="Google Shape;77;p1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8" name="Google Shape;78;p1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9" name="Google Shape;79;p1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0"/>
        <p:cNvGrpSpPr/>
        <p:nvPr/>
      </p:nvGrpSpPr>
      <p:grpSpPr>
        <a:xfrm>
          <a:off x="0" y="0"/>
          <a:ext cx="0" cy="0"/>
          <a:chOff x="0" y="0"/>
          <a:chExt cx="0" cy="0"/>
        </a:xfrm>
      </p:grpSpPr>
      <p:sp>
        <p:nvSpPr>
          <p:cNvPr id="81" name="Google Shape;81;p13"/>
          <p:cNvSpPr txBox="1">
            <a:spLocks noGrp="1"/>
          </p:cNvSpPr>
          <p:nvPr>
            <p:ph type="title"/>
          </p:nvPr>
        </p:nvSpPr>
        <p:spPr>
          <a:xfrm>
            <a:off x="311700" y="445025"/>
            <a:ext cx="8520600" cy="6234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2" name="Google Shape;82;p13"/>
          <p:cNvSpPr txBox="1">
            <a:spLocks noGrp="1"/>
          </p:cNvSpPr>
          <p:nvPr>
            <p:ph type="body" idx="1"/>
          </p:nvPr>
        </p:nvSpPr>
        <p:spPr>
          <a:xfrm>
            <a:off x="311700" y="1152475"/>
            <a:ext cx="8520600" cy="34164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SzPts val="2100"/>
              <a:buChar char="•"/>
              <a:defRPr/>
            </a:lvl1pPr>
            <a:lvl2pPr marL="914400" lvl="1" indent="-342900" algn="l">
              <a:lnSpc>
                <a:spcPct val="90000"/>
              </a:lnSpc>
              <a:spcBef>
                <a:spcPts val="400"/>
              </a:spcBef>
              <a:spcAft>
                <a:spcPts val="0"/>
              </a:spcAft>
              <a:buSzPts val="1800"/>
              <a:buChar char="•"/>
              <a:defRPr/>
            </a:lvl2pPr>
            <a:lvl3pPr marL="1371600" lvl="2" indent="-323850" algn="l">
              <a:lnSpc>
                <a:spcPct val="90000"/>
              </a:lnSpc>
              <a:spcBef>
                <a:spcPts val="400"/>
              </a:spcBef>
              <a:spcAft>
                <a:spcPts val="0"/>
              </a:spcAft>
              <a:buSzPts val="1500"/>
              <a:buChar char="•"/>
              <a:defRPr/>
            </a:lvl3pPr>
            <a:lvl4pPr marL="1828800" lvl="3" indent="-317500" algn="l">
              <a:lnSpc>
                <a:spcPct val="9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SzPts val="1400"/>
              <a:buChar char="•"/>
              <a:defRPr/>
            </a:lvl6pPr>
            <a:lvl7pPr marL="3200400" lvl="6" indent="-317500" algn="l">
              <a:lnSpc>
                <a:spcPct val="90000"/>
              </a:lnSpc>
              <a:spcBef>
                <a:spcPts val="400"/>
              </a:spcBef>
              <a:spcAft>
                <a:spcPts val="0"/>
              </a:spcAft>
              <a:buSzPts val="1400"/>
              <a:buChar char="•"/>
              <a:defRPr/>
            </a:lvl7pPr>
            <a:lvl8pPr marL="3657600" lvl="7" indent="-317500" algn="l">
              <a:lnSpc>
                <a:spcPct val="90000"/>
              </a:lnSpc>
              <a:spcBef>
                <a:spcPts val="400"/>
              </a:spcBef>
              <a:spcAft>
                <a:spcPts val="0"/>
              </a:spcAft>
              <a:buSzPts val="1400"/>
              <a:buChar char="•"/>
              <a:defRPr/>
            </a:lvl8pPr>
            <a:lvl9pPr marL="4114800" lvl="8" indent="-317500" algn="l">
              <a:lnSpc>
                <a:spcPct val="90000"/>
              </a:lnSpc>
              <a:spcBef>
                <a:spcPts val="400"/>
              </a:spcBef>
              <a:spcAft>
                <a:spcPts val="0"/>
              </a:spcAft>
              <a:buSzPts val="1400"/>
              <a:buChar char="•"/>
              <a:defRPr/>
            </a:lvl9pPr>
          </a:lstStyle>
          <a:p>
            <a:endParaRPr/>
          </a:p>
        </p:txBody>
      </p:sp>
      <p:sp>
        <p:nvSpPr>
          <p:cNvPr id="83" name="Google Shape;83;p13"/>
          <p:cNvSpPr txBox="1">
            <a:spLocks noGrp="1"/>
          </p:cNvSpPr>
          <p:nvPr>
            <p:ph type="sldNum" idx="12"/>
          </p:nvPr>
        </p:nvSpPr>
        <p:spPr>
          <a:xfrm>
            <a:off x="8497999" y="4688759"/>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 name="Google Shape;19;p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 name="Google Shape;20;p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 name="Google Shape;21;p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 name="Google Shape;22;p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
        <p:cNvGrpSpPr/>
        <p:nvPr/>
      </p:nvGrpSpPr>
      <p:grpSpPr>
        <a:xfrm>
          <a:off x="0" y="0"/>
          <a:ext cx="0" cy="0"/>
          <a:chOff x="0" y="0"/>
          <a:chExt cx="0" cy="0"/>
        </a:xfrm>
      </p:grpSpPr>
      <p:sp>
        <p:nvSpPr>
          <p:cNvPr id="24" name="Google Shape;24;p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 name="Google Shape;25;p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 name="Google Shape;26;p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 name="Google Shape;29;p5"/>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30" name="Google Shape;30;p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1" name="Google Shape;31;p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 name="Google Shape;32;p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5" name="Google Shape;35;p6"/>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 name="Google Shape;36;p6"/>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7" name="Google Shape;37;p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 name="Google Shape;38;p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9" name="Google Shape;39;p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2" name="Google Shape;42;p7"/>
          <p:cNvSpPr txBox="1">
            <a:spLocks noGrp="1"/>
          </p:cNvSpPr>
          <p:nvPr>
            <p:ph type="body" idx="1"/>
          </p:nvPr>
        </p:nvSpPr>
        <p:spPr>
          <a:xfrm>
            <a:off x="629841" y="1260872"/>
            <a:ext cx="38685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3" name="Google Shape;43;p7"/>
          <p:cNvSpPr txBox="1">
            <a:spLocks noGrp="1"/>
          </p:cNvSpPr>
          <p:nvPr>
            <p:ph type="body" idx="2"/>
          </p:nvPr>
        </p:nvSpPr>
        <p:spPr>
          <a:xfrm>
            <a:off x="629841" y="1878806"/>
            <a:ext cx="3868500" cy="2763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4" name="Google Shape;44;p7"/>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5" name="Google Shape;45;p7"/>
          <p:cNvSpPr txBox="1">
            <a:spLocks noGrp="1"/>
          </p:cNvSpPr>
          <p:nvPr>
            <p:ph type="body" idx="4"/>
          </p:nvPr>
        </p:nvSpPr>
        <p:spPr>
          <a:xfrm>
            <a:off x="4629150" y="1878806"/>
            <a:ext cx="3887400" cy="2763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6" name="Google Shape;46;p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7" name="Google Shape;47;p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8" name="Google Shape;48;p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1" name="Google Shape;51;p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2" name="Google Shape;52;p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3" name="Google Shape;53;p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6" name="Google Shape;56;p9"/>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7" name="Google Shape;57;p9"/>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8" name="Google Shape;58;p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9" name="Google Shape;59;p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0" name="Google Shape;60;p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3" name="Google Shape;63;p10"/>
          <p:cNvSpPr>
            <a:spLocks noGrp="1"/>
          </p:cNvSpPr>
          <p:nvPr>
            <p:ph type="pic" idx="2"/>
          </p:nvPr>
        </p:nvSpPr>
        <p:spPr>
          <a:xfrm>
            <a:off x="3887391" y="740569"/>
            <a:ext cx="4629300" cy="3655200"/>
          </a:xfrm>
          <a:prstGeom prst="rect">
            <a:avLst/>
          </a:prstGeom>
          <a:noFill/>
          <a:ln>
            <a:noFill/>
          </a:ln>
        </p:spPr>
      </p:sp>
      <p:sp>
        <p:nvSpPr>
          <p:cNvPr id="64" name="Google Shape;64;p10"/>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65" name="Google Shape;65;p1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6" name="Google Shape;66;p1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7" name="Google Shape;67;p1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hyperlink" Target="https://expertallies.com/identifying-algorithmic-ai-bia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hyperlink" Target="https://elicit.com/blog/launching-a-feature-every-week" TargetMode="External"/></Relationships>
</file>

<file path=ppt/slides/_rels/slide12.xml.rels><?xml version="1.0" encoding="UTF-8" standalone="yes"?>
<Relationships xmlns="http://schemas.openxmlformats.org/package/2006/relationships"><Relationship Id="rId13" Type="http://schemas.openxmlformats.org/officeDocument/2006/relationships/image" Target="../media/image24.png"/><Relationship Id="rId18" Type="http://schemas.openxmlformats.org/officeDocument/2006/relationships/image" Target="../media/image29.png"/><Relationship Id="rId26" Type="http://schemas.openxmlformats.org/officeDocument/2006/relationships/image" Target="../media/image37.png"/><Relationship Id="rId39" Type="http://schemas.openxmlformats.org/officeDocument/2006/relationships/image" Target="../media/image50.png"/><Relationship Id="rId21" Type="http://schemas.openxmlformats.org/officeDocument/2006/relationships/image" Target="../media/image32.png"/><Relationship Id="rId34" Type="http://schemas.openxmlformats.org/officeDocument/2006/relationships/image" Target="../media/image45.png"/><Relationship Id="rId42" Type="http://schemas.openxmlformats.org/officeDocument/2006/relationships/image" Target="../media/image53.png"/><Relationship Id="rId47" Type="http://schemas.openxmlformats.org/officeDocument/2006/relationships/image" Target="../media/image58.png"/><Relationship Id="rId50" Type="http://schemas.openxmlformats.org/officeDocument/2006/relationships/image" Target="../media/image61.png"/><Relationship Id="rId55" Type="http://schemas.openxmlformats.org/officeDocument/2006/relationships/image" Target="../media/image66.png"/><Relationship Id="rId7" Type="http://schemas.openxmlformats.org/officeDocument/2006/relationships/image" Target="../media/image18.png"/><Relationship Id="rId2" Type="http://schemas.openxmlformats.org/officeDocument/2006/relationships/notesSlide" Target="../notesSlides/notesSlide12.xml"/><Relationship Id="rId16" Type="http://schemas.openxmlformats.org/officeDocument/2006/relationships/image" Target="../media/image27.png"/><Relationship Id="rId29" Type="http://schemas.openxmlformats.org/officeDocument/2006/relationships/image" Target="../media/image40.png"/><Relationship Id="rId11" Type="http://schemas.openxmlformats.org/officeDocument/2006/relationships/image" Target="../media/image22.png"/><Relationship Id="rId24" Type="http://schemas.openxmlformats.org/officeDocument/2006/relationships/image" Target="../media/image35.png"/><Relationship Id="rId32" Type="http://schemas.openxmlformats.org/officeDocument/2006/relationships/image" Target="../media/image43.png"/><Relationship Id="rId37" Type="http://schemas.openxmlformats.org/officeDocument/2006/relationships/image" Target="../media/image48.png"/><Relationship Id="rId40" Type="http://schemas.openxmlformats.org/officeDocument/2006/relationships/image" Target="../media/image51.png"/><Relationship Id="rId45" Type="http://schemas.openxmlformats.org/officeDocument/2006/relationships/image" Target="../media/image56.png"/><Relationship Id="rId53" Type="http://schemas.openxmlformats.org/officeDocument/2006/relationships/image" Target="../media/image64.png"/><Relationship Id="rId5" Type="http://schemas.openxmlformats.org/officeDocument/2006/relationships/image" Target="../media/image16.png"/><Relationship Id="rId19" Type="http://schemas.openxmlformats.org/officeDocument/2006/relationships/image" Target="../media/image30.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 Id="rId22" Type="http://schemas.openxmlformats.org/officeDocument/2006/relationships/image" Target="../media/image33.png"/><Relationship Id="rId27" Type="http://schemas.openxmlformats.org/officeDocument/2006/relationships/image" Target="../media/image38.png"/><Relationship Id="rId30" Type="http://schemas.openxmlformats.org/officeDocument/2006/relationships/image" Target="../media/image41.png"/><Relationship Id="rId35" Type="http://schemas.openxmlformats.org/officeDocument/2006/relationships/image" Target="../media/image46.png"/><Relationship Id="rId43" Type="http://schemas.openxmlformats.org/officeDocument/2006/relationships/image" Target="../media/image54.png"/><Relationship Id="rId48" Type="http://schemas.openxmlformats.org/officeDocument/2006/relationships/image" Target="../media/image59.png"/><Relationship Id="rId56" Type="http://schemas.openxmlformats.org/officeDocument/2006/relationships/image" Target="../media/image67.png"/><Relationship Id="rId8" Type="http://schemas.openxmlformats.org/officeDocument/2006/relationships/image" Target="../media/image19.png"/><Relationship Id="rId51" Type="http://schemas.openxmlformats.org/officeDocument/2006/relationships/image" Target="../media/image62.png"/><Relationship Id="rId3" Type="http://schemas.openxmlformats.org/officeDocument/2006/relationships/image" Target="../media/image14.png"/><Relationship Id="rId12" Type="http://schemas.openxmlformats.org/officeDocument/2006/relationships/image" Target="../media/image23.png"/><Relationship Id="rId17" Type="http://schemas.openxmlformats.org/officeDocument/2006/relationships/image" Target="../media/image28.png"/><Relationship Id="rId25" Type="http://schemas.openxmlformats.org/officeDocument/2006/relationships/image" Target="../media/image36.png"/><Relationship Id="rId33" Type="http://schemas.openxmlformats.org/officeDocument/2006/relationships/image" Target="../media/image44.png"/><Relationship Id="rId38" Type="http://schemas.openxmlformats.org/officeDocument/2006/relationships/image" Target="../media/image49.png"/><Relationship Id="rId46" Type="http://schemas.openxmlformats.org/officeDocument/2006/relationships/image" Target="../media/image57.png"/><Relationship Id="rId20" Type="http://schemas.openxmlformats.org/officeDocument/2006/relationships/image" Target="../media/image31.png"/><Relationship Id="rId41" Type="http://schemas.openxmlformats.org/officeDocument/2006/relationships/image" Target="../media/image52.png"/><Relationship Id="rId54" Type="http://schemas.openxmlformats.org/officeDocument/2006/relationships/image" Target="../media/image65.png"/><Relationship Id="rId1" Type="http://schemas.openxmlformats.org/officeDocument/2006/relationships/slideLayout" Target="../slideLayouts/slideLayout12.xml"/><Relationship Id="rId6" Type="http://schemas.openxmlformats.org/officeDocument/2006/relationships/image" Target="../media/image17.png"/><Relationship Id="rId15" Type="http://schemas.openxmlformats.org/officeDocument/2006/relationships/image" Target="../media/image26.png"/><Relationship Id="rId23" Type="http://schemas.openxmlformats.org/officeDocument/2006/relationships/image" Target="../media/image34.png"/><Relationship Id="rId28" Type="http://schemas.openxmlformats.org/officeDocument/2006/relationships/image" Target="../media/image39.png"/><Relationship Id="rId36" Type="http://schemas.openxmlformats.org/officeDocument/2006/relationships/image" Target="../media/image47.png"/><Relationship Id="rId49" Type="http://schemas.openxmlformats.org/officeDocument/2006/relationships/image" Target="../media/image60.png"/><Relationship Id="rId57" Type="http://schemas.openxmlformats.org/officeDocument/2006/relationships/image" Target="../media/image68.png"/><Relationship Id="rId10" Type="http://schemas.openxmlformats.org/officeDocument/2006/relationships/image" Target="../media/image21.png"/><Relationship Id="rId31" Type="http://schemas.openxmlformats.org/officeDocument/2006/relationships/image" Target="../media/image42.png"/><Relationship Id="rId44" Type="http://schemas.openxmlformats.org/officeDocument/2006/relationships/image" Target="../media/image55.png"/><Relationship Id="rId52" Type="http://schemas.openxmlformats.org/officeDocument/2006/relationships/image" Target="../media/image63.png"/></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67.png"/><Relationship Id="rId18" Type="http://schemas.openxmlformats.org/officeDocument/2006/relationships/image" Target="../media/image39.png"/><Relationship Id="rId3" Type="http://schemas.openxmlformats.org/officeDocument/2006/relationships/image" Target="../media/image29.png"/><Relationship Id="rId7" Type="http://schemas.openxmlformats.org/officeDocument/2006/relationships/image" Target="../media/image21.png"/><Relationship Id="rId12" Type="http://schemas.openxmlformats.org/officeDocument/2006/relationships/image" Target="../media/image33.png"/><Relationship Id="rId17" Type="http://schemas.openxmlformats.org/officeDocument/2006/relationships/image" Target="../media/image71.png"/><Relationship Id="rId2" Type="http://schemas.openxmlformats.org/officeDocument/2006/relationships/notesSlide" Target="../notesSlides/notesSlide13.xml"/><Relationship Id="rId16"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44.png"/><Relationship Id="rId5" Type="http://schemas.openxmlformats.org/officeDocument/2006/relationships/image" Target="../media/image69.png"/><Relationship Id="rId15" Type="http://schemas.openxmlformats.org/officeDocument/2006/relationships/image" Target="../media/image23.png"/><Relationship Id="rId10" Type="http://schemas.openxmlformats.org/officeDocument/2006/relationships/image" Target="../media/image22.png"/><Relationship Id="rId4" Type="http://schemas.openxmlformats.org/officeDocument/2006/relationships/image" Target="../media/image24.png"/><Relationship Id="rId9" Type="http://schemas.openxmlformats.org/officeDocument/2006/relationships/image" Target="../media/image14.png"/><Relationship Id="rId14" Type="http://schemas.openxmlformats.org/officeDocument/2006/relationships/image" Target="../media/image70.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69.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hyperlink" Target="https://chatgpt.com/share/6a5533d1-9a34-83ea-8988-6580213b3028"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69.png"/><Relationship Id="rId4" Type="http://schemas.openxmlformats.org/officeDocument/2006/relationships/image" Target="../media/image75.png"/></Relationships>
</file>

<file path=ppt/slides/_rels/slide1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69.png"/></Relationships>
</file>

<file path=ppt/slides/_rels/slide2.xml.rels><?xml version="1.0" encoding="UTF-8" standalone="yes"?>
<Relationships xmlns="http://schemas.openxmlformats.org/package/2006/relationships"><Relationship Id="rId3" Type="http://schemas.openxmlformats.org/officeDocument/2006/relationships/hyperlink" Target="mailto:coleman@ksu.edu"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https://jasoncoleman.youcanbook.me/" TargetMode="Externa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69.png"/><Relationship Id="rId4" Type="http://schemas.openxmlformats.org/officeDocument/2006/relationships/hyperlink" Target="https://share.gemini.google/mNlipRFusyx1"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hyperlink" Target="https://share.gemini.google/mNlipRFusyx1" TargetMode="External"/><Relationship Id="rId4" Type="http://schemas.openxmlformats.org/officeDocument/2006/relationships/image" Target="../media/image69.png"/></Relationships>
</file>

<file path=ppt/slides/_rels/slide22.xml.rels><?xml version="1.0" encoding="UTF-8" standalone="yes"?>
<Relationships xmlns="http://schemas.openxmlformats.org/package/2006/relationships"><Relationship Id="rId3" Type="http://schemas.openxmlformats.org/officeDocument/2006/relationships/hyperlink" Target="https://share.gemini.google/mNlipRFusyx1"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69.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14.png"/><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83.png"/></Relationships>
</file>

<file path=ppt/slides/_rels/slide2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85.png"/></Relationships>
</file>

<file path=ppt/slides/_rels/slide2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hyperlink" Target="https://ksuemailprod-my.sharepoint.com/:w:/g/personal/coleman_ksu_edu/IQCYAqpW9s5CQaLkwv4rdz52Ac7xF03rDs26x6U5Z4Cd-Do?e=cBxP5w"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hyperlink" Target="https://consensus.app/search/generative-ai-impact-critical-thinking/_TIpxB9qROCZ84cZ3czQzQ/" TargetMode="External"/><Relationship Id="rId5" Type="http://schemas.openxmlformats.org/officeDocument/2006/relationships/image" Target="../media/image21.png"/><Relationship Id="rId4" Type="http://schemas.openxmlformats.org/officeDocument/2006/relationships/image" Target="../media/image89.png"/></Relationships>
</file>

<file path=ppt/slides/_rels/slide3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hyperlink" Target="https://consensus.app/search/generative-ai-impact-critical-thinking/_TIpxB9qROCZ84cZ3czQzQ/" TargetMode="External"/><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hyperlink" Target="https://consensus.app/search/generative-ai-impact-critical-thinking/_TIpxB9qROCZ84cZ3czQzQ/" TargetMode="External"/><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hyperlink" Target="https://consensus.app/search/generative-ai-impact-critical-thinking/_TIpxB9qROCZ84cZ3czQzQ/"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70.png"/><Relationship Id="rId4" Type="http://schemas.openxmlformats.org/officeDocument/2006/relationships/image" Target="../media/image67.png"/></Relationships>
</file>

<file path=ppt/slides/_rels/slide3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97.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98.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hyperlink" Target="https://doi.org/10.48550/arXiv.2605.06635" TargetMode="External"/><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hyperlink" Target="https://doi.org/10.48550/arXiv.2605.06635"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hyperlink" Target="https://www.anthropic.com/engineering/building-effective-agents" TargetMode="External"/><Relationship Id="rId5" Type="http://schemas.openxmlformats.org/officeDocument/2006/relationships/hyperlink" Target="https://www.microsoft.com/en-us/software-development-companies/" TargetMode="Externa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authorsguild.org/news/authors-go-to-washington-capitol-hill/" TargetMode="External"/><Relationship Id="rId5" Type="http://schemas.openxmlformats.org/officeDocument/2006/relationships/hyperlink" Target="https://news.bloomberglaw.com/ip-law/ais-billion-dollar-copyright-battle-starts-with-a-font-designer" TargetMode="Externa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4"/>
          <p:cNvSpPr txBox="1">
            <a:spLocks noGrp="1"/>
          </p:cNvSpPr>
          <p:nvPr>
            <p:ph type="ctrTitle"/>
          </p:nvPr>
        </p:nvSpPr>
        <p:spPr>
          <a:xfrm>
            <a:off x="0" y="1138075"/>
            <a:ext cx="9144000" cy="642900"/>
          </a:xfrm>
          <a:prstGeom prst="rect">
            <a:avLst/>
          </a:prstGeom>
          <a:noFill/>
          <a:ln>
            <a:noFill/>
          </a:ln>
        </p:spPr>
        <p:txBody>
          <a:bodyPr spcFirstLastPara="1" wrap="square" lIns="68575" tIns="34275" rIns="68575" bIns="34275" anchor="b" anchorCtr="0">
            <a:normAutofit fontScale="90000"/>
          </a:bodyPr>
          <a:lstStyle/>
          <a:p>
            <a:pPr marL="0" lvl="0" indent="0" algn="ctr" rtl="0">
              <a:spcBef>
                <a:spcPts val="0"/>
              </a:spcBef>
              <a:spcAft>
                <a:spcPts val="0"/>
              </a:spcAft>
              <a:buClr>
                <a:schemeClr val="dk1"/>
              </a:buClr>
              <a:buSzPts val="990"/>
              <a:buFont typeface="Arial"/>
              <a:buNone/>
            </a:pPr>
            <a:endParaRPr/>
          </a:p>
          <a:p>
            <a:pPr marL="0" lvl="0" indent="0" algn="ctr" rtl="0">
              <a:spcBef>
                <a:spcPts val="0"/>
              </a:spcBef>
              <a:spcAft>
                <a:spcPts val="0"/>
              </a:spcAft>
              <a:buClr>
                <a:schemeClr val="dk1"/>
              </a:buClr>
              <a:buSzPct val="32459"/>
              <a:buFont typeface="Arial"/>
              <a:buNone/>
            </a:pPr>
            <a:r>
              <a:rPr lang="en-US" sz="3389"/>
              <a:t>How to Use AI Effectively for Literature Reviews</a:t>
            </a:r>
            <a:endParaRPr sz="3389"/>
          </a:p>
        </p:txBody>
      </p:sp>
      <p:sp>
        <p:nvSpPr>
          <p:cNvPr id="89" name="Google Shape;89;p14"/>
          <p:cNvSpPr txBox="1">
            <a:spLocks noGrp="1"/>
          </p:cNvSpPr>
          <p:nvPr>
            <p:ph type="subTitle" idx="1"/>
          </p:nvPr>
        </p:nvSpPr>
        <p:spPr>
          <a:xfrm>
            <a:off x="0" y="2006850"/>
            <a:ext cx="9144000" cy="1440900"/>
          </a:xfrm>
          <a:prstGeom prst="rect">
            <a:avLst/>
          </a:prstGeom>
          <a:noFill/>
          <a:ln>
            <a:noFill/>
          </a:ln>
        </p:spPr>
        <p:txBody>
          <a:bodyPr spcFirstLastPara="1" wrap="square" lIns="68575" tIns="34275" rIns="68575" bIns="34275" anchor="t" anchorCtr="0">
            <a:normAutofit/>
          </a:bodyPr>
          <a:lstStyle/>
          <a:p>
            <a:pPr marL="0" lvl="0" indent="0" algn="ctr" rtl="0">
              <a:lnSpc>
                <a:spcPct val="90000"/>
              </a:lnSpc>
              <a:spcBef>
                <a:spcPts val="0"/>
              </a:spcBef>
              <a:spcAft>
                <a:spcPts val="0"/>
              </a:spcAft>
              <a:buClr>
                <a:schemeClr val="dk1"/>
              </a:buClr>
              <a:buSzPts val="1800"/>
              <a:buNone/>
            </a:pPr>
            <a:endParaRPr/>
          </a:p>
          <a:p>
            <a:pPr marL="0" lvl="0" indent="0" algn="ctr" rtl="0">
              <a:lnSpc>
                <a:spcPct val="90000"/>
              </a:lnSpc>
              <a:spcBef>
                <a:spcPts val="800"/>
              </a:spcBef>
              <a:spcAft>
                <a:spcPts val="0"/>
              </a:spcAft>
              <a:buClr>
                <a:schemeClr val="dk1"/>
              </a:buClr>
              <a:buSzPts val="1800"/>
              <a:buNone/>
            </a:pPr>
            <a:r>
              <a:rPr lang="en-US" sz="2400"/>
              <a:t>K-State AI Consulting Service</a:t>
            </a:r>
            <a:endParaRPr sz="2400"/>
          </a:p>
          <a:p>
            <a:pPr marL="0" lvl="0" indent="0" algn="ctr" rtl="0">
              <a:lnSpc>
                <a:spcPct val="90000"/>
              </a:lnSpc>
              <a:spcBef>
                <a:spcPts val="800"/>
              </a:spcBef>
              <a:spcAft>
                <a:spcPts val="0"/>
              </a:spcAft>
              <a:buClr>
                <a:schemeClr val="dk1"/>
              </a:buClr>
              <a:buSzPts val="1800"/>
              <a:buNone/>
            </a:pPr>
            <a:r>
              <a:rPr lang="en-US" sz="2400"/>
              <a:t>July 14, 2026</a:t>
            </a:r>
            <a:endParaRPr sz="24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3">
            <a:extLst>
              <a:ext uri="{C183D7F6-B498-43B3-948B-1728B52AA6E4}">
                <adec:decorative xmlns:adec="http://schemas.microsoft.com/office/drawing/2017/decorative" val="1"/>
              </a:ext>
            </a:extLst>
          </p:cNvPr>
          <p:cNvSpPr txBox="1">
            <a:spLocks noGrp="1"/>
          </p:cNvSpPr>
          <p:nvPr>
            <p:ph type="title" idx="4294967295"/>
          </p:nvPr>
        </p:nvSpPr>
        <p:spPr>
          <a:xfrm>
            <a:off x="338650" y="0"/>
            <a:ext cx="8520600" cy="6234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3300"/>
              <a:buNone/>
            </a:pPr>
            <a:r>
              <a:rPr lang="en-US" sz="2800">
                <a:solidFill>
                  <a:schemeClr val="lt1"/>
                </a:solidFill>
              </a:rPr>
              <a:t>AI Tools for Literature Reviews: Observations</a:t>
            </a:r>
            <a:endParaRPr sz="2800">
              <a:solidFill>
                <a:schemeClr val="lt1"/>
              </a:solidFill>
            </a:endParaRPr>
          </a:p>
        </p:txBody>
      </p:sp>
      <p:sp>
        <p:nvSpPr>
          <p:cNvPr id="232" name="Google Shape;232;p23"/>
          <p:cNvSpPr txBox="1"/>
          <p:nvPr/>
        </p:nvSpPr>
        <p:spPr>
          <a:xfrm>
            <a:off x="81700" y="728950"/>
            <a:ext cx="8777400" cy="51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a:solidFill>
                  <a:schemeClr val="dk1"/>
                </a:solidFill>
                <a:latin typeface="Calibri"/>
                <a:ea typeface="Calibri"/>
                <a:cs typeface="Calibri"/>
                <a:sym typeface="Calibri"/>
              </a:rPr>
              <a:t>5.    They reproduce biases from training, design, prompts, and context . </a:t>
            </a:r>
            <a:endParaRPr sz="2000">
              <a:solidFill>
                <a:schemeClr val="dk1"/>
              </a:solidFill>
              <a:latin typeface="Calibri"/>
              <a:ea typeface="Calibri"/>
              <a:cs typeface="Calibri"/>
              <a:sym typeface="Calibri"/>
            </a:endParaRPr>
          </a:p>
          <a:p>
            <a:pPr marL="457200" lvl="0" indent="0" algn="l" rtl="0">
              <a:spcBef>
                <a:spcPts val="0"/>
              </a:spcBef>
              <a:spcAft>
                <a:spcPts val="0"/>
              </a:spcAft>
              <a:buNone/>
            </a:pPr>
            <a:endParaRPr sz="2000">
              <a:solidFill>
                <a:schemeClr val="dk1"/>
              </a:solidFill>
              <a:latin typeface="Calibri"/>
              <a:ea typeface="Calibri"/>
              <a:cs typeface="Calibri"/>
              <a:sym typeface="Calibri"/>
            </a:endParaRPr>
          </a:p>
        </p:txBody>
      </p:sp>
      <p:pic>
        <p:nvPicPr>
          <p:cNvPr id="233" name="Image 233" descr="Infographic titled Why Does Algorithmic AI Bias Happen, giving four causes. One, bias in training data: if the data used to train a model is biased, the model learns to replicate that bias. Two, algorithm design choices: algorithms optimized for specific outcomes may unintentionally compromise fairness. Three, user and context bias: users can unknowingly introduce personal biases that the algorithm adapts to. Four, feedback loops: AI makes decisions from past data, which can create feedback loops that enforce biases."/>
          <p:cNvPicPr preferRelativeResize="0"/>
          <p:nvPr/>
        </p:nvPicPr>
        <p:blipFill>
          <a:blip r:embed="rId3">
            <a:alphaModFix/>
          </a:blip>
          <a:stretch>
            <a:fillRect/>
          </a:stretch>
        </p:blipFill>
        <p:spPr>
          <a:xfrm>
            <a:off x="1735700" y="1315100"/>
            <a:ext cx="5726499" cy="3218075"/>
          </a:xfrm>
          <a:prstGeom prst="rect">
            <a:avLst/>
          </a:prstGeom>
          <a:noFill/>
          <a:ln w="19050" cap="flat" cmpd="sng">
            <a:solidFill>
              <a:schemeClr val="dk2"/>
            </a:solidFill>
            <a:prstDash val="solid"/>
            <a:round/>
            <a:headEnd type="none" w="sm" len="sm"/>
            <a:tailEnd type="none" w="sm" len="sm"/>
          </a:ln>
        </p:spPr>
      </p:pic>
      <p:sp>
        <p:nvSpPr>
          <p:cNvPr id="234" name="Google Shape;234;p23"/>
          <p:cNvSpPr/>
          <p:nvPr/>
        </p:nvSpPr>
        <p:spPr>
          <a:xfrm>
            <a:off x="2373925" y="4662125"/>
            <a:ext cx="6661500" cy="5145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chemeClr val="dk1"/>
              </a:buClr>
              <a:buSzPts val="1100"/>
              <a:buFont typeface="Arial"/>
              <a:buNone/>
            </a:pPr>
            <a:r>
              <a:rPr lang="en-US" sz="850" dirty="0">
                <a:solidFill>
                  <a:schemeClr val="lt1"/>
                </a:solidFill>
                <a:latin typeface="Helvetica Neue"/>
                <a:ea typeface="Helvetica Neue"/>
                <a:cs typeface="Helvetica Neue"/>
                <a:sym typeface="Helvetica Neue"/>
              </a:rPr>
              <a:t>Source: </a:t>
            </a:r>
            <a:r>
              <a:rPr lang="en-US" sz="850" dirty="0" err="1">
                <a:solidFill>
                  <a:schemeClr val="lt1"/>
                </a:solidFill>
                <a:latin typeface="Helvetica Neue"/>
                <a:ea typeface="Helvetica Neue"/>
                <a:cs typeface="Helvetica Neue"/>
                <a:sym typeface="Helvetica Neue"/>
              </a:rPr>
              <a:t>Dobrilova</a:t>
            </a:r>
            <a:r>
              <a:rPr lang="en-US" sz="850" dirty="0">
                <a:solidFill>
                  <a:schemeClr val="lt1"/>
                </a:solidFill>
                <a:latin typeface="Helvetica Neue"/>
                <a:ea typeface="Helvetica Neue"/>
                <a:cs typeface="Helvetica Neue"/>
                <a:sym typeface="Helvetica Neue"/>
              </a:rPr>
              <a:t>, T. (2025, January 28). Identifying algorithmic AI bias. Expert Allies. </a:t>
            </a:r>
            <a:r>
              <a:rPr lang="en-US" sz="850" u="sng" dirty="0">
                <a:solidFill>
                  <a:schemeClr val="lt1"/>
                </a:solidFill>
                <a:latin typeface="Helvetica Neue"/>
                <a:ea typeface="Helvetica Neue"/>
                <a:cs typeface="Helvetica Neue"/>
                <a:sym typeface="Helvetica Neue"/>
                <a:hlinkClick r:id="rId4" tooltip="Expert Allies: Identifying algorithmic AI bias">
                  <a:extLst>
                    <a:ext uri="{A12FA001-AC4F-418D-AE19-62706E023703}">
                      <ahyp:hlinkClr xmlns:ahyp="http://schemas.microsoft.com/office/drawing/2018/hyperlinkcolor" val="tx"/>
                    </a:ext>
                  </a:extLst>
                </a:hlinkClick>
              </a:rPr>
              <a:t>https://expertallies.com/identifying-algorithmic-ai-bias/</a:t>
            </a:r>
            <a:r>
              <a:rPr lang="en-US" sz="850" dirty="0">
                <a:solidFill>
                  <a:schemeClr val="lt1"/>
                </a:solidFill>
                <a:latin typeface="Helvetica Neue"/>
                <a:ea typeface="Helvetica Neue"/>
                <a:cs typeface="Helvetica Neue"/>
                <a:sym typeface="Helvetica Neue"/>
              </a:rPr>
              <a:t> </a:t>
            </a:r>
            <a:endParaRPr sz="850" dirty="0">
              <a:solidFill>
                <a:schemeClr val="lt1"/>
              </a:solidFill>
              <a:latin typeface="Helvetica Neue"/>
              <a:ea typeface="Helvetica Neue"/>
              <a:cs typeface="Helvetica Neue"/>
              <a:sym typeface="Helvetica Neue"/>
            </a:endParaRPr>
          </a:p>
          <a:p>
            <a:pPr marL="0" lvl="0" indent="0" algn="l" rtl="0">
              <a:lnSpc>
                <a:spcPct val="90000"/>
              </a:lnSpc>
              <a:spcBef>
                <a:spcPts val="0"/>
              </a:spcBef>
              <a:spcAft>
                <a:spcPts val="0"/>
              </a:spcAft>
              <a:buNone/>
            </a:pPr>
            <a:endParaRPr sz="850" dirty="0">
              <a:solidFill>
                <a:schemeClr val="lt1"/>
              </a:solidFill>
              <a:latin typeface="Helvetica Neue"/>
              <a:ea typeface="Helvetica Neue"/>
              <a:cs typeface="Helvetica Neue"/>
              <a:sym typeface="Helvetica Neue"/>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4">
            <a:extLst>
              <a:ext uri="{C183D7F6-B498-43B3-948B-1728B52AA6E4}">
                <adec:decorative xmlns:adec="http://schemas.microsoft.com/office/drawing/2017/decorative" val="1"/>
              </a:ext>
            </a:extLst>
          </p:cNvPr>
          <p:cNvSpPr txBox="1">
            <a:spLocks noGrp="1"/>
          </p:cNvSpPr>
          <p:nvPr>
            <p:ph type="title" idx="4294967295"/>
          </p:nvPr>
        </p:nvSpPr>
        <p:spPr>
          <a:xfrm>
            <a:off x="338650" y="0"/>
            <a:ext cx="8520600" cy="6234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3300"/>
              <a:buNone/>
            </a:pPr>
            <a:r>
              <a:rPr lang="en-US" sz="2800" dirty="0">
                <a:solidFill>
                  <a:schemeClr val="lt1"/>
                </a:solidFill>
              </a:rPr>
              <a:t>AI Tools for Literature Reviews: Observations</a:t>
            </a:r>
            <a:endParaRPr sz="2800" dirty="0">
              <a:solidFill>
                <a:schemeClr val="lt1"/>
              </a:solidFill>
            </a:endParaRPr>
          </a:p>
        </p:txBody>
      </p:sp>
      <p:sp>
        <p:nvSpPr>
          <p:cNvPr id="240" name="Google Shape;240;p24"/>
          <p:cNvSpPr txBox="1"/>
          <p:nvPr/>
        </p:nvSpPr>
        <p:spPr>
          <a:xfrm>
            <a:off x="81700" y="728950"/>
            <a:ext cx="8777400" cy="51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a:solidFill>
                  <a:schemeClr val="dk1"/>
                </a:solidFill>
                <a:latin typeface="Calibri"/>
                <a:ea typeface="Calibri"/>
                <a:cs typeface="Calibri"/>
                <a:sym typeface="Calibri"/>
              </a:rPr>
              <a:t>6.    They change very frequently - on the order of weekly</a:t>
            </a:r>
            <a:endParaRPr sz="2000">
              <a:solidFill>
                <a:schemeClr val="dk1"/>
              </a:solidFill>
              <a:latin typeface="Calibri"/>
              <a:ea typeface="Calibri"/>
              <a:cs typeface="Calibri"/>
              <a:sym typeface="Calibri"/>
            </a:endParaRPr>
          </a:p>
          <a:p>
            <a:pPr marL="457200" lvl="0" indent="0" algn="l" rtl="0">
              <a:spcBef>
                <a:spcPts val="0"/>
              </a:spcBef>
              <a:spcAft>
                <a:spcPts val="0"/>
              </a:spcAft>
              <a:buNone/>
            </a:pPr>
            <a:endParaRPr sz="2000">
              <a:solidFill>
                <a:schemeClr val="dk1"/>
              </a:solidFill>
              <a:latin typeface="Calibri"/>
              <a:ea typeface="Calibri"/>
              <a:cs typeface="Calibri"/>
              <a:sym typeface="Calibri"/>
            </a:endParaRPr>
          </a:p>
        </p:txBody>
      </p:sp>
      <p:pic>
        <p:nvPicPr>
          <p:cNvPr id="241" name="Image 241" descr="Screenshot of a blog post on the Elicit website titled How We Launch a User-facing Feature Every Week, by cofounder and chief operating officer Jungwon Byun, dated February 28, 2024."/>
          <p:cNvPicPr preferRelativeResize="0"/>
          <p:nvPr/>
        </p:nvPicPr>
        <p:blipFill>
          <a:blip r:embed="rId3">
            <a:alphaModFix/>
          </a:blip>
          <a:stretch>
            <a:fillRect/>
          </a:stretch>
        </p:blipFill>
        <p:spPr>
          <a:xfrm>
            <a:off x="1658975" y="1349000"/>
            <a:ext cx="5826050" cy="2955700"/>
          </a:xfrm>
          <a:prstGeom prst="rect">
            <a:avLst/>
          </a:prstGeom>
          <a:noFill/>
          <a:ln w="19050" cap="flat" cmpd="sng">
            <a:solidFill>
              <a:schemeClr val="dk2"/>
            </a:solidFill>
            <a:prstDash val="solid"/>
            <a:round/>
            <a:headEnd type="none" w="sm" len="sm"/>
            <a:tailEnd type="none" w="sm" len="sm"/>
          </a:ln>
        </p:spPr>
      </p:pic>
      <p:sp>
        <p:nvSpPr>
          <p:cNvPr id="243" name="Google Shape;243;p24"/>
          <p:cNvSpPr/>
          <p:nvPr/>
        </p:nvSpPr>
        <p:spPr>
          <a:xfrm>
            <a:off x="2382000" y="4581375"/>
            <a:ext cx="6661500" cy="5145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lnSpc>
                <a:spcPct val="90000"/>
              </a:lnSpc>
              <a:spcBef>
                <a:spcPts val="0"/>
              </a:spcBef>
              <a:spcAft>
                <a:spcPts val="0"/>
              </a:spcAft>
              <a:buNone/>
            </a:pPr>
            <a:r>
              <a:rPr lang="en-US" sz="850" dirty="0">
                <a:solidFill>
                  <a:schemeClr val="lt1"/>
                </a:solidFill>
                <a:latin typeface="Helvetica Neue"/>
                <a:ea typeface="Helvetica Neue"/>
                <a:cs typeface="Helvetica Neue"/>
                <a:sym typeface="Helvetica Neue"/>
              </a:rPr>
              <a:t>Source: Byun, J. How we launch a user-facing feature every week. (2024, February 28). </a:t>
            </a:r>
            <a:r>
              <a:rPr lang="en-US" sz="850" u="sng" dirty="0">
                <a:solidFill>
                  <a:schemeClr val="lt1"/>
                </a:solidFill>
                <a:latin typeface="Helvetica Neue"/>
                <a:ea typeface="Helvetica Neue"/>
                <a:cs typeface="Helvetica Neue"/>
                <a:sym typeface="Helvetica Neue"/>
                <a:hlinkClick r:id="rId4" tooltip="Elicit blog: How we launch a user-facing feature every week">
                  <a:extLst>
                    <a:ext uri="{A12FA001-AC4F-418D-AE19-62706E023703}">
                      <ahyp:hlinkClr xmlns:ahyp="http://schemas.microsoft.com/office/drawing/2018/hyperlinkcolor" val="tx"/>
                    </a:ext>
                  </a:extLst>
                </a:hlinkClick>
              </a:rPr>
              <a:t>https://elicit.com/blog/launching-a-feature-every-week</a:t>
            </a:r>
            <a:r>
              <a:rPr lang="en-US" sz="850" dirty="0">
                <a:solidFill>
                  <a:schemeClr val="lt1"/>
                </a:solidFill>
                <a:latin typeface="Helvetica Neue"/>
                <a:ea typeface="Helvetica Neue"/>
                <a:cs typeface="Helvetica Neue"/>
                <a:sym typeface="Helvetica Neue"/>
              </a:rPr>
              <a:t> </a:t>
            </a:r>
            <a:endParaRPr sz="850" dirty="0">
              <a:solidFill>
                <a:schemeClr val="lt1"/>
              </a:solidFill>
              <a:latin typeface="Helvetica Neue"/>
              <a:ea typeface="Helvetica Neue"/>
              <a:cs typeface="Helvetica Neue"/>
              <a:sym typeface="Helvetica Neue"/>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25"/>
          <p:cNvSpPr txBox="1">
            <a:spLocks noGrp="1"/>
          </p:cNvSpPr>
          <p:nvPr>
            <p:ph type="title"/>
          </p:nvPr>
        </p:nvSpPr>
        <p:spPr>
          <a:xfrm>
            <a:off x="338650" y="0"/>
            <a:ext cx="8520600" cy="6234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3300"/>
              <a:buNone/>
            </a:pPr>
            <a:r>
              <a:rPr lang="en-US" sz="2800">
                <a:solidFill>
                  <a:schemeClr val="lt1"/>
                </a:solidFill>
              </a:rPr>
              <a:t>AI Tools for Literature Reviews</a:t>
            </a:r>
            <a:endParaRPr sz="2800">
              <a:solidFill>
                <a:schemeClr val="lt1"/>
              </a:solidFill>
            </a:endParaRPr>
          </a:p>
        </p:txBody>
      </p:sp>
      <p:pic>
        <p:nvPicPr>
          <p:cNvPr id="249" name="Image 249" descr="Keenious"/>
          <p:cNvPicPr preferRelativeResize="0"/>
          <p:nvPr/>
        </p:nvPicPr>
        <p:blipFill rotWithShape="1">
          <a:blip r:embed="rId3">
            <a:alphaModFix/>
          </a:blip>
          <a:srcRect/>
          <a:stretch/>
        </p:blipFill>
        <p:spPr>
          <a:xfrm>
            <a:off x="2230188" y="1757950"/>
            <a:ext cx="1201467" cy="358975"/>
          </a:xfrm>
          <a:prstGeom prst="rect">
            <a:avLst/>
          </a:prstGeom>
          <a:noFill/>
          <a:ln>
            <a:noFill/>
          </a:ln>
        </p:spPr>
      </p:pic>
      <p:pic>
        <p:nvPicPr>
          <p:cNvPr id="250" name="Google Shape;250;p25" descr="Liner">
            <a:extLst>
              <a:ext uri="{C183D7F6-B498-43B3-948B-1728B52AA6E4}">
                <adec:decorative xmlns:adec="http://schemas.microsoft.com/office/drawing/2017/decorative" val="0"/>
              </a:ext>
            </a:extLst>
          </p:cNvPr>
          <p:cNvPicPr preferRelativeResize="0"/>
          <p:nvPr/>
        </p:nvPicPr>
        <p:blipFill rotWithShape="1">
          <a:blip r:embed="rId4">
            <a:alphaModFix/>
          </a:blip>
          <a:srcRect/>
          <a:stretch/>
        </p:blipFill>
        <p:spPr>
          <a:xfrm>
            <a:off x="259200" y="1538000"/>
            <a:ext cx="721150" cy="275740"/>
          </a:xfrm>
          <a:prstGeom prst="rect">
            <a:avLst/>
          </a:prstGeom>
          <a:noFill/>
          <a:ln>
            <a:noFill/>
          </a:ln>
        </p:spPr>
      </p:pic>
      <p:pic>
        <p:nvPicPr>
          <p:cNvPr id="251" name="Google Shape;251;p25" descr="Evidence Hunt">
            <a:extLst>
              <a:ext uri="{C183D7F6-B498-43B3-948B-1728B52AA6E4}">
                <adec:decorative xmlns:adec="http://schemas.microsoft.com/office/drawing/2017/decorative" val="0"/>
              </a:ext>
            </a:extLst>
          </p:cNvPr>
          <p:cNvPicPr preferRelativeResize="0"/>
          <p:nvPr/>
        </p:nvPicPr>
        <p:blipFill rotWithShape="1">
          <a:blip r:embed="rId5">
            <a:alphaModFix/>
          </a:blip>
          <a:srcRect/>
          <a:stretch/>
        </p:blipFill>
        <p:spPr>
          <a:xfrm>
            <a:off x="164025" y="1084575"/>
            <a:ext cx="1157510" cy="292625"/>
          </a:xfrm>
          <a:prstGeom prst="rect">
            <a:avLst/>
          </a:prstGeom>
          <a:noFill/>
          <a:ln>
            <a:noFill/>
          </a:ln>
        </p:spPr>
      </p:pic>
      <p:pic>
        <p:nvPicPr>
          <p:cNvPr id="252" name="Google Shape;252;p25" descr="Nextnet">
            <a:extLst>
              <a:ext uri="{C183D7F6-B498-43B3-948B-1728B52AA6E4}">
                <adec:decorative xmlns:adec="http://schemas.microsoft.com/office/drawing/2017/decorative" val="0"/>
              </a:ext>
            </a:extLst>
          </p:cNvPr>
          <p:cNvPicPr preferRelativeResize="0"/>
          <p:nvPr/>
        </p:nvPicPr>
        <p:blipFill rotWithShape="1">
          <a:blip r:embed="rId6">
            <a:alphaModFix/>
          </a:blip>
          <a:srcRect/>
          <a:stretch/>
        </p:blipFill>
        <p:spPr>
          <a:xfrm>
            <a:off x="2504750" y="1327060"/>
            <a:ext cx="1201475" cy="433165"/>
          </a:xfrm>
          <a:prstGeom prst="rect">
            <a:avLst/>
          </a:prstGeom>
          <a:noFill/>
          <a:ln>
            <a:noFill/>
          </a:ln>
        </p:spPr>
      </p:pic>
      <p:pic>
        <p:nvPicPr>
          <p:cNvPr id="253" name="Google Shape;253;p25" descr="Scispace">
            <a:extLst>
              <a:ext uri="{C183D7F6-B498-43B3-948B-1728B52AA6E4}">
                <adec:decorative xmlns:adec="http://schemas.microsoft.com/office/drawing/2017/decorative" val="0"/>
              </a:ext>
            </a:extLst>
          </p:cNvPr>
          <p:cNvPicPr preferRelativeResize="0"/>
          <p:nvPr/>
        </p:nvPicPr>
        <p:blipFill>
          <a:blip r:embed="rId7">
            <a:alphaModFix/>
          </a:blip>
          <a:stretch>
            <a:fillRect/>
          </a:stretch>
        </p:blipFill>
        <p:spPr>
          <a:xfrm>
            <a:off x="3837555" y="3797937"/>
            <a:ext cx="1249970" cy="421750"/>
          </a:xfrm>
          <a:prstGeom prst="rect">
            <a:avLst/>
          </a:prstGeom>
          <a:noFill/>
          <a:ln>
            <a:noFill/>
          </a:ln>
        </p:spPr>
      </p:pic>
      <p:pic>
        <p:nvPicPr>
          <p:cNvPr id="254" name="Google Shape;254;p25" descr="Scite">
            <a:extLst>
              <a:ext uri="{C183D7F6-B498-43B3-948B-1728B52AA6E4}">
                <adec:decorative xmlns:adec="http://schemas.microsoft.com/office/drawing/2017/decorative" val="0"/>
              </a:ext>
            </a:extLst>
          </p:cNvPr>
          <p:cNvPicPr preferRelativeResize="0"/>
          <p:nvPr/>
        </p:nvPicPr>
        <p:blipFill>
          <a:blip r:embed="rId8">
            <a:alphaModFix/>
          </a:blip>
          <a:stretch>
            <a:fillRect/>
          </a:stretch>
        </p:blipFill>
        <p:spPr>
          <a:xfrm>
            <a:off x="1171275" y="1513350"/>
            <a:ext cx="809325" cy="325021"/>
          </a:xfrm>
          <a:prstGeom prst="rect">
            <a:avLst/>
          </a:prstGeom>
          <a:noFill/>
          <a:ln>
            <a:noFill/>
          </a:ln>
        </p:spPr>
      </p:pic>
      <p:pic>
        <p:nvPicPr>
          <p:cNvPr id="255" name="Google Shape;255;p25" descr="Undermind">
            <a:extLst>
              <a:ext uri="{C183D7F6-B498-43B3-948B-1728B52AA6E4}">
                <adec:decorative xmlns:adec="http://schemas.microsoft.com/office/drawing/2017/decorative" val="0"/>
              </a:ext>
            </a:extLst>
          </p:cNvPr>
          <p:cNvPicPr preferRelativeResize="0"/>
          <p:nvPr/>
        </p:nvPicPr>
        <p:blipFill>
          <a:blip r:embed="rId9">
            <a:alphaModFix/>
          </a:blip>
          <a:stretch>
            <a:fillRect/>
          </a:stretch>
        </p:blipFill>
        <p:spPr>
          <a:xfrm>
            <a:off x="2294825" y="2447601"/>
            <a:ext cx="1286620" cy="341200"/>
          </a:xfrm>
          <a:prstGeom prst="rect">
            <a:avLst/>
          </a:prstGeom>
          <a:noFill/>
          <a:ln>
            <a:noFill/>
          </a:ln>
        </p:spPr>
      </p:pic>
      <p:pic>
        <p:nvPicPr>
          <p:cNvPr id="256" name="Google Shape;256;p25" descr="Consensus.&#10;&#10;">
            <a:extLst>
              <a:ext uri="{C183D7F6-B498-43B3-948B-1728B52AA6E4}">
                <adec:decorative xmlns:adec="http://schemas.microsoft.com/office/drawing/2017/decorative" val="0"/>
              </a:ext>
            </a:extLst>
          </p:cNvPr>
          <p:cNvPicPr preferRelativeResize="0"/>
          <p:nvPr/>
        </p:nvPicPr>
        <p:blipFill>
          <a:blip r:embed="rId10">
            <a:alphaModFix/>
          </a:blip>
          <a:stretch>
            <a:fillRect/>
          </a:stretch>
        </p:blipFill>
        <p:spPr>
          <a:xfrm>
            <a:off x="3167500" y="572900"/>
            <a:ext cx="892031" cy="493700"/>
          </a:xfrm>
          <a:prstGeom prst="rect">
            <a:avLst/>
          </a:prstGeom>
          <a:noFill/>
          <a:ln>
            <a:noFill/>
          </a:ln>
        </p:spPr>
      </p:pic>
      <p:pic>
        <p:nvPicPr>
          <p:cNvPr id="257" name="Google Shape;257;p25" descr="Elicit">
            <a:extLst>
              <a:ext uri="{C183D7F6-B498-43B3-948B-1728B52AA6E4}">
                <adec:decorative xmlns:adec="http://schemas.microsoft.com/office/drawing/2017/decorative" val="0"/>
              </a:ext>
            </a:extLst>
          </p:cNvPr>
          <p:cNvPicPr preferRelativeResize="0"/>
          <p:nvPr/>
        </p:nvPicPr>
        <p:blipFill>
          <a:blip r:embed="rId11">
            <a:alphaModFix/>
          </a:blip>
          <a:stretch>
            <a:fillRect/>
          </a:stretch>
        </p:blipFill>
        <p:spPr>
          <a:xfrm>
            <a:off x="3868812" y="2147512"/>
            <a:ext cx="721150" cy="315944"/>
          </a:xfrm>
          <a:prstGeom prst="rect">
            <a:avLst/>
          </a:prstGeom>
          <a:noFill/>
          <a:ln>
            <a:noFill/>
          </a:ln>
        </p:spPr>
      </p:pic>
      <p:pic>
        <p:nvPicPr>
          <p:cNvPr id="258" name="Google Shape;258;p25" descr="NotebookLM">
            <a:extLst>
              <a:ext uri="{C183D7F6-B498-43B3-948B-1728B52AA6E4}">
                <adec:decorative xmlns:adec="http://schemas.microsoft.com/office/drawing/2017/decorative" val="0"/>
              </a:ext>
            </a:extLst>
          </p:cNvPr>
          <p:cNvPicPr preferRelativeResize="0"/>
          <p:nvPr/>
        </p:nvPicPr>
        <p:blipFill>
          <a:blip r:embed="rId12">
            <a:alphaModFix/>
          </a:blip>
          <a:stretch>
            <a:fillRect/>
          </a:stretch>
        </p:blipFill>
        <p:spPr>
          <a:xfrm>
            <a:off x="4830075" y="1016088"/>
            <a:ext cx="1395482" cy="292600"/>
          </a:xfrm>
          <a:prstGeom prst="rect">
            <a:avLst/>
          </a:prstGeom>
          <a:noFill/>
          <a:ln>
            <a:noFill/>
          </a:ln>
        </p:spPr>
      </p:pic>
      <p:pic>
        <p:nvPicPr>
          <p:cNvPr id="259" name="Google Shape;259;p25" descr="ChatGPT Deep Research">
            <a:extLst>
              <a:ext uri="{C183D7F6-B498-43B3-948B-1728B52AA6E4}">
                <adec:decorative xmlns:adec="http://schemas.microsoft.com/office/drawing/2017/decorative" val="0"/>
              </a:ext>
            </a:extLst>
          </p:cNvPr>
          <p:cNvPicPr preferRelativeResize="0"/>
          <p:nvPr/>
        </p:nvPicPr>
        <p:blipFill rotWithShape="1">
          <a:blip r:embed="rId13">
            <a:alphaModFix/>
          </a:blip>
          <a:srcRect r="1604"/>
          <a:stretch/>
        </p:blipFill>
        <p:spPr>
          <a:xfrm>
            <a:off x="6566875" y="2297925"/>
            <a:ext cx="2516225" cy="421750"/>
          </a:xfrm>
          <a:prstGeom prst="rect">
            <a:avLst/>
          </a:prstGeom>
          <a:noFill/>
          <a:ln>
            <a:noFill/>
          </a:ln>
        </p:spPr>
      </p:pic>
      <p:pic>
        <p:nvPicPr>
          <p:cNvPr id="260" name="Google Shape;260;p25" descr="Grok">
            <a:extLst>
              <a:ext uri="{C183D7F6-B498-43B3-948B-1728B52AA6E4}">
                <adec:decorative xmlns:adec="http://schemas.microsoft.com/office/drawing/2017/decorative" val="0"/>
              </a:ext>
            </a:extLst>
          </p:cNvPr>
          <p:cNvPicPr preferRelativeResize="0"/>
          <p:nvPr/>
        </p:nvPicPr>
        <p:blipFill rotWithShape="1">
          <a:blip r:embed="rId14">
            <a:alphaModFix/>
          </a:blip>
          <a:srcRect r="57537"/>
          <a:stretch/>
        </p:blipFill>
        <p:spPr>
          <a:xfrm>
            <a:off x="6370003" y="980925"/>
            <a:ext cx="1085850" cy="446350"/>
          </a:xfrm>
          <a:prstGeom prst="rect">
            <a:avLst/>
          </a:prstGeom>
          <a:noFill/>
          <a:ln>
            <a:noFill/>
          </a:ln>
        </p:spPr>
      </p:pic>
      <p:grpSp>
        <p:nvGrpSpPr>
          <p:cNvPr id="261" name="Google Shape;261;p25" descr="Perplexity Deep Research"/>
          <p:cNvGrpSpPr/>
          <p:nvPr/>
        </p:nvGrpSpPr>
        <p:grpSpPr>
          <a:xfrm>
            <a:off x="6468743" y="3142526"/>
            <a:ext cx="2416466" cy="446345"/>
            <a:chOff x="7306075" y="3188071"/>
            <a:chExt cx="1927775" cy="356079"/>
          </a:xfrm>
        </p:grpSpPr>
        <p:pic>
          <p:nvPicPr>
            <p:cNvPr id="262" name="Google Shape;262;p25">
              <a:extLst>
                <a:ext uri="{C183D7F6-B498-43B3-948B-1728B52AA6E4}">
                  <adec:decorative xmlns:adec="http://schemas.microsoft.com/office/drawing/2017/decorative" val="1"/>
                </a:ext>
              </a:extLst>
            </p:cNvPr>
            <p:cNvPicPr preferRelativeResize="0"/>
            <p:nvPr/>
          </p:nvPicPr>
          <p:blipFill>
            <a:blip r:embed="rId15">
              <a:alphaModFix/>
            </a:blip>
            <a:stretch>
              <a:fillRect/>
            </a:stretch>
          </p:blipFill>
          <p:spPr>
            <a:xfrm>
              <a:off x="8155025" y="3221149"/>
              <a:ext cx="1078825" cy="323001"/>
            </a:xfrm>
            <a:prstGeom prst="rect">
              <a:avLst/>
            </a:prstGeom>
            <a:noFill/>
            <a:ln>
              <a:noFill/>
            </a:ln>
          </p:spPr>
        </p:pic>
        <p:pic>
          <p:nvPicPr>
            <p:cNvPr id="263" name="Google Shape;263;p25">
              <a:extLst>
                <a:ext uri="{C183D7F6-B498-43B3-948B-1728B52AA6E4}">
                  <adec:decorative xmlns:adec="http://schemas.microsoft.com/office/drawing/2017/decorative" val="1"/>
                </a:ext>
              </a:extLst>
            </p:cNvPr>
            <p:cNvPicPr preferRelativeResize="0"/>
            <p:nvPr/>
          </p:nvPicPr>
          <p:blipFill rotWithShape="1">
            <a:blip r:embed="rId16">
              <a:alphaModFix/>
            </a:blip>
            <a:srcRect l="14778" t="-10220" r="-19886" b="10220"/>
            <a:stretch/>
          </p:blipFill>
          <p:spPr>
            <a:xfrm>
              <a:off x="7306075" y="3188071"/>
              <a:ext cx="1078825" cy="342490"/>
            </a:xfrm>
            <a:prstGeom prst="rect">
              <a:avLst/>
            </a:prstGeom>
            <a:noFill/>
            <a:ln>
              <a:noFill/>
            </a:ln>
          </p:spPr>
        </p:pic>
      </p:grpSp>
      <p:grpSp>
        <p:nvGrpSpPr>
          <p:cNvPr id="264" name="Google Shape;264;p25" descr="Claude Research"/>
          <p:cNvGrpSpPr/>
          <p:nvPr/>
        </p:nvGrpSpPr>
        <p:grpSpPr>
          <a:xfrm>
            <a:off x="3681258" y="1734226"/>
            <a:ext cx="1700084" cy="341196"/>
            <a:chOff x="7234250" y="3814516"/>
            <a:chExt cx="1791826" cy="359608"/>
          </a:xfrm>
        </p:grpSpPr>
        <p:pic>
          <p:nvPicPr>
            <p:cNvPr id="265" name="Google Shape;265;p25">
              <a:extLst>
                <a:ext uri="{C183D7F6-B498-43B3-948B-1728B52AA6E4}">
                  <adec:decorative xmlns:adec="http://schemas.microsoft.com/office/drawing/2017/decorative" val="1"/>
                </a:ext>
              </a:extLst>
            </p:cNvPr>
            <p:cNvPicPr preferRelativeResize="0"/>
            <p:nvPr/>
          </p:nvPicPr>
          <p:blipFill>
            <a:blip r:embed="rId17">
              <a:alphaModFix/>
            </a:blip>
            <a:stretch>
              <a:fillRect/>
            </a:stretch>
          </p:blipFill>
          <p:spPr>
            <a:xfrm>
              <a:off x="8272938" y="3846275"/>
              <a:ext cx="753138" cy="296100"/>
            </a:xfrm>
            <a:prstGeom prst="rect">
              <a:avLst/>
            </a:prstGeom>
            <a:noFill/>
            <a:ln>
              <a:noFill/>
            </a:ln>
          </p:spPr>
        </p:pic>
        <p:pic>
          <p:nvPicPr>
            <p:cNvPr id="266" name="Google Shape;266;p25">
              <a:extLst>
                <a:ext uri="{C183D7F6-B498-43B3-948B-1728B52AA6E4}">
                  <adec:decorative xmlns:adec="http://schemas.microsoft.com/office/drawing/2017/decorative" val="1"/>
                </a:ext>
              </a:extLst>
            </p:cNvPr>
            <p:cNvPicPr preferRelativeResize="0"/>
            <p:nvPr/>
          </p:nvPicPr>
          <p:blipFill>
            <a:blip r:embed="rId18">
              <a:alphaModFix/>
            </a:blip>
            <a:stretch>
              <a:fillRect/>
            </a:stretch>
          </p:blipFill>
          <p:spPr>
            <a:xfrm>
              <a:off x="7234250" y="3814516"/>
              <a:ext cx="1078825" cy="359608"/>
            </a:xfrm>
            <a:prstGeom prst="rect">
              <a:avLst/>
            </a:prstGeom>
            <a:noFill/>
            <a:ln>
              <a:noFill/>
            </a:ln>
          </p:spPr>
        </p:pic>
      </p:grpSp>
      <p:pic>
        <p:nvPicPr>
          <p:cNvPr id="267" name="Google Shape;267;p25" descr="Future-House / paper-qa">
            <a:extLst>
              <a:ext uri="{C183D7F6-B498-43B3-948B-1728B52AA6E4}">
                <adec:decorative xmlns:adec="http://schemas.microsoft.com/office/drawing/2017/decorative" val="0"/>
              </a:ext>
            </a:extLst>
          </p:cNvPr>
          <p:cNvPicPr preferRelativeResize="0"/>
          <p:nvPr/>
        </p:nvPicPr>
        <p:blipFill>
          <a:blip r:embed="rId19">
            <a:alphaModFix/>
          </a:blip>
          <a:stretch>
            <a:fillRect/>
          </a:stretch>
        </p:blipFill>
        <p:spPr>
          <a:xfrm>
            <a:off x="5647825" y="683100"/>
            <a:ext cx="2152650" cy="238125"/>
          </a:xfrm>
          <a:prstGeom prst="rect">
            <a:avLst/>
          </a:prstGeom>
          <a:noFill/>
          <a:ln>
            <a:noFill/>
          </a:ln>
        </p:spPr>
      </p:pic>
      <p:pic>
        <p:nvPicPr>
          <p:cNvPr id="268" name="Google Shape;268;p25" descr="Litmaps">
            <a:extLst>
              <a:ext uri="{C183D7F6-B498-43B3-948B-1728B52AA6E4}">
                <adec:decorative xmlns:adec="http://schemas.microsoft.com/office/drawing/2017/decorative" val="0"/>
              </a:ext>
            </a:extLst>
          </p:cNvPr>
          <p:cNvPicPr preferRelativeResize="0"/>
          <p:nvPr/>
        </p:nvPicPr>
        <p:blipFill>
          <a:blip r:embed="rId20">
            <a:alphaModFix/>
          </a:blip>
          <a:stretch>
            <a:fillRect/>
          </a:stretch>
        </p:blipFill>
        <p:spPr>
          <a:xfrm>
            <a:off x="354536" y="2776400"/>
            <a:ext cx="1626065" cy="458625"/>
          </a:xfrm>
          <a:prstGeom prst="rect">
            <a:avLst/>
          </a:prstGeom>
          <a:noFill/>
          <a:ln>
            <a:noFill/>
          </a:ln>
        </p:spPr>
      </p:pic>
      <p:pic>
        <p:nvPicPr>
          <p:cNvPr id="269" name="Google Shape;269;p25" descr="Connected Papers">
            <a:extLst>
              <a:ext uri="{C183D7F6-B498-43B3-948B-1728B52AA6E4}">
                <adec:decorative xmlns:adec="http://schemas.microsoft.com/office/drawing/2017/decorative" val="0"/>
              </a:ext>
            </a:extLst>
          </p:cNvPr>
          <p:cNvPicPr preferRelativeResize="0"/>
          <p:nvPr/>
        </p:nvPicPr>
        <p:blipFill>
          <a:blip r:embed="rId21">
            <a:alphaModFix/>
          </a:blip>
          <a:stretch>
            <a:fillRect/>
          </a:stretch>
        </p:blipFill>
        <p:spPr>
          <a:xfrm>
            <a:off x="6322800" y="1459327"/>
            <a:ext cx="1626075" cy="300486"/>
          </a:xfrm>
          <a:prstGeom prst="rect">
            <a:avLst/>
          </a:prstGeom>
          <a:noFill/>
          <a:ln>
            <a:noFill/>
          </a:ln>
        </p:spPr>
      </p:pic>
      <p:pic>
        <p:nvPicPr>
          <p:cNvPr id="270" name="Google Shape;270;p25" descr="Inciteful">
            <a:extLst>
              <a:ext uri="{C183D7F6-B498-43B3-948B-1728B52AA6E4}">
                <adec:decorative xmlns:adec="http://schemas.microsoft.com/office/drawing/2017/decorative" val="0"/>
              </a:ext>
            </a:extLst>
          </p:cNvPr>
          <p:cNvPicPr preferRelativeResize="0"/>
          <p:nvPr/>
        </p:nvPicPr>
        <p:blipFill>
          <a:blip r:embed="rId22">
            <a:alphaModFix/>
          </a:blip>
          <a:stretch>
            <a:fillRect/>
          </a:stretch>
        </p:blipFill>
        <p:spPr>
          <a:xfrm>
            <a:off x="896600" y="4150825"/>
            <a:ext cx="1590065" cy="381000"/>
          </a:xfrm>
          <a:prstGeom prst="rect">
            <a:avLst/>
          </a:prstGeom>
          <a:noFill/>
          <a:ln>
            <a:noFill/>
          </a:ln>
        </p:spPr>
      </p:pic>
      <p:pic>
        <p:nvPicPr>
          <p:cNvPr id="271" name="Google Shape;271;p25" descr="Nouswise">
            <a:extLst>
              <a:ext uri="{C183D7F6-B498-43B3-948B-1728B52AA6E4}">
                <adec:decorative xmlns:adec="http://schemas.microsoft.com/office/drawing/2017/decorative" val="0"/>
              </a:ext>
            </a:extLst>
          </p:cNvPr>
          <p:cNvPicPr preferRelativeResize="0"/>
          <p:nvPr/>
        </p:nvPicPr>
        <p:blipFill>
          <a:blip r:embed="rId23">
            <a:alphaModFix/>
          </a:blip>
          <a:stretch>
            <a:fillRect/>
          </a:stretch>
        </p:blipFill>
        <p:spPr>
          <a:xfrm>
            <a:off x="543074" y="1838375"/>
            <a:ext cx="1057275" cy="435035"/>
          </a:xfrm>
          <a:prstGeom prst="rect">
            <a:avLst/>
          </a:prstGeom>
          <a:noFill/>
          <a:ln>
            <a:noFill/>
          </a:ln>
        </p:spPr>
      </p:pic>
      <p:pic>
        <p:nvPicPr>
          <p:cNvPr id="272" name="Google Shape;272;p25" descr="Scholarcy">
            <a:extLst>
              <a:ext uri="{C183D7F6-B498-43B3-948B-1728B52AA6E4}">
                <adec:decorative xmlns:adec="http://schemas.microsoft.com/office/drawing/2017/decorative" val="0"/>
              </a:ext>
            </a:extLst>
          </p:cNvPr>
          <p:cNvPicPr preferRelativeResize="0"/>
          <p:nvPr/>
        </p:nvPicPr>
        <p:blipFill>
          <a:blip r:embed="rId24">
            <a:alphaModFix/>
          </a:blip>
          <a:stretch>
            <a:fillRect/>
          </a:stretch>
        </p:blipFill>
        <p:spPr>
          <a:xfrm>
            <a:off x="5146486" y="2073650"/>
            <a:ext cx="1314439" cy="381000"/>
          </a:xfrm>
          <a:prstGeom prst="rect">
            <a:avLst/>
          </a:prstGeom>
          <a:noFill/>
          <a:ln>
            <a:noFill/>
          </a:ln>
        </p:spPr>
      </p:pic>
      <p:grpSp>
        <p:nvGrpSpPr>
          <p:cNvPr id="273" name="Google Shape;273;p25" descr="ChatGPT Projects"/>
          <p:cNvGrpSpPr/>
          <p:nvPr/>
        </p:nvGrpSpPr>
        <p:grpSpPr>
          <a:xfrm>
            <a:off x="3581439" y="3103866"/>
            <a:ext cx="1981118" cy="347351"/>
            <a:chOff x="6590683" y="3103875"/>
            <a:chExt cx="2553317" cy="447675"/>
          </a:xfrm>
        </p:grpSpPr>
        <p:pic>
          <p:nvPicPr>
            <p:cNvPr id="274" name="Google Shape;274;p25">
              <a:extLst>
                <a:ext uri="{C183D7F6-B498-43B3-948B-1728B52AA6E4}">
                  <adec:decorative xmlns:adec="http://schemas.microsoft.com/office/drawing/2017/decorative" val="1"/>
                </a:ext>
              </a:extLst>
            </p:cNvPr>
            <p:cNvPicPr preferRelativeResize="0"/>
            <p:nvPr/>
          </p:nvPicPr>
          <p:blipFill rotWithShape="1">
            <a:blip r:embed="rId25">
              <a:alphaModFix/>
            </a:blip>
            <a:srcRect t="35011" b="34702"/>
            <a:stretch/>
          </p:blipFill>
          <p:spPr>
            <a:xfrm>
              <a:off x="6590683" y="3103875"/>
              <a:ext cx="1478104" cy="447675"/>
            </a:xfrm>
            <a:prstGeom prst="rect">
              <a:avLst/>
            </a:prstGeom>
            <a:noFill/>
            <a:ln>
              <a:noFill/>
            </a:ln>
          </p:spPr>
        </p:pic>
        <p:pic>
          <p:nvPicPr>
            <p:cNvPr id="275" name="Google Shape;275;p25">
              <a:extLst>
                <a:ext uri="{C183D7F6-B498-43B3-948B-1728B52AA6E4}">
                  <adec:decorative xmlns:adec="http://schemas.microsoft.com/office/drawing/2017/decorative" val="1"/>
                </a:ext>
              </a:extLst>
            </p:cNvPr>
            <p:cNvPicPr preferRelativeResize="0"/>
            <p:nvPr/>
          </p:nvPicPr>
          <p:blipFill>
            <a:blip r:embed="rId26">
              <a:alphaModFix/>
            </a:blip>
            <a:stretch>
              <a:fillRect/>
            </a:stretch>
          </p:blipFill>
          <p:spPr>
            <a:xfrm>
              <a:off x="8068800" y="3181462"/>
              <a:ext cx="1075200" cy="292525"/>
            </a:xfrm>
            <a:prstGeom prst="rect">
              <a:avLst/>
            </a:prstGeom>
            <a:noFill/>
            <a:ln>
              <a:noFill/>
            </a:ln>
          </p:spPr>
        </p:pic>
      </p:grpSp>
      <p:grpSp>
        <p:nvGrpSpPr>
          <p:cNvPr id="276" name="Google Shape;276;p25" descr="Claude Projects">
            <a:extLst>
              <a:ext uri="{C183D7F6-B498-43B3-948B-1728B52AA6E4}">
                <adec:decorative xmlns:adec="http://schemas.microsoft.com/office/drawing/2017/decorative" val="0"/>
              </a:ext>
            </a:extLst>
          </p:cNvPr>
          <p:cNvGrpSpPr/>
          <p:nvPr/>
        </p:nvGrpSpPr>
        <p:grpSpPr>
          <a:xfrm>
            <a:off x="1454669" y="3513160"/>
            <a:ext cx="2073022" cy="359528"/>
            <a:chOff x="6368500" y="3767275"/>
            <a:chExt cx="2581275" cy="447675"/>
          </a:xfrm>
        </p:grpSpPr>
        <p:pic>
          <p:nvPicPr>
            <p:cNvPr id="277" name="Google Shape;277;p25">
              <a:extLst>
                <a:ext uri="{C183D7F6-B498-43B3-948B-1728B52AA6E4}">
                  <adec:decorative xmlns:adec="http://schemas.microsoft.com/office/drawing/2017/decorative" val="1"/>
                </a:ext>
              </a:extLst>
            </p:cNvPr>
            <p:cNvPicPr preferRelativeResize="0"/>
            <p:nvPr/>
          </p:nvPicPr>
          <p:blipFill>
            <a:blip r:embed="rId27">
              <a:alphaModFix/>
            </a:blip>
            <a:stretch>
              <a:fillRect/>
            </a:stretch>
          </p:blipFill>
          <p:spPr>
            <a:xfrm>
              <a:off x="7711525" y="3800625"/>
              <a:ext cx="1238250" cy="381000"/>
            </a:xfrm>
            <a:prstGeom prst="rect">
              <a:avLst/>
            </a:prstGeom>
            <a:noFill/>
            <a:ln>
              <a:noFill/>
            </a:ln>
          </p:spPr>
        </p:pic>
        <p:pic>
          <p:nvPicPr>
            <p:cNvPr id="278" name="Google Shape;278;p25">
              <a:extLst>
                <a:ext uri="{C183D7F6-B498-43B3-948B-1728B52AA6E4}">
                  <adec:decorative xmlns:adec="http://schemas.microsoft.com/office/drawing/2017/decorative" val="1"/>
                </a:ext>
              </a:extLst>
            </p:cNvPr>
            <p:cNvPicPr preferRelativeResize="0"/>
            <p:nvPr/>
          </p:nvPicPr>
          <p:blipFill>
            <a:blip r:embed="rId18">
              <a:alphaModFix/>
            </a:blip>
            <a:stretch>
              <a:fillRect/>
            </a:stretch>
          </p:blipFill>
          <p:spPr>
            <a:xfrm>
              <a:off x="6368500" y="3767275"/>
              <a:ext cx="1343025" cy="447675"/>
            </a:xfrm>
            <a:prstGeom prst="rect">
              <a:avLst/>
            </a:prstGeom>
            <a:noFill/>
            <a:ln>
              <a:noFill/>
            </a:ln>
          </p:spPr>
        </p:pic>
      </p:grpSp>
      <p:pic>
        <p:nvPicPr>
          <p:cNvPr id="279" name="Google Shape;279;p25" descr="ProQuest Research Assistant">
            <a:extLst>
              <a:ext uri="{C183D7F6-B498-43B3-948B-1728B52AA6E4}">
                <adec:decorative xmlns:adec="http://schemas.microsoft.com/office/drawing/2017/decorative" val="0"/>
              </a:ext>
            </a:extLst>
          </p:cNvPr>
          <p:cNvPicPr preferRelativeResize="0"/>
          <p:nvPr/>
        </p:nvPicPr>
        <p:blipFill>
          <a:blip r:embed="rId28">
            <a:alphaModFix/>
          </a:blip>
          <a:stretch>
            <a:fillRect/>
          </a:stretch>
        </p:blipFill>
        <p:spPr>
          <a:xfrm>
            <a:off x="2820525" y="4259913"/>
            <a:ext cx="3108446" cy="254150"/>
          </a:xfrm>
          <a:prstGeom prst="rect">
            <a:avLst/>
          </a:prstGeom>
          <a:noFill/>
          <a:ln>
            <a:noFill/>
          </a:ln>
        </p:spPr>
      </p:pic>
      <p:pic>
        <p:nvPicPr>
          <p:cNvPr id="280" name="Google Shape;280;p25" descr="Scopus AI">
            <a:extLst>
              <a:ext uri="{C183D7F6-B498-43B3-948B-1728B52AA6E4}">
                <adec:decorative xmlns:adec="http://schemas.microsoft.com/office/drawing/2017/decorative" val="0"/>
              </a:ext>
            </a:extLst>
          </p:cNvPr>
          <p:cNvPicPr preferRelativeResize="0"/>
          <p:nvPr/>
        </p:nvPicPr>
        <p:blipFill>
          <a:blip r:embed="rId29">
            <a:alphaModFix/>
          </a:blip>
          <a:stretch>
            <a:fillRect/>
          </a:stretch>
        </p:blipFill>
        <p:spPr>
          <a:xfrm>
            <a:off x="2211802" y="2897137"/>
            <a:ext cx="1238250" cy="284847"/>
          </a:xfrm>
          <a:prstGeom prst="rect">
            <a:avLst/>
          </a:prstGeom>
          <a:noFill/>
          <a:ln>
            <a:noFill/>
          </a:ln>
        </p:spPr>
      </p:pic>
      <p:pic>
        <p:nvPicPr>
          <p:cNvPr id="281" name="Google Shape;281;p25" descr="Science Direct AI">
            <a:extLst>
              <a:ext uri="{C183D7F6-B498-43B3-948B-1728B52AA6E4}">
                <adec:decorative xmlns:adec="http://schemas.microsoft.com/office/drawing/2017/decorative" val="0"/>
              </a:ext>
            </a:extLst>
          </p:cNvPr>
          <p:cNvPicPr preferRelativeResize="0"/>
          <p:nvPr/>
        </p:nvPicPr>
        <p:blipFill>
          <a:blip r:embed="rId30">
            <a:alphaModFix/>
          </a:blip>
          <a:stretch>
            <a:fillRect/>
          </a:stretch>
        </p:blipFill>
        <p:spPr>
          <a:xfrm>
            <a:off x="1402275" y="670202"/>
            <a:ext cx="1524000" cy="224636"/>
          </a:xfrm>
          <a:prstGeom prst="rect">
            <a:avLst/>
          </a:prstGeom>
          <a:noFill/>
          <a:ln>
            <a:noFill/>
          </a:ln>
        </p:spPr>
      </p:pic>
      <p:pic>
        <p:nvPicPr>
          <p:cNvPr id="282" name="Google Shape;282;p25" descr="JSTOR's AI research tool">
            <a:extLst>
              <a:ext uri="{C183D7F6-B498-43B3-948B-1728B52AA6E4}">
                <adec:decorative xmlns:adec="http://schemas.microsoft.com/office/drawing/2017/decorative" val="0"/>
              </a:ext>
            </a:extLst>
          </p:cNvPr>
          <p:cNvPicPr preferRelativeResize="0"/>
          <p:nvPr/>
        </p:nvPicPr>
        <p:blipFill>
          <a:blip r:embed="rId31">
            <a:alphaModFix/>
          </a:blip>
          <a:stretch>
            <a:fillRect/>
          </a:stretch>
        </p:blipFill>
        <p:spPr>
          <a:xfrm>
            <a:off x="5568225" y="2804025"/>
            <a:ext cx="2707469" cy="254150"/>
          </a:xfrm>
          <a:prstGeom prst="rect">
            <a:avLst/>
          </a:prstGeom>
          <a:noFill/>
          <a:ln>
            <a:noFill/>
          </a:ln>
        </p:spPr>
      </p:pic>
      <p:pic>
        <p:nvPicPr>
          <p:cNvPr id="283" name="Google Shape;283;p25" descr="Jenni">
            <a:extLst>
              <a:ext uri="{C183D7F6-B498-43B3-948B-1728B52AA6E4}">
                <adec:decorative xmlns:adec="http://schemas.microsoft.com/office/drawing/2017/decorative" val="0"/>
              </a:ext>
            </a:extLst>
          </p:cNvPr>
          <p:cNvPicPr preferRelativeResize="0"/>
          <p:nvPr/>
        </p:nvPicPr>
        <p:blipFill>
          <a:blip r:embed="rId32">
            <a:alphaModFix/>
          </a:blip>
          <a:stretch>
            <a:fillRect/>
          </a:stretch>
        </p:blipFill>
        <p:spPr>
          <a:xfrm>
            <a:off x="164025" y="3406688"/>
            <a:ext cx="1238250" cy="381000"/>
          </a:xfrm>
          <a:prstGeom prst="rect">
            <a:avLst/>
          </a:prstGeom>
          <a:noFill/>
          <a:ln>
            <a:noFill/>
          </a:ln>
        </p:spPr>
      </p:pic>
      <p:pic>
        <p:nvPicPr>
          <p:cNvPr id="284" name="Google Shape;284;p25" descr="Primo Research Assistant">
            <a:extLst>
              <a:ext uri="{C183D7F6-B498-43B3-948B-1728B52AA6E4}">
                <adec:decorative xmlns:adec="http://schemas.microsoft.com/office/drawing/2017/decorative" val="0"/>
              </a:ext>
            </a:extLst>
          </p:cNvPr>
          <p:cNvPicPr preferRelativeResize="0"/>
          <p:nvPr/>
        </p:nvPicPr>
        <p:blipFill>
          <a:blip r:embed="rId33">
            <a:alphaModFix/>
          </a:blip>
          <a:stretch>
            <a:fillRect/>
          </a:stretch>
        </p:blipFill>
        <p:spPr>
          <a:xfrm>
            <a:off x="6322800" y="4229825"/>
            <a:ext cx="1981200" cy="314325"/>
          </a:xfrm>
          <a:prstGeom prst="rect">
            <a:avLst/>
          </a:prstGeom>
          <a:noFill/>
          <a:ln>
            <a:noFill/>
          </a:ln>
        </p:spPr>
      </p:pic>
      <p:pic>
        <p:nvPicPr>
          <p:cNvPr id="285" name="Google Shape;285;p25" descr="Semantic Scholar">
            <a:extLst>
              <a:ext uri="{C183D7F6-B498-43B3-948B-1728B52AA6E4}">
                <adec:decorative xmlns:adec="http://schemas.microsoft.com/office/drawing/2017/decorative" val="0"/>
              </a:ext>
            </a:extLst>
          </p:cNvPr>
          <p:cNvPicPr preferRelativeResize="0"/>
          <p:nvPr/>
        </p:nvPicPr>
        <p:blipFill>
          <a:blip r:embed="rId34">
            <a:alphaModFix/>
          </a:blip>
          <a:stretch>
            <a:fillRect/>
          </a:stretch>
        </p:blipFill>
        <p:spPr>
          <a:xfrm>
            <a:off x="3696088" y="2768487"/>
            <a:ext cx="1626075" cy="234926"/>
          </a:xfrm>
          <a:prstGeom prst="rect">
            <a:avLst/>
          </a:prstGeom>
          <a:noFill/>
          <a:ln>
            <a:noFill/>
          </a:ln>
        </p:spPr>
      </p:pic>
      <p:pic>
        <p:nvPicPr>
          <p:cNvPr id="286" name="Google Shape;286;p25" descr="OpenRead">
            <a:extLst>
              <a:ext uri="{C183D7F6-B498-43B3-948B-1728B52AA6E4}">
                <adec:decorative xmlns:adec="http://schemas.microsoft.com/office/drawing/2017/decorative" val="0"/>
              </a:ext>
            </a:extLst>
          </p:cNvPr>
          <p:cNvPicPr preferRelativeResize="0"/>
          <p:nvPr/>
        </p:nvPicPr>
        <p:blipFill rotWithShape="1">
          <a:blip r:embed="rId35">
            <a:alphaModFix/>
          </a:blip>
          <a:srcRect/>
          <a:stretch/>
        </p:blipFill>
        <p:spPr>
          <a:xfrm>
            <a:off x="100413" y="3893575"/>
            <a:ext cx="879937" cy="341200"/>
          </a:xfrm>
          <a:prstGeom prst="rect">
            <a:avLst/>
          </a:prstGeom>
          <a:noFill/>
          <a:ln>
            <a:noFill/>
          </a:ln>
        </p:spPr>
      </p:pic>
      <p:pic>
        <p:nvPicPr>
          <p:cNvPr id="287" name="Google Shape;287;p25" descr="ChatPDF">
            <a:extLst>
              <a:ext uri="{C183D7F6-B498-43B3-948B-1728B52AA6E4}">
                <adec:decorative xmlns:adec="http://schemas.microsoft.com/office/drawing/2017/decorative" val="0"/>
              </a:ext>
            </a:extLst>
          </p:cNvPr>
          <p:cNvPicPr preferRelativeResize="0"/>
          <p:nvPr/>
        </p:nvPicPr>
        <p:blipFill>
          <a:blip r:embed="rId36">
            <a:alphaModFix/>
          </a:blip>
          <a:stretch>
            <a:fillRect/>
          </a:stretch>
        </p:blipFill>
        <p:spPr>
          <a:xfrm>
            <a:off x="5284563" y="2454263"/>
            <a:ext cx="1038225" cy="323850"/>
          </a:xfrm>
          <a:prstGeom prst="rect">
            <a:avLst/>
          </a:prstGeom>
          <a:noFill/>
          <a:ln>
            <a:noFill/>
          </a:ln>
        </p:spPr>
      </p:pic>
      <p:pic>
        <p:nvPicPr>
          <p:cNvPr id="288" name="Google Shape;288;p25" descr="Scinapse">
            <a:extLst>
              <a:ext uri="{C183D7F6-B498-43B3-948B-1728B52AA6E4}">
                <adec:decorative xmlns:adec="http://schemas.microsoft.com/office/drawing/2017/decorative" val="0"/>
              </a:ext>
            </a:extLst>
          </p:cNvPr>
          <p:cNvPicPr preferRelativeResize="0"/>
          <p:nvPr/>
        </p:nvPicPr>
        <p:blipFill>
          <a:blip r:embed="rId37">
            <a:alphaModFix/>
          </a:blip>
          <a:stretch>
            <a:fillRect/>
          </a:stretch>
        </p:blipFill>
        <p:spPr>
          <a:xfrm>
            <a:off x="3910013" y="3469738"/>
            <a:ext cx="1323975" cy="323850"/>
          </a:xfrm>
          <a:prstGeom prst="rect">
            <a:avLst/>
          </a:prstGeom>
          <a:noFill/>
          <a:ln>
            <a:noFill/>
          </a:ln>
        </p:spPr>
      </p:pic>
      <p:pic>
        <p:nvPicPr>
          <p:cNvPr id="289" name="Google Shape;289;p25" descr="Asta">
            <a:extLst>
              <a:ext uri="{C183D7F6-B498-43B3-948B-1728B52AA6E4}">
                <adec:decorative xmlns:adec="http://schemas.microsoft.com/office/drawing/2017/decorative" val="0"/>
              </a:ext>
            </a:extLst>
          </p:cNvPr>
          <p:cNvPicPr preferRelativeResize="0"/>
          <p:nvPr/>
        </p:nvPicPr>
        <p:blipFill>
          <a:blip r:embed="rId38">
            <a:alphaModFix/>
          </a:blip>
          <a:stretch>
            <a:fillRect/>
          </a:stretch>
        </p:blipFill>
        <p:spPr>
          <a:xfrm>
            <a:off x="5660200" y="3757688"/>
            <a:ext cx="1238250" cy="444808"/>
          </a:xfrm>
          <a:prstGeom prst="rect">
            <a:avLst/>
          </a:prstGeom>
          <a:noFill/>
          <a:ln>
            <a:noFill/>
          </a:ln>
        </p:spPr>
      </p:pic>
      <p:pic>
        <p:nvPicPr>
          <p:cNvPr id="290" name="Google Shape;290;p25" descr="Moara">
            <a:extLst>
              <a:ext uri="{C183D7F6-B498-43B3-948B-1728B52AA6E4}">
                <adec:decorative xmlns:adec="http://schemas.microsoft.com/office/drawing/2017/decorative" val="0"/>
              </a:ext>
            </a:extLst>
          </p:cNvPr>
          <p:cNvPicPr preferRelativeResize="0"/>
          <p:nvPr/>
        </p:nvPicPr>
        <p:blipFill>
          <a:blip r:embed="rId39">
            <a:alphaModFix/>
          </a:blip>
          <a:stretch>
            <a:fillRect/>
          </a:stretch>
        </p:blipFill>
        <p:spPr>
          <a:xfrm>
            <a:off x="178300" y="611663"/>
            <a:ext cx="1209675" cy="381000"/>
          </a:xfrm>
          <a:prstGeom prst="rect">
            <a:avLst/>
          </a:prstGeom>
          <a:noFill/>
          <a:ln>
            <a:noFill/>
          </a:ln>
        </p:spPr>
      </p:pic>
      <p:pic>
        <p:nvPicPr>
          <p:cNvPr id="291" name="Google Shape;291;p25" descr="Paperfetcher">
            <a:extLst>
              <a:ext uri="{C183D7F6-B498-43B3-948B-1728B52AA6E4}">
                <adec:decorative xmlns:adec="http://schemas.microsoft.com/office/drawing/2017/decorative" val="0"/>
              </a:ext>
            </a:extLst>
          </p:cNvPr>
          <p:cNvPicPr preferRelativeResize="0"/>
          <p:nvPr/>
        </p:nvPicPr>
        <p:blipFill>
          <a:blip r:embed="rId40">
            <a:alphaModFix/>
          </a:blip>
          <a:stretch>
            <a:fillRect/>
          </a:stretch>
        </p:blipFill>
        <p:spPr>
          <a:xfrm>
            <a:off x="2504749" y="1071849"/>
            <a:ext cx="1914025" cy="306918"/>
          </a:xfrm>
          <a:prstGeom prst="rect">
            <a:avLst/>
          </a:prstGeom>
          <a:noFill/>
          <a:ln>
            <a:noFill/>
          </a:ln>
        </p:spPr>
      </p:pic>
      <p:pic>
        <p:nvPicPr>
          <p:cNvPr id="292" name="Google Shape;292;p25" descr="Sourcely">
            <a:extLst>
              <a:ext uri="{C183D7F6-B498-43B3-948B-1728B52AA6E4}">
                <adec:decorative xmlns:adec="http://schemas.microsoft.com/office/drawing/2017/decorative" val="0"/>
              </a:ext>
            </a:extLst>
          </p:cNvPr>
          <p:cNvPicPr preferRelativeResize="0"/>
          <p:nvPr/>
        </p:nvPicPr>
        <p:blipFill>
          <a:blip r:embed="rId41">
            <a:alphaModFix/>
          </a:blip>
          <a:stretch>
            <a:fillRect/>
          </a:stretch>
        </p:blipFill>
        <p:spPr>
          <a:xfrm>
            <a:off x="7899425" y="568788"/>
            <a:ext cx="1085850" cy="352425"/>
          </a:xfrm>
          <a:prstGeom prst="rect">
            <a:avLst/>
          </a:prstGeom>
          <a:noFill/>
          <a:ln>
            <a:noFill/>
          </a:ln>
        </p:spPr>
      </p:pic>
      <p:pic>
        <p:nvPicPr>
          <p:cNvPr id="293" name="Google Shape;293;p25" descr="Thesify">
            <a:extLst>
              <a:ext uri="{C183D7F6-B498-43B3-948B-1728B52AA6E4}">
                <adec:decorative xmlns:adec="http://schemas.microsoft.com/office/drawing/2017/decorative" val="0"/>
              </a:ext>
            </a:extLst>
          </p:cNvPr>
          <p:cNvPicPr preferRelativeResize="0"/>
          <p:nvPr/>
        </p:nvPicPr>
        <p:blipFill>
          <a:blip r:embed="rId42">
            <a:alphaModFix/>
          </a:blip>
          <a:stretch>
            <a:fillRect/>
          </a:stretch>
        </p:blipFill>
        <p:spPr>
          <a:xfrm>
            <a:off x="2504738" y="3857625"/>
            <a:ext cx="1057275" cy="323850"/>
          </a:xfrm>
          <a:prstGeom prst="rect">
            <a:avLst/>
          </a:prstGeom>
          <a:noFill/>
          <a:ln>
            <a:noFill/>
          </a:ln>
        </p:spPr>
      </p:pic>
      <p:pic>
        <p:nvPicPr>
          <p:cNvPr id="294" name="Google Shape;294;p25" descr="Supersymmetry">
            <a:extLst>
              <a:ext uri="{C183D7F6-B498-43B3-948B-1728B52AA6E4}">
                <adec:decorative xmlns:adec="http://schemas.microsoft.com/office/drawing/2017/decorative" val="0"/>
              </a:ext>
            </a:extLst>
          </p:cNvPr>
          <p:cNvPicPr preferRelativeResize="0"/>
          <p:nvPr/>
        </p:nvPicPr>
        <p:blipFill>
          <a:blip r:embed="rId43">
            <a:alphaModFix/>
          </a:blip>
          <a:stretch>
            <a:fillRect/>
          </a:stretch>
        </p:blipFill>
        <p:spPr>
          <a:xfrm>
            <a:off x="178300" y="2391550"/>
            <a:ext cx="1524000" cy="266700"/>
          </a:xfrm>
          <a:prstGeom prst="rect">
            <a:avLst/>
          </a:prstGeom>
          <a:noFill/>
          <a:ln>
            <a:noFill/>
          </a:ln>
        </p:spPr>
      </p:pic>
      <p:pic>
        <p:nvPicPr>
          <p:cNvPr id="295" name="Google Shape;295;p25" descr="Laser AI">
            <a:extLst>
              <a:ext uri="{C183D7F6-B498-43B3-948B-1728B52AA6E4}">
                <adec:decorative xmlns:adec="http://schemas.microsoft.com/office/drawing/2017/decorative" val="0"/>
              </a:ext>
            </a:extLst>
          </p:cNvPr>
          <p:cNvPicPr preferRelativeResize="0"/>
          <p:nvPr/>
        </p:nvPicPr>
        <p:blipFill>
          <a:blip r:embed="rId44">
            <a:alphaModFix/>
          </a:blip>
          <a:stretch>
            <a:fillRect/>
          </a:stretch>
        </p:blipFill>
        <p:spPr>
          <a:xfrm>
            <a:off x="4205975" y="657825"/>
            <a:ext cx="1295400" cy="323850"/>
          </a:xfrm>
          <a:prstGeom prst="rect">
            <a:avLst/>
          </a:prstGeom>
          <a:noFill/>
          <a:ln>
            <a:noFill/>
          </a:ln>
        </p:spPr>
      </p:pic>
      <p:pic>
        <p:nvPicPr>
          <p:cNvPr id="296" name="Google Shape;296;p25" descr="Vicena">
            <a:extLst>
              <a:ext uri="{C183D7F6-B498-43B3-948B-1728B52AA6E4}">
                <adec:decorative xmlns:adec="http://schemas.microsoft.com/office/drawing/2017/decorative" val="0"/>
              </a:ext>
            </a:extLst>
          </p:cNvPr>
          <p:cNvPicPr preferRelativeResize="0"/>
          <p:nvPr/>
        </p:nvPicPr>
        <p:blipFill>
          <a:blip r:embed="rId45">
            <a:alphaModFix/>
          </a:blip>
          <a:stretch>
            <a:fillRect/>
          </a:stretch>
        </p:blipFill>
        <p:spPr>
          <a:xfrm>
            <a:off x="1467125" y="1141152"/>
            <a:ext cx="892025" cy="286121"/>
          </a:xfrm>
          <a:prstGeom prst="rect">
            <a:avLst/>
          </a:prstGeom>
          <a:noFill/>
          <a:ln>
            <a:noFill/>
          </a:ln>
        </p:spPr>
      </p:pic>
      <p:pic>
        <p:nvPicPr>
          <p:cNvPr id="297" name="Google Shape;297;p25" descr="Answer This">
            <a:extLst>
              <a:ext uri="{C183D7F6-B498-43B3-948B-1728B52AA6E4}">
                <adec:decorative xmlns:adec="http://schemas.microsoft.com/office/drawing/2017/decorative" val="0"/>
              </a:ext>
            </a:extLst>
          </p:cNvPr>
          <p:cNvPicPr preferRelativeResize="0"/>
          <p:nvPr/>
        </p:nvPicPr>
        <p:blipFill>
          <a:blip r:embed="rId46">
            <a:alphaModFix/>
          </a:blip>
          <a:stretch>
            <a:fillRect/>
          </a:stretch>
        </p:blipFill>
        <p:spPr>
          <a:xfrm>
            <a:off x="1699213" y="2163538"/>
            <a:ext cx="1838325" cy="209550"/>
          </a:xfrm>
          <a:prstGeom prst="rect">
            <a:avLst/>
          </a:prstGeom>
          <a:noFill/>
          <a:ln>
            <a:noFill/>
          </a:ln>
        </p:spPr>
      </p:pic>
      <p:pic>
        <p:nvPicPr>
          <p:cNvPr id="298" name="Google Shape;298;p25" descr="Anara">
            <a:extLst>
              <a:ext uri="{C183D7F6-B498-43B3-948B-1728B52AA6E4}">
                <adec:decorative xmlns:adec="http://schemas.microsoft.com/office/drawing/2017/decorative" val="0"/>
              </a:ext>
            </a:extLst>
          </p:cNvPr>
          <p:cNvPicPr preferRelativeResize="0"/>
          <p:nvPr/>
        </p:nvPicPr>
        <p:blipFill>
          <a:blip r:embed="rId47">
            <a:alphaModFix/>
          </a:blip>
          <a:stretch>
            <a:fillRect/>
          </a:stretch>
        </p:blipFill>
        <p:spPr>
          <a:xfrm>
            <a:off x="5413163" y="3357100"/>
            <a:ext cx="781050" cy="323850"/>
          </a:xfrm>
          <a:prstGeom prst="rect">
            <a:avLst/>
          </a:prstGeom>
          <a:noFill/>
          <a:ln>
            <a:noFill/>
          </a:ln>
        </p:spPr>
      </p:pic>
      <p:pic>
        <p:nvPicPr>
          <p:cNvPr id="299" name="Google Shape;299;p25" descr="Google Scholar Labs">
            <a:extLst>
              <a:ext uri="{C183D7F6-B498-43B3-948B-1728B52AA6E4}">
                <adec:decorative xmlns:adec="http://schemas.microsoft.com/office/drawing/2017/decorative" val="0"/>
              </a:ext>
            </a:extLst>
          </p:cNvPr>
          <p:cNvPicPr preferRelativeResize="0"/>
          <p:nvPr/>
        </p:nvPicPr>
        <p:blipFill>
          <a:blip r:embed="rId48">
            <a:alphaModFix/>
          </a:blip>
          <a:stretch>
            <a:fillRect/>
          </a:stretch>
        </p:blipFill>
        <p:spPr>
          <a:xfrm>
            <a:off x="4030500" y="1366863"/>
            <a:ext cx="2286000" cy="295275"/>
          </a:xfrm>
          <a:prstGeom prst="rect">
            <a:avLst/>
          </a:prstGeom>
          <a:noFill/>
          <a:ln>
            <a:noFill/>
          </a:ln>
        </p:spPr>
      </p:pic>
      <p:pic>
        <p:nvPicPr>
          <p:cNvPr id="300" name="Google Shape;300;p25" descr="Paperpal">
            <a:extLst>
              <a:ext uri="{C183D7F6-B498-43B3-948B-1728B52AA6E4}">
                <adec:decorative xmlns:adec="http://schemas.microsoft.com/office/drawing/2017/decorative" val="0"/>
              </a:ext>
            </a:extLst>
          </p:cNvPr>
          <p:cNvPicPr preferRelativeResize="0"/>
          <p:nvPr/>
        </p:nvPicPr>
        <p:blipFill>
          <a:blip r:embed="rId49">
            <a:alphaModFix/>
          </a:blip>
          <a:stretch>
            <a:fillRect/>
          </a:stretch>
        </p:blipFill>
        <p:spPr>
          <a:xfrm>
            <a:off x="8304000" y="2902207"/>
            <a:ext cx="779100" cy="274683"/>
          </a:xfrm>
          <a:prstGeom prst="rect">
            <a:avLst/>
          </a:prstGeom>
          <a:noFill/>
          <a:ln>
            <a:noFill/>
          </a:ln>
        </p:spPr>
      </p:pic>
      <p:pic>
        <p:nvPicPr>
          <p:cNvPr id="301" name="Google Shape;301;p25" descr="Yomu AI">
            <a:extLst>
              <a:ext uri="{C183D7F6-B498-43B3-948B-1728B52AA6E4}">
                <adec:decorative xmlns:adec="http://schemas.microsoft.com/office/drawing/2017/decorative" val="0"/>
              </a:ext>
            </a:extLst>
          </p:cNvPr>
          <p:cNvPicPr preferRelativeResize="0"/>
          <p:nvPr/>
        </p:nvPicPr>
        <p:blipFill>
          <a:blip r:embed="rId50">
            <a:alphaModFix/>
          </a:blip>
          <a:stretch>
            <a:fillRect/>
          </a:stretch>
        </p:blipFill>
        <p:spPr>
          <a:xfrm>
            <a:off x="5501363" y="1712750"/>
            <a:ext cx="1196900" cy="310307"/>
          </a:xfrm>
          <a:prstGeom prst="rect">
            <a:avLst/>
          </a:prstGeom>
          <a:noFill/>
          <a:ln>
            <a:noFill/>
          </a:ln>
        </p:spPr>
      </p:pic>
      <p:pic>
        <p:nvPicPr>
          <p:cNvPr id="302" name="Google Shape;302;p25" descr="Ovid Discovery AI">
            <a:extLst>
              <a:ext uri="{C183D7F6-B498-43B3-948B-1728B52AA6E4}">
                <adec:decorative xmlns:adec="http://schemas.microsoft.com/office/drawing/2017/decorative" val="0"/>
              </a:ext>
            </a:extLst>
          </p:cNvPr>
          <p:cNvPicPr preferRelativeResize="0"/>
          <p:nvPr/>
        </p:nvPicPr>
        <p:blipFill>
          <a:blip r:embed="rId51">
            <a:alphaModFix/>
          </a:blip>
          <a:stretch>
            <a:fillRect/>
          </a:stretch>
        </p:blipFill>
        <p:spPr>
          <a:xfrm>
            <a:off x="7471125" y="3740805"/>
            <a:ext cx="1410300" cy="185295"/>
          </a:xfrm>
          <a:prstGeom prst="rect">
            <a:avLst/>
          </a:prstGeom>
          <a:noFill/>
          <a:ln>
            <a:noFill/>
          </a:ln>
        </p:spPr>
      </p:pic>
      <p:pic>
        <p:nvPicPr>
          <p:cNvPr id="303" name="Google Shape;303;p25" descr="IEEE Xplore AI">
            <a:extLst>
              <a:ext uri="{C183D7F6-B498-43B3-948B-1728B52AA6E4}">
                <adec:decorative xmlns:adec="http://schemas.microsoft.com/office/drawing/2017/decorative" val="0"/>
              </a:ext>
            </a:extLst>
          </p:cNvPr>
          <p:cNvPicPr preferRelativeResize="0"/>
          <p:nvPr/>
        </p:nvPicPr>
        <p:blipFill>
          <a:blip r:embed="rId52">
            <a:alphaModFix/>
          </a:blip>
          <a:stretch>
            <a:fillRect/>
          </a:stretch>
        </p:blipFill>
        <p:spPr>
          <a:xfrm>
            <a:off x="3795575" y="2529625"/>
            <a:ext cx="867600" cy="172658"/>
          </a:xfrm>
          <a:prstGeom prst="rect">
            <a:avLst/>
          </a:prstGeom>
          <a:noFill/>
          <a:ln>
            <a:noFill/>
          </a:ln>
        </p:spPr>
      </p:pic>
      <p:pic>
        <p:nvPicPr>
          <p:cNvPr id="304" name="Google Shape;304;p25" descr="AI at EBSCO">
            <a:extLst>
              <a:ext uri="{C183D7F6-B498-43B3-948B-1728B52AA6E4}">
                <adec:decorative xmlns:adec="http://schemas.microsoft.com/office/drawing/2017/decorative" val="0"/>
              </a:ext>
            </a:extLst>
          </p:cNvPr>
          <p:cNvPicPr preferRelativeResize="0"/>
          <p:nvPr/>
        </p:nvPicPr>
        <p:blipFill>
          <a:blip r:embed="rId53">
            <a:alphaModFix/>
          </a:blip>
          <a:stretch>
            <a:fillRect/>
          </a:stretch>
        </p:blipFill>
        <p:spPr>
          <a:xfrm>
            <a:off x="7687186" y="2230086"/>
            <a:ext cx="1122300" cy="201853"/>
          </a:xfrm>
          <a:prstGeom prst="rect">
            <a:avLst/>
          </a:prstGeom>
          <a:noFill/>
          <a:ln>
            <a:noFill/>
          </a:ln>
        </p:spPr>
      </p:pic>
      <p:pic>
        <p:nvPicPr>
          <p:cNvPr id="305" name="Google Shape;305;p25" descr="Web of Science Research Assistant">
            <a:extLst>
              <a:ext uri="{C183D7F6-B498-43B3-948B-1728B52AA6E4}">
                <adec:decorative xmlns:adec="http://schemas.microsoft.com/office/drawing/2017/decorative" val="0"/>
              </a:ext>
            </a:extLst>
          </p:cNvPr>
          <p:cNvPicPr preferRelativeResize="0"/>
          <p:nvPr/>
        </p:nvPicPr>
        <p:blipFill>
          <a:blip r:embed="rId54">
            <a:alphaModFix/>
          </a:blip>
          <a:stretch>
            <a:fillRect/>
          </a:stretch>
        </p:blipFill>
        <p:spPr>
          <a:xfrm>
            <a:off x="5568225" y="3036959"/>
            <a:ext cx="1898743" cy="138450"/>
          </a:xfrm>
          <a:prstGeom prst="rect">
            <a:avLst/>
          </a:prstGeom>
          <a:noFill/>
          <a:ln>
            <a:noFill/>
          </a:ln>
        </p:spPr>
      </p:pic>
      <p:pic>
        <p:nvPicPr>
          <p:cNvPr id="306" name="Google Shape;306;p25" descr="Gemini Deep Research">
            <a:extLst>
              <a:ext uri="{C183D7F6-B498-43B3-948B-1728B52AA6E4}">
                <adec:decorative xmlns:adec="http://schemas.microsoft.com/office/drawing/2017/decorative" val="0"/>
              </a:ext>
            </a:extLst>
          </p:cNvPr>
          <p:cNvPicPr preferRelativeResize="0"/>
          <p:nvPr/>
        </p:nvPicPr>
        <p:blipFill>
          <a:blip r:embed="rId55">
            <a:alphaModFix/>
          </a:blip>
          <a:stretch>
            <a:fillRect/>
          </a:stretch>
        </p:blipFill>
        <p:spPr>
          <a:xfrm>
            <a:off x="6566875" y="1911588"/>
            <a:ext cx="1322400" cy="135007"/>
          </a:xfrm>
          <a:prstGeom prst="rect">
            <a:avLst/>
          </a:prstGeom>
          <a:noFill/>
          <a:ln>
            <a:noFill/>
          </a:ln>
        </p:spPr>
      </p:pic>
      <p:pic>
        <p:nvPicPr>
          <p:cNvPr id="307" name="Google Shape;307;p25" descr="Research Rabbit">
            <a:extLst>
              <a:ext uri="{C183D7F6-B498-43B3-948B-1728B52AA6E4}">
                <adec:decorative xmlns:adec="http://schemas.microsoft.com/office/drawing/2017/decorative" val="0"/>
              </a:ext>
            </a:extLst>
          </p:cNvPr>
          <p:cNvPicPr preferRelativeResize="0"/>
          <p:nvPr/>
        </p:nvPicPr>
        <p:blipFill>
          <a:blip r:embed="rId56">
            <a:alphaModFix/>
          </a:blip>
          <a:stretch>
            <a:fillRect/>
          </a:stretch>
        </p:blipFill>
        <p:spPr>
          <a:xfrm>
            <a:off x="7672800" y="1691000"/>
            <a:ext cx="1410300" cy="244219"/>
          </a:xfrm>
          <a:prstGeom prst="rect">
            <a:avLst/>
          </a:prstGeom>
          <a:noFill/>
          <a:ln>
            <a:noFill/>
          </a:ln>
        </p:spPr>
      </p:pic>
      <p:pic>
        <p:nvPicPr>
          <p:cNvPr id="308" name="Google Shape;308;p25" descr="Microsoft 365 Copilot Chat">
            <a:extLst>
              <a:ext uri="{C183D7F6-B498-43B3-948B-1728B52AA6E4}">
                <adec:decorative xmlns:adec="http://schemas.microsoft.com/office/drawing/2017/decorative" val="0"/>
              </a:ext>
            </a:extLst>
          </p:cNvPr>
          <p:cNvPicPr preferRelativeResize="0"/>
          <p:nvPr/>
        </p:nvPicPr>
        <p:blipFill>
          <a:blip r:embed="rId57">
            <a:alphaModFix/>
          </a:blip>
          <a:stretch>
            <a:fillRect/>
          </a:stretch>
        </p:blipFill>
        <p:spPr>
          <a:xfrm>
            <a:off x="7246500" y="4011723"/>
            <a:ext cx="1323975" cy="27120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6"/>
          <p:cNvSpPr txBox="1">
            <a:spLocks noGrp="1"/>
          </p:cNvSpPr>
          <p:nvPr>
            <p:ph type="title" idx="4294967295"/>
          </p:nvPr>
        </p:nvSpPr>
        <p:spPr>
          <a:xfrm>
            <a:off x="338650" y="0"/>
            <a:ext cx="8520600" cy="6234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3300"/>
              <a:buNone/>
            </a:pPr>
            <a:r>
              <a:rPr lang="en-US" sz="2800" dirty="0">
                <a:solidFill>
                  <a:schemeClr val="lt1"/>
                </a:solidFill>
              </a:rPr>
              <a:t>AI Tools for Literature Reviews: Categories </a:t>
            </a:r>
            <a:endParaRPr sz="2800" dirty="0">
              <a:solidFill>
                <a:schemeClr val="lt1"/>
              </a:solidFill>
            </a:endParaRPr>
          </a:p>
        </p:txBody>
      </p:sp>
      <p:sp>
        <p:nvSpPr>
          <p:cNvPr id="2" name="TextBox 1">
            <a:extLst>
              <a:ext uri="{FF2B5EF4-FFF2-40B4-BE49-F238E27FC236}">
                <a16:creationId xmlns:a16="http://schemas.microsoft.com/office/drawing/2014/main" id="{F0A65CE0-F47B-2951-0BC9-BA9DC81FE660}"/>
              </a:ext>
            </a:extLst>
          </p:cNvPr>
          <p:cNvSpPr txBox="1"/>
          <p:nvPr/>
        </p:nvSpPr>
        <p:spPr>
          <a:xfrm>
            <a:off x="263237" y="1357745"/>
            <a:ext cx="2364508" cy="307777"/>
          </a:xfrm>
          <a:prstGeom prst="rect">
            <a:avLst/>
          </a:prstGeom>
          <a:noFill/>
        </p:spPr>
        <p:txBody>
          <a:bodyPr wrap="square" rtlCol="0">
            <a:spAutoFit/>
          </a:bodyPr>
          <a:lstStyle/>
          <a:p>
            <a:pPr lvl="0"/>
            <a:r>
              <a:rPr lang="en-US" dirty="0">
                <a:latin typeface="Calibri"/>
                <a:ea typeface="Calibri"/>
                <a:cs typeface="Calibri"/>
                <a:sym typeface="Calibri"/>
              </a:rPr>
              <a:t>Commercial Frontier Chatbots</a:t>
            </a:r>
          </a:p>
        </p:txBody>
      </p:sp>
      <p:sp>
        <p:nvSpPr>
          <p:cNvPr id="9" name="TextBox 8">
            <a:extLst>
              <a:ext uri="{FF2B5EF4-FFF2-40B4-BE49-F238E27FC236}">
                <a16:creationId xmlns:a16="http://schemas.microsoft.com/office/drawing/2014/main" id="{452AD6BD-7EC6-EA98-35A8-155174BC4AC5}"/>
              </a:ext>
            </a:extLst>
          </p:cNvPr>
          <p:cNvSpPr txBox="1"/>
          <p:nvPr/>
        </p:nvSpPr>
        <p:spPr>
          <a:xfrm>
            <a:off x="3006436" y="1357745"/>
            <a:ext cx="1112982" cy="307500"/>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Examples</a:t>
            </a:r>
          </a:p>
        </p:txBody>
      </p:sp>
      <p:pic>
        <p:nvPicPr>
          <p:cNvPr id="316" name="Google Shape;316;p26" descr="Claude"/>
          <p:cNvPicPr preferRelativeResize="0"/>
          <p:nvPr/>
        </p:nvPicPr>
        <p:blipFill>
          <a:blip r:embed="rId3">
            <a:alphaModFix/>
          </a:blip>
          <a:stretch>
            <a:fillRect/>
          </a:stretch>
        </p:blipFill>
        <p:spPr>
          <a:xfrm>
            <a:off x="4572000" y="1391438"/>
            <a:ext cx="922500" cy="307500"/>
          </a:xfrm>
          <a:prstGeom prst="rect">
            <a:avLst/>
          </a:prstGeom>
          <a:noFill/>
          <a:ln>
            <a:noFill/>
          </a:ln>
        </p:spPr>
      </p:pic>
      <p:pic>
        <p:nvPicPr>
          <p:cNvPr id="317" name="Google Shape;317;p26" descr="ChatGPT"/>
          <p:cNvPicPr preferRelativeResize="0"/>
          <p:nvPr/>
        </p:nvPicPr>
        <p:blipFill rotWithShape="1">
          <a:blip r:embed="rId4">
            <a:alphaModFix/>
          </a:blip>
          <a:srcRect r="45430"/>
          <a:stretch/>
        </p:blipFill>
        <p:spPr>
          <a:xfrm>
            <a:off x="5632875" y="1407758"/>
            <a:ext cx="906025" cy="273825"/>
          </a:xfrm>
          <a:prstGeom prst="rect">
            <a:avLst/>
          </a:prstGeom>
          <a:noFill/>
          <a:ln w="9525" cap="flat" cmpd="sng">
            <a:solidFill>
              <a:schemeClr val="dk2"/>
            </a:solidFill>
            <a:prstDash val="solid"/>
            <a:round/>
            <a:headEnd type="none" w="sm" len="sm"/>
            <a:tailEnd type="none" w="sm" len="sm"/>
          </a:ln>
        </p:spPr>
      </p:pic>
      <p:pic>
        <p:nvPicPr>
          <p:cNvPr id="318" name="Google Shape;318;p26" descr="Gemini"/>
          <p:cNvPicPr preferRelativeResize="0"/>
          <p:nvPr/>
        </p:nvPicPr>
        <p:blipFill>
          <a:blip r:embed="rId5">
            <a:alphaModFix/>
          </a:blip>
          <a:stretch>
            <a:fillRect/>
          </a:stretch>
        </p:blipFill>
        <p:spPr>
          <a:xfrm>
            <a:off x="6677275" y="1444188"/>
            <a:ext cx="856975" cy="201325"/>
          </a:xfrm>
          <a:prstGeom prst="rect">
            <a:avLst/>
          </a:prstGeom>
          <a:noFill/>
          <a:ln>
            <a:noFill/>
          </a:ln>
        </p:spPr>
      </p:pic>
      <p:pic>
        <p:nvPicPr>
          <p:cNvPr id="323" name="Image 323" descr="Grok"/>
          <p:cNvPicPr preferRelativeResize="0"/>
          <p:nvPr/>
        </p:nvPicPr>
        <p:blipFill rotWithShape="1">
          <a:blip r:embed="rId6">
            <a:alphaModFix/>
          </a:blip>
          <a:srcRect r="57537"/>
          <a:stretch/>
        </p:blipFill>
        <p:spPr>
          <a:xfrm>
            <a:off x="7601452" y="1404160"/>
            <a:ext cx="748065" cy="307500"/>
          </a:xfrm>
          <a:prstGeom prst="rect">
            <a:avLst/>
          </a:prstGeom>
          <a:noFill/>
          <a:ln>
            <a:noFill/>
          </a:ln>
        </p:spPr>
      </p:pic>
      <p:sp>
        <p:nvSpPr>
          <p:cNvPr id="4" name="TextBox 3">
            <a:extLst>
              <a:ext uri="{FF2B5EF4-FFF2-40B4-BE49-F238E27FC236}">
                <a16:creationId xmlns:a16="http://schemas.microsoft.com/office/drawing/2014/main" id="{46D8E15D-A005-3286-5902-BA4DB5DDC75C}"/>
              </a:ext>
            </a:extLst>
          </p:cNvPr>
          <p:cNvSpPr txBox="1"/>
          <p:nvPr/>
        </p:nvSpPr>
        <p:spPr>
          <a:xfrm>
            <a:off x="263237" y="1917471"/>
            <a:ext cx="3029527" cy="307777"/>
          </a:xfrm>
          <a:prstGeom prst="rect">
            <a:avLst/>
          </a:prstGeom>
          <a:noFill/>
        </p:spPr>
        <p:txBody>
          <a:bodyPr wrap="square" rtlCol="0">
            <a:spAutoFit/>
          </a:bodyPr>
          <a:lstStyle/>
          <a:p>
            <a:pPr lvl="0">
              <a:buClr>
                <a:schemeClr val="dk1"/>
              </a:buClr>
              <a:buSzPts val="1100"/>
            </a:pPr>
            <a:r>
              <a:rPr lang="en-US" dirty="0">
                <a:solidFill>
                  <a:schemeClr val="dk1"/>
                </a:solidFill>
                <a:latin typeface="Calibri"/>
                <a:ea typeface="Calibri"/>
                <a:cs typeface="Calibri"/>
                <a:sym typeface="Calibri"/>
              </a:rPr>
              <a:t>Academic AI Source Finders</a:t>
            </a:r>
            <a:endParaRPr lang="en-US" dirty="0">
              <a:latin typeface="Calibri"/>
              <a:ea typeface="Calibri"/>
              <a:cs typeface="Calibri"/>
              <a:sym typeface="Calibri"/>
            </a:endParaRPr>
          </a:p>
        </p:txBody>
      </p:sp>
      <p:sp>
        <p:nvSpPr>
          <p:cNvPr id="11" name="TextBox 10">
            <a:extLst>
              <a:ext uri="{FF2B5EF4-FFF2-40B4-BE49-F238E27FC236}">
                <a16:creationId xmlns:a16="http://schemas.microsoft.com/office/drawing/2014/main" id="{DCC64F2C-87E2-BF09-C54A-9276F5F25463}"/>
              </a:ext>
            </a:extLst>
          </p:cNvPr>
          <p:cNvSpPr txBox="1"/>
          <p:nvPr/>
        </p:nvSpPr>
        <p:spPr>
          <a:xfrm>
            <a:off x="3006436" y="1886760"/>
            <a:ext cx="1112982" cy="307500"/>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Examples</a:t>
            </a:r>
          </a:p>
        </p:txBody>
      </p:sp>
      <p:pic>
        <p:nvPicPr>
          <p:cNvPr id="327" name="Google Shape;327;p26" descr="Consensus"/>
          <p:cNvPicPr preferRelativeResize="0"/>
          <p:nvPr/>
        </p:nvPicPr>
        <p:blipFill>
          <a:blip r:embed="rId7">
            <a:alphaModFix/>
          </a:blip>
          <a:stretch>
            <a:fillRect/>
          </a:stretch>
        </p:blipFill>
        <p:spPr>
          <a:xfrm>
            <a:off x="4566538" y="1919673"/>
            <a:ext cx="555624" cy="307500"/>
          </a:xfrm>
          <a:prstGeom prst="rect">
            <a:avLst/>
          </a:prstGeom>
          <a:noFill/>
          <a:ln>
            <a:noFill/>
          </a:ln>
        </p:spPr>
      </p:pic>
      <p:pic>
        <p:nvPicPr>
          <p:cNvPr id="328" name="Google Shape;328;p26" descr="Undermind"/>
          <p:cNvPicPr preferRelativeResize="0"/>
          <p:nvPr/>
        </p:nvPicPr>
        <p:blipFill>
          <a:blip r:embed="rId8">
            <a:alphaModFix/>
          </a:blip>
          <a:stretch>
            <a:fillRect/>
          </a:stretch>
        </p:blipFill>
        <p:spPr>
          <a:xfrm>
            <a:off x="5369383" y="1954073"/>
            <a:ext cx="922500" cy="244638"/>
          </a:xfrm>
          <a:prstGeom prst="rect">
            <a:avLst/>
          </a:prstGeom>
          <a:noFill/>
          <a:ln>
            <a:noFill/>
          </a:ln>
        </p:spPr>
      </p:pic>
      <p:pic>
        <p:nvPicPr>
          <p:cNvPr id="329" name="Google Shape;329;p26" descr="Keenious"/>
          <p:cNvPicPr preferRelativeResize="0"/>
          <p:nvPr/>
        </p:nvPicPr>
        <p:blipFill rotWithShape="1">
          <a:blip r:embed="rId9">
            <a:alphaModFix/>
          </a:blip>
          <a:srcRect/>
          <a:stretch/>
        </p:blipFill>
        <p:spPr>
          <a:xfrm>
            <a:off x="6425604" y="1918655"/>
            <a:ext cx="922500" cy="275605"/>
          </a:xfrm>
          <a:prstGeom prst="rect">
            <a:avLst/>
          </a:prstGeom>
          <a:noFill/>
          <a:ln>
            <a:noFill/>
          </a:ln>
        </p:spPr>
      </p:pic>
      <p:pic>
        <p:nvPicPr>
          <p:cNvPr id="330" name="Google Shape;330;p26" descr="Elicit"/>
          <p:cNvPicPr preferRelativeResize="0"/>
          <p:nvPr/>
        </p:nvPicPr>
        <p:blipFill>
          <a:blip r:embed="rId10">
            <a:alphaModFix/>
          </a:blip>
          <a:stretch>
            <a:fillRect/>
          </a:stretch>
        </p:blipFill>
        <p:spPr>
          <a:xfrm>
            <a:off x="7484728" y="1950355"/>
            <a:ext cx="624886" cy="273775"/>
          </a:xfrm>
          <a:prstGeom prst="rect">
            <a:avLst/>
          </a:prstGeom>
          <a:noFill/>
          <a:ln>
            <a:noFill/>
          </a:ln>
        </p:spPr>
      </p:pic>
      <p:pic>
        <p:nvPicPr>
          <p:cNvPr id="331" name="Image 331" descr="Primo Research Assistant"/>
          <p:cNvPicPr preferRelativeResize="0"/>
          <p:nvPr/>
        </p:nvPicPr>
        <p:blipFill>
          <a:blip r:embed="rId11">
            <a:alphaModFix/>
          </a:blip>
          <a:stretch>
            <a:fillRect/>
          </a:stretch>
        </p:blipFill>
        <p:spPr>
          <a:xfrm>
            <a:off x="5787036" y="2261326"/>
            <a:ext cx="1393293" cy="221050"/>
          </a:xfrm>
          <a:prstGeom prst="rect">
            <a:avLst/>
          </a:prstGeom>
          <a:noFill/>
          <a:ln>
            <a:noFill/>
          </a:ln>
        </p:spPr>
      </p:pic>
      <p:sp>
        <p:nvSpPr>
          <p:cNvPr id="6" name="TextBox 5">
            <a:extLst>
              <a:ext uri="{FF2B5EF4-FFF2-40B4-BE49-F238E27FC236}">
                <a16:creationId xmlns:a16="http://schemas.microsoft.com/office/drawing/2014/main" id="{B14FFFC5-69DE-9DEF-8A5E-80094B9A14A8}"/>
              </a:ext>
            </a:extLst>
          </p:cNvPr>
          <p:cNvSpPr txBox="1"/>
          <p:nvPr/>
        </p:nvSpPr>
        <p:spPr>
          <a:xfrm>
            <a:off x="263237" y="2529398"/>
            <a:ext cx="3029527" cy="307777"/>
          </a:xfrm>
          <a:prstGeom prst="rect">
            <a:avLst/>
          </a:prstGeom>
          <a:noFill/>
        </p:spPr>
        <p:txBody>
          <a:bodyPr wrap="square" rtlCol="0">
            <a:spAutoFit/>
          </a:bodyPr>
          <a:lstStyle/>
          <a:p>
            <a:pPr lvl="0"/>
            <a:r>
              <a:rPr lang="en-US" dirty="0">
                <a:solidFill>
                  <a:schemeClr val="dk1"/>
                </a:solidFill>
                <a:latin typeface="Calibri"/>
                <a:ea typeface="Calibri"/>
                <a:cs typeface="Calibri"/>
                <a:sym typeface="Calibri"/>
              </a:rPr>
              <a:t>Citation Network Mappers</a:t>
            </a:r>
            <a:endParaRPr lang="en-US" dirty="0">
              <a:latin typeface="Calibri"/>
              <a:ea typeface="Calibri"/>
              <a:cs typeface="Calibri"/>
              <a:sym typeface="Calibri"/>
            </a:endParaRPr>
          </a:p>
        </p:txBody>
      </p:sp>
      <p:sp>
        <p:nvSpPr>
          <p:cNvPr id="13" name="TextBox 12">
            <a:extLst>
              <a:ext uri="{FF2B5EF4-FFF2-40B4-BE49-F238E27FC236}">
                <a16:creationId xmlns:a16="http://schemas.microsoft.com/office/drawing/2014/main" id="{F12537D6-DBCE-13C9-D441-2057F7E62CFA}"/>
              </a:ext>
            </a:extLst>
          </p:cNvPr>
          <p:cNvSpPr txBox="1"/>
          <p:nvPr/>
        </p:nvSpPr>
        <p:spPr>
          <a:xfrm>
            <a:off x="3006436" y="2529398"/>
            <a:ext cx="1112982" cy="307500"/>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Examples</a:t>
            </a:r>
          </a:p>
        </p:txBody>
      </p:sp>
      <p:pic>
        <p:nvPicPr>
          <p:cNvPr id="324" name="Google Shape;324;p26" descr="Inciteful"/>
          <p:cNvPicPr preferRelativeResize="0"/>
          <p:nvPr/>
        </p:nvPicPr>
        <p:blipFill>
          <a:blip r:embed="rId12">
            <a:alphaModFix/>
          </a:blip>
          <a:stretch>
            <a:fillRect/>
          </a:stretch>
        </p:blipFill>
        <p:spPr>
          <a:xfrm>
            <a:off x="4563334" y="2591955"/>
            <a:ext cx="922500" cy="221041"/>
          </a:xfrm>
          <a:prstGeom prst="rect">
            <a:avLst/>
          </a:prstGeom>
          <a:noFill/>
          <a:ln>
            <a:noFill/>
          </a:ln>
        </p:spPr>
      </p:pic>
      <p:pic>
        <p:nvPicPr>
          <p:cNvPr id="325" name="Google Shape;325;p26" descr="Research Rabbit"/>
          <p:cNvPicPr preferRelativeResize="0"/>
          <p:nvPr/>
        </p:nvPicPr>
        <p:blipFill>
          <a:blip r:embed="rId13">
            <a:alphaModFix/>
          </a:blip>
          <a:stretch>
            <a:fillRect/>
          </a:stretch>
        </p:blipFill>
        <p:spPr>
          <a:xfrm>
            <a:off x="5667077" y="2580260"/>
            <a:ext cx="1276564" cy="221050"/>
          </a:xfrm>
          <a:prstGeom prst="rect">
            <a:avLst/>
          </a:prstGeom>
          <a:noFill/>
          <a:ln>
            <a:noFill/>
          </a:ln>
        </p:spPr>
      </p:pic>
      <p:pic>
        <p:nvPicPr>
          <p:cNvPr id="326" name="Google Shape;326;p26" descr="Litmaps"/>
          <p:cNvPicPr preferRelativeResize="0"/>
          <p:nvPr/>
        </p:nvPicPr>
        <p:blipFill>
          <a:blip r:embed="rId14">
            <a:alphaModFix/>
          </a:blip>
          <a:stretch>
            <a:fillRect/>
          </a:stretch>
        </p:blipFill>
        <p:spPr>
          <a:xfrm>
            <a:off x="7176404" y="2591955"/>
            <a:ext cx="1104692" cy="201325"/>
          </a:xfrm>
          <a:prstGeom prst="rect">
            <a:avLst/>
          </a:prstGeom>
          <a:noFill/>
          <a:ln>
            <a:noFill/>
          </a:ln>
        </p:spPr>
      </p:pic>
      <p:sp>
        <p:nvSpPr>
          <p:cNvPr id="8" name="TextBox 7">
            <a:extLst>
              <a:ext uri="{FF2B5EF4-FFF2-40B4-BE49-F238E27FC236}">
                <a16:creationId xmlns:a16="http://schemas.microsoft.com/office/drawing/2014/main" id="{741CDD97-CC10-0A25-CDCE-3F8CE160B617}"/>
              </a:ext>
            </a:extLst>
          </p:cNvPr>
          <p:cNvSpPr txBox="1"/>
          <p:nvPr/>
        </p:nvSpPr>
        <p:spPr>
          <a:xfrm>
            <a:off x="263236" y="3111998"/>
            <a:ext cx="3029527" cy="307777"/>
          </a:xfrm>
          <a:prstGeom prst="rect">
            <a:avLst/>
          </a:prstGeom>
          <a:noFill/>
        </p:spPr>
        <p:txBody>
          <a:bodyPr wrap="square" rtlCol="0">
            <a:spAutoFit/>
          </a:bodyPr>
          <a:lstStyle/>
          <a:p>
            <a:pPr lvl="0"/>
            <a:r>
              <a:rPr lang="en-US" dirty="0">
                <a:latin typeface="Calibri"/>
                <a:ea typeface="Calibri"/>
                <a:cs typeface="Calibri"/>
                <a:sym typeface="Calibri"/>
              </a:rPr>
              <a:t>Grounded Source Interrogators</a:t>
            </a:r>
          </a:p>
        </p:txBody>
      </p:sp>
      <p:sp>
        <p:nvSpPr>
          <p:cNvPr id="15" name="TextBox 14">
            <a:extLst>
              <a:ext uri="{FF2B5EF4-FFF2-40B4-BE49-F238E27FC236}">
                <a16:creationId xmlns:a16="http://schemas.microsoft.com/office/drawing/2014/main" id="{BEE979B4-DE82-B1AB-3EA7-03BB93D7A900}"/>
              </a:ext>
            </a:extLst>
          </p:cNvPr>
          <p:cNvSpPr txBox="1"/>
          <p:nvPr/>
        </p:nvSpPr>
        <p:spPr>
          <a:xfrm>
            <a:off x="3006436" y="3112275"/>
            <a:ext cx="1112982" cy="307500"/>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Examples</a:t>
            </a:r>
          </a:p>
        </p:txBody>
      </p:sp>
      <p:pic>
        <p:nvPicPr>
          <p:cNvPr id="319" name="Google Shape;319;p26" descr="NotebookLM"/>
          <p:cNvPicPr preferRelativeResize="0"/>
          <p:nvPr/>
        </p:nvPicPr>
        <p:blipFill>
          <a:blip r:embed="rId15">
            <a:alphaModFix/>
          </a:blip>
          <a:stretch>
            <a:fillRect/>
          </a:stretch>
        </p:blipFill>
        <p:spPr>
          <a:xfrm>
            <a:off x="4598950" y="3164974"/>
            <a:ext cx="960172" cy="201325"/>
          </a:xfrm>
          <a:prstGeom prst="rect">
            <a:avLst/>
          </a:prstGeom>
          <a:noFill/>
          <a:ln>
            <a:noFill/>
          </a:ln>
        </p:spPr>
      </p:pic>
      <p:pic>
        <p:nvPicPr>
          <p:cNvPr id="320" name="Google Shape;320;p26" descr="Scholarcy"/>
          <p:cNvPicPr preferRelativeResize="0"/>
          <p:nvPr/>
        </p:nvPicPr>
        <p:blipFill>
          <a:blip r:embed="rId16">
            <a:alphaModFix/>
          </a:blip>
          <a:stretch>
            <a:fillRect/>
          </a:stretch>
        </p:blipFill>
        <p:spPr>
          <a:xfrm>
            <a:off x="5681925" y="3163895"/>
            <a:ext cx="856975" cy="248399"/>
          </a:xfrm>
          <a:prstGeom prst="rect">
            <a:avLst/>
          </a:prstGeom>
          <a:noFill/>
          <a:ln>
            <a:noFill/>
          </a:ln>
        </p:spPr>
      </p:pic>
      <p:pic>
        <p:nvPicPr>
          <p:cNvPr id="321" name="Google Shape;321;p26" descr="ChatPDF"/>
          <p:cNvPicPr preferRelativeResize="0"/>
          <p:nvPr/>
        </p:nvPicPr>
        <p:blipFill>
          <a:blip r:embed="rId17">
            <a:alphaModFix/>
          </a:blip>
          <a:stretch>
            <a:fillRect/>
          </a:stretch>
        </p:blipFill>
        <p:spPr>
          <a:xfrm>
            <a:off x="6806250" y="3161105"/>
            <a:ext cx="922500" cy="246000"/>
          </a:xfrm>
          <a:prstGeom prst="rect">
            <a:avLst/>
          </a:prstGeom>
          <a:noFill/>
          <a:ln>
            <a:noFill/>
          </a:ln>
        </p:spPr>
      </p:pic>
      <p:pic>
        <p:nvPicPr>
          <p:cNvPr id="322" name="Image 322" descr="ProQuest Research Assistant"/>
          <p:cNvPicPr preferRelativeResize="0"/>
          <p:nvPr/>
        </p:nvPicPr>
        <p:blipFill>
          <a:blip r:embed="rId18">
            <a:alphaModFix/>
          </a:blip>
          <a:stretch>
            <a:fillRect/>
          </a:stretch>
        </p:blipFill>
        <p:spPr>
          <a:xfrm>
            <a:off x="5010484" y="3497015"/>
            <a:ext cx="2718266" cy="17047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27"/>
          <p:cNvSpPr txBox="1">
            <a:spLocks noGrp="1"/>
          </p:cNvSpPr>
          <p:nvPr>
            <p:ph type="title" idx="4294967295"/>
          </p:nvPr>
        </p:nvSpPr>
        <p:spPr>
          <a:xfrm>
            <a:off x="338650" y="0"/>
            <a:ext cx="8520600" cy="6234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3300"/>
              <a:buNone/>
            </a:pPr>
            <a:r>
              <a:rPr lang="en-US" sz="2800">
                <a:solidFill>
                  <a:schemeClr val="lt1"/>
                </a:solidFill>
              </a:rPr>
              <a:t>Commercial Frontier Chatbots </a:t>
            </a:r>
            <a:endParaRPr sz="2800">
              <a:solidFill>
                <a:schemeClr val="lt1"/>
              </a:solidFill>
            </a:endParaRPr>
          </a:p>
        </p:txBody>
      </p:sp>
      <p:pic>
        <p:nvPicPr>
          <p:cNvPr id="338" name="Google Shape;338;p27" descr="Examples Include Claude"/>
          <p:cNvPicPr preferRelativeResize="0"/>
          <p:nvPr/>
        </p:nvPicPr>
        <p:blipFill>
          <a:blip r:embed="rId3">
            <a:alphaModFix/>
          </a:blip>
          <a:stretch>
            <a:fillRect/>
          </a:stretch>
        </p:blipFill>
        <p:spPr>
          <a:xfrm>
            <a:off x="3362326" y="4715250"/>
            <a:ext cx="922500" cy="307500"/>
          </a:xfrm>
          <a:prstGeom prst="rect">
            <a:avLst/>
          </a:prstGeom>
          <a:noFill/>
          <a:ln>
            <a:noFill/>
          </a:ln>
        </p:spPr>
      </p:pic>
      <p:pic>
        <p:nvPicPr>
          <p:cNvPr id="339" name="Google Shape;339;p27" descr="ChatGPT"/>
          <p:cNvPicPr preferRelativeResize="0"/>
          <p:nvPr/>
        </p:nvPicPr>
        <p:blipFill rotWithShape="1">
          <a:blip r:embed="rId4">
            <a:alphaModFix/>
          </a:blip>
          <a:srcRect r="45430"/>
          <a:stretch/>
        </p:blipFill>
        <p:spPr>
          <a:xfrm>
            <a:off x="4385525" y="4732088"/>
            <a:ext cx="906025" cy="273825"/>
          </a:xfrm>
          <a:prstGeom prst="rect">
            <a:avLst/>
          </a:prstGeom>
          <a:noFill/>
          <a:ln w="9525" cap="flat" cmpd="sng">
            <a:solidFill>
              <a:schemeClr val="dk2"/>
            </a:solidFill>
            <a:prstDash val="solid"/>
            <a:round/>
            <a:headEnd type="none" w="sm" len="sm"/>
            <a:tailEnd type="none" w="sm" len="sm"/>
          </a:ln>
        </p:spPr>
      </p:pic>
      <p:pic>
        <p:nvPicPr>
          <p:cNvPr id="340" name="Google Shape;340;p27" descr="Gemini"/>
          <p:cNvPicPr preferRelativeResize="0"/>
          <p:nvPr/>
        </p:nvPicPr>
        <p:blipFill>
          <a:blip r:embed="rId5">
            <a:alphaModFix/>
          </a:blip>
          <a:stretch>
            <a:fillRect/>
          </a:stretch>
        </p:blipFill>
        <p:spPr>
          <a:xfrm>
            <a:off x="5339100" y="4732100"/>
            <a:ext cx="1076693" cy="252950"/>
          </a:xfrm>
          <a:prstGeom prst="rect">
            <a:avLst/>
          </a:prstGeom>
          <a:noFill/>
          <a:ln>
            <a:noFill/>
          </a:ln>
        </p:spPr>
      </p:pic>
      <p:pic>
        <p:nvPicPr>
          <p:cNvPr id="341" name="Image 341" descr="and Grok"/>
          <p:cNvPicPr preferRelativeResize="0"/>
          <p:nvPr/>
        </p:nvPicPr>
        <p:blipFill rotWithShape="1">
          <a:blip r:embed="rId6">
            <a:alphaModFix/>
          </a:blip>
          <a:srcRect r="57537"/>
          <a:stretch/>
        </p:blipFill>
        <p:spPr>
          <a:xfrm>
            <a:off x="6474976" y="4715250"/>
            <a:ext cx="748065" cy="307500"/>
          </a:xfrm>
          <a:prstGeom prst="rect">
            <a:avLst/>
          </a:prstGeom>
          <a:noFill/>
          <a:ln>
            <a:noFill/>
          </a:ln>
        </p:spPr>
      </p:pic>
      <p:sp>
        <p:nvSpPr>
          <p:cNvPr id="337" name="Google Shape;337;p27"/>
          <p:cNvSpPr txBox="1"/>
          <p:nvPr/>
        </p:nvSpPr>
        <p:spPr>
          <a:xfrm>
            <a:off x="105125" y="683300"/>
            <a:ext cx="3585000" cy="39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Description</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Enormous</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Extensive post-training</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Long-term memory</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Multiple modes</a:t>
            </a:r>
            <a:endParaRPr sz="2100">
              <a:solidFill>
                <a:schemeClr val="dk1"/>
              </a:solidFill>
              <a:latin typeface="Calibri"/>
              <a:ea typeface="Calibri"/>
              <a:cs typeface="Calibri"/>
              <a:sym typeface="Calibri"/>
            </a:endParaRPr>
          </a:p>
          <a:p>
            <a:pPr marL="914400" lvl="1"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Deep research</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Invoke tools</a:t>
            </a:r>
            <a:endParaRPr sz="2100">
              <a:solidFill>
                <a:schemeClr val="dk1"/>
              </a:solidFill>
              <a:latin typeface="Calibri"/>
              <a:ea typeface="Calibri"/>
              <a:cs typeface="Calibri"/>
              <a:sym typeface="Calibri"/>
            </a:endParaRPr>
          </a:p>
          <a:p>
            <a:pPr marL="914400" lvl="1"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Search open web</a:t>
            </a:r>
            <a:endParaRPr sz="2100">
              <a:solidFill>
                <a:schemeClr val="dk1"/>
              </a:solidFill>
              <a:latin typeface="Calibri"/>
              <a:ea typeface="Calibri"/>
              <a:cs typeface="Calibri"/>
              <a:sym typeface="Calibri"/>
            </a:endParaRPr>
          </a:p>
          <a:p>
            <a:pPr marL="914400" lvl="1"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“Reason”</a:t>
            </a:r>
            <a:endParaRPr sz="2100">
              <a:solidFill>
                <a:schemeClr val="dk1"/>
              </a:solidFill>
              <a:latin typeface="Calibri"/>
              <a:ea typeface="Calibri"/>
              <a:cs typeface="Calibri"/>
              <a:sym typeface="Calibri"/>
            </a:endParaRPr>
          </a:p>
          <a:p>
            <a:pPr marL="914400" lvl="1"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Write and run code</a:t>
            </a:r>
            <a:endParaRPr sz="2100">
              <a:solidFill>
                <a:schemeClr val="dk1"/>
              </a:solidFill>
              <a:latin typeface="Calibri"/>
              <a:ea typeface="Calibri"/>
              <a:cs typeface="Calibri"/>
              <a:sym typeface="Calibri"/>
            </a:endParaRPr>
          </a:p>
          <a:p>
            <a:pPr marL="914400" lvl="1"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Create images</a:t>
            </a: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p:txBody>
      </p:sp>
      <p:sp>
        <p:nvSpPr>
          <p:cNvPr id="342" name="Google Shape;342;p27"/>
          <p:cNvSpPr txBox="1"/>
          <p:nvPr/>
        </p:nvSpPr>
        <p:spPr>
          <a:xfrm>
            <a:off x="4763125" y="700900"/>
            <a:ext cx="3585000" cy="39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dirty="0">
                <a:solidFill>
                  <a:schemeClr val="dk1"/>
                </a:solidFill>
                <a:latin typeface="Calibri"/>
                <a:ea typeface="Calibri"/>
                <a:cs typeface="Calibri"/>
                <a:sym typeface="Calibri"/>
              </a:rPr>
              <a:t>Research Use Cases</a:t>
            </a:r>
            <a:endParaRPr sz="2100" dirty="0">
              <a:solidFill>
                <a:schemeClr val="dk1"/>
              </a:solidFill>
              <a:latin typeface="Calibri"/>
              <a:ea typeface="Calibri"/>
              <a:cs typeface="Calibri"/>
              <a:sym typeface="Calibri"/>
            </a:endParaRPr>
          </a:p>
          <a:p>
            <a:pPr marL="0" lvl="0" indent="0" algn="l" rtl="0">
              <a:spcBef>
                <a:spcPts val="0"/>
              </a:spcBef>
              <a:spcAft>
                <a:spcPts val="0"/>
              </a:spcAft>
              <a:buNone/>
            </a:pPr>
            <a:endParaRPr sz="2100" dirty="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dirty="0">
                <a:solidFill>
                  <a:schemeClr val="dk1"/>
                </a:solidFill>
                <a:latin typeface="Calibri"/>
                <a:ea typeface="Calibri"/>
                <a:cs typeface="Calibri"/>
                <a:sym typeface="Calibri"/>
              </a:rPr>
              <a:t>Brainstorm</a:t>
            </a:r>
            <a:endParaRPr sz="2100" dirty="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dirty="0">
                <a:solidFill>
                  <a:schemeClr val="dk1"/>
                </a:solidFill>
                <a:latin typeface="Calibri"/>
                <a:ea typeface="Calibri"/>
                <a:cs typeface="Calibri"/>
                <a:sym typeface="Calibri"/>
              </a:rPr>
              <a:t>Critique</a:t>
            </a:r>
            <a:endParaRPr sz="2100" dirty="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dirty="0">
                <a:solidFill>
                  <a:schemeClr val="dk1"/>
                </a:solidFill>
                <a:latin typeface="Calibri"/>
                <a:ea typeface="Calibri"/>
                <a:cs typeface="Calibri"/>
                <a:sym typeface="Calibri"/>
              </a:rPr>
              <a:t>Explore</a:t>
            </a:r>
            <a:endParaRPr sz="2100" dirty="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dirty="0">
                <a:solidFill>
                  <a:schemeClr val="dk1"/>
                </a:solidFill>
                <a:latin typeface="Calibri"/>
                <a:ea typeface="Calibri"/>
                <a:cs typeface="Calibri"/>
                <a:sym typeface="Calibri"/>
              </a:rPr>
              <a:t>Explain</a:t>
            </a:r>
            <a:endParaRPr sz="2100" dirty="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dirty="0">
                <a:solidFill>
                  <a:schemeClr val="dk1"/>
                </a:solidFill>
                <a:latin typeface="Calibri"/>
                <a:ea typeface="Calibri"/>
                <a:cs typeface="Calibri"/>
                <a:sym typeface="Calibri"/>
              </a:rPr>
              <a:t>Find sources</a:t>
            </a:r>
            <a:endParaRPr sz="2100" dirty="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dirty="0">
                <a:solidFill>
                  <a:schemeClr val="dk1"/>
                </a:solidFill>
                <a:latin typeface="Calibri"/>
                <a:ea typeface="Calibri"/>
                <a:cs typeface="Calibri"/>
                <a:sym typeface="Calibri"/>
              </a:rPr>
              <a:t>Summarize</a:t>
            </a:r>
            <a:endParaRPr sz="2100" dirty="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dirty="0">
                <a:solidFill>
                  <a:schemeClr val="dk1"/>
                </a:solidFill>
                <a:latin typeface="Calibri"/>
                <a:ea typeface="Calibri"/>
                <a:cs typeface="Calibri"/>
                <a:sym typeface="Calibri"/>
              </a:rPr>
              <a:t>Synthesize</a:t>
            </a:r>
            <a:endParaRPr sz="2100" dirty="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dirty="0">
                <a:solidFill>
                  <a:schemeClr val="dk1"/>
                </a:solidFill>
                <a:latin typeface="Calibri"/>
                <a:ea typeface="Calibri"/>
                <a:cs typeface="Calibri"/>
                <a:sym typeface="Calibri"/>
              </a:rPr>
              <a:t>Translate</a:t>
            </a:r>
            <a:endParaRPr sz="2100" dirty="0">
              <a:solidFill>
                <a:schemeClr val="dk1"/>
              </a:solidFill>
              <a:latin typeface="Calibri"/>
              <a:ea typeface="Calibri"/>
              <a:cs typeface="Calibri"/>
              <a:sym typeface="Calibri"/>
            </a:endParaRPr>
          </a:p>
          <a:p>
            <a:pPr marL="457200" lvl="0" indent="0" algn="l" rtl="0">
              <a:spcBef>
                <a:spcPts val="0"/>
              </a:spcBef>
              <a:spcAft>
                <a:spcPts val="0"/>
              </a:spcAft>
              <a:buNone/>
            </a:pPr>
            <a:endParaRPr sz="2100" dirty="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28">
            <a:extLst>
              <a:ext uri="{C183D7F6-B498-43B3-948B-1728B52AA6E4}">
                <adec:decorative xmlns:adec="http://schemas.microsoft.com/office/drawing/2017/decorative" val="0"/>
              </a:ext>
            </a:extLst>
          </p:cNvPr>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dirty="0">
                <a:solidFill>
                  <a:schemeClr val="lt1"/>
                </a:solidFill>
              </a:rPr>
              <a:t>Commercial Frontier Chatbots</a:t>
            </a:r>
            <a:endParaRPr sz="2220" dirty="0">
              <a:solidFill>
                <a:schemeClr val="lt1"/>
              </a:solidFill>
            </a:endParaRPr>
          </a:p>
          <a:p>
            <a:pPr marL="0" lvl="0" indent="0" algn="ctr" rtl="0">
              <a:lnSpc>
                <a:spcPct val="80000"/>
              </a:lnSpc>
              <a:spcBef>
                <a:spcPts val="0"/>
              </a:spcBef>
              <a:spcAft>
                <a:spcPts val="0"/>
              </a:spcAft>
              <a:buSzPts val="2970"/>
              <a:buNone/>
            </a:pPr>
            <a:r>
              <a:rPr lang="en-US" sz="2220" dirty="0">
                <a:solidFill>
                  <a:schemeClr val="lt1"/>
                </a:solidFill>
              </a:rPr>
              <a:t>Example: Brainstorming </a:t>
            </a:r>
            <a:endParaRPr sz="2220" dirty="0">
              <a:solidFill>
                <a:schemeClr val="lt1"/>
              </a:solidFill>
            </a:endParaRPr>
          </a:p>
        </p:txBody>
      </p:sp>
      <p:sp>
        <p:nvSpPr>
          <p:cNvPr id="348" name="Google Shape;348;p28"/>
          <p:cNvSpPr txBox="1"/>
          <p:nvPr/>
        </p:nvSpPr>
        <p:spPr>
          <a:xfrm>
            <a:off x="105125" y="630725"/>
            <a:ext cx="8147100" cy="47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Tool: ChatGPT at high effort with GPT 5.6 sol</a:t>
            </a:r>
            <a:endParaRPr sz="2100">
              <a:solidFill>
                <a:schemeClr val="dk1"/>
              </a:solidFill>
              <a:latin typeface="Calibri"/>
              <a:ea typeface="Calibri"/>
              <a:cs typeface="Calibri"/>
              <a:sym typeface="Calibri"/>
            </a:endParaRPr>
          </a:p>
          <a:p>
            <a:pPr marL="0" lvl="0" indent="0" algn="l" rtl="0">
              <a:spcBef>
                <a:spcPts val="0"/>
              </a:spcBef>
              <a:spcAft>
                <a:spcPts val="0"/>
              </a:spcAft>
              <a:buNone/>
            </a:pPr>
            <a:r>
              <a:rPr lang="en-US" sz="2100">
                <a:solidFill>
                  <a:schemeClr val="dk1"/>
                </a:solidFill>
                <a:latin typeface="Calibri"/>
                <a:ea typeface="Calibri"/>
                <a:cs typeface="Calibri"/>
                <a:sym typeface="Calibri"/>
              </a:rPr>
              <a:t>Strategy: I recommend prompting in a way that will not invoke searching - i.e., avoid suggesting that you want to know what others think.</a:t>
            </a:r>
            <a:endParaRPr sz="2100">
              <a:solidFill>
                <a:schemeClr val="dk1"/>
              </a:solidFill>
              <a:latin typeface="Calibri"/>
              <a:ea typeface="Calibri"/>
              <a:cs typeface="Calibri"/>
              <a:sym typeface="Calibri"/>
            </a:endParaRPr>
          </a:p>
        </p:txBody>
      </p:sp>
      <p:pic>
        <p:nvPicPr>
          <p:cNvPr id="349" name="Image 349" descr="Screenshot of a ChatGPT prompt box containing the presenter's brainstorming prompt. It says the writer has heard that generative AI erodes the ability to think but suspects the effect is conditional and contextual, that the key difficulty is that people are cognitive misers who struggle to resist offloading thinking to AI, and it asks the model to brainstorm variables that could affect whether a user will use a generative AI tool to improve their ability to think. The effort selector reads High."/>
          <p:cNvPicPr preferRelativeResize="0"/>
          <p:nvPr/>
        </p:nvPicPr>
        <p:blipFill rotWithShape="1">
          <a:blip r:embed="rId3">
            <a:alphaModFix/>
          </a:blip>
          <a:srcRect t="7167"/>
          <a:stretch/>
        </p:blipFill>
        <p:spPr>
          <a:xfrm>
            <a:off x="778525" y="1757625"/>
            <a:ext cx="7586951" cy="2749325"/>
          </a:xfrm>
          <a:prstGeom prst="rect">
            <a:avLst/>
          </a:prstGeom>
          <a:noFill/>
          <a:ln w="19050" cap="flat" cmpd="sng">
            <a:solidFill>
              <a:schemeClr val="dk2"/>
            </a:solidFill>
            <a:prstDash val="solid"/>
            <a:round/>
            <a:headEnd type="none" w="sm" len="sm"/>
            <a:tailEnd type="none" w="sm" len="sm"/>
          </a:ln>
        </p:spPr>
      </p:pic>
      <p:pic>
        <p:nvPicPr>
          <p:cNvPr id="350" name="Google Shape;350;p28">
            <a:extLst>
              <a:ext uri="{C183D7F6-B498-43B3-948B-1728B52AA6E4}">
                <adec:decorative xmlns:adec="http://schemas.microsoft.com/office/drawing/2017/decorative" val="1"/>
              </a:ext>
            </a:extLst>
          </p:cNvPr>
          <p:cNvPicPr preferRelativeResize="0"/>
          <p:nvPr/>
        </p:nvPicPr>
        <p:blipFill rotWithShape="1">
          <a:blip r:embed="rId4">
            <a:alphaModFix/>
          </a:blip>
          <a:srcRect r="45430"/>
          <a:stretch/>
        </p:blipFill>
        <p:spPr>
          <a:xfrm>
            <a:off x="4385525" y="4732088"/>
            <a:ext cx="906025" cy="273825"/>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9" name="Google Shape;359;p29">
            <a:extLst>
              <a:ext uri="{C183D7F6-B498-43B3-948B-1728B52AA6E4}">
                <adec:decorative xmlns:adec="http://schemas.microsoft.com/office/drawing/2017/decorative" val="1"/>
              </a:ext>
            </a:extLst>
          </p:cNvPr>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dirty="0">
                <a:solidFill>
                  <a:schemeClr val="lt1"/>
                </a:solidFill>
              </a:rPr>
              <a:t>Commercial Frontier Chatbots</a:t>
            </a:r>
            <a:endParaRPr sz="2220" dirty="0">
              <a:solidFill>
                <a:schemeClr val="lt1"/>
              </a:solidFill>
            </a:endParaRPr>
          </a:p>
          <a:p>
            <a:pPr marL="0" lvl="0" indent="0" algn="ctr" rtl="0">
              <a:lnSpc>
                <a:spcPct val="80000"/>
              </a:lnSpc>
              <a:spcBef>
                <a:spcPts val="0"/>
              </a:spcBef>
              <a:spcAft>
                <a:spcPts val="0"/>
              </a:spcAft>
              <a:buSzPts val="2970"/>
              <a:buNone/>
            </a:pPr>
            <a:r>
              <a:rPr lang="en-US" sz="2220" dirty="0">
                <a:solidFill>
                  <a:schemeClr val="lt1"/>
                </a:solidFill>
              </a:rPr>
              <a:t>Example: Brainstorming </a:t>
            </a:r>
            <a:endParaRPr sz="2220" dirty="0">
              <a:solidFill>
                <a:schemeClr val="lt1"/>
              </a:solidFill>
            </a:endParaRPr>
          </a:p>
        </p:txBody>
      </p:sp>
      <p:sp>
        <p:nvSpPr>
          <p:cNvPr id="355" name="Google Shape;355;p29"/>
          <p:cNvSpPr txBox="1"/>
          <p:nvPr/>
        </p:nvSpPr>
        <p:spPr>
          <a:xfrm>
            <a:off x="105125" y="630725"/>
            <a:ext cx="8147100" cy="47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Example: ChatGPT at high effort with GPT 5.6 sol</a:t>
            </a:r>
            <a:endParaRPr sz="2100">
              <a:solidFill>
                <a:schemeClr val="dk1"/>
              </a:solidFill>
              <a:latin typeface="Calibri"/>
              <a:ea typeface="Calibri"/>
              <a:cs typeface="Calibri"/>
              <a:sym typeface="Calibri"/>
            </a:endParaRPr>
          </a:p>
        </p:txBody>
      </p:sp>
      <p:pic>
        <p:nvPicPr>
          <p:cNvPr id="357" name="Image 357" descr="Screenshot of ChatGPT's reply, labelled Worked for 16 seconds. It frames generative AI as supporting three modes: cognitive substitution, where the AI performs work the user would otherwise have done; cognitive support, where the AI reduces peripheral burdens while the user retains the central reasoning; and cognitive amplification, where interaction leads the user to consider more possibilities, make finer distinctions, test assumptions, or develop better mental models than they would alone. It concludes that the central outcome is not whether AI is used but whether AI use increases or decreases the user's cognitive engagement, and begins a table of variables that may influence the outcome."/>
          <p:cNvPicPr preferRelativeResize="0"/>
          <p:nvPr/>
        </p:nvPicPr>
        <p:blipFill>
          <a:blip r:embed="rId3">
            <a:alphaModFix/>
          </a:blip>
          <a:stretch>
            <a:fillRect/>
          </a:stretch>
        </p:blipFill>
        <p:spPr>
          <a:xfrm>
            <a:off x="700088" y="1191625"/>
            <a:ext cx="7743825" cy="3067050"/>
          </a:xfrm>
          <a:prstGeom prst="rect">
            <a:avLst/>
          </a:prstGeom>
          <a:noFill/>
          <a:ln w="19050" cap="flat" cmpd="sng">
            <a:solidFill>
              <a:schemeClr val="dk2"/>
            </a:solidFill>
            <a:prstDash val="solid"/>
            <a:round/>
            <a:headEnd type="none" w="sm" len="sm"/>
            <a:tailEnd type="none" w="sm" len="sm"/>
          </a:ln>
        </p:spPr>
      </p:pic>
      <p:sp>
        <p:nvSpPr>
          <p:cNvPr id="356" name="Google Shape;356;p29"/>
          <p:cNvSpPr txBox="1"/>
          <p:nvPr/>
        </p:nvSpPr>
        <p:spPr>
          <a:xfrm>
            <a:off x="3869050" y="4659025"/>
            <a:ext cx="4990200" cy="3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850">
                <a:solidFill>
                  <a:schemeClr val="lt1"/>
                </a:solidFill>
                <a:latin typeface="Helvetica Neue"/>
                <a:ea typeface="Helvetica Neue"/>
                <a:cs typeface="Helvetica Neue"/>
                <a:sym typeface="Helvetica Neue"/>
              </a:rPr>
              <a:t>Full transcript at </a:t>
            </a:r>
            <a:r>
              <a:rPr lang="en-US" sz="850" u="sng">
                <a:solidFill>
                  <a:schemeClr val="lt1"/>
                </a:solidFill>
                <a:latin typeface="Helvetica Neue"/>
                <a:ea typeface="Helvetica Neue"/>
                <a:cs typeface="Helvetica Neue"/>
                <a:sym typeface="Helvetica Neue"/>
                <a:hlinkClick r:id="rId4" tooltip="Full ChatGPT transcript of the brainstorming example">
                  <a:extLst>
                    <a:ext uri="{A12FA001-AC4F-418D-AE19-62706E023703}">
                      <ahyp:hlinkClr xmlns:ahyp="http://schemas.microsoft.com/office/drawing/2018/hyperlinkcolor" val="tx"/>
                    </a:ext>
                  </a:extLst>
                </a:hlinkClick>
              </a:rPr>
              <a:t>https://chatgpt.com/share/6a5533d1-9a34-83ea-8988-6580213b3028</a:t>
            </a:r>
            <a:r>
              <a:rPr lang="en-US" sz="850">
                <a:solidFill>
                  <a:schemeClr val="lt1"/>
                </a:solidFill>
                <a:latin typeface="Helvetica Neue"/>
                <a:ea typeface="Helvetica Neue"/>
                <a:cs typeface="Helvetica Neue"/>
                <a:sym typeface="Helvetica Neue"/>
              </a:rPr>
              <a:t> </a:t>
            </a:r>
            <a:endParaRPr sz="850">
              <a:solidFill>
                <a:schemeClr val="lt1"/>
              </a:solidFill>
              <a:latin typeface="Helvetica Neue"/>
              <a:ea typeface="Helvetica Neue"/>
              <a:cs typeface="Helvetica Neue"/>
              <a:sym typeface="Helvetica Neue"/>
            </a:endParaRPr>
          </a:p>
        </p:txBody>
      </p:sp>
      <p:pic>
        <p:nvPicPr>
          <p:cNvPr id="358" name="Google Shape;358;p29">
            <a:extLst>
              <a:ext uri="{C183D7F6-B498-43B3-948B-1728B52AA6E4}">
                <adec:decorative xmlns:adec="http://schemas.microsoft.com/office/drawing/2017/decorative" val="1"/>
              </a:ext>
            </a:extLst>
          </p:cNvPr>
          <p:cNvPicPr preferRelativeResize="0"/>
          <p:nvPr/>
        </p:nvPicPr>
        <p:blipFill rotWithShape="1">
          <a:blip r:embed="rId5">
            <a:alphaModFix/>
          </a:blip>
          <a:srcRect r="45430"/>
          <a:stretch/>
        </p:blipFill>
        <p:spPr>
          <a:xfrm>
            <a:off x="2963025" y="4679913"/>
            <a:ext cx="906025" cy="273825"/>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8" name="Google Shape;368;p30">
            <a:extLst>
              <a:ext uri="{C183D7F6-B498-43B3-948B-1728B52AA6E4}">
                <adec:decorative xmlns:adec="http://schemas.microsoft.com/office/drawing/2017/decorative" val="0"/>
              </a:ext>
            </a:extLst>
          </p:cNvPr>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Commercial Frontier Chatbots</a:t>
            </a:r>
            <a:endParaRPr sz="2220">
              <a:solidFill>
                <a:schemeClr val="lt1"/>
              </a:solidFill>
            </a:endParaRPr>
          </a:p>
          <a:p>
            <a:pPr marL="0" lvl="0" indent="0" algn="ctr" rtl="0">
              <a:lnSpc>
                <a:spcPct val="80000"/>
              </a:lnSpc>
              <a:spcBef>
                <a:spcPts val="0"/>
              </a:spcBef>
              <a:spcAft>
                <a:spcPts val="0"/>
              </a:spcAft>
              <a:buSzPts val="2970"/>
              <a:buNone/>
            </a:pPr>
            <a:r>
              <a:rPr lang="en-US" sz="2220">
                <a:solidFill>
                  <a:schemeClr val="lt1"/>
                </a:solidFill>
              </a:rPr>
              <a:t>Example: Explore a Topic</a:t>
            </a:r>
            <a:endParaRPr sz="2220">
              <a:solidFill>
                <a:schemeClr val="lt1"/>
              </a:solidFill>
            </a:endParaRPr>
          </a:p>
        </p:txBody>
      </p:sp>
      <p:sp>
        <p:nvSpPr>
          <p:cNvPr id="365" name="Google Shape;365;p30"/>
          <p:cNvSpPr txBox="1"/>
          <p:nvPr/>
        </p:nvSpPr>
        <p:spPr>
          <a:xfrm>
            <a:off x="105125" y="630725"/>
            <a:ext cx="8844900" cy="86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Tool: Gemini 3.5 Flash in Deep Research mode</a:t>
            </a:r>
            <a:endParaRPr sz="2100">
              <a:solidFill>
                <a:schemeClr val="dk1"/>
              </a:solidFill>
              <a:latin typeface="Calibri"/>
              <a:ea typeface="Calibri"/>
              <a:cs typeface="Calibri"/>
              <a:sym typeface="Calibri"/>
            </a:endParaRPr>
          </a:p>
          <a:p>
            <a:pPr marL="0" lvl="0" indent="0" algn="l" rtl="0">
              <a:spcBef>
                <a:spcPts val="0"/>
              </a:spcBef>
              <a:spcAft>
                <a:spcPts val="0"/>
              </a:spcAft>
              <a:buNone/>
            </a:pPr>
            <a:r>
              <a:rPr lang="en-US" sz="2100">
                <a:solidFill>
                  <a:schemeClr val="dk1"/>
                </a:solidFill>
                <a:latin typeface="Calibri"/>
                <a:ea typeface="Calibri"/>
                <a:cs typeface="Calibri"/>
                <a:sym typeface="Calibri"/>
              </a:rPr>
              <a:t>Strategy: Ask a broad, open-ended question that doesn’t predispose the tool toward a particular answer.</a:t>
            </a:r>
            <a:endParaRPr sz="2100">
              <a:solidFill>
                <a:schemeClr val="dk1"/>
              </a:solidFill>
              <a:latin typeface="Calibri"/>
              <a:ea typeface="Calibri"/>
              <a:cs typeface="Calibri"/>
              <a:sym typeface="Calibri"/>
            </a:endParaRPr>
          </a:p>
        </p:txBody>
      </p:sp>
      <p:pic>
        <p:nvPicPr>
          <p:cNvPr id="364" name="Image 364" descr="Screenshot of the Gemini interface with the tools menu open, listing Upload files, Add from Drive, More uploads, Create image, Create video, Create music, Canvas, Deep research, Guided learning, and More tools. A red arrow points to Deep research."/>
          <p:cNvPicPr preferRelativeResize="0"/>
          <p:nvPr/>
        </p:nvPicPr>
        <p:blipFill rotWithShape="1">
          <a:blip r:embed="rId3">
            <a:alphaModFix/>
          </a:blip>
          <a:srcRect t="23289" r="16402"/>
          <a:stretch/>
        </p:blipFill>
        <p:spPr>
          <a:xfrm>
            <a:off x="311700" y="1865350"/>
            <a:ext cx="3635676" cy="2673125"/>
          </a:xfrm>
          <a:prstGeom prst="rect">
            <a:avLst/>
          </a:prstGeom>
          <a:noFill/>
          <a:ln w="19050" cap="flat" cmpd="sng">
            <a:solidFill>
              <a:schemeClr val="dk2"/>
            </a:solidFill>
            <a:prstDash val="solid"/>
            <a:round/>
            <a:headEnd type="none" w="sm" len="sm"/>
            <a:tailEnd type="none" w="sm" len="sm"/>
          </a:ln>
        </p:spPr>
      </p:pic>
      <p:pic>
        <p:nvPicPr>
          <p:cNvPr id="366" name="Image 366" descr="Screenshot of the Gemini prompt box containing the question, How does use of genAI impact thinking, with Deep research turned on and the Flash model selected."/>
          <p:cNvPicPr preferRelativeResize="0"/>
          <p:nvPr/>
        </p:nvPicPr>
        <p:blipFill>
          <a:blip r:embed="rId4">
            <a:alphaModFix/>
          </a:blip>
          <a:stretch>
            <a:fillRect/>
          </a:stretch>
        </p:blipFill>
        <p:spPr>
          <a:xfrm>
            <a:off x="4288325" y="2449173"/>
            <a:ext cx="4661574" cy="1146425"/>
          </a:xfrm>
          <a:prstGeom prst="rect">
            <a:avLst/>
          </a:prstGeom>
          <a:noFill/>
          <a:ln w="19050" cap="flat" cmpd="sng">
            <a:solidFill>
              <a:schemeClr val="dk2"/>
            </a:solidFill>
            <a:prstDash val="solid"/>
            <a:round/>
            <a:headEnd type="none" w="sm" len="sm"/>
            <a:tailEnd type="none" w="sm" len="sm"/>
          </a:ln>
        </p:spPr>
      </p:pic>
      <p:pic>
        <p:nvPicPr>
          <p:cNvPr id="367" name="Google Shape;367;p30">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4340225" y="4724600"/>
            <a:ext cx="1076693" cy="2529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5" name="Google Shape;375;p31"/>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920">
                <a:solidFill>
                  <a:schemeClr val="lt1"/>
                </a:solidFill>
              </a:rPr>
              <a:t>What is “reasoning” to an LLM?</a:t>
            </a:r>
            <a:endParaRPr sz="2920">
              <a:solidFill>
                <a:schemeClr val="lt1"/>
              </a:solidFill>
            </a:endParaRPr>
          </a:p>
        </p:txBody>
      </p:sp>
      <p:sp>
        <p:nvSpPr>
          <p:cNvPr id="374" name="Google Shape;374;p31"/>
          <p:cNvSpPr txBox="1"/>
          <p:nvPr/>
        </p:nvSpPr>
        <p:spPr>
          <a:xfrm>
            <a:off x="-59125" y="630725"/>
            <a:ext cx="9203100" cy="88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“Reasoning” in the context of GenAI is the process of generating and evaluating intermediate steps to arrive at an answer.</a:t>
            </a:r>
            <a:endParaRPr sz="2100">
              <a:solidFill>
                <a:schemeClr val="dk1"/>
              </a:solidFill>
              <a:latin typeface="Calibri"/>
              <a:ea typeface="Calibri"/>
              <a:cs typeface="Calibri"/>
              <a:sym typeface="Calibri"/>
            </a:endParaRPr>
          </a:p>
        </p:txBody>
      </p:sp>
      <p:pic>
        <p:nvPicPr>
          <p:cNvPr id="376" name="Image 376" descr="OpenAI diagram showing how reasoning accumulates across three conversation turns. In each turn an input block produces an output block, and both are carried forward as input to the next turn, so context builds up as the model works toward an answer."/>
          <p:cNvPicPr preferRelativeResize="0"/>
          <p:nvPr/>
        </p:nvPicPr>
        <p:blipFill>
          <a:blip r:embed="rId3">
            <a:alphaModFix/>
          </a:blip>
          <a:stretch>
            <a:fillRect/>
          </a:stretch>
        </p:blipFill>
        <p:spPr>
          <a:xfrm>
            <a:off x="2611775" y="1563125"/>
            <a:ext cx="3920450" cy="2904225"/>
          </a:xfrm>
          <a:prstGeom prst="rect">
            <a:avLst/>
          </a:prstGeom>
          <a:noFill/>
          <a:ln w="19050" cap="flat" cmpd="sng">
            <a:solidFill>
              <a:schemeClr val="dk2"/>
            </a:solidFill>
            <a:prstDash val="solid"/>
            <a:round/>
            <a:headEnd type="none" w="sm" len="sm"/>
            <a:tailEnd type="none" w="sm" len="sm"/>
          </a:ln>
        </p:spPr>
      </p:pic>
      <p:sp>
        <p:nvSpPr>
          <p:cNvPr id="378" name="Google Shape;378;p31"/>
          <p:cNvSpPr txBox="1"/>
          <p:nvPr/>
        </p:nvSpPr>
        <p:spPr>
          <a:xfrm>
            <a:off x="2483075" y="4659025"/>
            <a:ext cx="6376200" cy="57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850" dirty="0">
                <a:solidFill>
                  <a:schemeClr val="lt1"/>
                </a:solidFill>
                <a:latin typeface="Helvetica Neue"/>
                <a:ea typeface="Helvetica Neue"/>
                <a:cs typeface="Helvetica Neue"/>
                <a:sym typeface="Helvetica Neue"/>
              </a:rPr>
              <a:t>Source: Reasoning models. (n.d.). Retrieved July 14, 2026, from https://developers.openai.com/api/docs/guides/reasoning</a:t>
            </a: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Clr>
                <a:schemeClr val="dk1"/>
              </a:buClr>
              <a:buSzPts val="1100"/>
              <a:buFont typeface="Arial"/>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6" name="Google Shape;386;p32">
            <a:extLst>
              <a:ext uri="{C183D7F6-B498-43B3-948B-1728B52AA6E4}">
                <adec:decorative xmlns:adec="http://schemas.microsoft.com/office/drawing/2017/decorative" val="1"/>
              </a:ext>
            </a:extLst>
          </p:cNvPr>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Commercial Frontier Chatbots</a:t>
            </a:r>
            <a:endParaRPr sz="2220">
              <a:solidFill>
                <a:schemeClr val="lt1"/>
              </a:solidFill>
            </a:endParaRPr>
          </a:p>
          <a:p>
            <a:pPr marL="0" lvl="0" indent="0" algn="ctr" rtl="0">
              <a:lnSpc>
                <a:spcPct val="80000"/>
              </a:lnSpc>
              <a:spcBef>
                <a:spcPts val="0"/>
              </a:spcBef>
              <a:spcAft>
                <a:spcPts val="0"/>
              </a:spcAft>
              <a:buSzPts val="2970"/>
              <a:buNone/>
            </a:pPr>
            <a:r>
              <a:rPr lang="en-US" sz="2220">
                <a:solidFill>
                  <a:schemeClr val="lt1"/>
                </a:solidFill>
              </a:rPr>
              <a:t>Example: Explore a Topic</a:t>
            </a:r>
            <a:endParaRPr sz="2220">
              <a:solidFill>
                <a:schemeClr val="lt1"/>
              </a:solidFill>
            </a:endParaRPr>
          </a:p>
        </p:txBody>
      </p:sp>
      <p:sp>
        <p:nvSpPr>
          <p:cNvPr id="387" name="Google Shape;387;p32"/>
          <p:cNvSpPr txBox="1"/>
          <p:nvPr/>
        </p:nvSpPr>
        <p:spPr>
          <a:xfrm>
            <a:off x="-59125" y="630725"/>
            <a:ext cx="9203100" cy="59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The plan developed through “reasoning”</a:t>
            </a:r>
            <a:endParaRPr sz="2100">
              <a:solidFill>
                <a:schemeClr val="dk1"/>
              </a:solidFill>
              <a:latin typeface="Calibri"/>
              <a:ea typeface="Calibri"/>
              <a:cs typeface="Calibri"/>
              <a:sym typeface="Calibri"/>
            </a:endParaRPr>
          </a:p>
        </p:txBody>
      </p:sp>
      <p:pic>
        <p:nvPicPr>
          <p:cNvPr id="384" name="Image 384" descr="Screenshot of the research plan Gemini generated for the topic GenAI Impact on Thinking. Under Research Websites it lists six steps: search cognitive science and psychological studies on effects on cognitive processes, memory retention, and attention span; investigate effects on creativity, including whether AI boosts brainstorming or leads to cognitive laziness and homogenization of ideas; examine educational research on student critical thinking, writing skills, and deep comprehension; analyze cognitive offloading and the balance between freeing mental bandwidth and cognitive decline; explore philosophical and neuroscientific perspectives on long-term effects; and identify expert strategies for using generative AI in ways that preserve critical thinking. Two further stages follow, Analyze Results and Create Report."/>
          <p:cNvPicPr preferRelativeResize="0"/>
          <p:nvPr/>
        </p:nvPicPr>
        <p:blipFill rotWithShape="1">
          <a:blip r:embed="rId3">
            <a:alphaModFix/>
          </a:blip>
          <a:srcRect t="14456" b="10294"/>
          <a:stretch/>
        </p:blipFill>
        <p:spPr>
          <a:xfrm>
            <a:off x="1385600" y="1274225"/>
            <a:ext cx="6985939" cy="3279075"/>
          </a:xfrm>
          <a:prstGeom prst="rect">
            <a:avLst/>
          </a:prstGeom>
          <a:noFill/>
          <a:ln w="19050" cap="flat" cmpd="sng">
            <a:solidFill>
              <a:schemeClr val="dk2"/>
            </a:solidFill>
            <a:prstDash val="solid"/>
            <a:round/>
            <a:headEnd type="none" w="sm" len="sm"/>
            <a:tailEnd type="none" w="sm" len="sm"/>
          </a:ln>
        </p:spPr>
      </p:pic>
      <p:pic>
        <p:nvPicPr>
          <p:cNvPr id="385" name="Google Shape;385;p32">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4340225" y="4724600"/>
            <a:ext cx="1076693" cy="2529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5"/>
          <p:cNvSpPr txBox="1">
            <a:spLocks noGrp="1"/>
          </p:cNvSpPr>
          <p:nvPr>
            <p:ph type="title" idx="4294967295"/>
          </p:nvPr>
        </p:nvSpPr>
        <p:spPr>
          <a:xfrm>
            <a:off x="338650" y="0"/>
            <a:ext cx="8520600" cy="6234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3300"/>
              <a:buNone/>
            </a:pPr>
            <a:r>
              <a:rPr lang="en-US" sz="2800">
                <a:solidFill>
                  <a:schemeClr val="lt1"/>
                </a:solidFill>
              </a:rPr>
              <a:t>Today’s Presenter</a:t>
            </a:r>
            <a:endParaRPr sz="2800">
              <a:solidFill>
                <a:schemeClr val="lt1"/>
              </a:solidFill>
            </a:endParaRPr>
          </a:p>
        </p:txBody>
      </p:sp>
      <p:sp>
        <p:nvSpPr>
          <p:cNvPr id="95" name="Google Shape;95;p15"/>
          <p:cNvSpPr txBox="1"/>
          <p:nvPr/>
        </p:nvSpPr>
        <p:spPr>
          <a:xfrm>
            <a:off x="571500" y="1047750"/>
            <a:ext cx="4953000" cy="1714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2800" b="1">
                <a:solidFill>
                  <a:srgbClr val="512888"/>
                </a:solidFill>
                <a:latin typeface="Helvetica Neue"/>
                <a:ea typeface="Helvetica Neue"/>
                <a:cs typeface="Helvetica Neue"/>
                <a:sym typeface="Helvetica Neue"/>
              </a:rPr>
              <a:t>Jason Coleman</a:t>
            </a:r>
            <a:endParaRPr sz="2800" b="1">
              <a:solidFill>
                <a:srgbClr val="512888"/>
              </a:solidFill>
              <a:latin typeface="Helvetica Neue"/>
              <a:ea typeface="Helvetica Neue"/>
              <a:cs typeface="Helvetica Neue"/>
              <a:sym typeface="Helvetica Neue"/>
            </a:endParaRPr>
          </a:p>
          <a:p>
            <a:pPr marL="0" lvl="0" indent="0" algn="l" rtl="0">
              <a:spcBef>
                <a:spcPts val="600"/>
              </a:spcBef>
              <a:spcAft>
                <a:spcPts val="0"/>
              </a:spcAft>
              <a:buNone/>
            </a:pPr>
            <a:r>
              <a:rPr lang="en-US" sz="1500" b="0">
                <a:solidFill>
                  <a:srgbClr val="333333"/>
                </a:solidFill>
                <a:latin typeface="Helvetica Neue"/>
                <a:ea typeface="Helvetica Neue"/>
                <a:cs typeface="Helvetica Neue"/>
                <a:sym typeface="Helvetica Neue"/>
              </a:rPr>
              <a:t>Professor &amp; Science Librarian</a:t>
            </a:r>
            <a:endParaRPr sz="1500" b="0">
              <a:solidFill>
                <a:srgbClr val="333333"/>
              </a:solidFill>
              <a:latin typeface="Helvetica Neue"/>
              <a:ea typeface="Helvetica Neue"/>
              <a:cs typeface="Helvetica Neue"/>
              <a:sym typeface="Helvetica Neue"/>
            </a:endParaRPr>
          </a:p>
          <a:p>
            <a:pPr marL="0" lvl="0" indent="0" algn="l" rtl="0">
              <a:spcBef>
                <a:spcPts val="450"/>
              </a:spcBef>
              <a:spcAft>
                <a:spcPts val="0"/>
              </a:spcAft>
              <a:buNone/>
            </a:pPr>
            <a:r>
              <a:rPr lang="en-US" sz="1500" b="0">
                <a:solidFill>
                  <a:srgbClr val="333333"/>
                </a:solidFill>
                <a:latin typeface="Helvetica Neue"/>
                <a:ea typeface="Helvetica Neue"/>
                <a:cs typeface="Helvetica Neue"/>
                <a:sym typeface="Helvetica Neue"/>
              </a:rPr>
              <a:t>Co-director, K-State AI Consultation Service</a:t>
            </a:r>
            <a:endParaRPr sz="1500" b="0">
              <a:solidFill>
                <a:srgbClr val="333333"/>
              </a:solidFill>
              <a:latin typeface="Helvetica Neue"/>
              <a:ea typeface="Helvetica Neue"/>
              <a:cs typeface="Helvetica Neue"/>
              <a:sym typeface="Helvetica Neue"/>
            </a:endParaRPr>
          </a:p>
          <a:p>
            <a:pPr marL="0" lvl="0" indent="0" algn="l" rtl="0">
              <a:spcBef>
                <a:spcPts val="1200"/>
              </a:spcBef>
              <a:spcAft>
                <a:spcPts val="0"/>
              </a:spcAft>
              <a:buNone/>
            </a:pPr>
            <a:r>
              <a:rPr lang="en-US" sz="1500" b="0" u="sng">
                <a:solidFill>
                  <a:srgbClr val="512888"/>
                </a:solidFill>
                <a:latin typeface="Helvetica Neue"/>
                <a:ea typeface="Helvetica Neue"/>
                <a:cs typeface="Helvetica Neue"/>
                <a:sym typeface="Helvetica Neue"/>
                <a:hlinkClick r:id="rId3">
                  <a:extLst>
                    <a:ext uri="{A12FA001-AC4F-418D-AE19-62706E023703}">
                      <ahyp:hlinkClr xmlns:ahyp="http://schemas.microsoft.com/office/drawing/2018/hyperlinkcolor" val="tx"/>
                    </a:ext>
                  </a:extLst>
                </a:hlinkClick>
              </a:rPr>
              <a:t>coleman@ksu.edu</a:t>
            </a:r>
            <a:endParaRPr sz="1500" b="1">
              <a:solidFill>
                <a:srgbClr val="512888"/>
              </a:solidFill>
              <a:latin typeface="Helvetica Neue"/>
              <a:ea typeface="Helvetica Neue"/>
              <a:cs typeface="Helvetica Neue"/>
              <a:sym typeface="Helvetica Neue"/>
            </a:endParaRPr>
          </a:p>
        </p:txBody>
      </p:sp>
      <p:pic>
        <p:nvPicPr>
          <p:cNvPr id="96" name="Image 96" descr="Photograph of Jason Coleman, Professor and Science Librarian at K-State Libraries."/>
          <p:cNvPicPr preferRelativeResize="0"/>
          <p:nvPr/>
        </p:nvPicPr>
        <p:blipFill rotWithShape="1">
          <a:blip r:embed="rId4">
            <a:alphaModFix/>
          </a:blip>
          <a:srcRect l="1096" r="1086"/>
          <a:stretch/>
        </p:blipFill>
        <p:spPr>
          <a:xfrm>
            <a:off x="5905500" y="1047750"/>
            <a:ext cx="2667000" cy="3048000"/>
          </a:xfrm>
          <a:prstGeom prst="rect">
            <a:avLst/>
          </a:prstGeom>
          <a:noFill/>
          <a:ln>
            <a:noFill/>
          </a:ln>
        </p:spPr>
      </p:pic>
      <p:grpSp>
        <p:nvGrpSpPr>
          <p:cNvPr id="97" name="Google Shape;97;p15"/>
          <p:cNvGrpSpPr/>
          <p:nvPr/>
        </p:nvGrpSpPr>
        <p:grpSpPr>
          <a:xfrm>
            <a:off x="571500" y="2952750"/>
            <a:ext cx="4953000" cy="1143000"/>
            <a:chOff x="0" y="0"/>
            <a:chExt cx="4953000" cy="1143000"/>
          </a:xfrm>
        </p:grpSpPr>
        <p:sp>
          <p:nvSpPr>
            <p:cNvPr id="98" name="Google Shape;98;p15"/>
            <p:cNvSpPr/>
            <p:nvPr/>
          </p:nvSpPr>
          <p:spPr>
            <a:xfrm>
              <a:off x="0" y="0"/>
              <a:ext cx="4953000" cy="1143000"/>
            </a:xfrm>
            <a:prstGeom prst="roundRect">
              <a:avLst>
                <a:gd name="adj" fmla="val 10000"/>
              </a:avLst>
            </a:prstGeom>
            <a:solidFill>
              <a:srgbClr val="F4F4F9">
                <a:alpha val="95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99" name="Google Shape;99;p15"/>
            <p:cNvSpPr txBox="1"/>
            <p:nvPr/>
          </p:nvSpPr>
          <p:spPr>
            <a:xfrm>
              <a:off x="228600" y="190500"/>
              <a:ext cx="4495800" cy="762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400" b="1">
                  <a:solidFill>
                    <a:srgbClr val="512888"/>
                  </a:solidFill>
                  <a:latin typeface="Helvetica Neue"/>
                  <a:ea typeface="Helvetica Neue"/>
                  <a:cs typeface="Helvetica Neue"/>
                  <a:sym typeface="Helvetica Neue"/>
                </a:rPr>
                <a:t>Schedule an appointment with me:</a:t>
              </a:r>
              <a:endParaRPr sz="1400" b="1">
                <a:solidFill>
                  <a:srgbClr val="512888"/>
                </a:solidFill>
                <a:latin typeface="Helvetica Neue"/>
                <a:ea typeface="Helvetica Neue"/>
                <a:cs typeface="Helvetica Neue"/>
                <a:sym typeface="Helvetica Neue"/>
              </a:endParaRPr>
            </a:p>
            <a:p>
              <a:pPr marL="0" lvl="0" indent="0" algn="l" rtl="0">
                <a:spcBef>
                  <a:spcPts val="600"/>
                </a:spcBef>
                <a:spcAft>
                  <a:spcPts val="0"/>
                </a:spcAft>
                <a:buNone/>
              </a:pPr>
              <a:r>
                <a:rPr lang="en-US" sz="1350" b="0" u="sng">
                  <a:solidFill>
                    <a:srgbClr val="0563C1"/>
                  </a:solidFill>
                  <a:latin typeface="Helvetica Neue"/>
                  <a:ea typeface="Helvetica Neue"/>
                  <a:cs typeface="Helvetica Neue"/>
                  <a:sym typeface="Helvetica Neue"/>
                  <a:hlinkClick r:id="rId5" tooltip="Book an appointment with Jason Coleman">
                    <a:extLst>
                      <a:ext uri="{A12FA001-AC4F-418D-AE19-62706E023703}">
                        <ahyp:hlinkClr xmlns:ahyp="http://schemas.microsoft.com/office/drawing/2018/hyperlinkcolor" val="tx"/>
                      </a:ext>
                    </a:extLst>
                  </a:hlinkClick>
                </a:rPr>
                <a:t>https://jasoncoleman.youcanbook.me/</a:t>
              </a:r>
              <a:endParaRPr sz="1350">
                <a:solidFill>
                  <a:srgbClr val="333333"/>
                </a:solidFill>
                <a:latin typeface="Helvetica Neue"/>
                <a:ea typeface="Helvetica Neue"/>
                <a:cs typeface="Helvetica Neue"/>
                <a:sym typeface="Helvetica Neue"/>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7" name="Google Shape;397;p33">
            <a:extLst>
              <a:ext uri="{C183D7F6-B498-43B3-948B-1728B52AA6E4}">
                <adec:decorative xmlns:adec="http://schemas.microsoft.com/office/drawing/2017/decorative" val="1"/>
              </a:ext>
            </a:extLst>
          </p:cNvPr>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dirty="0">
                <a:solidFill>
                  <a:schemeClr val="lt1"/>
                </a:solidFill>
              </a:rPr>
              <a:t>Commercial Frontier Chatbots</a:t>
            </a:r>
            <a:endParaRPr sz="2220" dirty="0">
              <a:solidFill>
                <a:schemeClr val="lt1"/>
              </a:solidFill>
            </a:endParaRPr>
          </a:p>
          <a:p>
            <a:pPr marL="0" lvl="0" indent="0" algn="ctr" rtl="0">
              <a:lnSpc>
                <a:spcPct val="80000"/>
              </a:lnSpc>
              <a:spcBef>
                <a:spcPts val="0"/>
              </a:spcBef>
              <a:spcAft>
                <a:spcPts val="0"/>
              </a:spcAft>
              <a:buSzPts val="2970"/>
              <a:buNone/>
            </a:pPr>
            <a:r>
              <a:rPr lang="en-US" sz="2220" dirty="0">
                <a:solidFill>
                  <a:schemeClr val="lt1"/>
                </a:solidFill>
              </a:rPr>
              <a:t>Example: Explore a Topic</a:t>
            </a:r>
            <a:endParaRPr sz="2220" dirty="0">
              <a:solidFill>
                <a:schemeClr val="lt1"/>
              </a:solidFill>
            </a:endParaRPr>
          </a:p>
        </p:txBody>
      </p:sp>
      <p:sp>
        <p:nvSpPr>
          <p:cNvPr id="393" name="Google Shape;393;p33"/>
          <p:cNvSpPr txBox="1"/>
          <p:nvPr/>
        </p:nvSpPr>
        <p:spPr>
          <a:xfrm>
            <a:off x="105125" y="630725"/>
            <a:ext cx="8727300" cy="47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“Reasoning” in action. The text is a summary of the models “reasoning tokens”</a:t>
            </a:r>
            <a:endParaRPr sz="2100">
              <a:solidFill>
                <a:schemeClr val="dk1"/>
              </a:solidFill>
              <a:latin typeface="Calibri"/>
              <a:ea typeface="Calibri"/>
              <a:cs typeface="Calibri"/>
              <a:sym typeface="Calibri"/>
            </a:endParaRPr>
          </a:p>
        </p:txBody>
      </p:sp>
      <p:pic>
        <p:nvPicPr>
          <p:cNvPr id="394" name="Image 394" descr="Screenshot of Gemini's Show thinking panel, which summarizes the model's reasoning tokens under three headings. Mapping the Cognitive Landscape describes examining the intersection of psychology, education, neuroscience, and philosophy, and weighing whether AI is a cognitive enhancer or accelerates cognitive offloading. Identifying Critical Tension Points describes analyzing the tension between AI as creative booster and as catalyst for cognitive laziness. Formulating the Retrieval Strategy describes launching targeted exploration across those thematic areas."/>
          <p:cNvPicPr preferRelativeResize="0"/>
          <p:nvPr/>
        </p:nvPicPr>
        <p:blipFill rotWithShape="1">
          <a:blip r:embed="rId3">
            <a:alphaModFix/>
          </a:blip>
          <a:srcRect b="38130"/>
          <a:stretch/>
        </p:blipFill>
        <p:spPr>
          <a:xfrm>
            <a:off x="1027125" y="1384050"/>
            <a:ext cx="7454325" cy="2912050"/>
          </a:xfrm>
          <a:prstGeom prst="rect">
            <a:avLst/>
          </a:prstGeom>
          <a:noFill/>
          <a:ln w="19050" cap="flat" cmpd="sng">
            <a:solidFill>
              <a:schemeClr val="dk2"/>
            </a:solidFill>
            <a:prstDash val="solid"/>
            <a:round/>
            <a:headEnd type="none" w="sm" len="sm"/>
            <a:tailEnd type="none" w="sm" len="sm"/>
          </a:ln>
        </p:spPr>
      </p:pic>
      <p:sp>
        <p:nvSpPr>
          <p:cNvPr id="395" name="Google Shape;395;p33"/>
          <p:cNvSpPr txBox="1"/>
          <p:nvPr/>
        </p:nvSpPr>
        <p:spPr>
          <a:xfrm>
            <a:off x="3869050" y="4659025"/>
            <a:ext cx="3163800" cy="3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850">
                <a:solidFill>
                  <a:schemeClr val="lt1"/>
                </a:solidFill>
                <a:latin typeface="Helvetica Neue"/>
                <a:ea typeface="Helvetica Neue"/>
                <a:cs typeface="Helvetica Neue"/>
                <a:sym typeface="Helvetica Neue"/>
              </a:rPr>
              <a:t>Read report at </a:t>
            </a:r>
            <a:r>
              <a:rPr lang="en-US" sz="850" u="sng">
                <a:solidFill>
                  <a:schemeClr val="lt1"/>
                </a:solidFill>
                <a:latin typeface="Helvetica Neue"/>
                <a:ea typeface="Helvetica Neue"/>
                <a:cs typeface="Helvetica Neue"/>
                <a:sym typeface="Helvetica Neue"/>
                <a:hlinkClick r:id="rId4" tooltip="Full Gemini deep research report">
                  <a:extLst>
                    <a:ext uri="{A12FA001-AC4F-418D-AE19-62706E023703}">
                      <ahyp:hlinkClr xmlns:ahyp="http://schemas.microsoft.com/office/drawing/2018/hyperlinkcolor" val="tx"/>
                    </a:ext>
                  </a:extLst>
                </a:hlinkClick>
              </a:rPr>
              <a:t>https://share.gemini.google/mNlipRFusyx1</a:t>
            </a:r>
            <a:r>
              <a:rPr lang="en-US" sz="850">
                <a:solidFill>
                  <a:schemeClr val="lt1"/>
                </a:solidFill>
                <a:latin typeface="Helvetica Neue"/>
                <a:ea typeface="Helvetica Neue"/>
                <a:cs typeface="Helvetica Neue"/>
                <a:sym typeface="Helvetica Neue"/>
              </a:rPr>
              <a:t> </a:t>
            </a:r>
            <a:endParaRPr sz="850">
              <a:solidFill>
                <a:schemeClr val="lt1"/>
              </a:solidFill>
              <a:latin typeface="Helvetica Neue"/>
              <a:ea typeface="Helvetica Neue"/>
              <a:cs typeface="Helvetica Neue"/>
              <a:sym typeface="Helvetica Neue"/>
            </a:endParaRPr>
          </a:p>
        </p:txBody>
      </p:sp>
      <p:pic>
        <p:nvPicPr>
          <p:cNvPr id="396" name="Google Shape;396;p33">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2757625" y="4690350"/>
            <a:ext cx="1076693" cy="2529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7" name="Google Shape;407;p34">
            <a:extLst>
              <a:ext uri="{C183D7F6-B498-43B3-948B-1728B52AA6E4}">
                <adec:decorative xmlns:adec="http://schemas.microsoft.com/office/drawing/2017/decorative" val="1"/>
              </a:ext>
            </a:extLst>
          </p:cNvPr>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Commercial Frontier Chatbots</a:t>
            </a:r>
            <a:endParaRPr sz="2220">
              <a:solidFill>
                <a:schemeClr val="lt1"/>
              </a:solidFill>
            </a:endParaRPr>
          </a:p>
          <a:p>
            <a:pPr marL="0" lvl="0" indent="0" algn="ctr" rtl="0">
              <a:lnSpc>
                <a:spcPct val="80000"/>
              </a:lnSpc>
              <a:spcBef>
                <a:spcPts val="0"/>
              </a:spcBef>
              <a:spcAft>
                <a:spcPts val="0"/>
              </a:spcAft>
              <a:buSzPts val="2970"/>
              <a:buNone/>
            </a:pPr>
            <a:r>
              <a:rPr lang="en-US" sz="2220">
                <a:solidFill>
                  <a:schemeClr val="lt1"/>
                </a:solidFill>
              </a:rPr>
              <a:t>Example: Explore a Topic</a:t>
            </a:r>
            <a:endParaRPr sz="2220">
              <a:solidFill>
                <a:schemeClr val="lt1"/>
              </a:solidFill>
            </a:endParaRPr>
          </a:p>
        </p:txBody>
      </p:sp>
      <p:sp>
        <p:nvSpPr>
          <p:cNvPr id="403" name="Google Shape;403;p34"/>
          <p:cNvSpPr txBox="1"/>
          <p:nvPr/>
        </p:nvSpPr>
        <p:spPr>
          <a:xfrm>
            <a:off x="105125" y="630725"/>
            <a:ext cx="8792700" cy="47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Some of the sources used to craft the report. Notice the mix of academic and non-academic sources</a:t>
            </a:r>
            <a:endParaRPr sz="2100">
              <a:solidFill>
                <a:schemeClr val="dk1"/>
              </a:solidFill>
              <a:latin typeface="Calibri"/>
              <a:ea typeface="Calibri"/>
              <a:cs typeface="Calibri"/>
              <a:sym typeface="Calibri"/>
            </a:endParaRPr>
          </a:p>
        </p:txBody>
      </p:sp>
      <p:pic>
        <p:nvPicPr>
          <p:cNvPr id="405" name="Image 405" descr="Screenshot of the source list behind Gemini's report, showing a mix of academic and non-academic domains: arxiv.org, researchgate.net, mdpi.com, two reddit.com threads, psychologytoday.com, pmc.ncbi.nlm.nih.gov, psypost.org, and research.tilburguniversity.edu."/>
          <p:cNvPicPr preferRelativeResize="0"/>
          <p:nvPr/>
        </p:nvPicPr>
        <p:blipFill>
          <a:blip r:embed="rId3">
            <a:alphaModFix/>
          </a:blip>
          <a:stretch>
            <a:fillRect/>
          </a:stretch>
        </p:blipFill>
        <p:spPr>
          <a:xfrm>
            <a:off x="1463788" y="1471500"/>
            <a:ext cx="6216416" cy="2931487"/>
          </a:xfrm>
          <a:prstGeom prst="rect">
            <a:avLst/>
          </a:prstGeom>
          <a:noFill/>
          <a:ln w="19050" cap="flat" cmpd="sng">
            <a:solidFill>
              <a:schemeClr val="dk2"/>
            </a:solidFill>
            <a:prstDash val="solid"/>
            <a:round/>
            <a:headEnd type="none" w="sm" len="sm"/>
            <a:tailEnd type="none" w="sm" len="sm"/>
          </a:ln>
        </p:spPr>
      </p:pic>
      <p:pic>
        <p:nvPicPr>
          <p:cNvPr id="406" name="Google Shape;406;p34">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2792350" y="4690350"/>
            <a:ext cx="1076693" cy="252950"/>
          </a:xfrm>
          <a:prstGeom prst="rect">
            <a:avLst/>
          </a:prstGeom>
          <a:noFill/>
          <a:ln>
            <a:noFill/>
          </a:ln>
        </p:spPr>
      </p:pic>
      <p:sp>
        <p:nvSpPr>
          <p:cNvPr id="404" name="Google Shape;404;p34"/>
          <p:cNvSpPr txBox="1"/>
          <p:nvPr/>
        </p:nvSpPr>
        <p:spPr>
          <a:xfrm>
            <a:off x="3869050" y="4659025"/>
            <a:ext cx="3163800" cy="3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850">
                <a:solidFill>
                  <a:schemeClr val="lt1"/>
                </a:solidFill>
                <a:latin typeface="Helvetica Neue"/>
                <a:ea typeface="Helvetica Neue"/>
                <a:cs typeface="Helvetica Neue"/>
                <a:sym typeface="Helvetica Neue"/>
              </a:rPr>
              <a:t>Read report at </a:t>
            </a:r>
            <a:r>
              <a:rPr lang="en-US" sz="850" u="sng">
                <a:solidFill>
                  <a:schemeClr val="lt1"/>
                </a:solidFill>
                <a:latin typeface="Helvetica Neue"/>
                <a:ea typeface="Helvetica Neue"/>
                <a:cs typeface="Helvetica Neue"/>
                <a:sym typeface="Helvetica Neue"/>
                <a:hlinkClick r:id="rId5" tooltip="Full Gemini deep research report">
                  <a:extLst>
                    <a:ext uri="{A12FA001-AC4F-418D-AE19-62706E023703}">
                      <ahyp:hlinkClr xmlns:ahyp="http://schemas.microsoft.com/office/drawing/2018/hyperlinkcolor" val="tx"/>
                    </a:ext>
                  </a:extLst>
                </a:hlinkClick>
              </a:rPr>
              <a:t>https://share.gemini.google/mNlipRFusyx1</a:t>
            </a:r>
            <a:r>
              <a:rPr lang="en-US" sz="850">
                <a:solidFill>
                  <a:schemeClr val="lt1"/>
                </a:solidFill>
                <a:latin typeface="Helvetica Neue"/>
                <a:ea typeface="Helvetica Neue"/>
                <a:cs typeface="Helvetica Neue"/>
                <a:sym typeface="Helvetica Neue"/>
              </a:rPr>
              <a:t> </a:t>
            </a:r>
            <a:endParaRPr sz="850">
              <a:solidFill>
                <a:schemeClr val="lt1"/>
              </a:solidFill>
              <a:latin typeface="Helvetica Neue"/>
              <a:ea typeface="Helvetica Neue"/>
              <a:cs typeface="Helvetica Neue"/>
              <a:sym typeface="Helvetica Neue"/>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3" name="Google Shape;413;p35">
            <a:extLst>
              <a:ext uri="{C183D7F6-B498-43B3-948B-1728B52AA6E4}">
                <adec:decorative xmlns:adec="http://schemas.microsoft.com/office/drawing/2017/decorative" val="1"/>
              </a:ext>
            </a:extLst>
          </p:cNvPr>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Commercial Frontier Chatbots</a:t>
            </a:r>
            <a:endParaRPr sz="2220">
              <a:solidFill>
                <a:schemeClr val="lt1"/>
              </a:solidFill>
            </a:endParaRPr>
          </a:p>
          <a:p>
            <a:pPr marL="0" lvl="0" indent="0" algn="ctr" rtl="0">
              <a:lnSpc>
                <a:spcPct val="80000"/>
              </a:lnSpc>
              <a:spcBef>
                <a:spcPts val="0"/>
              </a:spcBef>
              <a:spcAft>
                <a:spcPts val="0"/>
              </a:spcAft>
              <a:buSzPts val="2970"/>
              <a:buNone/>
            </a:pPr>
            <a:r>
              <a:rPr lang="en-US" sz="2220">
                <a:solidFill>
                  <a:schemeClr val="lt1"/>
                </a:solidFill>
              </a:rPr>
              <a:t>Example: Explore a Topic</a:t>
            </a:r>
            <a:endParaRPr sz="2220">
              <a:solidFill>
                <a:schemeClr val="lt1"/>
              </a:solidFill>
            </a:endParaRPr>
          </a:p>
        </p:txBody>
      </p:sp>
      <p:sp>
        <p:nvSpPr>
          <p:cNvPr id="412" name="Google Shape;412;p35">
            <a:extLst>
              <a:ext uri="{C183D7F6-B498-43B3-948B-1728B52AA6E4}">
                <adec:decorative xmlns:adec="http://schemas.microsoft.com/office/drawing/2017/decorative" val="0"/>
              </a:ext>
            </a:extLst>
          </p:cNvPr>
          <p:cNvSpPr txBox="1"/>
          <p:nvPr/>
        </p:nvSpPr>
        <p:spPr>
          <a:xfrm>
            <a:off x="105125" y="683300"/>
            <a:ext cx="8599200" cy="39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Gemini uses “reasoning” and Retrieval Augmented Generation (RAG) to develop a report:</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“Reasoning” passes a query (or set of queries) to a search tool</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The tool identifies and ranks several snippets of information</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The snippets are passed to the LLM as additional context</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The LLM generates an answer by summarizing and organizing the content of the snippets</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p:txBody>
      </p:sp>
      <p:sp>
        <p:nvSpPr>
          <p:cNvPr id="414" name="Google Shape;414;p35"/>
          <p:cNvSpPr txBox="1"/>
          <p:nvPr/>
        </p:nvSpPr>
        <p:spPr>
          <a:xfrm>
            <a:off x="0" y="3604700"/>
            <a:ext cx="78138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Find the report at </a:t>
            </a:r>
            <a:r>
              <a:rPr lang="en-US" sz="2400" u="sng">
                <a:solidFill>
                  <a:schemeClr val="dk1"/>
                </a:solidFill>
                <a:latin typeface="Calibri"/>
                <a:ea typeface="Calibri"/>
                <a:cs typeface="Calibri"/>
                <a:sym typeface="Calibri"/>
                <a:hlinkClick r:id="rId3" tooltip="Full Gemini deep research report">
                  <a:extLst>
                    <a:ext uri="{A12FA001-AC4F-418D-AE19-62706E023703}">
                      <ahyp:hlinkClr xmlns:ahyp="http://schemas.microsoft.com/office/drawing/2018/hyperlinkcolor" val="tx"/>
                    </a:ext>
                  </a:extLst>
                </a:hlinkClick>
              </a:rPr>
              <a:t>https://share.gemini.google/mNlipRFusyx1</a:t>
            </a:r>
            <a:r>
              <a:rPr lang="en-US" sz="2400">
                <a:solidFill>
                  <a:schemeClr val="dk1"/>
                </a:solidFill>
                <a:latin typeface="Calibri"/>
                <a:ea typeface="Calibri"/>
                <a:cs typeface="Calibri"/>
                <a:sym typeface="Calibri"/>
              </a:rPr>
              <a:t> </a:t>
            </a:r>
            <a:endParaRPr sz="2400">
              <a:solidFill>
                <a:schemeClr val="dk1"/>
              </a:solidFill>
              <a:latin typeface="Calibri"/>
              <a:ea typeface="Calibri"/>
              <a:cs typeface="Calibri"/>
              <a:sym typeface="Calibri"/>
            </a:endParaRPr>
          </a:p>
        </p:txBody>
      </p:sp>
      <p:pic>
        <p:nvPicPr>
          <p:cNvPr id="415" name="Google Shape;415;p3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2792350" y="4690350"/>
            <a:ext cx="1076693" cy="2529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36"/>
          <p:cNvSpPr txBox="1">
            <a:spLocks noGrp="1"/>
          </p:cNvSpPr>
          <p:nvPr>
            <p:ph type="title" idx="4294967295"/>
          </p:nvPr>
        </p:nvSpPr>
        <p:spPr>
          <a:xfrm>
            <a:off x="338650" y="0"/>
            <a:ext cx="8520600" cy="623400"/>
          </a:xfrm>
          <a:prstGeom prst="rect">
            <a:avLst/>
          </a:prstGeom>
          <a:noFill/>
          <a:ln>
            <a:noFill/>
          </a:ln>
        </p:spPr>
        <p:txBody>
          <a:bodyPr spcFirstLastPara="1" wrap="square" lIns="68575" tIns="34275" rIns="68575" bIns="34275" anchor="ctr" anchorCtr="0">
            <a:normAutofit/>
          </a:bodyPr>
          <a:lstStyle/>
          <a:p>
            <a:pPr marL="0" lvl="0" indent="0" algn="ctr" rtl="0">
              <a:spcBef>
                <a:spcPts val="0"/>
              </a:spcBef>
              <a:spcAft>
                <a:spcPts val="0"/>
              </a:spcAft>
              <a:buSzPts val="1100"/>
              <a:buNone/>
            </a:pPr>
            <a:r>
              <a:rPr lang="en-US" sz="2800">
                <a:solidFill>
                  <a:schemeClr val="lt1"/>
                </a:solidFill>
              </a:rPr>
              <a:t>Academic AI Source Finders</a:t>
            </a:r>
            <a:endParaRPr sz="2800">
              <a:solidFill>
                <a:schemeClr val="lt1"/>
              </a:solidFill>
            </a:endParaRPr>
          </a:p>
        </p:txBody>
      </p:sp>
      <p:pic>
        <p:nvPicPr>
          <p:cNvPr id="423" name="Google Shape;423;p36" descr="Examples include Consensus"/>
          <p:cNvPicPr preferRelativeResize="0"/>
          <p:nvPr/>
        </p:nvPicPr>
        <p:blipFill>
          <a:blip r:embed="rId3">
            <a:alphaModFix/>
          </a:blip>
          <a:stretch>
            <a:fillRect/>
          </a:stretch>
        </p:blipFill>
        <p:spPr>
          <a:xfrm>
            <a:off x="3416625" y="4654600"/>
            <a:ext cx="555624" cy="307500"/>
          </a:xfrm>
          <a:prstGeom prst="rect">
            <a:avLst/>
          </a:prstGeom>
          <a:noFill/>
          <a:ln>
            <a:noFill/>
          </a:ln>
        </p:spPr>
      </p:pic>
      <p:pic>
        <p:nvPicPr>
          <p:cNvPr id="424" name="Google Shape;424;p36" descr="Undermind"/>
          <p:cNvPicPr preferRelativeResize="0"/>
          <p:nvPr/>
        </p:nvPicPr>
        <p:blipFill>
          <a:blip r:embed="rId4">
            <a:alphaModFix/>
          </a:blip>
          <a:stretch>
            <a:fillRect/>
          </a:stretch>
        </p:blipFill>
        <p:spPr>
          <a:xfrm>
            <a:off x="4118300" y="4674763"/>
            <a:ext cx="922500" cy="244638"/>
          </a:xfrm>
          <a:prstGeom prst="rect">
            <a:avLst/>
          </a:prstGeom>
          <a:noFill/>
          <a:ln>
            <a:noFill/>
          </a:ln>
        </p:spPr>
      </p:pic>
      <p:pic>
        <p:nvPicPr>
          <p:cNvPr id="425" name="Google Shape;425;p36" descr="Keenious"/>
          <p:cNvPicPr preferRelativeResize="0"/>
          <p:nvPr/>
        </p:nvPicPr>
        <p:blipFill rotWithShape="1">
          <a:blip r:embed="rId5">
            <a:alphaModFix/>
          </a:blip>
          <a:srcRect/>
          <a:stretch/>
        </p:blipFill>
        <p:spPr>
          <a:xfrm>
            <a:off x="5136375" y="4701838"/>
            <a:ext cx="922500" cy="275605"/>
          </a:xfrm>
          <a:prstGeom prst="rect">
            <a:avLst/>
          </a:prstGeom>
          <a:noFill/>
          <a:ln>
            <a:noFill/>
          </a:ln>
        </p:spPr>
      </p:pic>
      <p:pic>
        <p:nvPicPr>
          <p:cNvPr id="426" name="Google Shape;426;p36" descr="and Elicit"/>
          <p:cNvPicPr preferRelativeResize="0"/>
          <p:nvPr/>
        </p:nvPicPr>
        <p:blipFill>
          <a:blip r:embed="rId6">
            <a:alphaModFix/>
          </a:blip>
          <a:stretch>
            <a:fillRect/>
          </a:stretch>
        </p:blipFill>
        <p:spPr>
          <a:xfrm>
            <a:off x="6154464" y="4682275"/>
            <a:ext cx="624886" cy="273775"/>
          </a:xfrm>
          <a:prstGeom prst="rect">
            <a:avLst/>
          </a:prstGeom>
          <a:noFill/>
          <a:ln>
            <a:noFill/>
          </a:ln>
        </p:spPr>
      </p:pic>
      <p:sp>
        <p:nvSpPr>
          <p:cNvPr id="421" name="Google Shape;421;p36"/>
          <p:cNvSpPr txBox="1"/>
          <p:nvPr/>
        </p:nvSpPr>
        <p:spPr>
          <a:xfrm>
            <a:off x="174100" y="594900"/>
            <a:ext cx="4023600" cy="39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Description</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Use RAG and “reasoning”</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Use data from large OA metadata databases and sometimes from commercial publishers</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Some use full-text</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Most show a generated overview/synthesis</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Some provide ways to filter results</a:t>
            </a: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p:txBody>
      </p:sp>
      <p:sp>
        <p:nvSpPr>
          <p:cNvPr id="422" name="Google Shape;422;p36"/>
          <p:cNvSpPr txBox="1"/>
          <p:nvPr/>
        </p:nvSpPr>
        <p:spPr>
          <a:xfrm>
            <a:off x="4763125" y="700900"/>
            <a:ext cx="3585000" cy="39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Research Use Cases</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Find key terms</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Find major topics</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Discover relevant papers</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Focus a research topic</a:t>
            </a: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p:txBody>
      </p:sp>
      <p:pic>
        <p:nvPicPr>
          <p:cNvPr id="427" name="Image 427" descr="Primo Research Assistant logo."/>
          <p:cNvPicPr preferRelativeResize="0"/>
          <p:nvPr/>
        </p:nvPicPr>
        <p:blipFill>
          <a:blip r:embed="rId7">
            <a:alphaModFix/>
          </a:blip>
          <a:stretch>
            <a:fillRect/>
          </a:stretch>
        </p:blipFill>
        <p:spPr>
          <a:xfrm>
            <a:off x="4448600" y="4943225"/>
            <a:ext cx="1393293" cy="2210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37"/>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What is RAG?</a:t>
            </a:r>
            <a:endParaRPr sz="2220">
              <a:solidFill>
                <a:schemeClr val="lt1"/>
              </a:solidFill>
            </a:endParaRPr>
          </a:p>
        </p:txBody>
      </p:sp>
      <p:pic>
        <p:nvPicPr>
          <p:cNvPr id="433" name="Image 433" descr="Amazon Web Services diagram explaining retrieval-augmented generation. A user prompt and query go to a search component, which retrieves relevant information from knowledge sources. That retrieved information is combined with the original prompt to form an enhanced context, which is passed to a large language model to produce the generated response."/>
          <p:cNvPicPr preferRelativeResize="0"/>
          <p:nvPr/>
        </p:nvPicPr>
        <p:blipFill>
          <a:blip r:embed="rId3">
            <a:alphaModFix/>
          </a:blip>
          <a:stretch>
            <a:fillRect/>
          </a:stretch>
        </p:blipFill>
        <p:spPr>
          <a:xfrm>
            <a:off x="1470301" y="774225"/>
            <a:ext cx="6203400" cy="3486575"/>
          </a:xfrm>
          <a:prstGeom prst="rect">
            <a:avLst/>
          </a:prstGeom>
          <a:noFill/>
          <a:ln>
            <a:noFill/>
          </a:ln>
        </p:spPr>
      </p:pic>
      <p:sp>
        <p:nvSpPr>
          <p:cNvPr id="434" name="Google Shape;434;p37"/>
          <p:cNvSpPr txBox="1"/>
          <p:nvPr/>
        </p:nvSpPr>
        <p:spPr>
          <a:xfrm>
            <a:off x="2483075" y="4659025"/>
            <a:ext cx="6376200" cy="969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850" dirty="0">
                <a:solidFill>
                  <a:schemeClr val="lt1"/>
                </a:solidFill>
                <a:latin typeface="Helvetica Neue"/>
                <a:ea typeface="Helvetica Neue"/>
                <a:cs typeface="Helvetica Neue"/>
                <a:sym typeface="Helvetica Neue"/>
              </a:rPr>
              <a:t>Source: What is RAG? - Retrieval-augmented generation AI explained.. (n.d.). Amazon Web Services, Inc. Retrieved July 14, 2026, from https://aws.amazon.com/what-is/retrieval-augmented-generation/</a:t>
            </a: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Clr>
                <a:schemeClr val="dk1"/>
              </a:buClr>
              <a:buSzPts val="1100"/>
              <a:buFont typeface="Arial"/>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40" name="Google Shape;440;p38"/>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Academic AI Source Finders</a:t>
            </a:r>
            <a:endParaRPr sz="2220">
              <a:solidFill>
                <a:schemeClr val="lt1"/>
              </a:solidFill>
            </a:endParaRPr>
          </a:p>
          <a:p>
            <a:pPr marL="0" lvl="0" indent="0" algn="ctr" rtl="0">
              <a:lnSpc>
                <a:spcPct val="80000"/>
              </a:lnSpc>
              <a:spcBef>
                <a:spcPts val="0"/>
              </a:spcBef>
              <a:spcAft>
                <a:spcPts val="0"/>
              </a:spcAft>
              <a:buSzPts val="2970"/>
              <a:buNone/>
            </a:pPr>
            <a:r>
              <a:rPr lang="en-US" sz="2220">
                <a:solidFill>
                  <a:schemeClr val="lt1"/>
                </a:solidFill>
              </a:rPr>
              <a:t>Example: Focus a Topic</a:t>
            </a:r>
            <a:endParaRPr sz="2220">
              <a:solidFill>
                <a:schemeClr val="lt1"/>
              </a:solidFill>
            </a:endParaRPr>
          </a:p>
        </p:txBody>
      </p:sp>
      <p:sp>
        <p:nvSpPr>
          <p:cNvPr id="439" name="Google Shape;439;p38"/>
          <p:cNvSpPr txBox="1"/>
          <p:nvPr/>
        </p:nvSpPr>
        <p:spPr>
          <a:xfrm>
            <a:off x="105125" y="683300"/>
            <a:ext cx="8599200" cy="39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Tool: Undermind</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r>
              <a:rPr lang="en-US" sz="2100">
                <a:solidFill>
                  <a:schemeClr val="dk1"/>
                </a:solidFill>
                <a:latin typeface="Calibri"/>
                <a:ea typeface="Calibri"/>
                <a:cs typeface="Calibri"/>
                <a:sym typeface="Calibri"/>
              </a:rPr>
              <a:t>Step 1: Enter a research question</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p:txBody>
      </p:sp>
      <p:pic>
        <p:nvPicPr>
          <p:cNvPr id="441" name="Image 441" descr="Screenshot of the Undermind search box in Deep search mode containing the question, How does use of generative AI erode cognitive skills."/>
          <p:cNvPicPr preferRelativeResize="0"/>
          <p:nvPr/>
        </p:nvPicPr>
        <p:blipFill>
          <a:blip r:embed="rId3">
            <a:alphaModFix/>
          </a:blip>
          <a:stretch>
            <a:fillRect/>
          </a:stretch>
        </p:blipFill>
        <p:spPr>
          <a:xfrm>
            <a:off x="1598350" y="2157200"/>
            <a:ext cx="6063875" cy="1532875"/>
          </a:xfrm>
          <a:prstGeom prst="rect">
            <a:avLst/>
          </a:prstGeom>
          <a:noFill/>
          <a:ln w="19050" cap="flat" cmpd="sng">
            <a:solidFill>
              <a:schemeClr val="dk2"/>
            </a:solidFill>
            <a:prstDash val="solid"/>
            <a:round/>
            <a:headEnd type="none" w="sm" len="sm"/>
            <a:tailEnd type="none" w="sm" len="sm"/>
          </a:ln>
        </p:spPr>
      </p:pic>
      <p:pic>
        <p:nvPicPr>
          <p:cNvPr id="442" name="Google Shape;442;p38">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4169038" y="4778563"/>
            <a:ext cx="922500" cy="24463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8" name="Google Shape;448;p39">
            <a:extLst>
              <a:ext uri="{C183D7F6-B498-43B3-948B-1728B52AA6E4}">
                <adec:decorative xmlns:adec="http://schemas.microsoft.com/office/drawing/2017/decorative" val="1"/>
              </a:ext>
            </a:extLst>
          </p:cNvPr>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Academic AI Source Finders</a:t>
            </a:r>
            <a:endParaRPr sz="2220">
              <a:solidFill>
                <a:schemeClr val="lt1"/>
              </a:solidFill>
            </a:endParaRPr>
          </a:p>
          <a:p>
            <a:pPr marL="0" lvl="0" indent="0" algn="ctr" rtl="0">
              <a:lnSpc>
                <a:spcPct val="80000"/>
              </a:lnSpc>
              <a:spcBef>
                <a:spcPts val="0"/>
              </a:spcBef>
              <a:spcAft>
                <a:spcPts val="0"/>
              </a:spcAft>
              <a:buSzPts val="2970"/>
              <a:buNone/>
            </a:pPr>
            <a:r>
              <a:rPr lang="en-US" sz="2220">
                <a:solidFill>
                  <a:schemeClr val="lt1"/>
                </a:solidFill>
              </a:rPr>
              <a:t>Example: Focus a Topic</a:t>
            </a:r>
            <a:endParaRPr sz="2220">
              <a:solidFill>
                <a:schemeClr val="lt1"/>
              </a:solidFill>
            </a:endParaRPr>
          </a:p>
        </p:txBody>
      </p:sp>
      <p:sp>
        <p:nvSpPr>
          <p:cNvPr id="447" name="Google Shape;447;p39"/>
          <p:cNvSpPr txBox="1"/>
          <p:nvPr/>
        </p:nvSpPr>
        <p:spPr>
          <a:xfrm>
            <a:off x="105125" y="683300"/>
            <a:ext cx="8309700" cy="39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Step 2: Answer Undermind’s Questions</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p:txBody>
      </p:sp>
      <p:pic>
        <p:nvPicPr>
          <p:cNvPr id="450" name="Image 450" descr="Screenshot of Undermind's Thinking panel. It notes that generative AI can affect cognition through reduced practice, overreliance and automation bias, weaker metacognitive monitoring, and outsourcing of memory or reasoning, and that the literature needs to distinguish temporary performance changes from durable declines in ability. It then asks which skills matter most and whether the search should focus on causal evidence of lasting decline or also include short-term effects."/>
          <p:cNvPicPr preferRelativeResize="0"/>
          <p:nvPr/>
        </p:nvPicPr>
        <p:blipFill>
          <a:blip r:embed="rId3">
            <a:alphaModFix/>
          </a:blip>
          <a:stretch>
            <a:fillRect/>
          </a:stretch>
        </p:blipFill>
        <p:spPr>
          <a:xfrm>
            <a:off x="1681975" y="1255000"/>
            <a:ext cx="6390749" cy="1710901"/>
          </a:xfrm>
          <a:prstGeom prst="rect">
            <a:avLst/>
          </a:prstGeom>
          <a:noFill/>
          <a:ln w="19050" cap="flat" cmpd="sng">
            <a:solidFill>
              <a:schemeClr val="dk2"/>
            </a:solidFill>
            <a:prstDash val="solid"/>
            <a:round/>
            <a:headEnd type="none" w="sm" len="sm"/>
            <a:tailEnd type="none" w="sm" len="sm"/>
          </a:ln>
        </p:spPr>
      </p:pic>
      <p:pic>
        <p:nvPicPr>
          <p:cNvPr id="451" name="Image 451" descr="Screenshot of the user's reply to Undermind, stating that the skills of most interest are critical thinking and metacognition and that the focus should be causal evidence of lasting cognitive decline."/>
          <p:cNvPicPr preferRelativeResize="0"/>
          <p:nvPr/>
        </p:nvPicPr>
        <p:blipFill>
          <a:blip r:embed="rId4">
            <a:alphaModFix/>
          </a:blip>
          <a:stretch>
            <a:fillRect/>
          </a:stretch>
        </p:blipFill>
        <p:spPr>
          <a:xfrm>
            <a:off x="1681983" y="3201500"/>
            <a:ext cx="6390742" cy="1209725"/>
          </a:xfrm>
          <a:prstGeom prst="rect">
            <a:avLst/>
          </a:prstGeom>
          <a:noFill/>
          <a:ln w="19050" cap="flat" cmpd="sng">
            <a:solidFill>
              <a:schemeClr val="dk2"/>
            </a:solidFill>
            <a:prstDash val="solid"/>
            <a:round/>
            <a:headEnd type="none" w="sm" len="sm"/>
            <a:tailEnd type="none" w="sm" len="sm"/>
          </a:ln>
        </p:spPr>
      </p:pic>
      <p:pic>
        <p:nvPicPr>
          <p:cNvPr id="449" name="Google Shape;449;p39">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4169038" y="4778563"/>
            <a:ext cx="922500" cy="24463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7" name="Google Shape;457;p40">
            <a:extLst>
              <a:ext uri="{C183D7F6-B498-43B3-948B-1728B52AA6E4}">
                <adec:decorative xmlns:adec="http://schemas.microsoft.com/office/drawing/2017/decorative" val="1"/>
              </a:ext>
            </a:extLst>
          </p:cNvPr>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Academic AI Source Finders</a:t>
            </a:r>
            <a:endParaRPr sz="2220">
              <a:solidFill>
                <a:schemeClr val="lt1"/>
              </a:solidFill>
            </a:endParaRPr>
          </a:p>
          <a:p>
            <a:pPr marL="0" lvl="0" indent="0" algn="ctr" rtl="0">
              <a:lnSpc>
                <a:spcPct val="80000"/>
              </a:lnSpc>
              <a:spcBef>
                <a:spcPts val="0"/>
              </a:spcBef>
              <a:spcAft>
                <a:spcPts val="0"/>
              </a:spcAft>
              <a:buSzPts val="2970"/>
              <a:buNone/>
            </a:pPr>
            <a:r>
              <a:rPr lang="en-US" sz="2220">
                <a:solidFill>
                  <a:schemeClr val="lt1"/>
                </a:solidFill>
              </a:rPr>
              <a:t>Example: Focus a Topic</a:t>
            </a:r>
            <a:endParaRPr sz="2220">
              <a:solidFill>
                <a:schemeClr val="lt1"/>
              </a:solidFill>
            </a:endParaRPr>
          </a:p>
        </p:txBody>
      </p:sp>
      <p:sp>
        <p:nvSpPr>
          <p:cNvPr id="456" name="Google Shape;456;p40"/>
          <p:cNvSpPr txBox="1"/>
          <p:nvPr/>
        </p:nvSpPr>
        <p:spPr>
          <a:xfrm>
            <a:off x="105125" y="683300"/>
            <a:ext cx="6890700" cy="39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Step 3: Answer the next set of questions</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p:txBody>
      </p:sp>
      <p:pic>
        <p:nvPicPr>
          <p:cNvPr id="459" name="Image 459" descr="Screenshot of Undermind's second round of questions. It observes that lasting decline requires longitudinal or experimental evidence and that the search should separate durable changes in ability from temporary reductions in effort, then asks which populations to include and whether to cover generative AI use in general or prioritize specific patterns such as reliance on chatbots for writing, studying, or problem-solving."/>
          <p:cNvPicPr preferRelativeResize="0"/>
          <p:nvPr/>
        </p:nvPicPr>
        <p:blipFill>
          <a:blip r:embed="rId3">
            <a:alphaModFix/>
          </a:blip>
          <a:stretch>
            <a:fillRect/>
          </a:stretch>
        </p:blipFill>
        <p:spPr>
          <a:xfrm>
            <a:off x="1113600" y="1256950"/>
            <a:ext cx="6700176" cy="1394050"/>
          </a:xfrm>
          <a:prstGeom prst="rect">
            <a:avLst/>
          </a:prstGeom>
          <a:noFill/>
          <a:ln w="19050" cap="flat" cmpd="sng">
            <a:solidFill>
              <a:schemeClr val="dk2"/>
            </a:solidFill>
            <a:prstDash val="solid"/>
            <a:round/>
            <a:headEnd type="none" w="sm" len="sm"/>
            <a:tailEnd type="none" w="sm" len="sm"/>
          </a:ln>
        </p:spPr>
      </p:pic>
      <p:pic>
        <p:nvPicPr>
          <p:cNvPr id="460" name="Image 460" descr="Screenshot of the user's reply, asking to include all populations, with most interest in reliance on chatbots for researching, writing, and problem-solving, plus other use cases, and whether extent or frequency of use matters."/>
          <p:cNvPicPr preferRelativeResize="0"/>
          <p:nvPr/>
        </p:nvPicPr>
        <p:blipFill>
          <a:blip r:embed="rId4">
            <a:alphaModFix/>
          </a:blip>
          <a:stretch>
            <a:fillRect/>
          </a:stretch>
        </p:blipFill>
        <p:spPr>
          <a:xfrm>
            <a:off x="1113600" y="2946600"/>
            <a:ext cx="6700176" cy="1283942"/>
          </a:xfrm>
          <a:prstGeom prst="rect">
            <a:avLst/>
          </a:prstGeom>
          <a:noFill/>
          <a:ln w="19050" cap="flat" cmpd="sng">
            <a:solidFill>
              <a:schemeClr val="dk2"/>
            </a:solidFill>
            <a:prstDash val="solid"/>
            <a:round/>
            <a:headEnd type="none" w="sm" len="sm"/>
            <a:tailEnd type="none" w="sm" len="sm"/>
          </a:ln>
        </p:spPr>
      </p:pic>
      <p:pic>
        <p:nvPicPr>
          <p:cNvPr id="458" name="Google Shape;458;p40">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4169038" y="4778563"/>
            <a:ext cx="922500" cy="244638"/>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6" name="Google Shape;466;p41">
            <a:extLst>
              <a:ext uri="{C183D7F6-B498-43B3-948B-1728B52AA6E4}">
                <adec:decorative xmlns:adec="http://schemas.microsoft.com/office/drawing/2017/decorative" val="1"/>
              </a:ext>
            </a:extLst>
          </p:cNvPr>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Academic AI Source Finders</a:t>
            </a:r>
            <a:endParaRPr sz="2220">
              <a:solidFill>
                <a:schemeClr val="lt1"/>
              </a:solidFill>
            </a:endParaRPr>
          </a:p>
          <a:p>
            <a:pPr marL="0" lvl="0" indent="0" algn="ctr" rtl="0">
              <a:lnSpc>
                <a:spcPct val="80000"/>
              </a:lnSpc>
              <a:spcBef>
                <a:spcPts val="0"/>
              </a:spcBef>
              <a:spcAft>
                <a:spcPts val="0"/>
              </a:spcAft>
              <a:buSzPts val="2970"/>
              <a:buNone/>
            </a:pPr>
            <a:r>
              <a:rPr lang="en-US" sz="2220">
                <a:solidFill>
                  <a:schemeClr val="lt1"/>
                </a:solidFill>
              </a:rPr>
              <a:t>Example: Focus a Topic</a:t>
            </a:r>
            <a:endParaRPr sz="2220">
              <a:solidFill>
                <a:schemeClr val="lt1"/>
              </a:solidFill>
            </a:endParaRPr>
          </a:p>
        </p:txBody>
      </p:sp>
      <p:sp>
        <p:nvSpPr>
          <p:cNvPr id="465" name="Google Shape;465;p41"/>
          <p:cNvSpPr txBox="1"/>
          <p:nvPr/>
        </p:nvSpPr>
        <p:spPr>
          <a:xfrm>
            <a:off x="105125" y="683300"/>
            <a:ext cx="8894700" cy="39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Step 4: Review and edit Undermind’s proposed research question.</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p:txBody>
      </p:sp>
      <p:pic>
        <p:nvPicPr>
          <p:cNvPr id="468" name="Image 468" descr="Screenshot of the search proposal Undermind drafted, titled Generative AI Cognitive Decline. It proposes synthesizing scholarly evidence on whether reliance on generative AI chatbots causes lasting declines in critical thinking and metacognition across school students, university students, and adults; prioritizing causal evidence from longitudinal, experimental, and quasi-experimental designs that can separate durable cognitive change from temporary drops in effort or performance; focusing on chatbot use for researching, writing, and problem-solving; and examining whether extent, frequency, duration, or intensity of use moderates the effects. Launch and Edit buttons appear at the bottom."/>
          <p:cNvPicPr preferRelativeResize="0"/>
          <p:nvPr/>
        </p:nvPicPr>
        <p:blipFill rotWithShape="1">
          <a:blip r:embed="rId3">
            <a:alphaModFix/>
          </a:blip>
          <a:srcRect t="24925"/>
          <a:stretch/>
        </p:blipFill>
        <p:spPr>
          <a:xfrm>
            <a:off x="1233213" y="1251376"/>
            <a:ext cx="6677574" cy="3010625"/>
          </a:xfrm>
          <a:prstGeom prst="rect">
            <a:avLst/>
          </a:prstGeom>
          <a:noFill/>
          <a:ln w="19050" cap="flat" cmpd="sng">
            <a:solidFill>
              <a:schemeClr val="dk2"/>
            </a:solidFill>
            <a:prstDash val="solid"/>
            <a:round/>
            <a:headEnd type="none" w="sm" len="sm"/>
            <a:tailEnd type="none" w="sm" len="sm"/>
          </a:ln>
        </p:spPr>
      </p:pic>
      <p:sp>
        <p:nvSpPr>
          <p:cNvPr id="469" name="Google Shape;469;p41"/>
          <p:cNvSpPr txBox="1"/>
          <p:nvPr/>
        </p:nvSpPr>
        <p:spPr>
          <a:xfrm>
            <a:off x="4101875" y="4637000"/>
            <a:ext cx="4449000" cy="34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50">
                <a:solidFill>
                  <a:schemeClr val="lt1"/>
                </a:solidFill>
                <a:latin typeface="Calibri"/>
                <a:ea typeface="Calibri"/>
                <a:cs typeface="Calibri"/>
                <a:sym typeface="Calibri"/>
              </a:rPr>
              <a:t>See results: </a:t>
            </a:r>
            <a:r>
              <a:rPr lang="en-US" sz="850" u="sng">
                <a:solidFill>
                  <a:schemeClr val="lt1"/>
                </a:solidFill>
                <a:latin typeface="Calibri"/>
                <a:ea typeface="Calibri"/>
                <a:cs typeface="Calibri"/>
                <a:sym typeface="Calibri"/>
                <a:hlinkClick r:id="rId4" tooltip="Undermind results document">
                  <a:extLst>
                    <a:ext uri="{A12FA001-AC4F-418D-AE19-62706E023703}">
                      <ahyp:hlinkClr xmlns:ahyp="http://schemas.microsoft.com/office/drawing/2018/hyperlinkcolor" val="tx"/>
                    </a:ext>
                  </a:extLst>
                </a:hlinkClick>
              </a:rPr>
              <a:t>https://ksuemailprod-my.sharepoint.com/:w:/g/personal/coleman_ksu_edu/IQCYAqpW9s5CQaLkwv4rdz52Ac7xF03rDs26x6U5Z4Cd-Do?e=cBxP5w</a:t>
            </a:r>
            <a:r>
              <a:rPr lang="en-US" sz="850">
                <a:solidFill>
                  <a:schemeClr val="lt1"/>
                </a:solidFill>
                <a:latin typeface="Calibri"/>
                <a:ea typeface="Calibri"/>
                <a:cs typeface="Calibri"/>
                <a:sym typeface="Calibri"/>
              </a:rPr>
              <a:t> </a:t>
            </a:r>
            <a:endParaRPr sz="850">
              <a:solidFill>
                <a:schemeClr val="lt1"/>
              </a:solidFill>
              <a:latin typeface="Calibri"/>
              <a:ea typeface="Calibri"/>
              <a:cs typeface="Calibri"/>
              <a:sym typeface="Calibri"/>
            </a:endParaRPr>
          </a:p>
        </p:txBody>
      </p:sp>
      <p:pic>
        <p:nvPicPr>
          <p:cNvPr id="467" name="Google Shape;467;p41">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2909412" y="4734563"/>
            <a:ext cx="922500" cy="244638"/>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5" name="Google Shape;475;p42"/>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dirty="0">
                <a:solidFill>
                  <a:schemeClr val="lt1"/>
                </a:solidFill>
              </a:rPr>
              <a:t>Academic AI Source Finders</a:t>
            </a:r>
            <a:endParaRPr sz="2220" dirty="0">
              <a:solidFill>
                <a:schemeClr val="lt1"/>
              </a:solidFill>
            </a:endParaRPr>
          </a:p>
          <a:p>
            <a:pPr marL="0" lvl="0" indent="0" algn="ctr" rtl="0">
              <a:lnSpc>
                <a:spcPct val="80000"/>
              </a:lnSpc>
              <a:spcBef>
                <a:spcPts val="0"/>
              </a:spcBef>
              <a:spcAft>
                <a:spcPts val="0"/>
              </a:spcAft>
              <a:buSzPts val="2970"/>
              <a:buNone/>
            </a:pPr>
            <a:r>
              <a:rPr lang="en-US" sz="2220" dirty="0">
                <a:solidFill>
                  <a:schemeClr val="lt1"/>
                </a:solidFill>
              </a:rPr>
              <a:t>Example: Find relevant sources</a:t>
            </a:r>
            <a:endParaRPr sz="2220" dirty="0">
              <a:solidFill>
                <a:schemeClr val="lt1"/>
              </a:solidFill>
            </a:endParaRPr>
          </a:p>
        </p:txBody>
      </p:sp>
      <p:sp>
        <p:nvSpPr>
          <p:cNvPr id="474" name="Google Shape;474;p42"/>
          <p:cNvSpPr txBox="1"/>
          <p:nvPr/>
        </p:nvSpPr>
        <p:spPr>
          <a:xfrm>
            <a:off x="105125" y="683300"/>
            <a:ext cx="8674200" cy="39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Tool: Consensus using Deep search mode</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p:txBody>
      </p:sp>
      <p:pic>
        <p:nvPicPr>
          <p:cNvPr id="477" name="Image 477" descr="Screenshot of the Consensus home page in Deep search mode, with the question, What are the lasting effects of generative AI use on critical thinking, entered in the search box. A sidebar on the left shows New Thread, Home, My Library, and History."/>
          <p:cNvPicPr preferRelativeResize="0"/>
          <p:nvPr/>
        </p:nvPicPr>
        <p:blipFill>
          <a:blip r:embed="rId3">
            <a:alphaModFix/>
          </a:blip>
          <a:stretch>
            <a:fillRect/>
          </a:stretch>
        </p:blipFill>
        <p:spPr>
          <a:xfrm>
            <a:off x="2041875" y="1257600"/>
            <a:ext cx="5190550" cy="3250725"/>
          </a:xfrm>
          <a:prstGeom prst="rect">
            <a:avLst/>
          </a:prstGeom>
          <a:noFill/>
          <a:ln w="19050" cap="flat" cmpd="sng">
            <a:solidFill>
              <a:schemeClr val="dk2"/>
            </a:solidFill>
            <a:prstDash val="solid"/>
            <a:round/>
            <a:headEnd type="none" w="sm" len="sm"/>
            <a:tailEnd type="none" w="sm" len="sm"/>
          </a:ln>
        </p:spPr>
      </p:pic>
      <p:pic>
        <p:nvPicPr>
          <p:cNvPr id="476" name="Google Shape;476;p42">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4176850" y="4637000"/>
            <a:ext cx="790300" cy="437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6"/>
          <p:cNvSpPr txBox="1">
            <a:spLocks noGrp="1"/>
          </p:cNvSpPr>
          <p:nvPr>
            <p:ph type="title" idx="4294967295"/>
          </p:nvPr>
        </p:nvSpPr>
        <p:spPr>
          <a:xfrm>
            <a:off x="338650" y="0"/>
            <a:ext cx="8520600" cy="6234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3300"/>
              <a:buNone/>
            </a:pPr>
            <a:r>
              <a:rPr lang="en-US" sz="2800">
                <a:solidFill>
                  <a:schemeClr val="lt1"/>
                </a:solidFill>
              </a:rPr>
              <a:t>K-State AI Consulting Service</a:t>
            </a:r>
            <a:endParaRPr sz="2800">
              <a:solidFill>
                <a:schemeClr val="lt1"/>
              </a:solidFill>
            </a:endParaRPr>
          </a:p>
        </p:txBody>
      </p:sp>
      <p:grpSp>
        <p:nvGrpSpPr>
          <p:cNvPr id="105" name="Google Shape;105;p16"/>
          <p:cNvGrpSpPr/>
          <p:nvPr/>
        </p:nvGrpSpPr>
        <p:grpSpPr>
          <a:xfrm>
            <a:off x="476250" y="1000125"/>
            <a:ext cx="3905400" cy="3238500"/>
            <a:chOff x="0" y="0"/>
            <a:chExt cx="3905400" cy="3238500"/>
          </a:xfrm>
        </p:grpSpPr>
        <p:sp>
          <p:nvSpPr>
            <p:cNvPr id="106" name="Google Shape;106;p16"/>
            <p:cNvSpPr/>
            <p:nvPr/>
          </p:nvSpPr>
          <p:spPr>
            <a:xfrm>
              <a:off x="0" y="0"/>
              <a:ext cx="3905400" cy="3238500"/>
            </a:xfrm>
            <a:prstGeom prst="roundRect">
              <a:avLst>
                <a:gd name="adj" fmla="val 2352"/>
              </a:avLst>
            </a:prstGeom>
            <a:solidFill>
              <a:srgbClr val="F4F4F9">
                <a:alpha val="90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07" name="Google Shape;107;p16"/>
            <p:cNvSpPr txBox="1"/>
            <p:nvPr/>
          </p:nvSpPr>
          <p:spPr>
            <a:xfrm>
              <a:off x="0" y="0"/>
              <a:ext cx="3905400" cy="3238500"/>
            </a:xfrm>
            <a:prstGeom prst="rect">
              <a:avLst/>
            </a:prstGeom>
            <a:noFill/>
            <a:ln>
              <a:noFill/>
            </a:ln>
          </p:spPr>
          <p:txBody>
            <a:bodyPr spcFirstLastPara="1" wrap="square" lIns="238125" tIns="238125" rIns="238125" bIns="238125" anchor="t" anchorCtr="0">
              <a:noAutofit/>
            </a:bodyPr>
            <a:lstStyle/>
            <a:p>
              <a:pPr marL="0" lvl="0" indent="0" algn="l" rtl="0">
                <a:spcBef>
                  <a:spcPts val="0"/>
                </a:spcBef>
                <a:spcAft>
                  <a:spcPts val="0"/>
                </a:spcAft>
                <a:buNone/>
              </a:pPr>
              <a:r>
                <a:rPr lang="en-US" sz="1600" b="1">
                  <a:solidFill>
                    <a:srgbClr val="512888"/>
                  </a:solidFill>
                  <a:latin typeface="Helvetica Neue"/>
                  <a:ea typeface="Helvetica Neue"/>
                  <a:cs typeface="Helvetica Neue"/>
                  <a:sym typeface="Helvetica Neue"/>
                </a:rPr>
                <a:t>One-Year Pilot</a:t>
              </a:r>
              <a:endParaRPr sz="1600" b="1">
                <a:solidFill>
                  <a:srgbClr val="512888"/>
                </a:solidFill>
                <a:latin typeface="Helvetica Neue"/>
                <a:ea typeface="Helvetica Neue"/>
                <a:cs typeface="Helvetica Neue"/>
                <a:sym typeface="Helvetica Neue"/>
              </a:endParaRPr>
            </a:p>
            <a:p>
              <a:pPr marL="0" lvl="0" indent="0" algn="l" rtl="0">
                <a:spcBef>
                  <a:spcPts val="1125"/>
                </a:spcBef>
                <a:spcAft>
                  <a:spcPts val="0"/>
                </a:spcAft>
                <a:buNone/>
              </a:pPr>
              <a:r>
                <a:rPr lang="en-US" sz="1300" b="0">
                  <a:solidFill>
                    <a:srgbClr val="333333"/>
                  </a:solidFill>
                  <a:latin typeface="Helvetica Neue"/>
                  <a:ea typeface="Helvetica Neue"/>
                  <a:cs typeface="Helvetica Neue"/>
                  <a:sym typeface="Helvetica Neue"/>
                </a:rPr>
                <a:t>Launched May 11, 2026</a:t>
              </a:r>
              <a:endParaRPr sz="1300" b="0">
                <a:solidFill>
                  <a:srgbClr val="333333"/>
                </a:solidFill>
                <a:latin typeface="Helvetica Neue"/>
                <a:ea typeface="Helvetica Neue"/>
                <a:cs typeface="Helvetica Neue"/>
                <a:sym typeface="Helvetica Neue"/>
              </a:endParaRPr>
            </a:p>
            <a:p>
              <a:pPr marL="0" lvl="0" indent="0" algn="l" rtl="0">
                <a:spcBef>
                  <a:spcPts val="1500"/>
                </a:spcBef>
                <a:spcAft>
                  <a:spcPts val="0"/>
                </a:spcAft>
                <a:buNone/>
              </a:pPr>
              <a:r>
                <a:rPr lang="en-US" sz="1300" b="1">
                  <a:solidFill>
                    <a:srgbClr val="512888"/>
                  </a:solidFill>
                  <a:latin typeface="Helvetica Neue"/>
                  <a:ea typeface="Helvetica Neue"/>
                  <a:cs typeface="Helvetica Neue"/>
                  <a:sym typeface="Helvetica Neue"/>
                </a:rPr>
                <a:t>Sponsored by four K-State entities:</a:t>
              </a:r>
              <a:endParaRPr sz="1300" b="1">
                <a:solidFill>
                  <a:srgbClr val="512888"/>
                </a:solidFill>
                <a:latin typeface="Helvetica Neue"/>
                <a:ea typeface="Helvetica Neue"/>
                <a:cs typeface="Helvetica Neue"/>
                <a:sym typeface="Helvetica Neue"/>
              </a:endParaRPr>
            </a:p>
            <a:p>
              <a:pPr marL="457200" lvl="0" indent="-301625" algn="l" rtl="0">
                <a:spcBef>
                  <a:spcPts val="900"/>
                </a:spcBef>
                <a:spcAft>
                  <a:spcPts val="0"/>
                </a:spcAft>
                <a:buClr>
                  <a:srgbClr val="444444"/>
                </a:buClr>
                <a:buSzPts val="1150"/>
                <a:buFont typeface="Helvetica Neue"/>
                <a:buChar char="●"/>
              </a:pPr>
              <a:r>
                <a:rPr lang="en-US" sz="1150">
                  <a:solidFill>
                    <a:srgbClr val="444444"/>
                  </a:solidFill>
                  <a:latin typeface="Helvetica Neue"/>
                  <a:ea typeface="Helvetica Neue"/>
                  <a:cs typeface="Helvetica Neue"/>
                  <a:sym typeface="Helvetica Neue"/>
                </a:rPr>
                <a:t>Center for AI and Data Science</a:t>
              </a:r>
              <a:endParaRPr sz="1150">
                <a:solidFill>
                  <a:srgbClr val="444444"/>
                </a:solidFill>
                <a:latin typeface="Helvetica Neue"/>
                <a:ea typeface="Helvetica Neue"/>
                <a:cs typeface="Helvetica Neue"/>
                <a:sym typeface="Helvetica Neue"/>
              </a:endParaRPr>
            </a:p>
            <a:p>
              <a:pPr marL="457200" lvl="0" indent="-301625" algn="l" rtl="0">
                <a:spcBef>
                  <a:spcPts val="600"/>
                </a:spcBef>
                <a:spcAft>
                  <a:spcPts val="0"/>
                </a:spcAft>
                <a:buClr>
                  <a:srgbClr val="444444"/>
                </a:buClr>
                <a:buSzPts val="1150"/>
                <a:buFont typeface="Helvetica Neue"/>
                <a:buChar char="●"/>
              </a:pPr>
              <a:r>
                <a:rPr lang="en-US" sz="1150">
                  <a:solidFill>
                    <a:srgbClr val="444444"/>
                  </a:solidFill>
                  <a:latin typeface="Helvetica Neue"/>
                  <a:ea typeface="Helvetica Neue"/>
                  <a:cs typeface="Helvetica Neue"/>
                  <a:sym typeface="Helvetica Neue"/>
                </a:rPr>
                <a:t>College of Engineering</a:t>
              </a:r>
              <a:endParaRPr sz="1150">
                <a:solidFill>
                  <a:srgbClr val="444444"/>
                </a:solidFill>
                <a:latin typeface="Helvetica Neue"/>
                <a:ea typeface="Helvetica Neue"/>
                <a:cs typeface="Helvetica Neue"/>
                <a:sym typeface="Helvetica Neue"/>
              </a:endParaRPr>
            </a:p>
            <a:p>
              <a:pPr marL="457200" lvl="0" indent="-301625" algn="l" rtl="0">
                <a:spcBef>
                  <a:spcPts val="600"/>
                </a:spcBef>
                <a:spcAft>
                  <a:spcPts val="0"/>
                </a:spcAft>
                <a:buClr>
                  <a:srgbClr val="444444"/>
                </a:buClr>
                <a:buSzPts val="1150"/>
                <a:buFont typeface="Helvetica Neue"/>
                <a:buChar char="●"/>
              </a:pPr>
              <a:r>
                <a:rPr lang="en-US" sz="1150">
                  <a:solidFill>
                    <a:srgbClr val="444444"/>
                  </a:solidFill>
                  <a:latin typeface="Helvetica Neue"/>
                  <a:ea typeface="Helvetica Neue"/>
                  <a:cs typeface="Helvetica Neue"/>
                  <a:sym typeface="Helvetica Neue"/>
                </a:rPr>
                <a:t>Institute for Digital Agriculture and Advanced Analytics (ID3A)</a:t>
              </a:r>
              <a:endParaRPr sz="1150">
                <a:solidFill>
                  <a:srgbClr val="444444"/>
                </a:solidFill>
                <a:latin typeface="Helvetica Neue"/>
                <a:ea typeface="Helvetica Neue"/>
                <a:cs typeface="Helvetica Neue"/>
                <a:sym typeface="Helvetica Neue"/>
              </a:endParaRPr>
            </a:p>
            <a:p>
              <a:pPr marL="457200" lvl="0" indent="-301625" algn="l" rtl="0">
                <a:spcBef>
                  <a:spcPts val="600"/>
                </a:spcBef>
                <a:spcAft>
                  <a:spcPts val="0"/>
                </a:spcAft>
                <a:buClr>
                  <a:srgbClr val="444444"/>
                </a:buClr>
                <a:buSzPts val="1150"/>
                <a:buFont typeface="Helvetica Neue"/>
                <a:buChar char="●"/>
              </a:pPr>
              <a:r>
                <a:rPr lang="en-US" sz="1150">
                  <a:solidFill>
                    <a:srgbClr val="444444"/>
                  </a:solidFill>
                  <a:latin typeface="Helvetica Neue"/>
                  <a:ea typeface="Helvetica Neue"/>
                  <a:cs typeface="Helvetica Neue"/>
                  <a:sym typeface="Helvetica Neue"/>
                </a:rPr>
                <a:t>K-State Libraries</a:t>
              </a:r>
              <a:endParaRPr sz="1150">
                <a:solidFill>
                  <a:srgbClr val="444444"/>
                </a:solidFill>
                <a:latin typeface="Helvetica Neue"/>
                <a:ea typeface="Helvetica Neue"/>
                <a:cs typeface="Helvetica Neue"/>
                <a:sym typeface="Helvetica Neue"/>
              </a:endParaRPr>
            </a:p>
          </p:txBody>
        </p:sp>
      </p:grpSp>
      <p:grpSp>
        <p:nvGrpSpPr>
          <p:cNvPr id="108" name="Google Shape;108;p16"/>
          <p:cNvGrpSpPr/>
          <p:nvPr/>
        </p:nvGrpSpPr>
        <p:grpSpPr>
          <a:xfrm>
            <a:off x="4667250" y="1000125"/>
            <a:ext cx="4000500" cy="3238500"/>
            <a:chOff x="0" y="0"/>
            <a:chExt cx="4000500" cy="3238500"/>
          </a:xfrm>
        </p:grpSpPr>
        <p:sp>
          <p:nvSpPr>
            <p:cNvPr id="109" name="Google Shape;109;p16"/>
            <p:cNvSpPr/>
            <p:nvPr/>
          </p:nvSpPr>
          <p:spPr>
            <a:xfrm>
              <a:off x="0" y="0"/>
              <a:ext cx="4000500" cy="3238500"/>
            </a:xfrm>
            <a:prstGeom prst="roundRect">
              <a:avLst>
                <a:gd name="adj" fmla="val 2352"/>
              </a:avLst>
            </a:prstGeom>
            <a:solidFill>
              <a:srgbClr val="F4F4F9">
                <a:alpha val="90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10" name="Google Shape;110;p16"/>
            <p:cNvSpPr txBox="1"/>
            <p:nvPr/>
          </p:nvSpPr>
          <p:spPr>
            <a:xfrm>
              <a:off x="0" y="0"/>
              <a:ext cx="4000500" cy="3238500"/>
            </a:xfrm>
            <a:prstGeom prst="rect">
              <a:avLst/>
            </a:prstGeom>
            <a:noFill/>
            <a:ln>
              <a:noFill/>
            </a:ln>
          </p:spPr>
          <p:txBody>
            <a:bodyPr spcFirstLastPara="1" wrap="square" lIns="238125" tIns="238125" rIns="238125" bIns="238125" anchor="t" anchorCtr="0">
              <a:noAutofit/>
            </a:bodyPr>
            <a:lstStyle/>
            <a:p>
              <a:pPr marL="0" lvl="0" indent="0" algn="l" rtl="0">
                <a:spcBef>
                  <a:spcPts val="0"/>
                </a:spcBef>
                <a:spcAft>
                  <a:spcPts val="0"/>
                </a:spcAft>
                <a:buNone/>
              </a:pPr>
              <a:r>
                <a:rPr lang="en-US" sz="1600" b="1" dirty="0">
                  <a:solidFill>
                    <a:srgbClr val="512888"/>
                  </a:solidFill>
                  <a:latin typeface="Helvetica Neue"/>
                  <a:ea typeface="Helvetica Neue"/>
                  <a:cs typeface="Helvetica Neue"/>
                  <a:sym typeface="Helvetica Neue"/>
                </a:rPr>
                <a:t>Current Strengths</a:t>
              </a:r>
              <a:endParaRPr sz="1600" b="1" dirty="0">
                <a:solidFill>
                  <a:srgbClr val="512888"/>
                </a:solidFill>
                <a:latin typeface="Helvetica Neue"/>
                <a:ea typeface="Helvetica Neue"/>
                <a:cs typeface="Helvetica Neue"/>
                <a:sym typeface="Helvetica Neue"/>
              </a:endParaRPr>
            </a:p>
            <a:p>
              <a:pPr marL="457200" lvl="0" indent="-301625" algn="l" rtl="0">
                <a:spcBef>
                  <a:spcPts val="1125"/>
                </a:spcBef>
                <a:spcAft>
                  <a:spcPts val="0"/>
                </a:spcAft>
                <a:buClr>
                  <a:srgbClr val="444444"/>
                </a:buClr>
                <a:buSzPts val="1150"/>
                <a:buFont typeface="Helvetica Neue"/>
                <a:buChar char="●"/>
              </a:pPr>
              <a:r>
                <a:rPr lang="en-US" sz="1150" dirty="0">
                  <a:solidFill>
                    <a:srgbClr val="444444"/>
                  </a:solidFill>
                  <a:latin typeface="Helvetica Neue"/>
                  <a:ea typeface="Helvetica Neue"/>
                  <a:cs typeface="Helvetica Neue"/>
                  <a:sym typeface="Helvetica Neue"/>
                </a:rPr>
                <a:t>Guidance on practical and responsible AI use</a:t>
              </a:r>
              <a:endParaRPr sz="1150" dirty="0">
                <a:solidFill>
                  <a:srgbClr val="444444"/>
                </a:solidFill>
                <a:latin typeface="Helvetica Neue"/>
                <a:ea typeface="Helvetica Neue"/>
                <a:cs typeface="Helvetica Neue"/>
                <a:sym typeface="Helvetica Neue"/>
              </a:endParaRPr>
            </a:p>
            <a:p>
              <a:pPr marL="457200" lvl="0" indent="-301625" algn="l" rtl="0">
                <a:spcBef>
                  <a:spcPts val="600"/>
                </a:spcBef>
                <a:spcAft>
                  <a:spcPts val="0"/>
                </a:spcAft>
                <a:buClr>
                  <a:srgbClr val="444444"/>
                </a:buClr>
                <a:buSzPts val="1150"/>
                <a:buFont typeface="Helvetica Neue"/>
                <a:buChar char="●"/>
              </a:pPr>
              <a:r>
                <a:rPr lang="en-US" sz="1150" dirty="0">
                  <a:solidFill>
                    <a:srgbClr val="444444"/>
                  </a:solidFill>
                  <a:latin typeface="Helvetica Neue"/>
                  <a:ea typeface="Helvetica Neue"/>
                  <a:cs typeface="Helvetica Neue"/>
                  <a:sym typeface="Helvetica Neue"/>
                </a:rPr>
                <a:t>Technical AI integration into research processes</a:t>
              </a:r>
              <a:endParaRPr sz="1150" dirty="0">
                <a:solidFill>
                  <a:srgbClr val="444444"/>
                </a:solidFill>
                <a:latin typeface="Helvetica Neue"/>
                <a:ea typeface="Helvetica Neue"/>
                <a:cs typeface="Helvetica Neue"/>
                <a:sym typeface="Helvetica Neue"/>
              </a:endParaRPr>
            </a:p>
            <a:p>
              <a:pPr marL="457200" lvl="0" indent="-301625" algn="l" rtl="0">
                <a:spcBef>
                  <a:spcPts val="600"/>
                </a:spcBef>
                <a:spcAft>
                  <a:spcPts val="0"/>
                </a:spcAft>
                <a:buClr>
                  <a:srgbClr val="444444"/>
                </a:buClr>
                <a:buSzPts val="1150"/>
                <a:buFont typeface="Helvetica Neue"/>
                <a:buChar char="●"/>
              </a:pPr>
              <a:r>
                <a:rPr lang="en-US" sz="1150" dirty="0">
                  <a:solidFill>
                    <a:srgbClr val="444444"/>
                  </a:solidFill>
                  <a:latin typeface="Helvetica Neue"/>
                  <a:ea typeface="Helvetica Neue"/>
                  <a:cs typeface="Helvetica Neue"/>
                  <a:sym typeface="Helvetica Neue"/>
                </a:rPr>
                <a:t>Assistance using open-source AI tools</a:t>
              </a:r>
              <a:endParaRPr sz="1150" dirty="0">
                <a:solidFill>
                  <a:srgbClr val="444444"/>
                </a:solidFill>
                <a:latin typeface="Helvetica Neue"/>
                <a:ea typeface="Helvetica Neue"/>
                <a:cs typeface="Helvetica Neue"/>
                <a:sym typeface="Helvetica Neue"/>
              </a:endParaRPr>
            </a:p>
            <a:p>
              <a:pPr marL="457200" lvl="0" indent="-301625" algn="l" rtl="0">
                <a:spcBef>
                  <a:spcPts val="600"/>
                </a:spcBef>
                <a:spcAft>
                  <a:spcPts val="0"/>
                </a:spcAft>
                <a:buClr>
                  <a:srgbClr val="444444"/>
                </a:buClr>
                <a:buSzPts val="1150"/>
                <a:buFont typeface="Helvetica Neue"/>
                <a:buChar char="●"/>
              </a:pPr>
              <a:r>
                <a:rPr lang="en-US" sz="1150" dirty="0">
                  <a:solidFill>
                    <a:srgbClr val="444444"/>
                  </a:solidFill>
                  <a:latin typeface="Helvetica Neue"/>
                  <a:ea typeface="Helvetica Neue"/>
                  <a:cs typeface="Helvetica Neue"/>
                  <a:sym typeface="Helvetica Neue"/>
                </a:rPr>
                <a:t>Large referral network</a:t>
              </a:r>
              <a:endParaRPr sz="1150" dirty="0">
                <a:solidFill>
                  <a:srgbClr val="444444"/>
                </a:solidFill>
                <a:latin typeface="Helvetica Neue"/>
                <a:ea typeface="Helvetica Neue"/>
                <a:cs typeface="Helvetica Neue"/>
                <a:sym typeface="Helvetica Neue"/>
              </a:endParaRPr>
            </a:p>
            <a:p>
              <a:pPr marL="0" lvl="0" indent="0" algn="l" rtl="0">
                <a:spcBef>
                  <a:spcPts val="1500"/>
                </a:spcBef>
                <a:spcAft>
                  <a:spcPts val="0"/>
                </a:spcAft>
                <a:buNone/>
              </a:pPr>
              <a:r>
                <a:rPr lang="en-US" sz="1150" b="0" dirty="0">
                  <a:solidFill>
                    <a:srgbClr val="3F1B6B"/>
                  </a:solidFill>
                  <a:highlight>
                    <a:srgbClr val="EFE9F8"/>
                  </a:highlight>
                  <a:latin typeface="Helvetica Neue"/>
                  <a:ea typeface="Helvetica Neue"/>
                  <a:cs typeface="Helvetica Neue"/>
                  <a:sym typeface="Helvetica Neue"/>
                </a:rPr>
                <a:t>Sharing knowledge through discussions, webinars, and tutorials.</a:t>
              </a:r>
              <a:endParaRPr sz="1150" b="0" dirty="0">
                <a:solidFill>
                  <a:srgbClr val="3F1B6B"/>
                </a:solidFill>
                <a:highlight>
                  <a:srgbClr val="EFE9F8"/>
                </a:highlight>
                <a:latin typeface="Helvetica Neue"/>
                <a:ea typeface="Helvetica Neue"/>
                <a:cs typeface="Helvetica Neue"/>
                <a:sym typeface="Helvetica Neue"/>
              </a:endParaRPr>
            </a:p>
          </p:txBody>
        </p:sp>
      </p:grpSp>
      <p:sp>
        <p:nvSpPr>
          <p:cNvPr id="111" name="Google Shape;111;p16"/>
          <p:cNvSpPr txBox="1"/>
          <p:nvPr/>
        </p:nvSpPr>
        <p:spPr>
          <a:xfrm>
            <a:off x="2421775" y="4586600"/>
            <a:ext cx="6054600" cy="623400"/>
          </a:xfrm>
          <a:prstGeom prst="rect">
            <a:avLst/>
          </a:prstGeom>
          <a:noFill/>
          <a:ln>
            <a:noFill/>
          </a:ln>
        </p:spPr>
        <p:txBody>
          <a:bodyPr spcFirstLastPara="1" wrap="square" lIns="68575" tIns="34275" rIns="68575" bIns="34275" anchor="ctr" anchorCtr="0">
            <a:normAutofit fontScale="90000" lnSpcReduction="20000"/>
          </a:bodyPr>
          <a:lstStyle/>
          <a:p>
            <a:pPr marL="0" lvl="0" indent="0" algn="ctr" rtl="0">
              <a:lnSpc>
                <a:spcPct val="90000"/>
              </a:lnSpc>
              <a:spcBef>
                <a:spcPts val="0"/>
              </a:spcBef>
              <a:spcAft>
                <a:spcPts val="0"/>
              </a:spcAft>
              <a:buSzPct val="117857"/>
              <a:buNone/>
            </a:pPr>
            <a:r>
              <a:rPr lang="en-US" sz="2800" dirty="0">
                <a:solidFill>
                  <a:schemeClr val="lt1"/>
                </a:solidFill>
              </a:rPr>
              <a:t>Visit the website at https://www.k-state.edu/ai-consultation/</a:t>
            </a:r>
            <a:endParaRPr sz="2800" dirty="0">
              <a:solidFill>
                <a:schemeClr val="lt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3" name="Google Shape;483;p43">
            <a:extLst>
              <a:ext uri="{C183D7F6-B498-43B3-948B-1728B52AA6E4}">
                <adec:decorative xmlns:adec="http://schemas.microsoft.com/office/drawing/2017/decorative" val="1"/>
              </a:ext>
            </a:extLst>
          </p:cNvPr>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Academic AI Source Finders</a:t>
            </a:r>
            <a:endParaRPr sz="2220">
              <a:solidFill>
                <a:schemeClr val="lt1"/>
              </a:solidFill>
            </a:endParaRPr>
          </a:p>
          <a:p>
            <a:pPr marL="0" lvl="0" indent="0" algn="ctr" rtl="0">
              <a:lnSpc>
                <a:spcPct val="80000"/>
              </a:lnSpc>
              <a:spcBef>
                <a:spcPts val="0"/>
              </a:spcBef>
              <a:spcAft>
                <a:spcPts val="0"/>
              </a:spcAft>
              <a:buSzPts val="2970"/>
              <a:buNone/>
            </a:pPr>
            <a:r>
              <a:rPr lang="en-US" sz="2220">
                <a:solidFill>
                  <a:schemeClr val="lt1"/>
                </a:solidFill>
              </a:rPr>
              <a:t>Example: Find relevant sources</a:t>
            </a:r>
            <a:endParaRPr sz="2220">
              <a:solidFill>
                <a:schemeClr val="lt1"/>
              </a:solidFill>
            </a:endParaRPr>
          </a:p>
        </p:txBody>
      </p:sp>
      <p:sp>
        <p:nvSpPr>
          <p:cNvPr id="482" name="Google Shape;482;p43"/>
          <p:cNvSpPr txBox="1"/>
          <p:nvPr/>
        </p:nvSpPr>
        <p:spPr>
          <a:xfrm>
            <a:off x="105125" y="683300"/>
            <a:ext cx="4182600" cy="39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Runs several searches in parallel</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p:txBody>
      </p:sp>
      <p:pic>
        <p:nvPicPr>
          <p:cNvPr id="487" name="Image 487" descr="Screenshot showing the many sub-queries Consensus runs in parallel, each with the number of papers scanned. Examples include foundational theories on generative AI and critical thinking, long-term effects of generative AI use on critical thinking skills, enduring consequences of large language model use on student critical thinking, and generative AI and self-regulated learning skills in students."/>
          <p:cNvPicPr preferRelativeResize="0"/>
          <p:nvPr/>
        </p:nvPicPr>
        <p:blipFill>
          <a:blip r:embed="rId3">
            <a:alphaModFix/>
          </a:blip>
          <a:stretch>
            <a:fillRect/>
          </a:stretch>
        </p:blipFill>
        <p:spPr>
          <a:xfrm>
            <a:off x="294887" y="1238002"/>
            <a:ext cx="3803076" cy="3324123"/>
          </a:xfrm>
          <a:prstGeom prst="rect">
            <a:avLst/>
          </a:prstGeom>
          <a:noFill/>
          <a:ln w="19050" cap="flat" cmpd="sng">
            <a:solidFill>
              <a:schemeClr val="dk2"/>
            </a:solidFill>
            <a:prstDash val="solid"/>
            <a:round/>
            <a:headEnd type="none" w="sm" len="sm"/>
            <a:tailEnd type="none" w="sm" len="sm"/>
          </a:ln>
        </p:spPr>
      </p:pic>
      <p:pic>
        <p:nvPicPr>
          <p:cNvPr id="486" name="Image 486" descr="Screenshot of the Consensus results list, reporting 206.8 million papers searched. Visible results include Helal and colleagues 2025 on the impact of generative AI on critical thinking skills, Balart and colleagues 2026 on pedagogical implications of GenAI for students' critical thinking, and Raitskaya and colleagues 2025 on enhancing critical thinking in ChatGPT-human interaction, each listed with publication year, citation count, and journal."/>
          <p:cNvPicPr preferRelativeResize="0"/>
          <p:nvPr/>
        </p:nvPicPr>
        <p:blipFill>
          <a:blip r:embed="rId4">
            <a:alphaModFix/>
          </a:blip>
          <a:stretch>
            <a:fillRect/>
          </a:stretch>
        </p:blipFill>
        <p:spPr>
          <a:xfrm>
            <a:off x="4763000" y="679425"/>
            <a:ext cx="3803082" cy="3784650"/>
          </a:xfrm>
          <a:prstGeom prst="rect">
            <a:avLst/>
          </a:prstGeom>
          <a:noFill/>
          <a:ln w="19050" cap="flat" cmpd="sng">
            <a:solidFill>
              <a:schemeClr val="dk2"/>
            </a:solidFill>
            <a:prstDash val="solid"/>
            <a:round/>
            <a:headEnd type="none" w="sm" len="sm"/>
            <a:tailEnd type="none" w="sm" len="sm"/>
          </a:ln>
        </p:spPr>
      </p:pic>
      <p:pic>
        <p:nvPicPr>
          <p:cNvPr id="484" name="Google Shape;484;p43">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2893000" y="4656137"/>
            <a:ext cx="790300" cy="437375"/>
          </a:xfrm>
          <a:prstGeom prst="rect">
            <a:avLst/>
          </a:prstGeom>
          <a:noFill/>
          <a:ln>
            <a:noFill/>
          </a:ln>
        </p:spPr>
      </p:pic>
      <p:sp>
        <p:nvSpPr>
          <p:cNvPr id="485" name="Google Shape;485;p43"/>
          <p:cNvSpPr txBox="1"/>
          <p:nvPr/>
        </p:nvSpPr>
        <p:spPr>
          <a:xfrm>
            <a:off x="3931325" y="4679793"/>
            <a:ext cx="4950600" cy="39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50">
                <a:solidFill>
                  <a:schemeClr val="lt1"/>
                </a:solidFill>
                <a:latin typeface="Calibri"/>
                <a:ea typeface="Calibri"/>
                <a:cs typeface="Calibri"/>
                <a:sym typeface="Calibri"/>
              </a:rPr>
              <a:t>Read results at </a:t>
            </a:r>
            <a:r>
              <a:rPr lang="en-US" sz="850" u="sng">
                <a:solidFill>
                  <a:schemeClr val="lt1"/>
                </a:solidFill>
                <a:latin typeface="Calibri"/>
                <a:ea typeface="Calibri"/>
                <a:cs typeface="Calibri"/>
                <a:sym typeface="Calibri"/>
                <a:hlinkClick r:id="rId6" tooltip="Full Consensus report on generative AI and critical thinking">
                  <a:extLst>
                    <a:ext uri="{A12FA001-AC4F-418D-AE19-62706E023703}">
                      <ahyp:hlinkClr xmlns:ahyp="http://schemas.microsoft.com/office/drawing/2018/hyperlinkcolor" val="tx"/>
                    </a:ext>
                  </a:extLst>
                </a:hlinkClick>
              </a:rPr>
              <a:t>https://consensus.app/search/generative-ai-impact-critical-thinking/_TIpxB9qROCZ84cZ3czQzQ/</a:t>
            </a:r>
            <a:r>
              <a:rPr lang="en-US" sz="850">
                <a:solidFill>
                  <a:schemeClr val="lt1"/>
                </a:solidFill>
                <a:latin typeface="Calibri"/>
                <a:ea typeface="Calibri"/>
                <a:cs typeface="Calibri"/>
                <a:sym typeface="Calibri"/>
              </a:rPr>
              <a:t> </a:t>
            </a:r>
            <a:endParaRPr sz="850">
              <a:solidFill>
                <a:schemeClr val="lt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3" name="Google Shape;493;p44"/>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Academic AI Source Finders</a:t>
            </a:r>
            <a:endParaRPr sz="2220">
              <a:solidFill>
                <a:schemeClr val="lt1"/>
              </a:solidFill>
            </a:endParaRPr>
          </a:p>
          <a:p>
            <a:pPr marL="0" lvl="0" indent="0" algn="ctr" rtl="0">
              <a:lnSpc>
                <a:spcPct val="80000"/>
              </a:lnSpc>
              <a:spcBef>
                <a:spcPts val="0"/>
              </a:spcBef>
              <a:spcAft>
                <a:spcPts val="0"/>
              </a:spcAft>
              <a:buSzPts val="2970"/>
              <a:buNone/>
            </a:pPr>
            <a:r>
              <a:rPr lang="en-US" sz="2220">
                <a:solidFill>
                  <a:schemeClr val="lt1"/>
                </a:solidFill>
              </a:rPr>
              <a:t>Example: Evidence Synthesis</a:t>
            </a:r>
            <a:endParaRPr sz="2220">
              <a:solidFill>
                <a:schemeClr val="lt1"/>
              </a:solidFill>
            </a:endParaRPr>
          </a:p>
        </p:txBody>
      </p:sp>
      <p:sp>
        <p:nvSpPr>
          <p:cNvPr id="492" name="Google Shape;492;p44"/>
          <p:cNvSpPr txBox="1"/>
          <p:nvPr/>
        </p:nvSpPr>
        <p:spPr>
          <a:xfrm>
            <a:off x="105125" y="683300"/>
            <a:ext cx="5285400" cy="6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Tool: Ai2 Asta in “Generate a Report” mode</a:t>
            </a:r>
            <a:endParaRPr sz="2100">
              <a:solidFill>
                <a:schemeClr val="dk1"/>
              </a:solidFill>
              <a:latin typeface="Calibri"/>
              <a:ea typeface="Calibri"/>
              <a:cs typeface="Calibri"/>
              <a:sym typeface="Calibri"/>
            </a:endParaRPr>
          </a:p>
          <a:p>
            <a:pPr marL="0" lvl="0" indent="0" algn="l" rtl="0">
              <a:spcBef>
                <a:spcPts val="0"/>
              </a:spcBef>
              <a:spcAft>
                <a:spcPts val="0"/>
              </a:spcAft>
              <a:buNone/>
            </a:pPr>
            <a:r>
              <a:rPr lang="en-US" sz="2100">
                <a:solidFill>
                  <a:schemeClr val="dk1"/>
                </a:solidFill>
                <a:latin typeface="Calibri"/>
                <a:ea typeface="Calibri"/>
                <a:cs typeface="Calibri"/>
                <a:sym typeface="Calibri"/>
              </a:rPr>
              <a:t>(No Account Required) </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p:txBody>
      </p:sp>
      <p:pic>
        <p:nvPicPr>
          <p:cNvPr id="495" name="Image 495" descr="Screenshot of Ai2 Asta, described as a scholarly research assistant that combines literature understanding and data-driven discovery, drawing on more than 108 million abstracts and 12 million full-text papers. The Generate a report tab is selected and the question, What are the lasting effects of generative AI use on critical thinking, has been entered."/>
          <p:cNvPicPr preferRelativeResize="0"/>
          <p:nvPr/>
        </p:nvPicPr>
        <p:blipFill>
          <a:blip r:embed="rId3">
            <a:alphaModFix/>
          </a:blip>
          <a:stretch>
            <a:fillRect/>
          </a:stretch>
        </p:blipFill>
        <p:spPr>
          <a:xfrm>
            <a:off x="1309263" y="1681950"/>
            <a:ext cx="6525476" cy="2293350"/>
          </a:xfrm>
          <a:prstGeom prst="rect">
            <a:avLst/>
          </a:prstGeom>
          <a:noFill/>
          <a:ln w="19050" cap="flat" cmpd="sng">
            <a:solidFill>
              <a:schemeClr val="dk2"/>
            </a:solidFill>
            <a:prstDash val="solid"/>
            <a:round/>
            <a:headEnd type="none" w="sm" len="sm"/>
            <a:tailEnd type="none" w="sm" len="sm"/>
          </a:ln>
        </p:spPr>
      </p:pic>
      <p:pic>
        <p:nvPicPr>
          <p:cNvPr id="496" name="Image 496">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2693075" y="4652413"/>
            <a:ext cx="1238250" cy="444808"/>
          </a:xfrm>
          <a:prstGeom prst="rect">
            <a:avLst/>
          </a:prstGeom>
          <a:noFill/>
          <a:ln>
            <a:noFill/>
          </a:ln>
        </p:spPr>
      </p:pic>
      <p:sp>
        <p:nvSpPr>
          <p:cNvPr id="494" name="Google Shape;494;p44"/>
          <p:cNvSpPr txBox="1"/>
          <p:nvPr/>
        </p:nvSpPr>
        <p:spPr>
          <a:xfrm>
            <a:off x="3931325" y="4675175"/>
            <a:ext cx="4950600" cy="39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50">
                <a:solidFill>
                  <a:schemeClr val="lt1"/>
                </a:solidFill>
                <a:latin typeface="Calibri"/>
                <a:ea typeface="Calibri"/>
                <a:cs typeface="Calibri"/>
                <a:sym typeface="Calibri"/>
              </a:rPr>
              <a:t>Read results at </a:t>
            </a:r>
            <a:r>
              <a:rPr lang="en-US" sz="850" u="sng">
                <a:solidFill>
                  <a:schemeClr val="lt1"/>
                </a:solidFill>
                <a:latin typeface="Calibri"/>
                <a:ea typeface="Calibri"/>
                <a:cs typeface="Calibri"/>
                <a:sym typeface="Calibri"/>
                <a:hlinkClick r:id="rId5" tooltip="Full Consensus report on generative AI and critical thinking">
                  <a:extLst>
                    <a:ext uri="{A12FA001-AC4F-418D-AE19-62706E023703}">
                      <ahyp:hlinkClr xmlns:ahyp="http://schemas.microsoft.com/office/drawing/2018/hyperlinkcolor" val="tx"/>
                    </a:ext>
                  </a:extLst>
                </a:hlinkClick>
              </a:rPr>
              <a:t>https://consensus.app/search/generative-ai-impact-critical-thinking/_TIpxB9qROCZ84cZ3czQzQ/</a:t>
            </a:r>
            <a:r>
              <a:rPr lang="en-US" sz="850">
                <a:solidFill>
                  <a:schemeClr val="lt1"/>
                </a:solidFill>
                <a:latin typeface="Calibri"/>
                <a:ea typeface="Calibri"/>
                <a:cs typeface="Calibri"/>
                <a:sym typeface="Calibri"/>
              </a:rPr>
              <a:t> </a:t>
            </a:r>
            <a:endParaRPr sz="850">
              <a:solidFill>
                <a:schemeClr val="lt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45">
            <a:extLst>
              <a:ext uri="{C183D7F6-B498-43B3-948B-1728B52AA6E4}">
                <adec:decorative xmlns:adec="http://schemas.microsoft.com/office/drawing/2017/decorative" val="1"/>
              </a:ext>
            </a:extLst>
          </p:cNvPr>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Academic AI Source Finders</a:t>
            </a:r>
            <a:endParaRPr sz="2220">
              <a:solidFill>
                <a:schemeClr val="lt1"/>
              </a:solidFill>
            </a:endParaRPr>
          </a:p>
          <a:p>
            <a:pPr marL="0" lvl="0" indent="0" algn="ctr" rtl="0">
              <a:lnSpc>
                <a:spcPct val="80000"/>
              </a:lnSpc>
              <a:spcBef>
                <a:spcPts val="0"/>
              </a:spcBef>
              <a:spcAft>
                <a:spcPts val="0"/>
              </a:spcAft>
              <a:buSzPts val="2970"/>
              <a:buNone/>
            </a:pPr>
            <a:r>
              <a:rPr lang="en-US" sz="2220">
                <a:solidFill>
                  <a:schemeClr val="lt1"/>
                </a:solidFill>
              </a:rPr>
              <a:t>Example: Evidence Synthesis</a:t>
            </a:r>
            <a:endParaRPr sz="2220">
              <a:solidFill>
                <a:schemeClr val="lt1"/>
              </a:solidFill>
            </a:endParaRPr>
          </a:p>
        </p:txBody>
      </p:sp>
      <p:sp>
        <p:nvSpPr>
          <p:cNvPr id="505" name="Google Shape;505;p45"/>
          <p:cNvSpPr txBox="1"/>
          <p:nvPr/>
        </p:nvSpPr>
        <p:spPr>
          <a:xfrm>
            <a:off x="82375" y="704725"/>
            <a:ext cx="4489500" cy="54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Citations are all real</a:t>
            </a:r>
            <a:endParaRPr sz="2100">
              <a:solidFill>
                <a:schemeClr val="dk1"/>
              </a:solidFill>
              <a:latin typeface="Calibri"/>
              <a:ea typeface="Calibri"/>
              <a:cs typeface="Calibri"/>
              <a:sym typeface="Calibri"/>
            </a:endParaRPr>
          </a:p>
        </p:txBody>
      </p:sp>
      <p:pic>
        <p:nvPicPr>
          <p:cNvPr id="504" name="Image 504" descr="Screenshot of a section of Asta's generated report titled Potential negative lasting effects on critical thinking and related cognition. It argues the main long-term risk is not that AI instantly removes critical thinking but that repeated over-reliance slowly replaces active reasoning with checking, copying, and prompt-steering. It discusses cognitive offloading and a shift from active inquiry to passive consumption. Each claim ends with a cluster of several inline citations."/>
          <p:cNvPicPr preferRelativeResize="0"/>
          <p:nvPr/>
        </p:nvPicPr>
        <p:blipFill>
          <a:blip r:embed="rId3">
            <a:alphaModFix/>
          </a:blip>
          <a:stretch>
            <a:fillRect/>
          </a:stretch>
        </p:blipFill>
        <p:spPr>
          <a:xfrm>
            <a:off x="243925" y="1525200"/>
            <a:ext cx="8839201" cy="2718072"/>
          </a:xfrm>
          <a:prstGeom prst="rect">
            <a:avLst/>
          </a:prstGeom>
          <a:noFill/>
          <a:ln>
            <a:noFill/>
          </a:ln>
        </p:spPr>
      </p:pic>
      <p:pic>
        <p:nvPicPr>
          <p:cNvPr id="503" name="Image 503">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2693075" y="4652413"/>
            <a:ext cx="1238250" cy="444808"/>
          </a:xfrm>
          <a:prstGeom prst="rect">
            <a:avLst/>
          </a:prstGeom>
          <a:noFill/>
          <a:ln>
            <a:noFill/>
          </a:ln>
        </p:spPr>
      </p:pic>
      <p:sp>
        <p:nvSpPr>
          <p:cNvPr id="502" name="Google Shape;502;p45"/>
          <p:cNvSpPr txBox="1"/>
          <p:nvPr/>
        </p:nvSpPr>
        <p:spPr>
          <a:xfrm>
            <a:off x="3931325" y="4675175"/>
            <a:ext cx="4950600" cy="39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50">
                <a:solidFill>
                  <a:schemeClr val="lt1"/>
                </a:solidFill>
                <a:latin typeface="Calibri"/>
                <a:ea typeface="Calibri"/>
                <a:cs typeface="Calibri"/>
                <a:sym typeface="Calibri"/>
              </a:rPr>
              <a:t>Read results at </a:t>
            </a:r>
            <a:r>
              <a:rPr lang="en-US" sz="850" u="sng">
                <a:solidFill>
                  <a:schemeClr val="lt1"/>
                </a:solidFill>
                <a:latin typeface="Calibri"/>
                <a:ea typeface="Calibri"/>
                <a:cs typeface="Calibri"/>
                <a:sym typeface="Calibri"/>
                <a:hlinkClick r:id="rId5" tooltip="Full Consensus report on generative AI and critical thinking">
                  <a:extLst>
                    <a:ext uri="{A12FA001-AC4F-418D-AE19-62706E023703}">
                      <ahyp:hlinkClr xmlns:ahyp="http://schemas.microsoft.com/office/drawing/2018/hyperlinkcolor" val="tx"/>
                    </a:ext>
                  </a:extLst>
                </a:hlinkClick>
              </a:rPr>
              <a:t>https://consensus.app/search/generative-ai-impact-critical-thinking/_TIpxB9qROCZ84cZ3czQzQ/</a:t>
            </a:r>
            <a:r>
              <a:rPr lang="en-US" sz="850">
                <a:solidFill>
                  <a:schemeClr val="lt1"/>
                </a:solidFill>
                <a:latin typeface="Calibri"/>
                <a:ea typeface="Calibri"/>
                <a:cs typeface="Calibri"/>
                <a:sym typeface="Calibri"/>
              </a:rPr>
              <a:t> </a:t>
            </a:r>
            <a:endParaRPr sz="850">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46">
            <a:extLst>
              <a:ext uri="{C183D7F6-B498-43B3-948B-1728B52AA6E4}">
                <adec:decorative xmlns:adec="http://schemas.microsoft.com/office/drawing/2017/decorative" val="1"/>
              </a:ext>
            </a:extLst>
          </p:cNvPr>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Academic AI Source Finders</a:t>
            </a:r>
            <a:endParaRPr sz="2220">
              <a:solidFill>
                <a:schemeClr val="lt1"/>
              </a:solidFill>
            </a:endParaRPr>
          </a:p>
          <a:p>
            <a:pPr marL="0" lvl="0" indent="0" algn="ctr" rtl="0">
              <a:lnSpc>
                <a:spcPct val="80000"/>
              </a:lnSpc>
              <a:spcBef>
                <a:spcPts val="0"/>
              </a:spcBef>
              <a:spcAft>
                <a:spcPts val="0"/>
              </a:spcAft>
              <a:buSzPts val="2970"/>
              <a:buNone/>
            </a:pPr>
            <a:r>
              <a:rPr lang="en-US" sz="2220">
                <a:solidFill>
                  <a:schemeClr val="lt1"/>
                </a:solidFill>
              </a:rPr>
              <a:t>Example: Evidence Synthesis</a:t>
            </a:r>
            <a:endParaRPr sz="2220">
              <a:solidFill>
                <a:schemeClr val="lt1"/>
              </a:solidFill>
            </a:endParaRPr>
          </a:p>
        </p:txBody>
      </p:sp>
      <p:sp>
        <p:nvSpPr>
          <p:cNvPr id="513" name="Google Shape;513;p46"/>
          <p:cNvSpPr txBox="1"/>
          <p:nvPr/>
        </p:nvSpPr>
        <p:spPr>
          <a:xfrm>
            <a:off x="82375" y="704725"/>
            <a:ext cx="8839200" cy="54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Click a citation to view details and the evidence Asta extracted from the paper</a:t>
            </a:r>
            <a:endParaRPr sz="2100">
              <a:solidFill>
                <a:schemeClr val="dk1"/>
              </a:solidFill>
              <a:latin typeface="Calibri"/>
              <a:ea typeface="Calibri"/>
              <a:cs typeface="Calibri"/>
              <a:sym typeface="Calibri"/>
            </a:endParaRPr>
          </a:p>
        </p:txBody>
      </p:sp>
      <p:pic>
        <p:nvPicPr>
          <p:cNvPr id="514" name="Image 514" descr="Screenshot of an expanded Asta citation for Gerlich 2025, AI Tools in Society: Impacts on Cognitive Offloading and the Future of Critical Thinking, published in Societies with 853 citations. An Evidence from Abstract panel shows the abstract, which describes a mixed-method study of 666 participants using surveys and interviews and reports a significant negative correlation between frequent AI tool usage and critical thinking."/>
          <p:cNvPicPr preferRelativeResize="0"/>
          <p:nvPr/>
        </p:nvPicPr>
        <p:blipFill>
          <a:blip r:embed="rId3">
            <a:alphaModFix/>
          </a:blip>
          <a:stretch>
            <a:fillRect/>
          </a:stretch>
        </p:blipFill>
        <p:spPr>
          <a:xfrm>
            <a:off x="2535838" y="1305600"/>
            <a:ext cx="3932269" cy="3125650"/>
          </a:xfrm>
          <a:prstGeom prst="rect">
            <a:avLst/>
          </a:prstGeom>
          <a:noFill/>
          <a:ln>
            <a:noFill/>
          </a:ln>
        </p:spPr>
      </p:pic>
      <p:sp>
        <p:nvSpPr>
          <p:cNvPr id="511" name="Google Shape;511;p46"/>
          <p:cNvSpPr txBox="1"/>
          <p:nvPr/>
        </p:nvSpPr>
        <p:spPr>
          <a:xfrm>
            <a:off x="3931325" y="4675175"/>
            <a:ext cx="4950600" cy="39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50">
                <a:solidFill>
                  <a:schemeClr val="lt1"/>
                </a:solidFill>
                <a:latin typeface="Calibri"/>
                <a:ea typeface="Calibri"/>
                <a:cs typeface="Calibri"/>
                <a:sym typeface="Calibri"/>
              </a:rPr>
              <a:t>Read results at </a:t>
            </a:r>
            <a:r>
              <a:rPr lang="en-US" sz="850" u="sng">
                <a:solidFill>
                  <a:schemeClr val="lt1"/>
                </a:solidFill>
                <a:latin typeface="Calibri"/>
                <a:ea typeface="Calibri"/>
                <a:cs typeface="Calibri"/>
                <a:sym typeface="Calibri"/>
                <a:hlinkClick r:id="rId4" tooltip="Full Consensus report on generative AI and critical thinking">
                  <a:extLst>
                    <a:ext uri="{A12FA001-AC4F-418D-AE19-62706E023703}">
                      <ahyp:hlinkClr xmlns:ahyp="http://schemas.microsoft.com/office/drawing/2018/hyperlinkcolor" val="tx"/>
                    </a:ext>
                  </a:extLst>
                </a:hlinkClick>
              </a:rPr>
              <a:t>https://consensus.app/search/generative-ai-impact-critical-thinking/_TIpxB9qROCZ84cZ3czQzQ/</a:t>
            </a:r>
            <a:r>
              <a:rPr lang="en-US" sz="850">
                <a:solidFill>
                  <a:schemeClr val="lt1"/>
                </a:solidFill>
                <a:latin typeface="Calibri"/>
                <a:ea typeface="Calibri"/>
                <a:cs typeface="Calibri"/>
                <a:sym typeface="Calibri"/>
              </a:rPr>
              <a:t> </a:t>
            </a:r>
            <a:endParaRPr sz="850">
              <a:solidFill>
                <a:schemeClr val="lt1"/>
              </a:solidFill>
              <a:latin typeface="Calibri"/>
              <a:ea typeface="Calibri"/>
              <a:cs typeface="Calibri"/>
              <a:sym typeface="Calibri"/>
            </a:endParaRPr>
          </a:p>
        </p:txBody>
      </p:sp>
      <p:pic>
        <p:nvPicPr>
          <p:cNvPr id="512" name="Image 512">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2693075" y="4652413"/>
            <a:ext cx="1238250" cy="444808"/>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47"/>
          <p:cNvSpPr txBox="1">
            <a:spLocks noGrp="1"/>
          </p:cNvSpPr>
          <p:nvPr>
            <p:ph type="title" idx="4294967295"/>
          </p:nvPr>
        </p:nvSpPr>
        <p:spPr>
          <a:xfrm>
            <a:off x="338650" y="0"/>
            <a:ext cx="8520600" cy="6234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3300"/>
              <a:buNone/>
            </a:pPr>
            <a:r>
              <a:rPr lang="en-US" sz="2800">
                <a:solidFill>
                  <a:schemeClr val="lt1"/>
                </a:solidFill>
              </a:rPr>
              <a:t>Citation Network Mappers</a:t>
            </a:r>
            <a:endParaRPr sz="2800">
              <a:solidFill>
                <a:schemeClr val="lt1"/>
              </a:solidFill>
            </a:endParaRPr>
          </a:p>
        </p:txBody>
      </p:sp>
      <p:pic>
        <p:nvPicPr>
          <p:cNvPr id="522" name="Google Shape;522;p47" descr="Examples include Inciteful"/>
          <p:cNvPicPr preferRelativeResize="0"/>
          <p:nvPr/>
        </p:nvPicPr>
        <p:blipFill>
          <a:blip r:embed="rId3">
            <a:alphaModFix/>
          </a:blip>
          <a:stretch>
            <a:fillRect/>
          </a:stretch>
        </p:blipFill>
        <p:spPr>
          <a:xfrm>
            <a:off x="3527700" y="4732100"/>
            <a:ext cx="922500" cy="221041"/>
          </a:xfrm>
          <a:prstGeom prst="rect">
            <a:avLst/>
          </a:prstGeom>
          <a:noFill/>
          <a:ln>
            <a:noFill/>
          </a:ln>
        </p:spPr>
      </p:pic>
      <p:pic>
        <p:nvPicPr>
          <p:cNvPr id="523" name="Google Shape;523;p47" descr="Research Rabbit"/>
          <p:cNvPicPr preferRelativeResize="0"/>
          <p:nvPr/>
        </p:nvPicPr>
        <p:blipFill>
          <a:blip r:embed="rId4">
            <a:alphaModFix/>
          </a:blip>
          <a:stretch>
            <a:fillRect/>
          </a:stretch>
        </p:blipFill>
        <p:spPr>
          <a:xfrm>
            <a:off x="4550900" y="4732100"/>
            <a:ext cx="1276564" cy="221050"/>
          </a:xfrm>
          <a:prstGeom prst="rect">
            <a:avLst/>
          </a:prstGeom>
          <a:noFill/>
          <a:ln>
            <a:noFill/>
          </a:ln>
        </p:spPr>
      </p:pic>
      <p:pic>
        <p:nvPicPr>
          <p:cNvPr id="524" name="Google Shape;524;p47" descr="and Litmaps"/>
          <p:cNvPicPr preferRelativeResize="0"/>
          <p:nvPr/>
        </p:nvPicPr>
        <p:blipFill>
          <a:blip r:embed="rId5">
            <a:alphaModFix/>
          </a:blip>
          <a:stretch>
            <a:fillRect/>
          </a:stretch>
        </p:blipFill>
        <p:spPr>
          <a:xfrm>
            <a:off x="5928175" y="4741963"/>
            <a:ext cx="1104692" cy="201325"/>
          </a:xfrm>
          <a:prstGeom prst="rect">
            <a:avLst/>
          </a:prstGeom>
          <a:noFill/>
          <a:ln>
            <a:noFill/>
          </a:ln>
        </p:spPr>
      </p:pic>
      <p:sp>
        <p:nvSpPr>
          <p:cNvPr id="520" name="Google Shape;520;p47"/>
          <p:cNvSpPr txBox="1"/>
          <p:nvPr/>
        </p:nvSpPr>
        <p:spPr>
          <a:xfrm>
            <a:off x="105125" y="683300"/>
            <a:ext cx="3585000" cy="39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Description</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Use data from large OA metadata databases, e.g., OpenAlex, CrossRef</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Not primarily LLM-based</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User identifies “seed papers”</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Tool creates citation network and ranks by similarity</a:t>
            </a:r>
            <a:endParaRPr sz="2100">
              <a:solidFill>
                <a:schemeClr val="dk1"/>
              </a:solidFill>
              <a:latin typeface="Calibri"/>
              <a:ea typeface="Calibri"/>
              <a:cs typeface="Calibri"/>
              <a:sym typeface="Calibri"/>
            </a:endParaRPr>
          </a:p>
        </p:txBody>
      </p:sp>
      <p:sp>
        <p:nvSpPr>
          <p:cNvPr id="521" name="Google Shape;521;p47"/>
          <p:cNvSpPr txBox="1"/>
          <p:nvPr/>
        </p:nvSpPr>
        <p:spPr>
          <a:xfrm>
            <a:off x="4763125" y="700900"/>
            <a:ext cx="3585000" cy="39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Research Use Cases</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Identify key background papers</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Identify popular current papers</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Identify researchers</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Find similar research from other fields</a:t>
            </a: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32" name="Google Shape;532;p48"/>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Citation Network Mappers</a:t>
            </a:r>
            <a:endParaRPr sz="2220">
              <a:solidFill>
                <a:schemeClr val="lt1"/>
              </a:solidFill>
            </a:endParaRPr>
          </a:p>
          <a:p>
            <a:pPr marL="0" lvl="0" indent="0" algn="ctr" rtl="0">
              <a:lnSpc>
                <a:spcPct val="80000"/>
              </a:lnSpc>
              <a:spcBef>
                <a:spcPts val="0"/>
              </a:spcBef>
              <a:spcAft>
                <a:spcPts val="0"/>
              </a:spcAft>
              <a:buSzPts val="2970"/>
              <a:buNone/>
            </a:pPr>
            <a:r>
              <a:rPr lang="en-US" sz="2220">
                <a:solidFill>
                  <a:schemeClr val="lt1"/>
                </a:solidFill>
              </a:rPr>
              <a:t>Example: Identify Key Background Papers</a:t>
            </a:r>
            <a:endParaRPr sz="2220">
              <a:solidFill>
                <a:schemeClr val="lt1"/>
              </a:solidFill>
            </a:endParaRPr>
          </a:p>
        </p:txBody>
      </p:sp>
      <p:sp>
        <p:nvSpPr>
          <p:cNvPr id="530" name="Google Shape;530;p48"/>
          <p:cNvSpPr txBox="1"/>
          <p:nvPr/>
        </p:nvSpPr>
        <p:spPr>
          <a:xfrm>
            <a:off x="105125" y="683300"/>
            <a:ext cx="4537800" cy="39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Tool: Inciteful</a:t>
            </a:r>
            <a:endParaRPr sz="2100">
              <a:solidFill>
                <a:schemeClr val="dk1"/>
              </a:solidFill>
              <a:latin typeface="Calibri"/>
              <a:ea typeface="Calibri"/>
              <a:cs typeface="Calibri"/>
              <a:sym typeface="Calibri"/>
            </a:endParaRPr>
          </a:p>
          <a:p>
            <a:pPr marL="0" lvl="0" indent="0" algn="l" rtl="0">
              <a:spcBef>
                <a:spcPts val="0"/>
              </a:spcBef>
              <a:spcAft>
                <a:spcPts val="0"/>
              </a:spcAft>
              <a:buNone/>
            </a:pPr>
            <a:r>
              <a:rPr lang="en-US" sz="2100">
                <a:solidFill>
                  <a:schemeClr val="dk1"/>
                </a:solidFill>
                <a:latin typeface="Calibri"/>
                <a:ea typeface="Calibri"/>
                <a:cs typeface="Calibri"/>
                <a:sym typeface="Calibri"/>
              </a:rPr>
              <a:t>(No Account Required)</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r>
              <a:rPr lang="en-US" sz="2100">
                <a:solidFill>
                  <a:schemeClr val="dk1"/>
                </a:solidFill>
                <a:latin typeface="Calibri"/>
                <a:ea typeface="Calibri"/>
                <a:cs typeface="Calibri"/>
                <a:sym typeface="Calibri"/>
              </a:rPr>
              <a:t>Step 1: Input titles of “seed papers.”</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Should be topically similar</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Ideally, use at least 4 papers</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Ideally, use papers with many references and citations</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p:txBody>
      </p:sp>
      <p:pic>
        <p:nvPicPr>
          <p:cNvPr id="534" name="Image 534" descr="Screenshot of the Inciteful academic search page, which invites the user to build a network of academic papers so the tool can analyze citations and surface the most relevant literature. A search box accepts a paper title, DOI, PubMed URL, or arXiv URL, or a BibTeX import. Three steps are described: start with a paper, add relevant papers to the graph, and export findings to Zotero, Mendeley, or another reference manager."/>
          <p:cNvPicPr preferRelativeResize="0"/>
          <p:nvPr/>
        </p:nvPicPr>
        <p:blipFill>
          <a:blip r:embed="rId3">
            <a:alphaModFix/>
          </a:blip>
          <a:stretch>
            <a:fillRect/>
          </a:stretch>
        </p:blipFill>
        <p:spPr>
          <a:xfrm>
            <a:off x="4429575" y="1079450"/>
            <a:ext cx="4537801" cy="2984604"/>
          </a:xfrm>
          <a:prstGeom prst="rect">
            <a:avLst/>
          </a:prstGeom>
          <a:noFill/>
          <a:ln w="19050" cap="flat" cmpd="sng">
            <a:solidFill>
              <a:schemeClr val="dk2"/>
            </a:solidFill>
            <a:prstDash val="solid"/>
            <a:round/>
            <a:headEnd type="none" w="sm" len="sm"/>
            <a:tailEnd type="none" w="sm" len="sm"/>
          </a:ln>
        </p:spPr>
      </p:pic>
      <p:pic>
        <p:nvPicPr>
          <p:cNvPr id="531" name="Google Shape;531;p48">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2833275" y="4734575"/>
            <a:ext cx="922500" cy="221041"/>
          </a:xfrm>
          <a:prstGeom prst="rect">
            <a:avLst/>
          </a:prstGeom>
          <a:noFill/>
          <a:ln>
            <a:noFill/>
          </a:ln>
        </p:spPr>
      </p:pic>
      <p:sp>
        <p:nvSpPr>
          <p:cNvPr id="533" name="Google Shape;533;p48"/>
          <p:cNvSpPr txBox="1"/>
          <p:nvPr/>
        </p:nvSpPr>
        <p:spPr>
          <a:xfrm>
            <a:off x="3908100" y="4683250"/>
            <a:ext cx="2034900" cy="22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50" dirty="0" err="1">
                <a:solidFill>
                  <a:schemeClr val="lt1"/>
                </a:solidFill>
                <a:latin typeface="Helvetica Neue"/>
                <a:ea typeface="Helvetica Neue"/>
                <a:cs typeface="Helvetica Neue"/>
                <a:sym typeface="Helvetica Neue"/>
              </a:rPr>
              <a:t>url</a:t>
            </a:r>
            <a:r>
              <a:rPr lang="en-US" sz="850" dirty="0">
                <a:solidFill>
                  <a:schemeClr val="lt1"/>
                </a:solidFill>
                <a:latin typeface="Helvetica Neue"/>
                <a:ea typeface="Helvetica Neue"/>
                <a:cs typeface="Helvetica Neue"/>
                <a:sym typeface="Helvetica Neue"/>
              </a:rPr>
              <a:t> for inciteful: https://incitefulmed.com/academic/</a:t>
            </a:r>
            <a:endParaRPr sz="850" dirty="0">
              <a:solidFill>
                <a:schemeClr val="lt1"/>
              </a:solidFill>
              <a:latin typeface="Helvetica Neue"/>
              <a:ea typeface="Helvetica Neue"/>
              <a:cs typeface="Helvetica Neue"/>
              <a:sym typeface="Helvetica Neue"/>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42" name="Google Shape;542;p49">
            <a:extLst>
              <a:ext uri="{C183D7F6-B498-43B3-948B-1728B52AA6E4}">
                <adec:decorative xmlns:adec="http://schemas.microsoft.com/office/drawing/2017/decorative" val="1"/>
              </a:ext>
            </a:extLst>
          </p:cNvPr>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Citation Network Mappers</a:t>
            </a:r>
            <a:endParaRPr sz="2220">
              <a:solidFill>
                <a:schemeClr val="lt1"/>
              </a:solidFill>
            </a:endParaRPr>
          </a:p>
          <a:p>
            <a:pPr marL="0" lvl="0" indent="0" algn="ctr" rtl="0">
              <a:lnSpc>
                <a:spcPct val="80000"/>
              </a:lnSpc>
              <a:spcBef>
                <a:spcPts val="0"/>
              </a:spcBef>
              <a:spcAft>
                <a:spcPts val="0"/>
              </a:spcAft>
              <a:buSzPts val="2970"/>
              <a:buNone/>
            </a:pPr>
            <a:r>
              <a:rPr lang="en-US" sz="2220">
                <a:solidFill>
                  <a:schemeClr val="lt1"/>
                </a:solidFill>
              </a:rPr>
              <a:t>Example: Identify Key Background Papers</a:t>
            </a:r>
            <a:endParaRPr sz="2220">
              <a:solidFill>
                <a:schemeClr val="lt1"/>
              </a:solidFill>
            </a:endParaRPr>
          </a:p>
        </p:txBody>
      </p:sp>
      <p:sp>
        <p:nvSpPr>
          <p:cNvPr id="540" name="Google Shape;540;p49"/>
          <p:cNvSpPr txBox="1"/>
          <p:nvPr/>
        </p:nvSpPr>
        <p:spPr>
          <a:xfrm>
            <a:off x="105125" y="683300"/>
            <a:ext cx="4537800" cy="479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Chart of my “seed papers”</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p:txBody>
      </p:sp>
      <p:pic>
        <p:nvPicPr>
          <p:cNvPr id="544" name="Image 544" descr="Screenshot of the seed papers entered into Inciteful, listed with first author, year, and citation count. They are Gerlich 2025 on cognitive offloading and critical thinking; Raitskaya 2025 on ChatGPT-human interaction; Helal 2025 on generative AI and critical thinking skills; Zhao 2025, a meta-analysis of 29 experiments on higher-order thinking; and Balart 2026 on pedagogical implications of GenAI."/>
          <p:cNvPicPr preferRelativeResize="0"/>
          <p:nvPr/>
        </p:nvPicPr>
        <p:blipFill>
          <a:blip r:embed="rId3">
            <a:alphaModFix/>
          </a:blip>
          <a:stretch>
            <a:fillRect/>
          </a:stretch>
        </p:blipFill>
        <p:spPr>
          <a:xfrm>
            <a:off x="152400" y="1315100"/>
            <a:ext cx="8839201" cy="2229840"/>
          </a:xfrm>
          <a:prstGeom prst="rect">
            <a:avLst/>
          </a:prstGeom>
          <a:noFill/>
          <a:ln w="19050" cap="flat" cmpd="sng">
            <a:solidFill>
              <a:schemeClr val="dk2"/>
            </a:solidFill>
            <a:prstDash val="solid"/>
            <a:round/>
            <a:headEnd type="none" w="sm" len="sm"/>
            <a:tailEnd type="none" w="sm" len="sm"/>
          </a:ln>
        </p:spPr>
      </p:pic>
      <p:sp>
        <p:nvSpPr>
          <p:cNvPr id="543" name="Google Shape;543;p49">
            <a:extLst>
              <a:ext uri="{C183D7F6-B498-43B3-948B-1728B52AA6E4}">
                <adec:decorative xmlns:adec="http://schemas.microsoft.com/office/drawing/2017/decorative" val="1"/>
              </a:ext>
            </a:extLst>
          </p:cNvPr>
          <p:cNvSpPr txBox="1"/>
          <p:nvPr/>
        </p:nvSpPr>
        <p:spPr>
          <a:xfrm>
            <a:off x="3908100" y="4683250"/>
            <a:ext cx="2034900" cy="22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50" dirty="0" err="1">
                <a:solidFill>
                  <a:schemeClr val="lt1"/>
                </a:solidFill>
                <a:latin typeface="Helvetica Neue"/>
                <a:ea typeface="Helvetica Neue"/>
                <a:cs typeface="Helvetica Neue"/>
                <a:sym typeface="Helvetica Neue"/>
              </a:rPr>
              <a:t>url</a:t>
            </a:r>
            <a:r>
              <a:rPr lang="en-US" sz="850" dirty="0">
                <a:solidFill>
                  <a:schemeClr val="lt1"/>
                </a:solidFill>
                <a:latin typeface="Helvetica Neue"/>
                <a:ea typeface="Helvetica Neue"/>
                <a:cs typeface="Helvetica Neue"/>
                <a:sym typeface="Helvetica Neue"/>
              </a:rPr>
              <a:t> for Inciteful: https://incitefulmed.com/academic/</a:t>
            </a:r>
            <a:endParaRPr sz="850" dirty="0">
              <a:solidFill>
                <a:schemeClr val="lt1"/>
              </a:solidFill>
              <a:latin typeface="Helvetica Neue"/>
              <a:ea typeface="Helvetica Neue"/>
              <a:cs typeface="Helvetica Neue"/>
              <a:sym typeface="Helvetica Neue"/>
            </a:endParaRPr>
          </a:p>
        </p:txBody>
      </p:sp>
      <p:pic>
        <p:nvPicPr>
          <p:cNvPr id="541" name="Google Shape;541;p49">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2833275" y="4734575"/>
            <a:ext cx="922500" cy="221041"/>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51" name="Google Shape;551;p50">
            <a:extLst>
              <a:ext uri="{C183D7F6-B498-43B3-948B-1728B52AA6E4}">
                <adec:decorative xmlns:adec="http://schemas.microsoft.com/office/drawing/2017/decorative" val="1"/>
              </a:ext>
            </a:extLst>
          </p:cNvPr>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Citation Network Mappers</a:t>
            </a:r>
            <a:endParaRPr sz="2220">
              <a:solidFill>
                <a:schemeClr val="lt1"/>
              </a:solidFill>
            </a:endParaRPr>
          </a:p>
          <a:p>
            <a:pPr marL="0" lvl="0" indent="0" algn="ctr" rtl="0">
              <a:lnSpc>
                <a:spcPct val="80000"/>
              </a:lnSpc>
              <a:spcBef>
                <a:spcPts val="0"/>
              </a:spcBef>
              <a:spcAft>
                <a:spcPts val="0"/>
              </a:spcAft>
              <a:buSzPts val="2970"/>
              <a:buNone/>
            </a:pPr>
            <a:r>
              <a:rPr lang="en-US" sz="2220">
                <a:solidFill>
                  <a:schemeClr val="lt1"/>
                </a:solidFill>
              </a:rPr>
              <a:t>Example: Identify Key Background Papers</a:t>
            </a:r>
            <a:endParaRPr sz="2220">
              <a:solidFill>
                <a:schemeClr val="lt1"/>
              </a:solidFill>
            </a:endParaRPr>
          </a:p>
        </p:txBody>
      </p:sp>
      <p:pic>
        <p:nvPicPr>
          <p:cNvPr id="553" name="Image 553" descr="Screenshot of the citation network Inciteful generated from the seed papers. Dozens of purple nodes representing individual papers are joined by citation links, with the most heavily connected papers clustered toward the center."/>
          <p:cNvPicPr preferRelativeResize="0"/>
          <p:nvPr/>
        </p:nvPicPr>
        <p:blipFill>
          <a:blip r:embed="rId3">
            <a:alphaModFix/>
          </a:blip>
          <a:stretch>
            <a:fillRect/>
          </a:stretch>
        </p:blipFill>
        <p:spPr>
          <a:xfrm>
            <a:off x="1672638" y="585725"/>
            <a:ext cx="5798716" cy="3792724"/>
          </a:xfrm>
          <a:prstGeom prst="rect">
            <a:avLst/>
          </a:prstGeom>
          <a:noFill/>
          <a:ln>
            <a:noFill/>
          </a:ln>
        </p:spPr>
      </p:pic>
      <p:pic>
        <p:nvPicPr>
          <p:cNvPr id="550" name="Google Shape;550;p50">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2833275" y="4734575"/>
            <a:ext cx="922500" cy="221041"/>
          </a:xfrm>
          <a:prstGeom prst="rect">
            <a:avLst/>
          </a:prstGeom>
          <a:noFill/>
          <a:ln>
            <a:noFill/>
          </a:ln>
        </p:spPr>
      </p:pic>
      <p:sp>
        <p:nvSpPr>
          <p:cNvPr id="552" name="Google Shape;552;p50">
            <a:extLst>
              <a:ext uri="{C183D7F6-B498-43B3-948B-1728B52AA6E4}">
                <adec:decorative xmlns:adec="http://schemas.microsoft.com/office/drawing/2017/decorative" val="1"/>
              </a:ext>
            </a:extLst>
          </p:cNvPr>
          <p:cNvSpPr txBox="1"/>
          <p:nvPr/>
        </p:nvSpPr>
        <p:spPr>
          <a:xfrm>
            <a:off x="3908100" y="4683250"/>
            <a:ext cx="2034900" cy="22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50">
                <a:solidFill>
                  <a:schemeClr val="lt1"/>
                </a:solidFill>
                <a:latin typeface="Helvetica Neue"/>
                <a:ea typeface="Helvetica Neue"/>
                <a:cs typeface="Helvetica Neue"/>
                <a:sym typeface="Helvetica Neue"/>
              </a:rPr>
              <a:t>https://incitefulmed.com/academic/</a:t>
            </a:r>
            <a:endParaRPr sz="850">
              <a:solidFill>
                <a:schemeClr val="lt1"/>
              </a:solidFill>
              <a:latin typeface="Helvetica Neue"/>
              <a:ea typeface="Helvetica Neue"/>
              <a:cs typeface="Helvetica Neue"/>
              <a:sym typeface="Helvetica Neue"/>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60" name="Google Shape;560;p51">
            <a:extLst>
              <a:ext uri="{C183D7F6-B498-43B3-948B-1728B52AA6E4}">
                <adec:decorative xmlns:adec="http://schemas.microsoft.com/office/drawing/2017/decorative" val="1"/>
              </a:ext>
            </a:extLst>
          </p:cNvPr>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Citation Network Mappers</a:t>
            </a:r>
            <a:endParaRPr sz="2220">
              <a:solidFill>
                <a:schemeClr val="lt1"/>
              </a:solidFill>
            </a:endParaRPr>
          </a:p>
          <a:p>
            <a:pPr marL="0" lvl="0" indent="0" algn="ctr" rtl="0">
              <a:lnSpc>
                <a:spcPct val="80000"/>
              </a:lnSpc>
              <a:spcBef>
                <a:spcPts val="0"/>
              </a:spcBef>
              <a:spcAft>
                <a:spcPts val="0"/>
              </a:spcAft>
              <a:buSzPts val="2970"/>
              <a:buNone/>
            </a:pPr>
            <a:r>
              <a:rPr lang="en-US" sz="2220">
                <a:solidFill>
                  <a:schemeClr val="lt1"/>
                </a:solidFill>
              </a:rPr>
              <a:t>Example: Identify Key Background Papers</a:t>
            </a:r>
            <a:endParaRPr sz="2220">
              <a:solidFill>
                <a:schemeClr val="lt1"/>
              </a:solidFill>
            </a:endParaRPr>
          </a:p>
        </p:txBody>
      </p:sp>
      <p:pic>
        <p:nvPicPr>
          <p:cNvPr id="562" name="Image 562" descr="Screenshot of Inciteful's Most Important Papers table, ranked by PageRank, with a note that these tend to be the older papers in the field. Columns show PageRank, number of citations, and publication year. The top entry is Gerlich 2025, AI Tools in Society: Impacts on Cognitive Offloading and the Future of Critical Thinking, with a PageRank of 0.142754 and 406 citations."/>
          <p:cNvPicPr preferRelativeResize="0"/>
          <p:nvPr/>
        </p:nvPicPr>
        <p:blipFill>
          <a:blip r:embed="rId3">
            <a:alphaModFix/>
          </a:blip>
          <a:stretch>
            <a:fillRect/>
          </a:stretch>
        </p:blipFill>
        <p:spPr>
          <a:xfrm>
            <a:off x="225075" y="645363"/>
            <a:ext cx="3936561" cy="3792725"/>
          </a:xfrm>
          <a:prstGeom prst="rect">
            <a:avLst/>
          </a:prstGeom>
          <a:noFill/>
          <a:ln w="19050" cap="flat" cmpd="sng">
            <a:solidFill>
              <a:schemeClr val="dk2"/>
            </a:solidFill>
            <a:prstDash val="solid"/>
            <a:round/>
            <a:headEnd type="none" w="sm" len="sm"/>
            <a:tailEnd type="none" w="sm" len="sm"/>
          </a:ln>
        </p:spPr>
      </p:pic>
      <p:pic>
        <p:nvPicPr>
          <p:cNvPr id="563" name="Image 563" descr="Screenshot of further rows from the same Inciteful table, including Clarke 2006, Using thematic analysis in psychology, in Qualitative Research in Psychology, with a PageRank of 0.017082 and 39 citations, and a paper on AI literacy, prompt engineering, and critical thinking in the classroom."/>
          <p:cNvPicPr preferRelativeResize="0"/>
          <p:nvPr/>
        </p:nvPicPr>
        <p:blipFill>
          <a:blip r:embed="rId4">
            <a:alphaModFix/>
          </a:blip>
          <a:stretch>
            <a:fillRect/>
          </a:stretch>
        </p:blipFill>
        <p:spPr>
          <a:xfrm>
            <a:off x="5048836" y="645375"/>
            <a:ext cx="3729513" cy="3792725"/>
          </a:xfrm>
          <a:prstGeom prst="rect">
            <a:avLst/>
          </a:prstGeom>
          <a:noFill/>
          <a:ln w="19050" cap="flat" cmpd="sng">
            <a:solidFill>
              <a:schemeClr val="dk2"/>
            </a:solidFill>
            <a:prstDash val="solid"/>
            <a:round/>
            <a:headEnd type="none" w="sm" len="sm"/>
            <a:tailEnd type="none" w="sm" len="sm"/>
          </a:ln>
        </p:spPr>
      </p:pic>
      <p:pic>
        <p:nvPicPr>
          <p:cNvPr id="559" name="Google Shape;559;p51">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2833275" y="4734575"/>
            <a:ext cx="922500" cy="221041"/>
          </a:xfrm>
          <a:prstGeom prst="rect">
            <a:avLst/>
          </a:prstGeom>
          <a:noFill/>
          <a:ln>
            <a:noFill/>
          </a:ln>
        </p:spPr>
      </p:pic>
      <p:sp>
        <p:nvSpPr>
          <p:cNvPr id="561" name="Google Shape;561;p51">
            <a:extLst>
              <a:ext uri="{C183D7F6-B498-43B3-948B-1728B52AA6E4}">
                <adec:decorative xmlns:adec="http://schemas.microsoft.com/office/drawing/2017/decorative" val="1"/>
              </a:ext>
            </a:extLst>
          </p:cNvPr>
          <p:cNvSpPr txBox="1"/>
          <p:nvPr/>
        </p:nvSpPr>
        <p:spPr>
          <a:xfrm>
            <a:off x="3908100" y="4683250"/>
            <a:ext cx="2034900" cy="22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50">
                <a:solidFill>
                  <a:schemeClr val="lt1"/>
                </a:solidFill>
                <a:latin typeface="Helvetica Neue"/>
                <a:ea typeface="Helvetica Neue"/>
                <a:cs typeface="Helvetica Neue"/>
                <a:sym typeface="Helvetica Neue"/>
              </a:rPr>
              <a:t>https://incitefulmed.com/academic/</a:t>
            </a:r>
            <a:endParaRPr sz="850">
              <a:solidFill>
                <a:schemeClr val="lt1"/>
              </a:solidFill>
              <a:latin typeface="Helvetica Neue"/>
              <a:ea typeface="Helvetica Neue"/>
              <a:cs typeface="Helvetica Neue"/>
              <a:sym typeface="Helvetica Neue"/>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9" name="Google Shape;579;p53"/>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What Do We Need to Know to Use These Tools Effectively?</a:t>
            </a:r>
            <a:endParaRPr sz="2220">
              <a:solidFill>
                <a:schemeClr val="lt1"/>
              </a:solidFill>
            </a:endParaRPr>
          </a:p>
        </p:txBody>
      </p:sp>
      <p:sp>
        <p:nvSpPr>
          <p:cNvPr id="580" name="Google Shape;580;p53"/>
          <p:cNvSpPr txBox="1"/>
          <p:nvPr/>
        </p:nvSpPr>
        <p:spPr>
          <a:xfrm>
            <a:off x="233950" y="644000"/>
            <a:ext cx="8520600" cy="343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Some of what we need to know:</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AutoNum type="arabicPeriod"/>
            </a:pPr>
            <a:r>
              <a:rPr lang="en-US" sz="1900">
                <a:solidFill>
                  <a:schemeClr val="dk1"/>
                </a:solidFill>
                <a:latin typeface="Calibri"/>
                <a:ea typeface="Calibri"/>
                <a:cs typeface="Calibri"/>
                <a:sym typeface="Calibri"/>
              </a:rPr>
              <a:t>How our query is interpreted</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AutoNum type="arabicPeriod"/>
            </a:pPr>
            <a:r>
              <a:rPr lang="en-US" sz="1900">
                <a:solidFill>
                  <a:schemeClr val="dk1"/>
                </a:solidFill>
                <a:latin typeface="Calibri"/>
                <a:ea typeface="Calibri"/>
                <a:cs typeface="Calibri"/>
                <a:sym typeface="Calibri"/>
              </a:rPr>
              <a:t>What is being searched</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AutoNum type="arabicPeriod"/>
            </a:pPr>
            <a:r>
              <a:rPr lang="en-US" sz="1900">
                <a:solidFill>
                  <a:schemeClr val="dk1"/>
                </a:solidFill>
                <a:latin typeface="Calibri"/>
                <a:ea typeface="Calibri"/>
                <a:cs typeface="Calibri"/>
                <a:sym typeface="Calibri"/>
              </a:rPr>
              <a:t>What information from the sources is used</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AutoNum type="arabicPeriod"/>
            </a:pPr>
            <a:r>
              <a:rPr lang="en-US" sz="1900">
                <a:solidFill>
                  <a:schemeClr val="dk1"/>
                </a:solidFill>
                <a:latin typeface="Calibri"/>
                <a:ea typeface="Calibri"/>
                <a:cs typeface="Calibri"/>
                <a:sym typeface="Calibri"/>
              </a:rPr>
              <a:t>How is information assessed</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AutoNum type="arabicPeriod"/>
            </a:pPr>
            <a:r>
              <a:rPr lang="en-US" sz="1900">
                <a:solidFill>
                  <a:schemeClr val="dk1"/>
                </a:solidFill>
                <a:latin typeface="Calibri"/>
                <a:ea typeface="Calibri"/>
                <a:cs typeface="Calibri"/>
                <a:sym typeface="Calibri"/>
              </a:rPr>
              <a:t>Which information is selected to form a textual synthesis</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AutoNum type="arabicPeriod"/>
            </a:pPr>
            <a:r>
              <a:rPr lang="en-US" sz="1900">
                <a:solidFill>
                  <a:schemeClr val="dk1"/>
                </a:solidFill>
                <a:latin typeface="Calibri"/>
                <a:ea typeface="Calibri"/>
                <a:cs typeface="Calibri"/>
                <a:sym typeface="Calibri"/>
              </a:rPr>
              <a:t>The balance between the influences of retrieved information and information encoded in the LLMs neural network.</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AutoNum type="arabicPeriod"/>
            </a:pPr>
            <a:r>
              <a:rPr lang="en-US" sz="1900">
                <a:solidFill>
                  <a:schemeClr val="dk1"/>
                </a:solidFill>
                <a:latin typeface="Calibri"/>
                <a:ea typeface="Calibri"/>
                <a:cs typeface="Calibri"/>
                <a:sym typeface="Calibri"/>
              </a:rPr>
              <a:t>How that information is combined</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AutoNum type="arabicPeriod"/>
            </a:pPr>
            <a:r>
              <a:rPr lang="en-US" sz="1900">
                <a:solidFill>
                  <a:schemeClr val="dk1"/>
                </a:solidFill>
                <a:latin typeface="Calibri"/>
                <a:ea typeface="Calibri"/>
                <a:cs typeface="Calibri"/>
                <a:sym typeface="Calibri"/>
              </a:rPr>
              <a:t>The extent to which the cited sources actually say what the tool claims they say</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AutoNum type="arabicPeriod"/>
            </a:pPr>
            <a:r>
              <a:rPr lang="en-US" sz="1900">
                <a:solidFill>
                  <a:schemeClr val="dk1"/>
                </a:solidFill>
                <a:latin typeface="Calibri"/>
                <a:ea typeface="Calibri"/>
                <a:cs typeface="Calibri"/>
                <a:sym typeface="Calibri"/>
              </a:rPr>
              <a:t>How results are ranked</a:t>
            </a:r>
            <a:endParaRPr sz="19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7"/>
          <p:cNvSpPr txBox="1">
            <a:spLocks noGrp="1"/>
          </p:cNvSpPr>
          <p:nvPr>
            <p:ph type="title" idx="4294967295"/>
          </p:nvPr>
        </p:nvSpPr>
        <p:spPr>
          <a:xfrm>
            <a:off x="338650" y="0"/>
            <a:ext cx="8520600" cy="6234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3300"/>
              <a:buNone/>
            </a:pPr>
            <a:r>
              <a:rPr lang="en-US" sz="2800">
                <a:solidFill>
                  <a:schemeClr val="lt1"/>
                </a:solidFill>
              </a:rPr>
              <a:t>Goals for Today’s Webinar</a:t>
            </a:r>
            <a:endParaRPr sz="2800">
              <a:solidFill>
                <a:schemeClr val="lt1"/>
              </a:solidFill>
            </a:endParaRPr>
          </a:p>
        </p:txBody>
      </p:sp>
      <p:grpSp>
        <p:nvGrpSpPr>
          <p:cNvPr id="117" name="Google Shape;117;p17"/>
          <p:cNvGrpSpPr/>
          <p:nvPr/>
        </p:nvGrpSpPr>
        <p:grpSpPr>
          <a:xfrm>
            <a:off x="476250" y="1000125"/>
            <a:ext cx="3905400" cy="904800"/>
            <a:chOff x="0" y="0"/>
            <a:chExt cx="3905400" cy="904800"/>
          </a:xfrm>
        </p:grpSpPr>
        <p:sp>
          <p:nvSpPr>
            <p:cNvPr id="118" name="Google Shape;118;p17"/>
            <p:cNvSpPr/>
            <p:nvPr/>
          </p:nvSpPr>
          <p:spPr>
            <a:xfrm>
              <a:off x="0" y="0"/>
              <a:ext cx="3905400" cy="904800"/>
            </a:xfrm>
            <a:prstGeom prst="roundRect">
              <a:avLst>
                <a:gd name="adj" fmla="val 8421"/>
              </a:avLst>
            </a:prstGeom>
            <a:solidFill>
              <a:srgbClr val="F4F4F9">
                <a:alpha val="95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19" name="Google Shape;119;p17"/>
            <p:cNvSpPr/>
            <p:nvPr/>
          </p:nvSpPr>
          <p:spPr>
            <a:xfrm>
              <a:off x="142875" y="261938"/>
              <a:ext cx="381000" cy="381000"/>
            </a:xfrm>
            <a:prstGeom prst="ellipse">
              <a:avLst/>
            </a:prstGeom>
            <a:solidFill>
              <a:srgbClr val="512888"/>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20" name="Google Shape;120;p17"/>
            <p:cNvSpPr txBox="1"/>
            <p:nvPr/>
          </p:nvSpPr>
          <p:spPr>
            <a:xfrm>
              <a:off x="142875" y="0"/>
              <a:ext cx="381000" cy="9048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1600" b="1" dirty="0">
                  <a:solidFill>
                    <a:srgbClr val="FFFFFF"/>
                  </a:solidFill>
                  <a:latin typeface="Helvetica Neue"/>
                  <a:ea typeface="Helvetica Neue"/>
                  <a:cs typeface="Helvetica Neue"/>
                  <a:sym typeface="Helvetica Neue"/>
                </a:rPr>
                <a:t>1</a:t>
              </a:r>
              <a:endParaRPr sz="1600" b="1" dirty="0">
                <a:solidFill>
                  <a:srgbClr val="FFFFFF"/>
                </a:solidFill>
                <a:latin typeface="Helvetica Neue"/>
                <a:ea typeface="Helvetica Neue"/>
                <a:cs typeface="Helvetica Neue"/>
                <a:sym typeface="Helvetica Neue"/>
              </a:endParaRPr>
            </a:p>
          </p:txBody>
        </p:sp>
        <p:sp>
          <p:nvSpPr>
            <p:cNvPr id="121" name="Google Shape;121;p17"/>
            <p:cNvSpPr txBox="1"/>
            <p:nvPr/>
          </p:nvSpPr>
          <p:spPr>
            <a:xfrm>
              <a:off x="666750" y="0"/>
              <a:ext cx="3095700" cy="904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200" b="0" dirty="0">
                  <a:solidFill>
                    <a:srgbClr val="333333"/>
                  </a:solidFill>
                  <a:latin typeface="Helvetica Neue"/>
                  <a:ea typeface="Helvetica Neue"/>
                  <a:cs typeface="Helvetica Neue"/>
                  <a:sym typeface="Helvetica Neue"/>
                </a:rPr>
                <a:t>Describe the current array of tools for literature reviews.</a:t>
              </a:r>
              <a:endParaRPr sz="1200" b="0" dirty="0">
                <a:solidFill>
                  <a:srgbClr val="333333"/>
                </a:solidFill>
                <a:latin typeface="Helvetica Neue"/>
                <a:ea typeface="Helvetica Neue"/>
                <a:cs typeface="Helvetica Neue"/>
                <a:sym typeface="Helvetica Neue"/>
              </a:endParaRPr>
            </a:p>
          </p:txBody>
        </p:sp>
      </p:grpSp>
      <p:grpSp>
        <p:nvGrpSpPr>
          <p:cNvPr id="122" name="Google Shape;122;p17"/>
          <p:cNvGrpSpPr/>
          <p:nvPr/>
        </p:nvGrpSpPr>
        <p:grpSpPr>
          <a:xfrm>
            <a:off x="476250" y="2047875"/>
            <a:ext cx="3905400" cy="1095300"/>
            <a:chOff x="0" y="0"/>
            <a:chExt cx="3905400" cy="1095300"/>
          </a:xfrm>
        </p:grpSpPr>
        <p:sp>
          <p:nvSpPr>
            <p:cNvPr id="123" name="Google Shape;123;p17"/>
            <p:cNvSpPr/>
            <p:nvPr/>
          </p:nvSpPr>
          <p:spPr>
            <a:xfrm>
              <a:off x="0" y="0"/>
              <a:ext cx="3905400" cy="1095300"/>
            </a:xfrm>
            <a:prstGeom prst="roundRect">
              <a:avLst>
                <a:gd name="adj" fmla="val 6956"/>
              </a:avLst>
            </a:prstGeom>
            <a:solidFill>
              <a:srgbClr val="F4F4F9">
                <a:alpha val="95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24" name="Google Shape;124;p17"/>
            <p:cNvSpPr/>
            <p:nvPr/>
          </p:nvSpPr>
          <p:spPr>
            <a:xfrm>
              <a:off x="142875" y="357188"/>
              <a:ext cx="381000" cy="381000"/>
            </a:xfrm>
            <a:prstGeom prst="ellipse">
              <a:avLst/>
            </a:prstGeom>
            <a:solidFill>
              <a:srgbClr val="512888"/>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25" name="Google Shape;125;p17"/>
            <p:cNvSpPr txBox="1"/>
            <p:nvPr/>
          </p:nvSpPr>
          <p:spPr>
            <a:xfrm>
              <a:off x="142875" y="0"/>
              <a:ext cx="381000" cy="10953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1600" b="1">
                  <a:solidFill>
                    <a:srgbClr val="FFFFFF"/>
                  </a:solidFill>
                  <a:latin typeface="Helvetica Neue"/>
                  <a:ea typeface="Helvetica Neue"/>
                  <a:cs typeface="Helvetica Neue"/>
                  <a:sym typeface="Helvetica Neue"/>
                </a:rPr>
                <a:t>2</a:t>
              </a:r>
              <a:endParaRPr sz="1600" b="1">
                <a:solidFill>
                  <a:srgbClr val="FFFFFF"/>
                </a:solidFill>
                <a:latin typeface="Helvetica Neue"/>
                <a:ea typeface="Helvetica Neue"/>
                <a:cs typeface="Helvetica Neue"/>
                <a:sym typeface="Helvetica Neue"/>
              </a:endParaRPr>
            </a:p>
          </p:txBody>
        </p:sp>
        <p:sp>
          <p:nvSpPr>
            <p:cNvPr id="126" name="Google Shape;126;p17"/>
            <p:cNvSpPr txBox="1"/>
            <p:nvPr/>
          </p:nvSpPr>
          <p:spPr>
            <a:xfrm>
              <a:off x="666750" y="0"/>
              <a:ext cx="3095700" cy="10953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150" b="0">
                  <a:solidFill>
                    <a:srgbClr val="333333"/>
                  </a:solidFill>
                  <a:latin typeface="Helvetica Neue"/>
                  <a:ea typeface="Helvetica Neue"/>
                  <a:cs typeface="Helvetica Neue"/>
                  <a:sym typeface="Helvetica Neue"/>
                </a:rPr>
                <a:t>Identify the key questions you should be asking when you select and use a tool for searching and exploring academic literature.</a:t>
              </a:r>
              <a:endParaRPr sz="1150" b="0">
                <a:solidFill>
                  <a:srgbClr val="333333"/>
                </a:solidFill>
                <a:latin typeface="Helvetica Neue"/>
                <a:ea typeface="Helvetica Neue"/>
                <a:cs typeface="Helvetica Neue"/>
                <a:sym typeface="Helvetica Neue"/>
              </a:endParaRPr>
            </a:p>
          </p:txBody>
        </p:sp>
      </p:grpSp>
      <p:grpSp>
        <p:nvGrpSpPr>
          <p:cNvPr id="127" name="Google Shape;127;p17"/>
          <p:cNvGrpSpPr/>
          <p:nvPr/>
        </p:nvGrpSpPr>
        <p:grpSpPr>
          <a:xfrm>
            <a:off x="476250" y="3286125"/>
            <a:ext cx="3905400" cy="904800"/>
            <a:chOff x="0" y="0"/>
            <a:chExt cx="3905400" cy="904800"/>
          </a:xfrm>
        </p:grpSpPr>
        <p:sp>
          <p:nvSpPr>
            <p:cNvPr id="128" name="Google Shape;128;p17"/>
            <p:cNvSpPr/>
            <p:nvPr/>
          </p:nvSpPr>
          <p:spPr>
            <a:xfrm>
              <a:off x="0" y="0"/>
              <a:ext cx="3905400" cy="904800"/>
            </a:xfrm>
            <a:prstGeom prst="roundRect">
              <a:avLst>
                <a:gd name="adj" fmla="val 8421"/>
              </a:avLst>
            </a:prstGeom>
            <a:solidFill>
              <a:srgbClr val="F4F4F9">
                <a:alpha val="95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29" name="Google Shape;129;p17"/>
            <p:cNvSpPr/>
            <p:nvPr/>
          </p:nvSpPr>
          <p:spPr>
            <a:xfrm>
              <a:off x="142875" y="261938"/>
              <a:ext cx="381000" cy="381000"/>
            </a:xfrm>
            <a:prstGeom prst="ellipse">
              <a:avLst/>
            </a:prstGeom>
            <a:solidFill>
              <a:srgbClr val="512888"/>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30" name="Google Shape;130;p17"/>
            <p:cNvSpPr txBox="1"/>
            <p:nvPr/>
          </p:nvSpPr>
          <p:spPr>
            <a:xfrm>
              <a:off x="142875" y="0"/>
              <a:ext cx="381000" cy="9048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1600" b="1">
                  <a:solidFill>
                    <a:srgbClr val="FFFFFF"/>
                  </a:solidFill>
                  <a:latin typeface="Helvetica Neue"/>
                  <a:ea typeface="Helvetica Neue"/>
                  <a:cs typeface="Helvetica Neue"/>
                  <a:sym typeface="Helvetica Neue"/>
                </a:rPr>
                <a:t>3</a:t>
              </a:r>
              <a:endParaRPr sz="1600" b="1">
                <a:solidFill>
                  <a:srgbClr val="FFFFFF"/>
                </a:solidFill>
                <a:latin typeface="Helvetica Neue"/>
                <a:ea typeface="Helvetica Neue"/>
                <a:cs typeface="Helvetica Neue"/>
                <a:sym typeface="Helvetica Neue"/>
              </a:endParaRPr>
            </a:p>
          </p:txBody>
        </p:sp>
        <p:sp>
          <p:nvSpPr>
            <p:cNvPr id="131" name="Google Shape;131;p17"/>
            <p:cNvSpPr txBox="1"/>
            <p:nvPr/>
          </p:nvSpPr>
          <p:spPr>
            <a:xfrm>
              <a:off x="666750" y="0"/>
              <a:ext cx="3095700" cy="904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200" b="0">
                  <a:solidFill>
                    <a:srgbClr val="333333"/>
                  </a:solidFill>
                  <a:latin typeface="Helvetica Neue"/>
                  <a:ea typeface="Helvetica Neue"/>
                  <a:cs typeface="Helvetica Neue"/>
                  <a:sym typeface="Helvetica Neue"/>
                </a:rPr>
                <a:t>Provide tips about how to communicate with these tools effectively.</a:t>
              </a:r>
              <a:endParaRPr sz="1200" b="0">
                <a:solidFill>
                  <a:srgbClr val="333333"/>
                </a:solidFill>
                <a:latin typeface="Helvetica Neue"/>
                <a:ea typeface="Helvetica Neue"/>
                <a:cs typeface="Helvetica Neue"/>
                <a:sym typeface="Helvetica Neue"/>
              </a:endParaRPr>
            </a:p>
          </p:txBody>
        </p:sp>
      </p:grpSp>
      <p:grpSp>
        <p:nvGrpSpPr>
          <p:cNvPr id="132" name="Google Shape;132;p17"/>
          <p:cNvGrpSpPr/>
          <p:nvPr/>
        </p:nvGrpSpPr>
        <p:grpSpPr>
          <a:xfrm>
            <a:off x="4762500" y="1000125"/>
            <a:ext cx="3905400" cy="904800"/>
            <a:chOff x="0" y="0"/>
            <a:chExt cx="3905400" cy="904800"/>
          </a:xfrm>
        </p:grpSpPr>
        <p:sp>
          <p:nvSpPr>
            <p:cNvPr id="133" name="Google Shape;133;p17"/>
            <p:cNvSpPr/>
            <p:nvPr/>
          </p:nvSpPr>
          <p:spPr>
            <a:xfrm>
              <a:off x="0" y="0"/>
              <a:ext cx="3905400" cy="904800"/>
            </a:xfrm>
            <a:prstGeom prst="roundRect">
              <a:avLst>
                <a:gd name="adj" fmla="val 8421"/>
              </a:avLst>
            </a:prstGeom>
            <a:solidFill>
              <a:srgbClr val="F4F4F9">
                <a:alpha val="95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34" name="Google Shape;134;p17"/>
            <p:cNvSpPr/>
            <p:nvPr/>
          </p:nvSpPr>
          <p:spPr>
            <a:xfrm>
              <a:off x="142875" y="261938"/>
              <a:ext cx="381000" cy="381000"/>
            </a:xfrm>
            <a:prstGeom prst="ellipse">
              <a:avLst/>
            </a:prstGeom>
            <a:solidFill>
              <a:srgbClr val="512888"/>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35" name="Google Shape;135;p17"/>
            <p:cNvSpPr txBox="1"/>
            <p:nvPr/>
          </p:nvSpPr>
          <p:spPr>
            <a:xfrm>
              <a:off x="142875" y="0"/>
              <a:ext cx="381000" cy="9048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1600" b="1">
                  <a:solidFill>
                    <a:srgbClr val="FFFFFF"/>
                  </a:solidFill>
                  <a:latin typeface="Helvetica Neue"/>
                  <a:ea typeface="Helvetica Neue"/>
                  <a:cs typeface="Helvetica Neue"/>
                  <a:sym typeface="Helvetica Neue"/>
                </a:rPr>
                <a:t>4</a:t>
              </a:r>
              <a:endParaRPr sz="1600" b="1">
                <a:solidFill>
                  <a:srgbClr val="FFFFFF"/>
                </a:solidFill>
                <a:latin typeface="Helvetica Neue"/>
                <a:ea typeface="Helvetica Neue"/>
                <a:cs typeface="Helvetica Neue"/>
                <a:sym typeface="Helvetica Neue"/>
              </a:endParaRPr>
            </a:p>
          </p:txBody>
        </p:sp>
        <p:sp>
          <p:nvSpPr>
            <p:cNvPr id="136" name="Google Shape;136;p17"/>
            <p:cNvSpPr txBox="1"/>
            <p:nvPr/>
          </p:nvSpPr>
          <p:spPr>
            <a:xfrm>
              <a:off x="666750" y="0"/>
              <a:ext cx="3095700" cy="904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200" b="0">
                  <a:solidFill>
                    <a:srgbClr val="333333"/>
                  </a:solidFill>
                  <a:latin typeface="Helvetica Neue"/>
                  <a:ea typeface="Helvetica Neue"/>
                  <a:cs typeface="Helvetica Neue"/>
                  <a:sym typeface="Helvetica Neue"/>
                </a:rPr>
                <a:t>Draw your attention to important weaknesses of even the best tools.</a:t>
              </a:r>
              <a:endParaRPr sz="1200" b="0">
                <a:solidFill>
                  <a:srgbClr val="333333"/>
                </a:solidFill>
                <a:latin typeface="Helvetica Neue"/>
                <a:ea typeface="Helvetica Neue"/>
                <a:cs typeface="Helvetica Neue"/>
                <a:sym typeface="Helvetica Neue"/>
              </a:endParaRPr>
            </a:p>
          </p:txBody>
        </p:sp>
      </p:grpSp>
      <p:grpSp>
        <p:nvGrpSpPr>
          <p:cNvPr id="137" name="Google Shape;137;p17"/>
          <p:cNvGrpSpPr/>
          <p:nvPr/>
        </p:nvGrpSpPr>
        <p:grpSpPr>
          <a:xfrm>
            <a:off x="4762500" y="2047875"/>
            <a:ext cx="3905400" cy="1095300"/>
            <a:chOff x="0" y="0"/>
            <a:chExt cx="3905400" cy="1095300"/>
          </a:xfrm>
        </p:grpSpPr>
        <p:sp>
          <p:nvSpPr>
            <p:cNvPr id="138" name="Google Shape;138;p17"/>
            <p:cNvSpPr/>
            <p:nvPr/>
          </p:nvSpPr>
          <p:spPr>
            <a:xfrm>
              <a:off x="0" y="0"/>
              <a:ext cx="3905400" cy="1095300"/>
            </a:xfrm>
            <a:prstGeom prst="roundRect">
              <a:avLst>
                <a:gd name="adj" fmla="val 6956"/>
              </a:avLst>
            </a:prstGeom>
            <a:solidFill>
              <a:srgbClr val="F4F4F9">
                <a:alpha val="95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39" name="Google Shape;139;p17"/>
            <p:cNvSpPr/>
            <p:nvPr/>
          </p:nvSpPr>
          <p:spPr>
            <a:xfrm>
              <a:off x="142875" y="357188"/>
              <a:ext cx="381000" cy="381000"/>
            </a:xfrm>
            <a:prstGeom prst="ellipse">
              <a:avLst/>
            </a:prstGeom>
            <a:solidFill>
              <a:srgbClr val="512888"/>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40" name="Google Shape;140;p17"/>
            <p:cNvSpPr txBox="1"/>
            <p:nvPr/>
          </p:nvSpPr>
          <p:spPr>
            <a:xfrm>
              <a:off x="142875" y="0"/>
              <a:ext cx="381000" cy="10953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1600" b="1">
                  <a:solidFill>
                    <a:srgbClr val="FFFFFF"/>
                  </a:solidFill>
                  <a:latin typeface="Helvetica Neue"/>
                  <a:ea typeface="Helvetica Neue"/>
                  <a:cs typeface="Helvetica Neue"/>
                  <a:sym typeface="Helvetica Neue"/>
                </a:rPr>
                <a:t>5</a:t>
              </a:r>
              <a:endParaRPr sz="1600" b="1">
                <a:solidFill>
                  <a:srgbClr val="FFFFFF"/>
                </a:solidFill>
                <a:latin typeface="Helvetica Neue"/>
                <a:ea typeface="Helvetica Neue"/>
                <a:cs typeface="Helvetica Neue"/>
                <a:sym typeface="Helvetica Neue"/>
              </a:endParaRPr>
            </a:p>
          </p:txBody>
        </p:sp>
        <p:sp>
          <p:nvSpPr>
            <p:cNvPr id="141" name="Google Shape;141;p17"/>
            <p:cNvSpPr txBox="1"/>
            <p:nvPr/>
          </p:nvSpPr>
          <p:spPr>
            <a:xfrm>
              <a:off x="666750" y="0"/>
              <a:ext cx="3095700" cy="10953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200" b="0">
                  <a:solidFill>
                    <a:srgbClr val="333333"/>
                  </a:solidFill>
                  <a:latin typeface="Helvetica Neue"/>
                  <a:ea typeface="Helvetica Neue"/>
                  <a:cs typeface="Helvetica Neue"/>
                  <a:sym typeface="Helvetica Neue"/>
                </a:rPr>
                <a:t>Give advice about how to compensate for those weaknesses.</a:t>
              </a:r>
              <a:endParaRPr sz="1200" b="0">
                <a:solidFill>
                  <a:srgbClr val="333333"/>
                </a:solidFill>
                <a:latin typeface="Helvetica Neue"/>
                <a:ea typeface="Helvetica Neue"/>
                <a:cs typeface="Helvetica Neue"/>
                <a:sym typeface="Helvetica Neue"/>
              </a:endParaRPr>
            </a:p>
          </p:txBody>
        </p:sp>
      </p:grpSp>
      <p:grpSp>
        <p:nvGrpSpPr>
          <p:cNvPr id="142" name="Google Shape;142;p17"/>
          <p:cNvGrpSpPr/>
          <p:nvPr/>
        </p:nvGrpSpPr>
        <p:grpSpPr>
          <a:xfrm>
            <a:off x="4762500" y="3286125"/>
            <a:ext cx="3905400" cy="904800"/>
            <a:chOff x="0" y="0"/>
            <a:chExt cx="3905400" cy="904800"/>
          </a:xfrm>
        </p:grpSpPr>
        <p:sp>
          <p:nvSpPr>
            <p:cNvPr id="143" name="Google Shape;143;p17"/>
            <p:cNvSpPr/>
            <p:nvPr/>
          </p:nvSpPr>
          <p:spPr>
            <a:xfrm>
              <a:off x="0" y="0"/>
              <a:ext cx="3905400" cy="904800"/>
            </a:xfrm>
            <a:prstGeom prst="roundRect">
              <a:avLst>
                <a:gd name="adj" fmla="val 8421"/>
              </a:avLst>
            </a:prstGeom>
            <a:solidFill>
              <a:srgbClr val="F4F4F9">
                <a:alpha val="95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44" name="Google Shape;144;p17"/>
            <p:cNvSpPr/>
            <p:nvPr/>
          </p:nvSpPr>
          <p:spPr>
            <a:xfrm>
              <a:off x="142875" y="261938"/>
              <a:ext cx="381000" cy="381000"/>
            </a:xfrm>
            <a:prstGeom prst="ellipse">
              <a:avLst/>
            </a:prstGeom>
            <a:solidFill>
              <a:srgbClr val="512888"/>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45" name="Google Shape;145;p17"/>
            <p:cNvSpPr txBox="1"/>
            <p:nvPr/>
          </p:nvSpPr>
          <p:spPr>
            <a:xfrm>
              <a:off x="142875" y="0"/>
              <a:ext cx="381000" cy="9048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1600" b="1">
                  <a:solidFill>
                    <a:srgbClr val="FFFFFF"/>
                  </a:solidFill>
                  <a:latin typeface="Helvetica Neue"/>
                  <a:ea typeface="Helvetica Neue"/>
                  <a:cs typeface="Helvetica Neue"/>
                  <a:sym typeface="Helvetica Neue"/>
                </a:rPr>
                <a:t>6</a:t>
              </a:r>
              <a:endParaRPr sz="1600" b="1">
                <a:solidFill>
                  <a:srgbClr val="FFFFFF"/>
                </a:solidFill>
                <a:latin typeface="Helvetica Neue"/>
                <a:ea typeface="Helvetica Neue"/>
                <a:cs typeface="Helvetica Neue"/>
                <a:sym typeface="Helvetica Neue"/>
              </a:endParaRPr>
            </a:p>
          </p:txBody>
        </p:sp>
        <p:sp>
          <p:nvSpPr>
            <p:cNvPr id="146" name="Google Shape;146;p17"/>
            <p:cNvSpPr txBox="1"/>
            <p:nvPr/>
          </p:nvSpPr>
          <p:spPr>
            <a:xfrm>
              <a:off x="666750" y="0"/>
              <a:ext cx="3095700" cy="904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400" b="1">
                  <a:solidFill>
                    <a:srgbClr val="512888"/>
                  </a:solidFill>
                  <a:latin typeface="Helvetica Neue"/>
                  <a:ea typeface="Helvetica Neue"/>
                  <a:cs typeface="Helvetica Neue"/>
                  <a:sym typeface="Helvetica Neue"/>
                </a:rPr>
                <a:t>Q&amp;A</a:t>
              </a:r>
              <a:endParaRPr sz="1400" b="1">
                <a:solidFill>
                  <a:srgbClr val="512888"/>
                </a:solidFill>
                <a:latin typeface="Helvetica Neue"/>
                <a:ea typeface="Helvetica Neue"/>
                <a:cs typeface="Helvetica Neue"/>
                <a:sym typeface="Helvetica Neue"/>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6" name="Google Shape;586;p54"/>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How is our Query Interpreted?</a:t>
            </a:r>
            <a:endParaRPr sz="2220">
              <a:solidFill>
                <a:schemeClr val="lt1"/>
              </a:solidFill>
            </a:endParaRPr>
          </a:p>
        </p:txBody>
      </p:sp>
      <p:sp>
        <p:nvSpPr>
          <p:cNvPr id="590" name="Google Shape;590;p54"/>
          <p:cNvSpPr txBox="1"/>
          <p:nvPr/>
        </p:nvSpPr>
        <p:spPr>
          <a:xfrm>
            <a:off x="92125" y="585725"/>
            <a:ext cx="4190700" cy="6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Option 1: Keyword Expansion</a:t>
            </a:r>
            <a:endParaRPr sz="2100">
              <a:solidFill>
                <a:schemeClr val="dk1"/>
              </a:solidFill>
              <a:latin typeface="Calibri"/>
              <a:ea typeface="Calibri"/>
              <a:cs typeface="Calibri"/>
              <a:sym typeface="Calibri"/>
            </a:endParaRPr>
          </a:p>
        </p:txBody>
      </p:sp>
      <p:pic>
        <p:nvPicPr>
          <p:cNvPr id="592" name="Image 592" descr="Tool is Primo Research Assistant"/>
          <p:cNvPicPr preferRelativeResize="0"/>
          <p:nvPr/>
        </p:nvPicPr>
        <p:blipFill>
          <a:blip r:embed="rId3">
            <a:alphaModFix/>
          </a:blip>
          <a:stretch>
            <a:fillRect/>
          </a:stretch>
        </p:blipFill>
        <p:spPr>
          <a:xfrm>
            <a:off x="92125" y="1328600"/>
            <a:ext cx="1981200" cy="314325"/>
          </a:xfrm>
          <a:prstGeom prst="rect">
            <a:avLst/>
          </a:prstGeom>
          <a:noFill/>
          <a:ln>
            <a:noFill/>
          </a:ln>
        </p:spPr>
      </p:pic>
      <p:grpSp>
        <p:nvGrpSpPr>
          <p:cNvPr id="587" name="Google Shape;587;p54"/>
          <p:cNvGrpSpPr/>
          <p:nvPr/>
        </p:nvGrpSpPr>
        <p:grpSpPr>
          <a:xfrm>
            <a:off x="92125" y="932873"/>
            <a:ext cx="8839203" cy="2702222"/>
            <a:chOff x="151775" y="189632"/>
            <a:chExt cx="8839203" cy="2897388"/>
          </a:xfrm>
        </p:grpSpPr>
        <p:pic>
          <p:nvPicPr>
            <p:cNvPr id="588" name="Image 588" descr="Screenshot of Primo Research Assistant results for the query, How does the use of generative AI impact cognitive abilities. Five source cards are shown, including Chen and colleagues 2025 on effects of generative AI on cognitive effort and task performance, Choudhury and colleagues 2025 on the promise and pitfalls of generative AI, Gray 2026 on generative AI, cognition, and reflection, Nasr and colleagues 2025 on generative AI and critical thinking in higher education, and Zhang and colleagues 2025 on higher-order thinking and problem-solving skills. A panel on the right offers View related results on your library search."/>
            <p:cNvPicPr preferRelativeResize="0"/>
            <p:nvPr/>
          </p:nvPicPr>
          <p:blipFill>
            <a:blip r:embed="rId4">
              <a:alphaModFix/>
            </a:blip>
            <a:stretch>
              <a:fillRect/>
            </a:stretch>
          </p:blipFill>
          <p:spPr>
            <a:xfrm>
              <a:off x="151775" y="1135250"/>
              <a:ext cx="8839203" cy="1951769"/>
            </a:xfrm>
            <a:prstGeom prst="rect">
              <a:avLst/>
            </a:prstGeom>
            <a:noFill/>
            <a:ln w="19050" cap="flat" cmpd="sng">
              <a:solidFill>
                <a:schemeClr val="dk2"/>
              </a:solidFill>
              <a:prstDash val="solid"/>
              <a:round/>
              <a:headEnd type="none" w="sm" len="sm"/>
              <a:tailEnd type="none" w="sm" len="sm"/>
            </a:ln>
          </p:spPr>
        </p:pic>
        <p:pic>
          <p:nvPicPr>
            <p:cNvPr id="589" name="Image 589" descr="Primo Research Assistant logo."/>
            <p:cNvPicPr preferRelativeResize="0"/>
            <p:nvPr/>
          </p:nvPicPr>
          <p:blipFill rotWithShape="1">
            <a:blip r:embed="rId5">
              <a:alphaModFix/>
            </a:blip>
            <a:srcRect l="56510" t="-127640" r="-56510" b="127640"/>
            <a:stretch/>
          </p:blipFill>
          <p:spPr>
            <a:xfrm>
              <a:off x="1618950" y="189632"/>
              <a:ext cx="2581275" cy="409575"/>
            </a:xfrm>
            <a:prstGeom prst="rect">
              <a:avLst/>
            </a:prstGeom>
            <a:noFill/>
            <a:ln>
              <a:noFill/>
            </a:ln>
          </p:spPr>
        </p:pic>
      </p:grpSp>
      <p:sp>
        <p:nvSpPr>
          <p:cNvPr id="591" name="Google Shape;591;p54"/>
          <p:cNvSpPr txBox="1"/>
          <p:nvPr/>
        </p:nvSpPr>
        <p:spPr>
          <a:xfrm>
            <a:off x="92125" y="3787075"/>
            <a:ext cx="7306202" cy="6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dirty="0">
                <a:solidFill>
                  <a:schemeClr val="dk1"/>
                </a:solidFill>
                <a:latin typeface="Calibri"/>
                <a:ea typeface="Calibri"/>
                <a:cs typeface="Calibri"/>
                <a:sym typeface="Calibri"/>
              </a:rPr>
              <a:t>Click “View related results” and you will see that the query was converted into an elaborate keyword expression</a:t>
            </a:r>
            <a:endParaRPr sz="2100" dirty="0">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8" name="Google Shape;598;p55">
            <a:extLst>
              <a:ext uri="{C183D7F6-B498-43B3-948B-1728B52AA6E4}">
                <adec:decorative xmlns:adec="http://schemas.microsoft.com/office/drawing/2017/decorative" val="1"/>
              </a:ext>
            </a:extLst>
          </p:cNvPr>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How is our Query Interpreted?</a:t>
            </a:r>
            <a:endParaRPr sz="2220">
              <a:solidFill>
                <a:schemeClr val="lt1"/>
              </a:solidFill>
            </a:endParaRPr>
          </a:p>
        </p:txBody>
      </p:sp>
      <p:sp>
        <p:nvSpPr>
          <p:cNvPr id="599" name="Google Shape;599;p55"/>
          <p:cNvSpPr txBox="1"/>
          <p:nvPr/>
        </p:nvSpPr>
        <p:spPr>
          <a:xfrm>
            <a:off x="1345375" y="817900"/>
            <a:ext cx="7436700" cy="343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(generative AI impact on cognitive abilities) OR (effects of generative artificial intelligence on cognition) OR ((cognitive abilities) AND (generative AI)) OR ((generative AI) OR (artificial intelligence cognitive effects)) OR (influence of generative AI on human cognitive functions) OR (("generative AI") AND ("cognitive abilities")) OR (generative artificial intelligence impact cognition) OR (("AI-generated content") AND (cognitive performance)) OR ((machine learning) OR (generative models AND cognitive function)) OR (effects of generative AI on human cognition) OR (How does the use of generative AI impact cognitive abilities)</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5" name="Google Shape;605;p56">
            <a:extLst>
              <a:ext uri="{C183D7F6-B498-43B3-948B-1728B52AA6E4}">
                <adec:decorative xmlns:adec="http://schemas.microsoft.com/office/drawing/2017/decorative" val="1"/>
              </a:ext>
            </a:extLst>
          </p:cNvPr>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How is our Query Interpreted?</a:t>
            </a:r>
            <a:endParaRPr sz="2220">
              <a:solidFill>
                <a:schemeClr val="lt1"/>
              </a:solidFill>
            </a:endParaRPr>
          </a:p>
        </p:txBody>
      </p:sp>
      <p:sp>
        <p:nvSpPr>
          <p:cNvPr id="606" name="Google Shape;606;p56"/>
          <p:cNvSpPr txBox="1"/>
          <p:nvPr/>
        </p:nvSpPr>
        <p:spPr>
          <a:xfrm>
            <a:off x="92125" y="730075"/>
            <a:ext cx="7604700" cy="6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Option 2: Vector search based on semantic embeddings</a:t>
            </a:r>
            <a:endParaRPr sz="2100">
              <a:solidFill>
                <a:schemeClr val="dk1"/>
              </a:solidFill>
              <a:latin typeface="Calibri"/>
              <a:ea typeface="Calibri"/>
              <a:cs typeface="Calibri"/>
              <a:sym typeface="Calibri"/>
            </a:endParaRPr>
          </a:p>
        </p:txBody>
      </p:sp>
      <p:pic>
        <p:nvPicPr>
          <p:cNvPr id="607" name="Image 607" descr="Illustration from Weaviate stating that vector search returns similar items based on their semantic meaning rather than exact term matches, alongside a plot of clustered points in a three-dimensional vector space."/>
          <p:cNvPicPr preferRelativeResize="0"/>
          <p:nvPr/>
        </p:nvPicPr>
        <p:blipFill>
          <a:blip r:embed="rId3">
            <a:alphaModFix/>
          </a:blip>
          <a:stretch>
            <a:fillRect/>
          </a:stretch>
        </p:blipFill>
        <p:spPr>
          <a:xfrm>
            <a:off x="1352600" y="1423500"/>
            <a:ext cx="6630575" cy="2927400"/>
          </a:xfrm>
          <a:prstGeom prst="rect">
            <a:avLst/>
          </a:prstGeom>
          <a:noFill/>
          <a:ln w="19050" cap="flat" cmpd="sng">
            <a:solidFill>
              <a:schemeClr val="dk2"/>
            </a:solidFill>
            <a:prstDash val="solid"/>
            <a:round/>
            <a:headEnd type="none" w="sm" len="sm"/>
            <a:tailEnd type="none" w="sm" len="sm"/>
          </a:ln>
        </p:spPr>
      </p:pic>
      <p:sp>
        <p:nvSpPr>
          <p:cNvPr id="608" name="Google Shape;608;p56"/>
          <p:cNvSpPr txBox="1"/>
          <p:nvPr/>
        </p:nvSpPr>
        <p:spPr>
          <a:xfrm>
            <a:off x="3065975" y="4683250"/>
            <a:ext cx="2877000" cy="19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850" dirty="0">
                <a:solidFill>
                  <a:schemeClr val="lt1"/>
                </a:solidFill>
                <a:latin typeface="Helvetica Neue"/>
                <a:ea typeface="Helvetica Neue"/>
                <a:cs typeface="Helvetica Neue"/>
                <a:sym typeface="Helvetica Neue"/>
              </a:rPr>
              <a:t>Source: https://weaviate.io/blog/vector-search-explained</a:t>
            </a: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Clr>
                <a:schemeClr val="dk1"/>
              </a:buClr>
              <a:buSzPts val="1100"/>
              <a:buFont typeface="Arial"/>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4" name="Google Shape;614;p57">
            <a:extLst>
              <a:ext uri="{C183D7F6-B498-43B3-948B-1728B52AA6E4}">
                <adec:decorative xmlns:adec="http://schemas.microsoft.com/office/drawing/2017/decorative" val="1"/>
              </a:ext>
            </a:extLst>
          </p:cNvPr>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How is our Query Interpreted?</a:t>
            </a:r>
            <a:endParaRPr sz="2220">
              <a:solidFill>
                <a:schemeClr val="lt1"/>
              </a:solidFill>
            </a:endParaRPr>
          </a:p>
        </p:txBody>
      </p:sp>
      <p:sp>
        <p:nvSpPr>
          <p:cNvPr id="615" name="Google Shape;615;p57"/>
          <p:cNvSpPr txBox="1"/>
          <p:nvPr/>
        </p:nvSpPr>
        <p:spPr>
          <a:xfrm>
            <a:off x="92125" y="730075"/>
            <a:ext cx="7604700" cy="6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Option 2: Vector search based on semantic embeddings</a:t>
            </a:r>
            <a:endParaRPr sz="2100">
              <a:solidFill>
                <a:schemeClr val="dk1"/>
              </a:solidFill>
              <a:latin typeface="Calibri"/>
              <a:ea typeface="Calibri"/>
              <a:cs typeface="Calibri"/>
              <a:sym typeface="Calibri"/>
            </a:endParaRPr>
          </a:p>
        </p:txBody>
      </p:sp>
      <p:pic>
        <p:nvPicPr>
          <p:cNvPr id="618" name="Google Shape;618;p57" descr="Tool: Undermind">
            <a:extLst>
              <a:ext uri="{C183D7F6-B498-43B3-948B-1728B52AA6E4}">
                <adec:decorative xmlns:adec="http://schemas.microsoft.com/office/drawing/2017/decorative" val="0"/>
              </a:ext>
            </a:extLst>
          </p:cNvPr>
          <p:cNvPicPr preferRelativeResize="0"/>
          <p:nvPr/>
        </p:nvPicPr>
        <p:blipFill>
          <a:blip r:embed="rId3">
            <a:alphaModFix/>
          </a:blip>
          <a:stretch>
            <a:fillRect/>
          </a:stretch>
        </p:blipFill>
        <p:spPr>
          <a:xfrm>
            <a:off x="215330" y="1557030"/>
            <a:ext cx="1272600" cy="337475"/>
          </a:xfrm>
          <a:prstGeom prst="rect">
            <a:avLst/>
          </a:prstGeom>
          <a:noFill/>
          <a:ln>
            <a:noFill/>
          </a:ln>
        </p:spPr>
      </p:pic>
      <p:sp>
        <p:nvSpPr>
          <p:cNvPr id="619" name="Google Shape;619;p57"/>
          <p:cNvSpPr txBox="1"/>
          <p:nvPr/>
        </p:nvSpPr>
        <p:spPr>
          <a:xfrm>
            <a:off x="1487925" y="1497825"/>
            <a:ext cx="1488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Query:</a:t>
            </a:r>
            <a:endParaRPr/>
          </a:p>
        </p:txBody>
      </p:sp>
      <p:sp>
        <p:nvSpPr>
          <p:cNvPr id="617" name="Google Shape;617;p57"/>
          <p:cNvSpPr txBox="1"/>
          <p:nvPr/>
        </p:nvSpPr>
        <p:spPr>
          <a:xfrm>
            <a:off x="2599175" y="1417963"/>
            <a:ext cx="63423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t>“The impact of prehabilitation on patient empowerment and stress reduction in individuals awaiting </a:t>
            </a:r>
            <a:r>
              <a:rPr lang="en-US" dirty="0" err="1"/>
              <a:t>orthopaedic</a:t>
            </a:r>
            <a:r>
              <a:rPr lang="en-US" dirty="0"/>
              <a:t> surgeries.” </a:t>
            </a:r>
            <a:endParaRPr dirty="0"/>
          </a:p>
        </p:txBody>
      </p:sp>
      <p:sp>
        <p:nvSpPr>
          <p:cNvPr id="2" name="TextBox 1">
            <a:extLst>
              <a:ext uri="{FF2B5EF4-FFF2-40B4-BE49-F238E27FC236}">
                <a16:creationId xmlns:a16="http://schemas.microsoft.com/office/drawing/2014/main" id="{2385A3B6-9469-3E84-ABEE-A1B690E23BBF}"/>
              </a:ext>
            </a:extLst>
          </p:cNvPr>
          <p:cNvSpPr txBox="1"/>
          <p:nvPr/>
        </p:nvSpPr>
        <p:spPr>
          <a:xfrm>
            <a:off x="335484" y="2136525"/>
            <a:ext cx="6342300" cy="523220"/>
          </a:xfrm>
          <a:prstGeom prst="rect">
            <a:avLst/>
          </a:prstGeom>
          <a:noFill/>
        </p:spPr>
        <p:txBody>
          <a:bodyPr wrap="square" rtlCol="0">
            <a:spAutoFit/>
          </a:bodyPr>
          <a:lstStyle/>
          <a:p>
            <a:r>
              <a:rPr lang="en-US" dirty="0"/>
              <a:t>The concept of stress reduction in the query matches the following terms in the results: anxiety, depression, psychological well-being</a:t>
            </a:r>
          </a:p>
        </p:txBody>
      </p:sp>
      <p:sp>
        <p:nvSpPr>
          <p:cNvPr id="4" name="TextBox 3">
            <a:extLst>
              <a:ext uri="{FF2B5EF4-FFF2-40B4-BE49-F238E27FC236}">
                <a16:creationId xmlns:a16="http://schemas.microsoft.com/office/drawing/2014/main" id="{0832A017-951F-A35A-5A65-B7D1E21FA3BA}"/>
              </a:ext>
            </a:extLst>
          </p:cNvPr>
          <p:cNvSpPr txBox="1"/>
          <p:nvPr/>
        </p:nvSpPr>
        <p:spPr>
          <a:xfrm>
            <a:off x="311700" y="2693786"/>
            <a:ext cx="6342300" cy="523220"/>
          </a:xfrm>
          <a:prstGeom prst="rect">
            <a:avLst/>
          </a:prstGeom>
          <a:noFill/>
        </p:spPr>
        <p:txBody>
          <a:bodyPr wrap="square" rtlCol="0">
            <a:spAutoFit/>
          </a:bodyPr>
          <a:lstStyle/>
          <a:p>
            <a:r>
              <a:rPr lang="en-US" dirty="0"/>
              <a:t>The concept of patient empowerment in the query matches the following terms in the results: self-efficacy, confidence, control, active involvement</a:t>
            </a:r>
          </a:p>
        </p:txBody>
      </p:sp>
      <p:sp>
        <p:nvSpPr>
          <p:cNvPr id="6" name="TextBox 5">
            <a:extLst>
              <a:ext uri="{FF2B5EF4-FFF2-40B4-BE49-F238E27FC236}">
                <a16:creationId xmlns:a16="http://schemas.microsoft.com/office/drawing/2014/main" id="{A2AFB068-7C90-E81E-FF2D-859E1FDECA16}"/>
              </a:ext>
            </a:extLst>
          </p:cNvPr>
          <p:cNvSpPr txBox="1"/>
          <p:nvPr/>
        </p:nvSpPr>
        <p:spPr>
          <a:xfrm>
            <a:off x="311700" y="3268117"/>
            <a:ext cx="6342300" cy="523220"/>
          </a:xfrm>
          <a:prstGeom prst="rect">
            <a:avLst/>
          </a:prstGeom>
          <a:noFill/>
        </p:spPr>
        <p:txBody>
          <a:bodyPr wrap="square" rtlCol="0">
            <a:spAutoFit/>
          </a:bodyPr>
          <a:lstStyle/>
          <a:p>
            <a:r>
              <a:rPr lang="en-US" dirty="0"/>
              <a:t>The concept of prehabilitation in the query matches the following terms in the results: pre-operative education, psychoeducation, pre-admission education</a:t>
            </a:r>
          </a:p>
        </p:txBody>
      </p:sp>
      <p:sp>
        <p:nvSpPr>
          <p:cNvPr id="8" name="TextBox 7">
            <a:extLst>
              <a:ext uri="{FF2B5EF4-FFF2-40B4-BE49-F238E27FC236}">
                <a16:creationId xmlns:a16="http://schemas.microsoft.com/office/drawing/2014/main" id="{3BFDD441-5DEE-4769-303C-FF28F9E4FD13}"/>
              </a:ext>
            </a:extLst>
          </p:cNvPr>
          <p:cNvSpPr txBox="1"/>
          <p:nvPr/>
        </p:nvSpPr>
        <p:spPr>
          <a:xfrm>
            <a:off x="311700" y="3809147"/>
            <a:ext cx="6342300" cy="954107"/>
          </a:xfrm>
          <a:prstGeom prst="rect">
            <a:avLst/>
          </a:prstGeom>
          <a:noFill/>
        </p:spPr>
        <p:txBody>
          <a:bodyPr wrap="square" rtlCol="0">
            <a:spAutoFit/>
          </a:bodyPr>
          <a:lstStyle/>
          <a:p>
            <a:r>
              <a:rPr lang="en-US" dirty="0"/>
              <a:t>The concept of </a:t>
            </a:r>
            <a:r>
              <a:rPr lang="en-US" dirty="0" err="1"/>
              <a:t>Orthopaedic</a:t>
            </a:r>
            <a:r>
              <a:rPr lang="en-US" dirty="0"/>
              <a:t> surgery in the query matches the following terms in the results: knee arthroplasty, hip replacement, joint replacement, musculoskeletal trauma</a:t>
            </a:r>
          </a:p>
          <a:p>
            <a:endParaRPr lang="en-US" dirty="0"/>
          </a:p>
        </p:txBody>
      </p:sp>
      <p:sp>
        <p:nvSpPr>
          <p:cNvPr id="616" name="Google Shape;616;p57"/>
          <p:cNvSpPr txBox="1"/>
          <p:nvPr/>
        </p:nvSpPr>
        <p:spPr>
          <a:xfrm>
            <a:off x="2434475" y="4615775"/>
            <a:ext cx="6040500" cy="46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50" dirty="0">
                <a:solidFill>
                  <a:schemeClr val="lt1"/>
                </a:solidFill>
                <a:latin typeface="Helvetica Neue"/>
                <a:ea typeface="Helvetica Neue"/>
                <a:cs typeface="Helvetica Neue"/>
                <a:sym typeface="Helvetica Neue"/>
              </a:rPr>
              <a:t>Source: Hunter, R., Booth, A., &amp; Wood, L. (2026). Searching smarter, not harder: Leveraging AI to enhance literature searches for theory-driven reviews—A methodological case study. BMC Medical Research Methodology, 26(1), 82. https://doi.org/10.1186/s12874-026-02814-3</a:t>
            </a: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6" name="Google Shape;626;p58">
            <a:extLst>
              <a:ext uri="{C183D7F6-B498-43B3-948B-1728B52AA6E4}">
                <adec:decorative xmlns:adec="http://schemas.microsoft.com/office/drawing/2017/decorative" val="1"/>
              </a:ext>
            </a:extLst>
          </p:cNvPr>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How is our Query Interpreted?</a:t>
            </a:r>
            <a:endParaRPr sz="2220">
              <a:solidFill>
                <a:schemeClr val="lt1"/>
              </a:solidFill>
            </a:endParaRPr>
          </a:p>
        </p:txBody>
      </p:sp>
      <p:sp>
        <p:nvSpPr>
          <p:cNvPr id="627" name="Google Shape;627;p58"/>
          <p:cNvSpPr txBox="1"/>
          <p:nvPr/>
        </p:nvSpPr>
        <p:spPr>
          <a:xfrm>
            <a:off x="92125" y="730075"/>
            <a:ext cx="7604700" cy="6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Option 3: Keyword + Vector Search</a:t>
            </a:r>
            <a:endParaRPr sz="2100">
              <a:solidFill>
                <a:schemeClr val="dk1"/>
              </a:solidFill>
              <a:latin typeface="Calibri"/>
              <a:ea typeface="Calibri"/>
              <a:cs typeface="Calibri"/>
              <a:sym typeface="Calibri"/>
            </a:endParaRPr>
          </a:p>
        </p:txBody>
      </p:sp>
      <p:pic>
        <p:nvPicPr>
          <p:cNvPr id="628" name="Image 628" descr="Screenshot of Consensus help documentation titled How does a Consensus search work. It explains that every search goes through three key stages and describes Step 1, casting a wide net across a database of over 220 million papers using a hybrid approach: semantic search with AI embeddings, which captures the intent behind the search and supports natural language queries, and BM25 keyword search, a traditional method that anchors results to the exact terms in the query."/>
          <p:cNvPicPr preferRelativeResize="0"/>
          <p:nvPr/>
        </p:nvPicPr>
        <p:blipFill>
          <a:blip r:embed="rId3">
            <a:alphaModFix/>
          </a:blip>
          <a:stretch>
            <a:fillRect/>
          </a:stretch>
        </p:blipFill>
        <p:spPr>
          <a:xfrm>
            <a:off x="1720125" y="1353475"/>
            <a:ext cx="5782776" cy="2989850"/>
          </a:xfrm>
          <a:prstGeom prst="rect">
            <a:avLst/>
          </a:prstGeom>
          <a:noFill/>
          <a:ln w="19050" cap="flat" cmpd="sng">
            <a:solidFill>
              <a:schemeClr val="dk2"/>
            </a:solidFill>
            <a:prstDash val="solid"/>
            <a:round/>
            <a:headEnd type="none" w="sm" len="sm"/>
            <a:tailEnd type="none" w="sm" len="sm"/>
          </a:ln>
        </p:spPr>
      </p:pic>
      <p:sp>
        <p:nvSpPr>
          <p:cNvPr id="629" name="Google Shape;629;p58"/>
          <p:cNvSpPr txBox="1"/>
          <p:nvPr/>
        </p:nvSpPr>
        <p:spPr>
          <a:xfrm>
            <a:off x="2507700" y="4768250"/>
            <a:ext cx="6040500" cy="3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50" dirty="0">
                <a:solidFill>
                  <a:schemeClr val="lt1"/>
                </a:solidFill>
                <a:latin typeface="Helvetica Neue"/>
                <a:ea typeface="Helvetica Neue"/>
                <a:cs typeface="Helvetica Neue"/>
                <a:sym typeface="Helvetica Neue"/>
              </a:rPr>
              <a:t>Source: https://help.consensus.app/en/articles/9922673-how-consensus-works</a:t>
            </a: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5" name="Google Shape;635;p59">
            <a:extLst>
              <a:ext uri="{C183D7F6-B498-43B3-948B-1728B52AA6E4}">
                <adec:decorative xmlns:adec="http://schemas.microsoft.com/office/drawing/2017/decorative" val="1"/>
              </a:ext>
            </a:extLst>
          </p:cNvPr>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How is our Query Interpreted?</a:t>
            </a:r>
            <a:endParaRPr sz="2220">
              <a:solidFill>
                <a:schemeClr val="lt1"/>
              </a:solidFill>
            </a:endParaRPr>
          </a:p>
        </p:txBody>
      </p:sp>
      <p:sp>
        <p:nvSpPr>
          <p:cNvPr id="636" name="Google Shape;636;p59">
            <a:extLst>
              <a:ext uri="{C183D7F6-B498-43B3-948B-1728B52AA6E4}">
                <adec:decorative xmlns:adec="http://schemas.microsoft.com/office/drawing/2017/decorative" val="0"/>
              </a:ext>
            </a:extLst>
          </p:cNvPr>
          <p:cNvSpPr txBox="1"/>
          <p:nvPr/>
        </p:nvSpPr>
        <p:spPr>
          <a:xfrm>
            <a:off x="92125" y="730075"/>
            <a:ext cx="7604700" cy="6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Practical Implications</a:t>
            </a:r>
            <a:endParaRPr sz="2100">
              <a:solidFill>
                <a:schemeClr val="dk1"/>
              </a:solidFill>
              <a:latin typeface="Calibri"/>
              <a:ea typeface="Calibri"/>
              <a:cs typeface="Calibri"/>
              <a:sym typeface="Calibri"/>
            </a:endParaRPr>
          </a:p>
        </p:txBody>
      </p:sp>
      <p:sp>
        <p:nvSpPr>
          <p:cNvPr id="638" name="Google Shape;638;p59"/>
          <p:cNvSpPr txBox="1"/>
          <p:nvPr/>
        </p:nvSpPr>
        <p:spPr>
          <a:xfrm>
            <a:off x="118975" y="1354525"/>
            <a:ext cx="8713200" cy="2864700"/>
          </a:xfrm>
          <a:prstGeom prst="rect">
            <a:avLst/>
          </a:prstGeom>
          <a:noFill/>
          <a:ln>
            <a:noFill/>
          </a:ln>
        </p:spPr>
        <p:txBody>
          <a:bodyPr spcFirstLastPara="1" wrap="square" lIns="91425" tIns="91425" rIns="91425" bIns="91425" anchor="t" anchorCtr="0">
            <a:noAutofit/>
          </a:bodyPr>
          <a:lstStyle/>
          <a:p>
            <a:pPr marL="457200" lvl="0" indent="-361950" algn="l" rtl="0">
              <a:spcBef>
                <a:spcPts val="0"/>
              </a:spcBef>
              <a:spcAft>
                <a:spcPts val="0"/>
              </a:spcAft>
              <a:buClr>
                <a:schemeClr val="dk1"/>
              </a:buClr>
              <a:buSzPts val="2100"/>
              <a:buFont typeface="Calibri"/>
              <a:buAutoNum type="arabicPeriod"/>
            </a:pPr>
            <a:r>
              <a:rPr lang="en-US" sz="2100">
                <a:solidFill>
                  <a:schemeClr val="dk1"/>
                </a:solidFill>
                <a:latin typeface="Calibri"/>
                <a:ea typeface="Calibri"/>
                <a:cs typeface="Calibri"/>
                <a:sym typeface="Calibri"/>
              </a:rPr>
              <a:t>If the tool uses vector search without strong “reasoning,” it can get confused by queries containing multiple sentences. If the tool answers quickly, suspect limited reasoning and divide your research into several discrete and simple questions.</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AutoNum type="arabicPeriod"/>
            </a:pPr>
            <a:r>
              <a:rPr lang="en-US" sz="2100">
                <a:solidFill>
                  <a:schemeClr val="dk1"/>
                </a:solidFill>
                <a:latin typeface="Calibri"/>
                <a:ea typeface="Calibri"/>
                <a:cs typeface="Calibri"/>
                <a:sym typeface="Calibri"/>
              </a:rPr>
              <a:t>If the tool uses keyword expansion, use a powerful LLM first to find terms most relevant to the topic.</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AutoNum type="arabicPeriod"/>
            </a:pPr>
            <a:r>
              <a:rPr lang="en-US" sz="2100">
                <a:solidFill>
                  <a:schemeClr val="dk1"/>
                </a:solidFill>
                <a:latin typeface="Calibri"/>
                <a:ea typeface="Calibri"/>
                <a:cs typeface="Calibri"/>
                <a:sym typeface="Calibri"/>
              </a:rPr>
              <a:t>If the tool uses vector search, take the time to carefully craft your query to make sure it captures your intended meaning. </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AutoNum type="arabicPeriod"/>
            </a:pPr>
            <a:r>
              <a:rPr lang="en-US" sz="2100">
                <a:solidFill>
                  <a:schemeClr val="dk1"/>
                </a:solidFill>
                <a:latin typeface="Calibri"/>
                <a:ea typeface="Calibri"/>
                <a:cs typeface="Calibri"/>
                <a:sym typeface="Calibri"/>
              </a:rPr>
              <a:t>If the tool uses both methods, combine 2 &amp; 3.</a:t>
            </a:r>
            <a:endParaRPr sz="2100">
              <a:solidFill>
                <a:schemeClr val="dk1"/>
              </a:solidFill>
              <a:latin typeface="Calibri"/>
              <a:ea typeface="Calibri"/>
              <a:cs typeface="Calibri"/>
              <a:sym typeface="Calibri"/>
            </a:endParaRPr>
          </a:p>
        </p:txBody>
      </p:sp>
      <p:sp>
        <p:nvSpPr>
          <p:cNvPr id="637" name="Google Shape;637;p59"/>
          <p:cNvSpPr txBox="1"/>
          <p:nvPr/>
        </p:nvSpPr>
        <p:spPr>
          <a:xfrm>
            <a:off x="2507699" y="4768250"/>
            <a:ext cx="5329355" cy="3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50" dirty="0">
                <a:solidFill>
                  <a:schemeClr val="lt1"/>
                </a:solidFill>
                <a:latin typeface="Helvetica Neue"/>
                <a:ea typeface="Helvetica Neue"/>
                <a:cs typeface="Helvetica Neue"/>
                <a:sym typeface="Helvetica Neue"/>
              </a:rPr>
              <a:t>Source: https://help.consensus.app/en/articles/9922673-how-consensus-works</a:t>
            </a: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4" name="Google Shape;644;p60"/>
          <p:cNvSpPr txBox="1">
            <a:spLocks noGrp="1"/>
          </p:cNvSpPr>
          <p:nvPr>
            <p:ph type="title" idx="4294967295"/>
          </p:nvPr>
        </p:nvSpPr>
        <p:spPr>
          <a:xfrm>
            <a:off x="311700" y="-37675"/>
            <a:ext cx="85206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What is being searched?</a:t>
            </a:r>
            <a:endParaRPr sz="2220">
              <a:solidFill>
                <a:schemeClr val="lt1"/>
              </a:solidFill>
            </a:endParaRPr>
          </a:p>
        </p:txBody>
      </p:sp>
      <p:sp>
        <p:nvSpPr>
          <p:cNvPr id="645" name="Google Shape;645;p60"/>
          <p:cNvSpPr txBox="1"/>
          <p:nvPr/>
        </p:nvSpPr>
        <p:spPr>
          <a:xfrm>
            <a:off x="92125" y="730075"/>
            <a:ext cx="7604700" cy="6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100">
              <a:solidFill>
                <a:schemeClr val="dk1"/>
              </a:solidFill>
              <a:latin typeface="Calibri"/>
              <a:ea typeface="Calibri"/>
              <a:cs typeface="Calibri"/>
              <a:sym typeface="Calibri"/>
            </a:endParaRPr>
          </a:p>
        </p:txBody>
      </p:sp>
      <p:sp>
        <p:nvSpPr>
          <p:cNvPr id="646" name="Google Shape;646;p60"/>
          <p:cNvSpPr txBox="1"/>
          <p:nvPr/>
        </p:nvSpPr>
        <p:spPr>
          <a:xfrm>
            <a:off x="92125" y="806450"/>
            <a:ext cx="8713200" cy="286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Key considerations:</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AutoNum type="arabicPeriod"/>
            </a:pPr>
            <a:r>
              <a:rPr lang="en-US" sz="2100">
                <a:solidFill>
                  <a:schemeClr val="dk1"/>
                </a:solidFill>
                <a:latin typeface="Calibri"/>
                <a:ea typeface="Calibri"/>
                <a:cs typeface="Calibri"/>
                <a:sym typeface="Calibri"/>
              </a:rPr>
              <a:t>Most Academic AI Source Finders are heavily slanted toward STEM topics because their information sources don’t include many books or book chapters.</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AutoNum type="arabicPeriod"/>
            </a:pPr>
            <a:r>
              <a:rPr lang="en-US" sz="2100">
                <a:solidFill>
                  <a:schemeClr val="dk1"/>
                </a:solidFill>
                <a:latin typeface="Calibri"/>
                <a:ea typeface="Calibri"/>
                <a:cs typeface="Calibri"/>
                <a:sym typeface="Calibri"/>
              </a:rPr>
              <a:t>Some publishers are pulling abstracts from OpenAlex and Semantic Scholar.</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AutoNum type="arabicPeriod"/>
            </a:pPr>
            <a:r>
              <a:rPr lang="en-US" sz="2100">
                <a:solidFill>
                  <a:schemeClr val="dk1"/>
                </a:solidFill>
                <a:latin typeface="Calibri"/>
                <a:ea typeface="Calibri"/>
                <a:cs typeface="Calibri"/>
                <a:sym typeface="Calibri"/>
              </a:rPr>
              <a:t>Some tools leverage OA full-text, but it isn’t always clear what parts are used. </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2" name="Google Shape;652;p61"/>
          <p:cNvSpPr txBox="1">
            <a:spLocks noGrp="1"/>
          </p:cNvSpPr>
          <p:nvPr>
            <p:ph type="title" idx="4294967295"/>
          </p:nvPr>
        </p:nvSpPr>
        <p:spPr>
          <a:xfrm>
            <a:off x="119100" y="-37675"/>
            <a:ext cx="87132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Do the cited sources actually say what the tool claims they say?</a:t>
            </a:r>
            <a:endParaRPr sz="2220">
              <a:solidFill>
                <a:schemeClr val="lt1"/>
              </a:solidFill>
            </a:endParaRPr>
          </a:p>
        </p:txBody>
      </p:sp>
      <p:sp>
        <p:nvSpPr>
          <p:cNvPr id="654" name="Google Shape;654;p61"/>
          <p:cNvSpPr txBox="1"/>
          <p:nvPr/>
        </p:nvSpPr>
        <p:spPr>
          <a:xfrm>
            <a:off x="0" y="932475"/>
            <a:ext cx="8713200" cy="286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Onweller et al. (2026)</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Used 14 different deep research agents</a:t>
            </a:r>
            <a:endParaRPr sz="2100">
              <a:solidFill>
                <a:schemeClr val="dk1"/>
              </a:solidFill>
              <a:latin typeface="Calibri"/>
              <a:ea typeface="Calibri"/>
              <a:cs typeface="Calibri"/>
              <a:sym typeface="Calibri"/>
            </a:endParaRPr>
          </a:p>
          <a:p>
            <a:pPr marL="457200" lvl="0" indent="-361950" algn="l" rtl="0">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Tested accuracy of claims using validated LLM judge</a:t>
            </a:r>
            <a:endParaRPr sz="2100">
              <a:solidFill>
                <a:schemeClr val="dk1"/>
              </a:solidFill>
              <a:latin typeface="Calibri"/>
              <a:ea typeface="Calibri"/>
              <a:cs typeface="Calibri"/>
              <a:sym typeface="Calibri"/>
            </a:endParaRPr>
          </a:p>
          <a:p>
            <a:pPr marL="45720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p:txBody>
      </p:sp>
      <p:sp>
        <p:nvSpPr>
          <p:cNvPr id="655" name="Google Shape;655;p61"/>
          <p:cNvSpPr txBox="1"/>
          <p:nvPr/>
        </p:nvSpPr>
        <p:spPr>
          <a:xfrm>
            <a:off x="2434475" y="4615775"/>
            <a:ext cx="6040500" cy="46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50" dirty="0">
                <a:solidFill>
                  <a:schemeClr val="lt1"/>
                </a:solidFill>
                <a:latin typeface="Helvetica Neue"/>
                <a:ea typeface="Helvetica Neue"/>
                <a:cs typeface="Helvetica Neue"/>
                <a:sym typeface="Helvetica Neue"/>
              </a:rPr>
              <a:t>Source: Onweller, H., Lumer, E., Huber, A., Ramchandani, P., Subbiah, V. K., &amp; Feld, C. (2026). Cited but Not Verified: Parsing and Evaluating Source Attribution in LLM Deep Research Agents (arXiv:2605.06635). </a:t>
            </a:r>
            <a:r>
              <a:rPr lang="en-US" sz="850" dirty="0" err="1">
                <a:solidFill>
                  <a:schemeClr val="lt1"/>
                </a:solidFill>
                <a:latin typeface="Helvetica Neue"/>
                <a:ea typeface="Helvetica Neue"/>
                <a:cs typeface="Helvetica Neue"/>
                <a:sym typeface="Helvetica Neue"/>
              </a:rPr>
              <a:t>arXiv</a:t>
            </a:r>
            <a:r>
              <a:rPr lang="en-US" sz="850" dirty="0">
                <a:solidFill>
                  <a:schemeClr val="lt1"/>
                </a:solidFill>
                <a:latin typeface="Helvetica Neue"/>
                <a:ea typeface="Helvetica Neue"/>
                <a:cs typeface="Helvetica Neue"/>
                <a:sym typeface="Helvetica Neue"/>
              </a:rPr>
              <a:t>. </a:t>
            </a:r>
            <a:r>
              <a:rPr lang="en-US" sz="850" u="sng" dirty="0">
                <a:solidFill>
                  <a:schemeClr val="lt1"/>
                </a:solidFill>
                <a:latin typeface="Helvetica Neue"/>
                <a:ea typeface="Helvetica Neue"/>
                <a:cs typeface="Helvetica Neue"/>
                <a:sym typeface="Helvetica Neue"/>
                <a:hlinkClick r:id="rId3" tooltip="Onweller et al. 2026 on arXiv: Cited but Not Verified">
                  <a:extLst>
                    <a:ext uri="{A12FA001-AC4F-418D-AE19-62706E023703}">
                      <ahyp:hlinkClr xmlns:ahyp="http://schemas.microsoft.com/office/drawing/2018/hyperlinkcolor" val="tx"/>
                    </a:ext>
                  </a:extLst>
                </a:hlinkClick>
              </a:rPr>
              <a:t>https://doi.org/10.48550/arXiv.2605.06635</a:t>
            </a:r>
            <a:r>
              <a:rPr lang="en-US" sz="850" dirty="0">
                <a:solidFill>
                  <a:schemeClr val="lt1"/>
                </a:solidFill>
                <a:latin typeface="Helvetica Neue"/>
                <a:ea typeface="Helvetica Neue"/>
                <a:cs typeface="Helvetica Neue"/>
                <a:sym typeface="Helvetica Neue"/>
              </a:rPr>
              <a:t> </a:t>
            </a: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1" name="Google Shape;661;p62"/>
          <p:cNvSpPr txBox="1">
            <a:spLocks noGrp="1"/>
          </p:cNvSpPr>
          <p:nvPr>
            <p:ph type="title" idx="4294967295"/>
          </p:nvPr>
        </p:nvSpPr>
        <p:spPr>
          <a:xfrm>
            <a:off x="119100" y="-37675"/>
            <a:ext cx="87132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Do the cited sources actually say what the tool claims they say?</a:t>
            </a:r>
            <a:endParaRPr sz="2220">
              <a:solidFill>
                <a:schemeClr val="lt1"/>
              </a:solidFill>
            </a:endParaRPr>
          </a:p>
        </p:txBody>
      </p:sp>
      <p:pic>
        <p:nvPicPr>
          <p:cNvPr id="664" name="Image 664" descr="Table 1 from Onweller and colleagues 2026, comparing source attribution quality across 14 large language models, ordered by relevant content. Columns report success rate, whether links work, relevant content, and fact check accuracy. Fact check scores are markedly lower than the other three measures for every model, ranging from roughly 77 percent at the top down to about 34 percent at the bottom, while success and link-works rates are mostly in the nineties."/>
          <p:cNvPicPr preferRelativeResize="0"/>
          <p:nvPr/>
        </p:nvPicPr>
        <p:blipFill>
          <a:blip r:embed="rId3">
            <a:alphaModFix/>
          </a:blip>
          <a:stretch>
            <a:fillRect/>
          </a:stretch>
        </p:blipFill>
        <p:spPr>
          <a:xfrm>
            <a:off x="1255099" y="901849"/>
            <a:ext cx="6441199" cy="3397825"/>
          </a:xfrm>
          <a:prstGeom prst="rect">
            <a:avLst/>
          </a:prstGeom>
          <a:noFill/>
          <a:ln>
            <a:noFill/>
          </a:ln>
        </p:spPr>
      </p:pic>
      <p:sp>
        <p:nvSpPr>
          <p:cNvPr id="665" name="Google Shape;665;p62">
            <a:extLst>
              <a:ext uri="{C183D7F6-B498-43B3-948B-1728B52AA6E4}">
                <adec:decorative xmlns:adec="http://schemas.microsoft.com/office/drawing/2017/decorative" val="1"/>
              </a:ext>
            </a:extLst>
          </p:cNvPr>
          <p:cNvSpPr txBox="1"/>
          <p:nvPr/>
        </p:nvSpPr>
        <p:spPr>
          <a:xfrm>
            <a:off x="2434475" y="4615775"/>
            <a:ext cx="6040500" cy="46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50">
                <a:solidFill>
                  <a:schemeClr val="lt1"/>
                </a:solidFill>
                <a:latin typeface="Helvetica Neue"/>
                <a:ea typeface="Helvetica Neue"/>
                <a:cs typeface="Helvetica Neue"/>
                <a:sym typeface="Helvetica Neue"/>
              </a:rPr>
              <a:t>Onweller, H., Lumer, E., Huber, A., Ramchandani, P., Subbiah, V. K., &amp; Feld, C. (2026). Cited but Not Verified: Parsing and Evaluating Source Attribution in LLM Deep Research Agents (arXiv:2605.06635). arXiv. </a:t>
            </a:r>
            <a:r>
              <a:rPr lang="en-US" sz="850" u="sng">
                <a:solidFill>
                  <a:schemeClr val="lt1"/>
                </a:solidFill>
                <a:latin typeface="Helvetica Neue"/>
                <a:ea typeface="Helvetica Neue"/>
                <a:cs typeface="Helvetica Neue"/>
                <a:sym typeface="Helvetica Neue"/>
                <a:hlinkClick r:id="rId4" tooltip="Onweller et al. 2026 on arXiv: Cited but Not Verified">
                  <a:extLst>
                    <a:ext uri="{A12FA001-AC4F-418D-AE19-62706E023703}">
                      <ahyp:hlinkClr xmlns:ahyp="http://schemas.microsoft.com/office/drawing/2018/hyperlinkcolor" val="tx"/>
                    </a:ext>
                  </a:extLst>
                </a:hlinkClick>
              </a:rPr>
              <a:t>https://doi.org/10.48550/arXiv.2605.06635</a:t>
            </a:r>
            <a:r>
              <a:rPr lang="en-US" sz="850">
                <a:solidFill>
                  <a:schemeClr val="lt1"/>
                </a:solidFill>
                <a:latin typeface="Helvetica Neue"/>
                <a:ea typeface="Helvetica Neue"/>
                <a:cs typeface="Helvetica Neue"/>
                <a:sym typeface="Helvetica Neue"/>
              </a:rPr>
              <a:t> </a:t>
            </a:r>
            <a:endParaRPr sz="85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a:solidFill>
                <a:schemeClr val="lt1"/>
              </a:solidFill>
              <a:latin typeface="Helvetica Neue"/>
              <a:ea typeface="Helvetica Neue"/>
              <a:cs typeface="Helvetica Neue"/>
              <a:sym typeface="Helvetica Neue"/>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1" name="Google Shape;671;p63"/>
          <p:cNvSpPr txBox="1">
            <a:spLocks noGrp="1"/>
          </p:cNvSpPr>
          <p:nvPr>
            <p:ph type="title" idx="4294967295"/>
          </p:nvPr>
        </p:nvSpPr>
        <p:spPr>
          <a:xfrm>
            <a:off x="119100" y="-37675"/>
            <a:ext cx="87132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Do the cited sources actually say what the tool claims they say?</a:t>
            </a:r>
            <a:endParaRPr sz="2220">
              <a:solidFill>
                <a:schemeClr val="lt1"/>
              </a:solidFill>
            </a:endParaRPr>
          </a:p>
        </p:txBody>
      </p:sp>
      <p:sp>
        <p:nvSpPr>
          <p:cNvPr id="673" name="Google Shape;673;p63"/>
          <p:cNvSpPr txBox="1"/>
          <p:nvPr/>
        </p:nvSpPr>
        <p:spPr>
          <a:xfrm>
            <a:off x="92125" y="806450"/>
            <a:ext cx="8713200" cy="286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Clustered citations for passages with multiple claims misrepresent degree of consensus.</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r>
              <a:rPr lang="en-US" sz="2100">
                <a:solidFill>
                  <a:schemeClr val="dk1"/>
                </a:solidFill>
                <a:latin typeface="Calibri"/>
                <a:ea typeface="Calibri"/>
                <a:cs typeface="Calibri"/>
                <a:sym typeface="Calibri"/>
              </a:rPr>
              <a:t>Example from Consensus report:</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p:txBody>
      </p:sp>
      <p:pic>
        <p:nvPicPr>
          <p:cNvPr id="675" name="Image 675" descr="Screenshot of a passage from a Consensus report stating that experimental and review evidence shows generative AI can produce durable improvements in critical thinking when use is structured around critique, reflection, and revision, citing a meta-analysis of 29 experiments and several multi-week interventions in writing, literature, STEM, law, and design coursework. Each sentence ends with a cluster of several citations rather than attributing individual claims to individual sources.">
            <a:extLst>
              <a:ext uri="{C183D7F6-B498-43B3-948B-1728B52AA6E4}">
                <adec:decorative xmlns:adec="http://schemas.microsoft.com/office/drawing/2017/decorative" val="0"/>
              </a:ext>
            </a:extLst>
          </p:cNvPr>
          <p:cNvPicPr preferRelativeResize="0"/>
          <p:nvPr/>
        </p:nvPicPr>
        <p:blipFill>
          <a:blip r:embed="rId3">
            <a:alphaModFix/>
          </a:blip>
          <a:stretch>
            <a:fillRect/>
          </a:stretch>
        </p:blipFill>
        <p:spPr>
          <a:xfrm>
            <a:off x="888713" y="2488125"/>
            <a:ext cx="7458075" cy="1466850"/>
          </a:xfrm>
          <a:prstGeom prst="rect">
            <a:avLst/>
          </a:prstGeom>
          <a:noFill/>
          <a:ln>
            <a:noFill/>
          </a:ln>
        </p:spPr>
      </p:pic>
      <p:pic>
        <p:nvPicPr>
          <p:cNvPr id="676" name="Google Shape;676;p63">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2595379" y="4645775"/>
            <a:ext cx="723093" cy="400200"/>
          </a:xfrm>
          <a:prstGeom prst="rect">
            <a:avLst/>
          </a:prstGeom>
          <a:noFill/>
          <a:ln>
            <a:noFill/>
          </a:ln>
        </p:spPr>
      </p:pic>
      <p:sp>
        <p:nvSpPr>
          <p:cNvPr id="674" name="Google Shape;674;p63"/>
          <p:cNvSpPr txBox="1"/>
          <p:nvPr/>
        </p:nvSpPr>
        <p:spPr>
          <a:xfrm>
            <a:off x="3459500" y="4615775"/>
            <a:ext cx="5015400" cy="46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850">
                <a:solidFill>
                  <a:schemeClr val="lt1"/>
                </a:solidFill>
                <a:latin typeface="Helvetica Neue"/>
                <a:ea typeface="Helvetica Neue"/>
                <a:cs typeface="Helvetica Neue"/>
                <a:sym typeface="Helvetica Neue"/>
              </a:rPr>
              <a:t>See full report https://consensus.app/search/generative-ai-impact-critical-thinking/_TIpxB9qROCZ84cZ3czQzQ/?utm_source=share&amp;utm_medium=clipboard</a:t>
            </a:r>
            <a:endParaRPr sz="850">
              <a:solidFill>
                <a:schemeClr val="lt1"/>
              </a:solidFill>
              <a:latin typeface="Helvetica Neue"/>
              <a:ea typeface="Helvetica Neue"/>
              <a:cs typeface="Helvetica Neue"/>
              <a:sym typeface="Helvetica Neue"/>
            </a:endParaRPr>
          </a:p>
          <a:p>
            <a:pPr marL="0" lvl="0" indent="0" algn="l" rtl="0">
              <a:spcBef>
                <a:spcPts val="0"/>
              </a:spcBef>
              <a:spcAft>
                <a:spcPts val="0"/>
              </a:spcAft>
              <a:buClr>
                <a:schemeClr val="dk1"/>
              </a:buClr>
              <a:buSzPts val="1100"/>
              <a:buFont typeface="Arial"/>
              <a:buNone/>
            </a:pPr>
            <a:endParaRPr sz="85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a:solidFill>
                <a:schemeClr val="lt1"/>
              </a:solidFill>
              <a:latin typeface="Helvetica Neue"/>
              <a:ea typeface="Helvetica Neue"/>
              <a:cs typeface="Helvetica Neue"/>
              <a:sym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8"/>
          <p:cNvSpPr txBox="1">
            <a:spLocks noGrp="1"/>
          </p:cNvSpPr>
          <p:nvPr>
            <p:ph type="title" idx="4294967295"/>
          </p:nvPr>
        </p:nvSpPr>
        <p:spPr>
          <a:xfrm>
            <a:off x="338650" y="0"/>
            <a:ext cx="8520600" cy="6234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3300"/>
              <a:buNone/>
            </a:pPr>
            <a:r>
              <a:rPr lang="en-US" sz="2800">
                <a:solidFill>
                  <a:schemeClr val="lt1"/>
                </a:solidFill>
              </a:rPr>
              <a:t>Housekeeping</a:t>
            </a:r>
            <a:endParaRPr sz="2800">
              <a:solidFill>
                <a:schemeClr val="lt1"/>
              </a:solidFill>
            </a:endParaRPr>
          </a:p>
        </p:txBody>
      </p:sp>
      <p:grpSp>
        <p:nvGrpSpPr>
          <p:cNvPr id="152" name="Google Shape;152;p18"/>
          <p:cNvGrpSpPr/>
          <p:nvPr/>
        </p:nvGrpSpPr>
        <p:grpSpPr>
          <a:xfrm>
            <a:off x="381000" y="952500"/>
            <a:ext cx="4000500" cy="857400"/>
            <a:chOff x="0" y="0"/>
            <a:chExt cx="4000500" cy="857400"/>
          </a:xfrm>
        </p:grpSpPr>
        <p:sp>
          <p:nvSpPr>
            <p:cNvPr id="153" name="Google Shape;153;p18"/>
            <p:cNvSpPr/>
            <p:nvPr/>
          </p:nvSpPr>
          <p:spPr>
            <a:xfrm>
              <a:off x="0" y="0"/>
              <a:ext cx="4000500" cy="857400"/>
            </a:xfrm>
            <a:prstGeom prst="roundRect">
              <a:avLst>
                <a:gd name="adj" fmla="val 8888"/>
              </a:avLst>
            </a:prstGeom>
            <a:solidFill>
              <a:srgbClr val="F4F4F9">
                <a:alpha val="95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54" name="Google Shape;154;p18"/>
            <p:cNvSpPr/>
            <p:nvPr/>
          </p:nvSpPr>
          <p:spPr>
            <a:xfrm>
              <a:off x="142875" y="238125"/>
              <a:ext cx="381000" cy="381000"/>
            </a:xfrm>
            <a:prstGeom prst="ellipse">
              <a:avLst/>
            </a:prstGeom>
            <a:solidFill>
              <a:srgbClr val="512888"/>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grpSp>
          <p:nvGrpSpPr>
            <p:cNvPr id="155" name="Google Shape;155;p18"/>
            <p:cNvGrpSpPr/>
            <p:nvPr/>
          </p:nvGrpSpPr>
          <p:grpSpPr>
            <a:xfrm>
              <a:off x="142875" y="0"/>
              <a:ext cx="381000" cy="857400"/>
              <a:chOff x="0" y="0"/>
              <a:chExt cx="381000" cy="857400"/>
            </a:xfrm>
          </p:grpSpPr>
          <p:sp>
            <p:nvSpPr>
              <p:cNvPr id="156" name="Google Shape;156;p18"/>
              <p:cNvSpPr/>
              <p:nvPr/>
            </p:nvSpPr>
            <p:spPr>
              <a:xfrm>
                <a:off x="0" y="0"/>
                <a:ext cx="381000" cy="8574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57" name="Google Shape;157;p18"/>
              <p:cNvSpPr txBox="1"/>
              <p:nvPr/>
            </p:nvSpPr>
            <p:spPr>
              <a:xfrm>
                <a:off x="0" y="0"/>
                <a:ext cx="381000" cy="8574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1600" b="1">
                    <a:solidFill>
                      <a:srgbClr val="FFFFFF"/>
                    </a:solidFill>
                    <a:latin typeface="Helvetica Neue"/>
                    <a:ea typeface="Helvetica Neue"/>
                    <a:cs typeface="Helvetica Neue"/>
                    <a:sym typeface="Helvetica Neue"/>
                  </a:rPr>
                  <a:t>1</a:t>
                </a:r>
                <a:endParaRPr sz="1600" b="1">
                  <a:solidFill>
                    <a:srgbClr val="FFFFFF"/>
                  </a:solidFill>
                  <a:latin typeface="Helvetica Neue"/>
                  <a:ea typeface="Helvetica Neue"/>
                  <a:cs typeface="Helvetica Neue"/>
                  <a:sym typeface="Helvetica Neue"/>
                </a:endParaRPr>
              </a:p>
            </p:txBody>
          </p:sp>
        </p:grpSp>
        <p:grpSp>
          <p:nvGrpSpPr>
            <p:cNvPr id="158" name="Google Shape;158;p18"/>
            <p:cNvGrpSpPr/>
            <p:nvPr/>
          </p:nvGrpSpPr>
          <p:grpSpPr>
            <a:xfrm>
              <a:off x="666750" y="0"/>
              <a:ext cx="3190800" cy="857400"/>
              <a:chOff x="0" y="0"/>
              <a:chExt cx="3190800" cy="857400"/>
            </a:xfrm>
          </p:grpSpPr>
          <p:sp>
            <p:nvSpPr>
              <p:cNvPr id="159" name="Google Shape;159;p18"/>
              <p:cNvSpPr/>
              <p:nvPr/>
            </p:nvSpPr>
            <p:spPr>
              <a:xfrm>
                <a:off x="0" y="0"/>
                <a:ext cx="3190800" cy="8574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60" name="Google Shape;160;p18"/>
              <p:cNvSpPr txBox="1"/>
              <p:nvPr/>
            </p:nvSpPr>
            <p:spPr>
              <a:xfrm>
                <a:off x="0" y="0"/>
                <a:ext cx="3190800" cy="857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250" b="0">
                    <a:solidFill>
                      <a:srgbClr val="333333"/>
                    </a:solidFill>
                    <a:latin typeface="Helvetica Neue"/>
                    <a:ea typeface="Helvetica Neue"/>
                    <a:cs typeface="Helvetica Neue"/>
                    <a:sym typeface="Helvetica Neue"/>
                  </a:rPr>
                  <a:t>Use chat to ask questions at any time.</a:t>
                </a:r>
                <a:endParaRPr sz="1250" b="0">
                  <a:solidFill>
                    <a:srgbClr val="333333"/>
                  </a:solidFill>
                  <a:latin typeface="Helvetica Neue"/>
                  <a:ea typeface="Helvetica Neue"/>
                  <a:cs typeface="Helvetica Neue"/>
                  <a:sym typeface="Helvetica Neue"/>
                </a:endParaRPr>
              </a:p>
            </p:txBody>
          </p:sp>
        </p:grpSp>
      </p:grpSp>
      <p:grpSp>
        <p:nvGrpSpPr>
          <p:cNvPr id="161" name="Google Shape;161;p18"/>
          <p:cNvGrpSpPr/>
          <p:nvPr/>
        </p:nvGrpSpPr>
        <p:grpSpPr>
          <a:xfrm>
            <a:off x="381000" y="1952625"/>
            <a:ext cx="4000500" cy="857400"/>
            <a:chOff x="0" y="0"/>
            <a:chExt cx="4000500" cy="857400"/>
          </a:xfrm>
        </p:grpSpPr>
        <p:sp>
          <p:nvSpPr>
            <p:cNvPr id="162" name="Google Shape;162;p18"/>
            <p:cNvSpPr/>
            <p:nvPr/>
          </p:nvSpPr>
          <p:spPr>
            <a:xfrm>
              <a:off x="0" y="0"/>
              <a:ext cx="4000500" cy="857400"/>
            </a:xfrm>
            <a:prstGeom prst="roundRect">
              <a:avLst>
                <a:gd name="adj" fmla="val 8888"/>
              </a:avLst>
            </a:prstGeom>
            <a:solidFill>
              <a:srgbClr val="F4F4F9">
                <a:alpha val="95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63" name="Google Shape;163;p18"/>
            <p:cNvSpPr/>
            <p:nvPr/>
          </p:nvSpPr>
          <p:spPr>
            <a:xfrm>
              <a:off x="142875" y="238125"/>
              <a:ext cx="381000" cy="381000"/>
            </a:xfrm>
            <a:prstGeom prst="ellipse">
              <a:avLst/>
            </a:prstGeom>
            <a:solidFill>
              <a:srgbClr val="512888"/>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grpSp>
          <p:nvGrpSpPr>
            <p:cNvPr id="164" name="Google Shape;164;p18"/>
            <p:cNvGrpSpPr/>
            <p:nvPr/>
          </p:nvGrpSpPr>
          <p:grpSpPr>
            <a:xfrm>
              <a:off x="142875" y="0"/>
              <a:ext cx="381000" cy="857400"/>
              <a:chOff x="0" y="0"/>
              <a:chExt cx="381000" cy="857400"/>
            </a:xfrm>
          </p:grpSpPr>
          <p:sp>
            <p:nvSpPr>
              <p:cNvPr id="165" name="Google Shape;165;p18"/>
              <p:cNvSpPr/>
              <p:nvPr/>
            </p:nvSpPr>
            <p:spPr>
              <a:xfrm>
                <a:off x="0" y="0"/>
                <a:ext cx="381000" cy="8574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66" name="Google Shape;166;p18"/>
              <p:cNvSpPr txBox="1"/>
              <p:nvPr/>
            </p:nvSpPr>
            <p:spPr>
              <a:xfrm>
                <a:off x="0" y="0"/>
                <a:ext cx="381000" cy="8574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1600" b="1">
                    <a:solidFill>
                      <a:srgbClr val="FFFFFF"/>
                    </a:solidFill>
                    <a:latin typeface="Helvetica Neue"/>
                    <a:ea typeface="Helvetica Neue"/>
                    <a:cs typeface="Helvetica Neue"/>
                    <a:sym typeface="Helvetica Neue"/>
                  </a:rPr>
                  <a:t>2</a:t>
                </a:r>
                <a:endParaRPr sz="1600" b="1">
                  <a:solidFill>
                    <a:srgbClr val="FFFFFF"/>
                  </a:solidFill>
                  <a:latin typeface="Helvetica Neue"/>
                  <a:ea typeface="Helvetica Neue"/>
                  <a:cs typeface="Helvetica Neue"/>
                  <a:sym typeface="Helvetica Neue"/>
                </a:endParaRPr>
              </a:p>
            </p:txBody>
          </p:sp>
        </p:grpSp>
        <p:grpSp>
          <p:nvGrpSpPr>
            <p:cNvPr id="167" name="Google Shape;167;p18"/>
            <p:cNvGrpSpPr/>
            <p:nvPr/>
          </p:nvGrpSpPr>
          <p:grpSpPr>
            <a:xfrm>
              <a:off x="666750" y="0"/>
              <a:ext cx="3190800" cy="857400"/>
              <a:chOff x="0" y="0"/>
              <a:chExt cx="3190800" cy="857400"/>
            </a:xfrm>
          </p:grpSpPr>
          <p:sp>
            <p:nvSpPr>
              <p:cNvPr id="168" name="Google Shape;168;p18"/>
              <p:cNvSpPr/>
              <p:nvPr/>
            </p:nvSpPr>
            <p:spPr>
              <a:xfrm>
                <a:off x="0" y="0"/>
                <a:ext cx="3190800" cy="8574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69" name="Google Shape;169;p18"/>
              <p:cNvSpPr txBox="1"/>
              <p:nvPr/>
            </p:nvSpPr>
            <p:spPr>
              <a:xfrm>
                <a:off x="0" y="0"/>
                <a:ext cx="3190800" cy="857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250" b="0">
                    <a:solidFill>
                      <a:srgbClr val="333333"/>
                    </a:solidFill>
                    <a:latin typeface="Helvetica Neue"/>
                    <a:ea typeface="Helvetica Neue"/>
                    <a:cs typeface="Helvetica Neue"/>
                    <a:sym typeface="Helvetica Neue"/>
                  </a:rPr>
                  <a:t>During Q&amp;A, raise your hand to be called on.</a:t>
                </a:r>
                <a:endParaRPr sz="1250" b="0">
                  <a:solidFill>
                    <a:srgbClr val="333333"/>
                  </a:solidFill>
                  <a:latin typeface="Helvetica Neue"/>
                  <a:ea typeface="Helvetica Neue"/>
                  <a:cs typeface="Helvetica Neue"/>
                  <a:sym typeface="Helvetica Neue"/>
                </a:endParaRPr>
              </a:p>
            </p:txBody>
          </p:sp>
        </p:grpSp>
      </p:grpSp>
      <p:grpSp>
        <p:nvGrpSpPr>
          <p:cNvPr id="171" name="Google Shape;171;p18"/>
          <p:cNvGrpSpPr/>
          <p:nvPr/>
        </p:nvGrpSpPr>
        <p:grpSpPr>
          <a:xfrm>
            <a:off x="381000" y="2952750"/>
            <a:ext cx="4000500" cy="1143000"/>
            <a:chOff x="0" y="0"/>
            <a:chExt cx="4000500" cy="1143000"/>
          </a:xfrm>
        </p:grpSpPr>
        <p:sp>
          <p:nvSpPr>
            <p:cNvPr id="172" name="Google Shape;172;p18"/>
            <p:cNvSpPr/>
            <p:nvPr/>
          </p:nvSpPr>
          <p:spPr>
            <a:xfrm>
              <a:off x="0" y="0"/>
              <a:ext cx="4000500" cy="1143000"/>
            </a:xfrm>
            <a:prstGeom prst="roundRect">
              <a:avLst>
                <a:gd name="adj" fmla="val 6666"/>
              </a:avLst>
            </a:prstGeom>
            <a:solidFill>
              <a:srgbClr val="F4F4F9">
                <a:alpha val="95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73" name="Google Shape;173;p18"/>
            <p:cNvSpPr/>
            <p:nvPr/>
          </p:nvSpPr>
          <p:spPr>
            <a:xfrm>
              <a:off x="142875" y="381000"/>
              <a:ext cx="381000" cy="381000"/>
            </a:xfrm>
            <a:prstGeom prst="ellipse">
              <a:avLst/>
            </a:prstGeom>
            <a:solidFill>
              <a:srgbClr val="512888"/>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grpSp>
          <p:nvGrpSpPr>
            <p:cNvPr id="174" name="Google Shape;174;p18"/>
            <p:cNvGrpSpPr/>
            <p:nvPr/>
          </p:nvGrpSpPr>
          <p:grpSpPr>
            <a:xfrm>
              <a:off x="142875" y="0"/>
              <a:ext cx="381000" cy="1143000"/>
              <a:chOff x="0" y="0"/>
              <a:chExt cx="381000" cy="1143000"/>
            </a:xfrm>
          </p:grpSpPr>
          <p:sp>
            <p:nvSpPr>
              <p:cNvPr id="175" name="Google Shape;175;p18"/>
              <p:cNvSpPr/>
              <p:nvPr/>
            </p:nvSpPr>
            <p:spPr>
              <a:xfrm>
                <a:off x="0" y="0"/>
                <a:ext cx="381000" cy="11430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76" name="Google Shape;176;p18"/>
              <p:cNvSpPr txBox="1"/>
              <p:nvPr/>
            </p:nvSpPr>
            <p:spPr>
              <a:xfrm>
                <a:off x="0" y="0"/>
                <a:ext cx="381000" cy="11430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1600" b="1">
                    <a:solidFill>
                      <a:srgbClr val="FFFFFF"/>
                    </a:solidFill>
                    <a:latin typeface="Helvetica Neue"/>
                    <a:ea typeface="Helvetica Neue"/>
                    <a:cs typeface="Helvetica Neue"/>
                    <a:sym typeface="Helvetica Neue"/>
                  </a:rPr>
                  <a:t>3</a:t>
                </a:r>
                <a:endParaRPr sz="1600" b="1">
                  <a:solidFill>
                    <a:srgbClr val="FFFFFF"/>
                  </a:solidFill>
                  <a:latin typeface="Helvetica Neue"/>
                  <a:ea typeface="Helvetica Neue"/>
                  <a:cs typeface="Helvetica Neue"/>
                  <a:sym typeface="Helvetica Neue"/>
                </a:endParaRPr>
              </a:p>
            </p:txBody>
          </p:sp>
        </p:grpSp>
        <p:grpSp>
          <p:nvGrpSpPr>
            <p:cNvPr id="177" name="Google Shape;177;p18"/>
            <p:cNvGrpSpPr/>
            <p:nvPr/>
          </p:nvGrpSpPr>
          <p:grpSpPr>
            <a:xfrm>
              <a:off x="666750" y="0"/>
              <a:ext cx="3190800" cy="1143000"/>
              <a:chOff x="0" y="0"/>
              <a:chExt cx="3190800" cy="1143000"/>
            </a:xfrm>
          </p:grpSpPr>
          <p:sp>
            <p:nvSpPr>
              <p:cNvPr id="178" name="Google Shape;178;p18"/>
              <p:cNvSpPr/>
              <p:nvPr/>
            </p:nvSpPr>
            <p:spPr>
              <a:xfrm>
                <a:off x="0" y="0"/>
                <a:ext cx="3190800" cy="11430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79" name="Google Shape;179;p18"/>
              <p:cNvSpPr txBox="1"/>
              <p:nvPr/>
            </p:nvSpPr>
            <p:spPr>
              <a:xfrm>
                <a:off x="0" y="0"/>
                <a:ext cx="3190800" cy="1143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250" b="0">
                    <a:solidFill>
                      <a:srgbClr val="333333"/>
                    </a:solidFill>
                    <a:latin typeface="Helvetica Neue"/>
                    <a:ea typeface="Helvetica Neue"/>
                    <a:cs typeface="Helvetica Neue"/>
                    <a:sym typeface="Helvetica Neue"/>
                  </a:rPr>
                  <a:t>We will post slides and a recording on the events page of KAICS’ website:</a:t>
                </a:r>
                <a:endParaRPr sz="1250" b="0">
                  <a:solidFill>
                    <a:srgbClr val="333333"/>
                  </a:solidFill>
                  <a:latin typeface="Helvetica Neue"/>
                  <a:ea typeface="Helvetica Neue"/>
                  <a:cs typeface="Helvetica Neue"/>
                  <a:sym typeface="Helvetica Neue"/>
                </a:endParaRPr>
              </a:p>
            </p:txBody>
          </p:sp>
        </p:grpSp>
      </p:grpSp>
      <p:grpSp>
        <p:nvGrpSpPr>
          <p:cNvPr id="180" name="Google Shape;180;p18"/>
          <p:cNvGrpSpPr/>
          <p:nvPr/>
        </p:nvGrpSpPr>
        <p:grpSpPr>
          <a:xfrm>
            <a:off x="4667250" y="952500"/>
            <a:ext cx="4095900" cy="3143400"/>
            <a:chOff x="0" y="0"/>
            <a:chExt cx="4095900" cy="3143400"/>
          </a:xfrm>
        </p:grpSpPr>
        <p:sp>
          <p:nvSpPr>
            <p:cNvPr id="181" name="Google Shape;181;p18"/>
            <p:cNvSpPr/>
            <p:nvPr/>
          </p:nvSpPr>
          <p:spPr>
            <a:xfrm>
              <a:off x="0" y="0"/>
              <a:ext cx="4095900" cy="3143400"/>
            </a:xfrm>
            <a:prstGeom prst="roundRect">
              <a:avLst>
                <a:gd name="adj" fmla="val 2424"/>
              </a:avLst>
            </a:prstGeom>
            <a:solidFill>
              <a:srgbClr val="F4F4F9">
                <a:alpha val="95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grpSp>
          <p:nvGrpSpPr>
            <p:cNvPr id="182" name="Google Shape;182;p18"/>
            <p:cNvGrpSpPr/>
            <p:nvPr/>
          </p:nvGrpSpPr>
          <p:grpSpPr>
            <a:xfrm>
              <a:off x="190500" y="190500"/>
              <a:ext cx="3714900" cy="1047900"/>
              <a:chOff x="0" y="0"/>
              <a:chExt cx="3714900" cy="1047900"/>
            </a:xfrm>
          </p:grpSpPr>
          <p:sp>
            <p:nvSpPr>
              <p:cNvPr id="183" name="Google Shape;183;p18"/>
              <p:cNvSpPr/>
              <p:nvPr/>
            </p:nvSpPr>
            <p:spPr>
              <a:xfrm>
                <a:off x="0" y="0"/>
                <a:ext cx="3714900" cy="10479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84" name="Google Shape;184;p18"/>
              <p:cNvSpPr txBox="1"/>
              <p:nvPr/>
            </p:nvSpPr>
            <p:spPr>
              <a:xfrm>
                <a:off x="0" y="0"/>
                <a:ext cx="3714900" cy="1047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600" b="1" dirty="0">
                    <a:solidFill>
                      <a:srgbClr val="512888"/>
                    </a:solidFill>
                    <a:latin typeface="Helvetica Neue"/>
                    <a:ea typeface="Helvetica Neue"/>
                    <a:cs typeface="Helvetica Neue"/>
                    <a:sym typeface="Helvetica Neue"/>
                  </a:rPr>
                  <a:t>Events Page</a:t>
                </a:r>
                <a:endParaRPr sz="1600" b="1" dirty="0">
                  <a:solidFill>
                    <a:srgbClr val="512888"/>
                  </a:solidFill>
                  <a:latin typeface="Helvetica Neue"/>
                  <a:ea typeface="Helvetica Neue"/>
                  <a:cs typeface="Helvetica Neue"/>
                  <a:sym typeface="Helvetica Neue"/>
                </a:endParaRPr>
              </a:p>
              <a:p>
                <a:pPr marL="0" lvl="0" indent="0" algn="l" rtl="0">
                  <a:spcBef>
                    <a:spcPts val="600"/>
                  </a:spcBef>
                  <a:spcAft>
                    <a:spcPts val="0"/>
                  </a:spcAft>
                  <a:buNone/>
                </a:pPr>
                <a:r>
                  <a:rPr lang="en-US" sz="1200" b="0" dirty="0">
                    <a:solidFill>
                      <a:srgbClr val="444444"/>
                    </a:solidFill>
                    <a:latin typeface="Helvetica Neue"/>
                    <a:ea typeface="Helvetica Neue"/>
                    <a:cs typeface="Helvetica Neue"/>
                    <a:sym typeface="Helvetica Neue"/>
                  </a:rPr>
                  <a:t>Access presentation slides, session recordings, and upcoming workshops directly on our events site.</a:t>
                </a:r>
                <a:endParaRPr sz="1200" b="0" dirty="0">
                  <a:solidFill>
                    <a:srgbClr val="444444"/>
                  </a:solidFill>
                  <a:latin typeface="Helvetica Neue"/>
                  <a:ea typeface="Helvetica Neue"/>
                  <a:cs typeface="Helvetica Neue"/>
                  <a:sym typeface="Helvetica Neue"/>
                </a:endParaRPr>
              </a:p>
            </p:txBody>
          </p:sp>
        </p:grpSp>
        <p:grpSp>
          <p:nvGrpSpPr>
            <p:cNvPr id="185" name="Google Shape;185;p18"/>
            <p:cNvGrpSpPr/>
            <p:nvPr/>
          </p:nvGrpSpPr>
          <p:grpSpPr>
            <a:xfrm>
              <a:off x="190500" y="1333500"/>
              <a:ext cx="3714900" cy="1457400"/>
              <a:chOff x="0" y="0"/>
              <a:chExt cx="3714900" cy="1457400"/>
            </a:xfrm>
          </p:grpSpPr>
          <p:pic>
            <p:nvPicPr>
              <p:cNvPr id="186" name="Image 186" descr="Screenshot of the K-State AI Consultation events webpage. An Upcoming section lists this session, How to Use AI Effectively for Literature Reviews."/>
              <p:cNvPicPr preferRelativeResize="0"/>
              <p:nvPr/>
            </p:nvPicPr>
            <p:blipFill rotWithShape="1">
              <a:blip r:embed="rId3">
                <a:alphaModFix/>
              </a:blip>
              <a:srcRect l="10" r="10"/>
              <a:stretch/>
            </p:blipFill>
            <p:spPr>
              <a:xfrm>
                <a:off x="0" y="0"/>
                <a:ext cx="3714900" cy="1457400"/>
              </a:xfrm>
              <a:prstGeom prst="roundRect">
                <a:avLst>
                  <a:gd name="adj" fmla="val 3921"/>
                </a:avLst>
              </a:prstGeom>
              <a:noFill/>
              <a:ln>
                <a:noFill/>
              </a:ln>
            </p:spPr>
          </p:pic>
          <p:sp>
            <p:nvSpPr>
              <p:cNvPr id="187" name="Google Shape;187;p18" descr="Screenshot of the top left portion of the Events page of the K-State AI Consultation Service's website."/>
              <p:cNvSpPr/>
              <p:nvPr/>
            </p:nvSpPr>
            <p:spPr>
              <a:xfrm>
                <a:off x="0" y="0"/>
                <a:ext cx="3714900" cy="1457400"/>
              </a:xfrm>
              <a:prstGeom prst="roundRect">
                <a:avLst>
                  <a:gd name="adj" fmla="val 3921"/>
                </a:avLst>
              </a:prstGeom>
              <a:solidFill>
                <a:srgbClr val="000000">
                  <a:alpha val="0"/>
                </a:srgbClr>
              </a:solidFill>
              <a:ln w="14300" cap="flat" cmpd="sng">
                <a:solidFill>
                  <a:srgbClr val="512888">
                    <a:alpha val="30000"/>
                  </a:srgbClr>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dirty="0"/>
              </a:p>
            </p:txBody>
          </p:sp>
        </p:grpSp>
      </p:grpSp>
      <p:sp>
        <p:nvSpPr>
          <p:cNvPr id="170" name="Google Shape;170;p18"/>
          <p:cNvSpPr txBox="1"/>
          <p:nvPr/>
        </p:nvSpPr>
        <p:spPr>
          <a:xfrm>
            <a:off x="2421775" y="4586600"/>
            <a:ext cx="6576600" cy="6234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2970"/>
              <a:buNone/>
            </a:pPr>
            <a:r>
              <a:rPr lang="en-US" sz="850" dirty="0">
                <a:solidFill>
                  <a:schemeClr val="lt1"/>
                </a:solidFill>
                <a:latin typeface="Helvetica Neue"/>
                <a:ea typeface="Helvetica Neue"/>
                <a:cs typeface="Helvetica Neue"/>
                <a:sym typeface="Helvetica Neue"/>
              </a:rPr>
              <a:t>Visit the website at https://www.k-state.edu/ai-consultation/events.html</a:t>
            </a:r>
            <a:endParaRPr sz="850" dirty="0">
              <a:solidFill>
                <a:schemeClr val="lt1"/>
              </a:solidFill>
              <a:latin typeface="Helvetica Neue"/>
              <a:ea typeface="Helvetica Neue"/>
              <a:cs typeface="Helvetica Neue"/>
              <a:sym typeface="Helvetica Neue"/>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2" name="Google Shape;682;p64"/>
          <p:cNvSpPr txBox="1">
            <a:spLocks noGrp="1"/>
          </p:cNvSpPr>
          <p:nvPr>
            <p:ph type="title" idx="4294967295"/>
          </p:nvPr>
        </p:nvSpPr>
        <p:spPr>
          <a:xfrm>
            <a:off x="119100" y="-37675"/>
            <a:ext cx="87132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Do the cited sources actually say what the tool claims they say?</a:t>
            </a:r>
            <a:endParaRPr sz="2220">
              <a:solidFill>
                <a:schemeClr val="lt1"/>
              </a:solidFill>
            </a:endParaRPr>
          </a:p>
        </p:txBody>
      </p:sp>
      <p:sp>
        <p:nvSpPr>
          <p:cNvPr id="684" name="Google Shape;684;p64"/>
          <p:cNvSpPr txBox="1"/>
          <p:nvPr/>
        </p:nvSpPr>
        <p:spPr>
          <a:xfrm>
            <a:off x="92125" y="806450"/>
            <a:ext cx="8940900" cy="386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Implications for effective use:</a:t>
            </a: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AutoNum type="arabicPeriod"/>
            </a:pPr>
            <a:r>
              <a:rPr lang="en-US" sz="2000">
                <a:solidFill>
                  <a:schemeClr val="dk1"/>
                </a:solidFill>
                <a:latin typeface="Calibri"/>
                <a:ea typeface="Calibri"/>
                <a:cs typeface="Calibri"/>
                <a:sym typeface="Calibri"/>
              </a:rPr>
              <a:t>Some tools will respond to instructions such as “do not cluster claims.” It is worth a try.</a:t>
            </a:r>
            <a:endParaRPr sz="2000">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AutoNum type="arabicPeriod"/>
            </a:pPr>
            <a:r>
              <a:rPr lang="en-US" sz="2000">
                <a:solidFill>
                  <a:schemeClr val="dk1"/>
                </a:solidFill>
                <a:latin typeface="Calibri"/>
                <a:ea typeface="Calibri"/>
                <a:cs typeface="Calibri"/>
                <a:sym typeface="Calibri"/>
              </a:rPr>
              <a:t>Present a frontier model with the complex claim and the cited sources and ask it to assess whether it is valid to suggest that each source supports all the claims.</a:t>
            </a:r>
            <a:endParaRPr sz="2000">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AutoNum type="arabicPeriod"/>
            </a:pPr>
            <a:r>
              <a:rPr lang="en-US" sz="2000">
                <a:solidFill>
                  <a:schemeClr val="dk1"/>
                </a:solidFill>
                <a:latin typeface="Calibri"/>
                <a:ea typeface="Calibri"/>
                <a:cs typeface="Calibri"/>
                <a:sym typeface="Calibri"/>
              </a:rPr>
              <a:t>Carefully analyze the cited documents to determine if they support the attributed claims.</a:t>
            </a:r>
            <a:endParaRPr sz="2000">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AutoNum type="arabicPeriod"/>
            </a:pPr>
            <a:r>
              <a:rPr lang="en-US" sz="2000">
                <a:solidFill>
                  <a:schemeClr val="dk1"/>
                </a:solidFill>
                <a:latin typeface="Calibri"/>
                <a:ea typeface="Calibri"/>
                <a:cs typeface="Calibri"/>
                <a:sym typeface="Calibri"/>
              </a:rPr>
              <a:t>If you are examining OA articles, upload the articles to a tool trained to provide granular citations (e.g., NotebookLM) and ask it to provide a synthesis.</a:t>
            </a:r>
            <a:endParaRPr sz="20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90" name="Google Shape;690;p65"/>
          <p:cNvSpPr txBox="1">
            <a:spLocks noGrp="1"/>
          </p:cNvSpPr>
          <p:nvPr>
            <p:ph type="title" idx="4294967295"/>
          </p:nvPr>
        </p:nvSpPr>
        <p:spPr>
          <a:xfrm>
            <a:off x="119100" y="-37675"/>
            <a:ext cx="8713200" cy="623400"/>
          </a:xfrm>
          <a:prstGeom prst="rect">
            <a:avLst/>
          </a:prstGeom>
          <a:noFill/>
          <a:ln>
            <a:noFill/>
          </a:ln>
        </p:spPr>
        <p:txBody>
          <a:bodyPr spcFirstLastPara="1" wrap="square" lIns="68575" tIns="34275" rIns="68575" bIns="34275" anchor="ctr" anchorCtr="0">
            <a:noAutofit/>
          </a:bodyPr>
          <a:lstStyle/>
          <a:p>
            <a:pPr marL="0" lvl="0" indent="0" algn="ctr" rtl="0">
              <a:lnSpc>
                <a:spcPct val="80000"/>
              </a:lnSpc>
              <a:spcBef>
                <a:spcPts val="0"/>
              </a:spcBef>
              <a:spcAft>
                <a:spcPts val="0"/>
              </a:spcAft>
              <a:buSzPts val="2970"/>
              <a:buNone/>
            </a:pPr>
            <a:r>
              <a:rPr lang="en-US" sz="2220">
                <a:solidFill>
                  <a:schemeClr val="lt1"/>
                </a:solidFill>
              </a:rPr>
              <a:t>Tips for checking validity of claims made by AI tools</a:t>
            </a:r>
            <a:endParaRPr sz="2220">
              <a:solidFill>
                <a:schemeClr val="lt1"/>
              </a:solidFill>
            </a:endParaRPr>
          </a:p>
        </p:txBody>
      </p:sp>
      <p:sp>
        <p:nvSpPr>
          <p:cNvPr id="692" name="Google Shape;692;p65"/>
          <p:cNvSpPr txBox="1"/>
          <p:nvPr/>
        </p:nvSpPr>
        <p:spPr>
          <a:xfrm>
            <a:off x="92125" y="806450"/>
            <a:ext cx="8940900" cy="386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latin typeface="Calibri"/>
                <a:ea typeface="Calibri"/>
                <a:cs typeface="Calibri"/>
                <a:sym typeface="Calibri"/>
              </a:rPr>
              <a:t>Use other AI tools trained to check citation accuracy</a:t>
            </a:r>
            <a:endParaRPr sz="20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p:txBody>
      </p:sp>
      <p:pic>
        <p:nvPicPr>
          <p:cNvPr id="693" name="Image 693" descr="Screenshot of the SemanticCite homepage, headed Elevate Your Research with Intelligent Citation Verification. It describes a tool that validates references across academic papers and AI-generated content using deep semantic analysis to uncover contextual insights and improve the quality of the work."/>
          <p:cNvPicPr preferRelativeResize="0"/>
          <p:nvPr/>
        </p:nvPicPr>
        <p:blipFill>
          <a:blip r:embed="rId3">
            <a:alphaModFix/>
          </a:blip>
          <a:stretch>
            <a:fillRect/>
          </a:stretch>
        </p:blipFill>
        <p:spPr>
          <a:xfrm>
            <a:off x="1323562" y="1353475"/>
            <a:ext cx="6496876" cy="3172275"/>
          </a:xfrm>
          <a:prstGeom prst="rect">
            <a:avLst/>
          </a:prstGeom>
          <a:noFill/>
          <a:ln>
            <a:noFill/>
          </a:ln>
        </p:spPr>
      </p:pic>
      <p:sp>
        <p:nvSpPr>
          <p:cNvPr id="694" name="Google Shape;694;p65"/>
          <p:cNvSpPr txBox="1"/>
          <p:nvPr/>
        </p:nvSpPr>
        <p:spPr>
          <a:xfrm>
            <a:off x="2507700" y="4768250"/>
            <a:ext cx="6040500" cy="3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50" dirty="0">
                <a:solidFill>
                  <a:schemeClr val="lt1"/>
                </a:solidFill>
                <a:latin typeface="Helvetica Neue"/>
                <a:ea typeface="Helvetica Neue"/>
                <a:cs typeface="Helvetica Neue"/>
                <a:sym typeface="Helvetica Neue"/>
              </a:rPr>
              <a:t>Source: https://semanticcite.com/</a:t>
            </a: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a:p>
            <a:pPr marL="0" lvl="0" indent="0" algn="l" rtl="0">
              <a:spcBef>
                <a:spcPts val="0"/>
              </a:spcBef>
              <a:spcAft>
                <a:spcPts val="0"/>
              </a:spcAft>
              <a:buNone/>
            </a:pPr>
            <a:endParaRPr sz="850" dirty="0">
              <a:solidFill>
                <a:schemeClr val="lt1"/>
              </a:solidFill>
              <a:latin typeface="Helvetica Neue"/>
              <a:ea typeface="Helvetica Neue"/>
              <a:cs typeface="Helvetica Neue"/>
              <a:sym typeface="Helvetica Neue"/>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9"/>
          <p:cNvSpPr txBox="1">
            <a:spLocks noGrp="1"/>
          </p:cNvSpPr>
          <p:nvPr>
            <p:ph type="ctrTitle"/>
          </p:nvPr>
        </p:nvSpPr>
        <p:spPr>
          <a:xfrm>
            <a:off x="338650" y="0"/>
            <a:ext cx="8520600" cy="6234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3300"/>
              <a:buNone/>
            </a:pPr>
            <a:r>
              <a:rPr lang="en-US" sz="2800">
                <a:solidFill>
                  <a:schemeClr val="lt1"/>
                </a:solidFill>
              </a:rPr>
              <a:t>AI Tools for Literature Reviews: Observations</a:t>
            </a:r>
            <a:endParaRPr sz="2800">
              <a:solidFill>
                <a:schemeClr val="lt1"/>
              </a:solidFill>
            </a:endParaRPr>
          </a:p>
        </p:txBody>
      </p:sp>
      <p:sp>
        <p:nvSpPr>
          <p:cNvPr id="193" name="Google Shape;193;p19"/>
          <p:cNvSpPr txBox="1"/>
          <p:nvPr/>
        </p:nvSpPr>
        <p:spPr>
          <a:xfrm>
            <a:off x="81700" y="728950"/>
            <a:ext cx="8777400" cy="3752700"/>
          </a:xfrm>
          <a:prstGeom prst="rect">
            <a:avLst/>
          </a:prstGeom>
          <a:noFill/>
          <a:ln>
            <a:noFill/>
          </a:ln>
        </p:spPr>
        <p:txBody>
          <a:bodyPr spcFirstLastPara="1" wrap="square" lIns="91425" tIns="91425" rIns="91425" bIns="91425" anchor="t" anchorCtr="0">
            <a:noAutofit/>
          </a:bodyPr>
          <a:lstStyle/>
          <a:p>
            <a:pPr marL="457200" lvl="0" indent="-355600" algn="l" rtl="0">
              <a:spcBef>
                <a:spcPts val="0"/>
              </a:spcBef>
              <a:spcAft>
                <a:spcPts val="0"/>
              </a:spcAft>
              <a:buClr>
                <a:schemeClr val="dk1"/>
              </a:buClr>
              <a:buSzPts val="2000"/>
              <a:buFont typeface="Calibri"/>
              <a:buAutoNum type="arabicPeriod"/>
            </a:pPr>
            <a:r>
              <a:rPr lang="en-US" sz="2000">
                <a:solidFill>
                  <a:schemeClr val="dk1"/>
                </a:solidFill>
                <a:latin typeface="Calibri"/>
                <a:ea typeface="Calibri"/>
                <a:cs typeface="Calibri"/>
                <a:sym typeface="Calibri"/>
              </a:rPr>
              <a:t>The number of AI tools is vast. A recent systematic review identified 388 optimized for evidence synthesis.</a:t>
            </a:r>
            <a:endParaRPr sz="2000">
              <a:solidFill>
                <a:schemeClr val="dk1"/>
              </a:solidFill>
              <a:latin typeface="Calibri"/>
              <a:ea typeface="Calibri"/>
              <a:cs typeface="Calibri"/>
              <a:sym typeface="Calibri"/>
            </a:endParaRPr>
          </a:p>
        </p:txBody>
      </p:sp>
      <p:pic>
        <p:nvPicPr>
          <p:cNvPr id="194" name="Image 194" descr="Opening page of the journal article by Sousa and colleagues, The landscape of artificial intelligence tools and platforms for evidence synthesis: a scoping review, published open access in Systematic Reviews in 2026."/>
          <p:cNvPicPr preferRelativeResize="0"/>
          <p:nvPr/>
        </p:nvPicPr>
        <p:blipFill>
          <a:blip r:embed="rId3">
            <a:alphaModFix/>
          </a:blip>
          <a:stretch>
            <a:fillRect/>
          </a:stretch>
        </p:blipFill>
        <p:spPr>
          <a:xfrm>
            <a:off x="138975" y="1702374"/>
            <a:ext cx="4367199" cy="1738760"/>
          </a:xfrm>
          <a:prstGeom prst="rect">
            <a:avLst/>
          </a:prstGeom>
          <a:noFill/>
          <a:ln w="19050" cap="flat" cmpd="sng">
            <a:solidFill>
              <a:schemeClr val="dk2"/>
            </a:solidFill>
            <a:prstDash val="solid"/>
            <a:round/>
            <a:headEnd type="none" w="sm" len="sm"/>
            <a:tailEnd type="none" w="sm" len="sm"/>
          </a:ln>
        </p:spPr>
      </p:pic>
      <p:pic>
        <p:nvPicPr>
          <p:cNvPr id="195" name="Image 195" descr="Excerpt from the article's Discussion section reporting that the authors identified 388 AI tools and platforms optimising any evidence-synthesis step across the 137 publications included, especially for study searching, screening and selection, extraction, and summary or synthesis."/>
          <p:cNvPicPr preferRelativeResize="0"/>
          <p:nvPr/>
        </p:nvPicPr>
        <p:blipFill>
          <a:blip r:embed="rId4">
            <a:alphaModFix/>
          </a:blip>
          <a:stretch>
            <a:fillRect/>
          </a:stretch>
        </p:blipFill>
        <p:spPr>
          <a:xfrm>
            <a:off x="4654050" y="1880663"/>
            <a:ext cx="4381500" cy="1171575"/>
          </a:xfrm>
          <a:prstGeom prst="rect">
            <a:avLst/>
          </a:prstGeom>
          <a:noFill/>
          <a:ln w="19050" cap="flat" cmpd="sng">
            <a:solidFill>
              <a:schemeClr val="dk2"/>
            </a:solidFill>
            <a:prstDash val="solid"/>
            <a:round/>
            <a:headEnd type="none" w="sm" len="sm"/>
            <a:tailEnd type="none" w="sm" len="sm"/>
          </a:ln>
        </p:spPr>
      </p:pic>
      <p:sp>
        <p:nvSpPr>
          <p:cNvPr id="196" name="Google Shape;196;p19"/>
          <p:cNvSpPr txBox="1"/>
          <p:nvPr/>
        </p:nvSpPr>
        <p:spPr>
          <a:xfrm>
            <a:off x="2430450" y="4610100"/>
            <a:ext cx="6605100" cy="533400"/>
          </a:xfrm>
          <a:prstGeom prst="rect">
            <a:avLst/>
          </a:prstGeom>
          <a:solidFill>
            <a:srgbClr val="000000">
              <a:alpha val="0"/>
            </a:srgbClr>
          </a:solidFill>
          <a:ln>
            <a:noFill/>
          </a:ln>
        </p:spPr>
        <p:txBody>
          <a:bodyPr spcFirstLastPara="1" wrap="square" lIns="0" tIns="0" rIns="0" bIns="0" anchor="ctr" anchorCtr="0">
            <a:normAutofit/>
          </a:bodyPr>
          <a:lstStyle/>
          <a:p>
            <a:pPr marL="0" lvl="0" indent="0" algn="l" rtl="0">
              <a:spcBef>
                <a:spcPts val="0"/>
              </a:spcBef>
              <a:spcAft>
                <a:spcPts val="0"/>
              </a:spcAft>
              <a:buNone/>
            </a:pPr>
            <a:r>
              <a:rPr lang="en-US" sz="850" b="0" i="0" dirty="0">
                <a:solidFill>
                  <a:srgbClr val="FFFFFF"/>
                </a:solidFill>
                <a:latin typeface="Helvetica Neue"/>
                <a:ea typeface="Helvetica Neue"/>
                <a:cs typeface="Helvetica Neue"/>
                <a:sym typeface="Helvetica Neue"/>
              </a:rPr>
              <a:t>Source: Sousa, M. S. A., Peiris, S., Figueiró, M. F., Haby, M. M., Baraldi, A. C., Reveiz, L., &amp; Souza, J. P. (2026). The landscape of artificial intelligence tools and platforms for evidence synthesis: A scoping review. Systematic Reviews, 15(1), 82. https://doi.org/10.1186/s13643-025-02842-y</a:t>
            </a:r>
            <a:endParaRPr sz="850" b="0" i="0" dirty="0">
              <a:solidFill>
                <a:srgbClr val="FFFFFF"/>
              </a:solidFill>
              <a:latin typeface="Helvetica Neue"/>
              <a:ea typeface="Helvetica Neue"/>
              <a:cs typeface="Helvetica Neue"/>
              <a:sym typeface="Helvetica Neu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0">
            <a:extLst>
              <a:ext uri="{C183D7F6-B498-43B3-948B-1728B52AA6E4}">
                <adec:decorative xmlns:adec="http://schemas.microsoft.com/office/drawing/2017/decorative" val="1"/>
              </a:ext>
            </a:extLst>
          </p:cNvPr>
          <p:cNvSpPr txBox="1">
            <a:spLocks noGrp="1"/>
          </p:cNvSpPr>
          <p:nvPr>
            <p:ph type="title" idx="4294967295"/>
          </p:nvPr>
        </p:nvSpPr>
        <p:spPr>
          <a:xfrm>
            <a:off x="338650" y="0"/>
            <a:ext cx="8520600" cy="6234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3300"/>
              <a:buNone/>
            </a:pPr>
            <a:r>
              <a:rPr lang="en-US" sz="2800">
                <a:solidFill>
                  <a:schemeClr val="lt1"/>
                </a:solidFill>
              </a:rPr>
              <a:t>AI Tools for Literature Reviews: Observations</a:t>
            </a:r>
            <a:endParaRPr sz="2800">
              <a:solidFill>
                <a:schemeClr val="lt1"/>
              </a:solidFill>
            </a:endParaRPr>
          </a:p>
        </p:txBody>
      </p:sp>
      <p:sp>
        <p:nvSpPr>
          <p:cNvPr id="202" name="Google Shape;202;p20"/>
          <p:cNvSpPr txBox="1"/>
          <p:nvPr/>
        </p:nvSpPr>
        <p:spPr>
          <a:xfrm>
            <a:off x="81700" y="728950"/>
            <a:ext cx="8777400" cy="57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a:solidFill>
                  <a:schemeClr val="dk1"/>
                </a:solidFill>
                <a:latin typeface="Calibri"/>
                <a:ea typeface="Calibri"/>
                <a:cs typeface="Calibri"/>
                <a:sym typeface="Calibri"/>
              </a:rPr>
              <a:t>2.    The tools are becoming agentic.</a:t>
            </a:r>
            <a:endParaRPr sz="2000">
              <a:solidFill>
                <a:schemeClr val="dk1"/>
              </a:solidFill>
              <a:latin typeface="Calibri"/>
              <a:ea typeface="Calibri"/>
              <a:cs typeface="Calibri"/>
              <a:sym typeface="Calibri"/>
            </a:endParaRPr>
          </a:p>
          <a:p>
            <a:pPr marL="457200" lvl="0" indent="0" algn="l" rtl="0">
              <a:spcBef>
                <a:spcPts val="0"/>
              </a:spcBef>
              <a:spcAft>
                <a:spcPts val="0"/>
              </a:spcAft>
              <a:buNone/>
            </a:pPr>
            <a:endParaRPr sz="2000">
              <a:solidFill>
                <a:schemeClr val="dk1"/>
              </a:solidFill>
              <a:latin typeface="Calibri"/>
              <a:ea typeface="Calibri"/>
              <a:cs typeface="Calibri"/>
              <a:sym typeface="Calibri"/>
            </a:endParaRPr>
          </a:p>
        </p:txBody>
      </p:sp>
      <p:pic>
        <p:nvPicPr>
          <p:cNvPr id="203" name="Image 203" descr="Microsoft's definition of agentic AI: AI systems that have agency, meaning the ability to make decisions and take actions independently in pursuit of a goal. Unlike traditional AI models or chat-based assistants, agentic systems perceive their environment by ingesting data, signals, or user input; reason about that information to create a plan; act by calling tools, APIs, or systems; and reflect on outcomes and adjust their approach."/>
          <p:cNvPicPr preferRelativeResize="0"/>
          <p:nvPr/>
        </p:nvPicPr>
        <p:blipFill>
          <a:blip r:embed="rId3">
            <a:alphaModFix/>
          </a:blip>
          <a:stretch>
            <a:fillRect/>
          </a:stretch>
        </p:blipFill>
        <p:spPr>
          <a:xfrm>
            <a:off x="402700" y="1895050"/>
            <a:ext cx="4419599" cy="1821757"/>
          </a:xfrm>
          <a:prstGeom prst="rect">
            <a:avLst/>
          </a:prstGeom>
          <a:noFill/>
          <a:ln w="19050" cap="flat" cmpd="sng">
            <a:solidFill>
              <a:schemeClr val="dk2"/>
            </a:solidFill>
            <a:prstDash val="solid"/>
            <a:round/>
            <a:headEnd type="none" w="sm" len="sm"/>
            <a:tailEnd type="none" w="sm" len="sm"/>
          </a:ln>
        </p:spPr>
      </p:pic>
      <p:pic>
        <p:nvPicPr>
          <p:cNvPr id="204" name="Image 204" descr="Anthropic diagram of an agentic loop. An input flows through a large language model to an output. Along the way the model exchanges queries and results with a retrieval component, sends calls and receives responses from tools, and reads from and writes to memory."/>
          <p:cNvPicPr preferRelativeResize="0"/>
          <p:nvPr/>
        </p:nvPicPr>
        <p:blipFill>
          <a:blip r:embed="rId4">
            <a:alphaModFix/>
          </a:blip>
          <a:stretch>
            <a:fillRect/>
          </a:stretch>
        </p:blipFill>
        <p:spPr>
          <a:xfrm>
            <a:off x="5556150" y="1895038"/>
            <a:ext cx="3209925" cy="1609725"/>
          </a:xfrm>
          <a:prstGeom prst="rect">
            <a:avLst/>
          </a:prstGeom>
          <a:noFill/>
          <a:ln w="19050" cap="flat" cmpd="sng">
            <a:solidFill>
              <a:schemeClr val="dk2"/>
            </a:solidFill>
            <a:prstDash val="solid"/>
            <a:round/>
            <a:headEnd type="none" w="sm" len="sm"/>
            <a:tailEnd type="none" w="sm" len="sm"/>
          </a:ln>
        </p:spPr>
      </p:pic>
      <p:sp>
        <p:nvSpPr>
          <p:cNvPr id="207" name="Google Shape;207;p20"/>
          <p:cNvSpPr txBox="1"/>
          <p:nvPr/>
        </p:nvSpPr>
        <p:spPr>
          <a:xfrm>
            <a:off x="2424375" y="4572000"/>
            <a:ext cx="6667500" cy="5715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850" dirty="0">
                <a:solidFill>
                  <a:srgbClr val="FFFFFF"/>
                </a:solidFill>
                <a:latin typeface="Helvetica Neue"/>
                <a:ea typeface="Helvetica Neue"/>
                <a:cs typeface="Helvetica Neue"/>
                <a:sym typeface="Helvetica Neue"/>
              </a:rPr>
              <a:t>Sources: Left: </a:t>
            </a:r>
            <a:r>
              <a:rPr lang="en-US" sz="850" b="0" dirty="0">
                <a:solidFill>
                  <a:srgbClr val="FFFFFF"/>
                </a:solidFill>
                <a:latin typeface="Helvetica Neue"/>
                <a:ea typeface="Helvetica Neue"/>
                <a:cs typeface="Helvetica Neue"/>
                <a:sym typeface="Helvetica Neue"/>
              </a:rPr>
              <a:t>What is Agentic AI? Microsoft. Retrieved July 13, 2026, from </a:t>
            </a:r>
            <a:r>
              <a:rPr lang="en-US" sz="850" b="0" u="sng" dirty="0">
                <a:solidFill>
                  <a:srgbClr val="FFFFFF"/>
                </a:solidFill>
                <a:latin typeface="Helvetica Neue"/>
                <a:ea typeface="Helvetica Neue"/>
                <a:cs typeface="Helvetica Neue"/>
                <a:sym typeface="Helvetica Neue"/>
                <a:hlinkClick r:id="rId5" tooltip="Microsoft article: What is agentic AI?">
                  <a:extLst>
                    <a:ext uri="{A12FA001-AC4F-418D-AE19-62706E023703}">
                      <ahyp:hlinkClr xmlns:ahyp="http://schemas.microsoft.com/office/drawing/2018/hyperlinkcolor" val="tx"/>
                    </a:ext>
                  </a:extLst>
                </a:hlinkClick>
              </a:rPr>
              <a:t>https://www.microsoft.com/en-us/software-development-companies/resources/articles/what-is-agentic-ai</a:t>
            </a:r>
            <a:endParaRPr sz="850" b="0" dirty="0">
              <a:solidFill>
                <a:srgbClr val="FFFFFF"/>
              </a:solidFill>
              <a:latin typeface="Helvetica Neue"/>
              <a:ea typeface="Helvetica Neue"/>
              <a:cs typeface="Helvetica Neue"/>
              <a:sym typeface="Helvetica Neue"/>
            </a:endParaRPr>
          </a:p>
          <a:p>
            <a:pPr marL="0" lvl="0" indent="0" algn="l" rtl="0">
              <a:spcBef>
                <a:spcPts val="225"/>
              </a:spcBef>
              <a:spcAft>
                <a:spcPts val="0"/>
              </a:spcAft>
              <a:buNone/>
            </a:pPr>
            <a:r>
              <a:rPr lang="en-US" sz="850" dirty="0">
                <a:solidFill>
                  <a:srgbClr val="FFFFFF"/>
                </a:solidFill>
                <a:latin typeface="Helvetica Neue"/>
                <a:ea typeface="Helvetica Neue"/>
                <a:cs typeface="Helvetica Neue"/>
                <a:sym typeface="Helvetica Neue"/>
              </a:rPr>
              <a:t>Right: </a:t>
            </a:r>
            <a:r>
              <a:rPr lang="en-US" sz="850" b="0" dirty="0">
                <a:solidFill>
                  <a:srgbClr val="FFFFFF"/>
                </a:solidFill>
                <a:latin typeface="Helvetica Neue"/>
                <a:ea typeface="Helvetica Neue"/>
                <a:cs typeface="Helvetica Neue"/>
                <a:sym typeface="Helvetica Neue"/>
              </a:rPr>
              <a:t>Building Effective AI Agents. (n.d.). Retrieved July 13, 2026, from </a:t>
            </a:r>
            <a:r>
              <a:rPr lang="en-US" sz="850" b="0" u="sng" dirty="0">
                <a:solidFill>
                  <a:srgbClr val="FFFFFF"/>
                </a:solidFill>
                <a:latin typeface="Helvetica Neue"/>
                <a:ea typeface="Helvetica Neue"/>
                <a:cs typeface="Helvetica Neue"/>
                <a:sym typeface="Helvetica Neue"/>
                <a:hlinkClick r:id="rId6" tooltip="Anthropic engineering article: Building Effective AI Agents">
                  <a:extLst>
                    <a:ext uri="{A12FA001-AC4F-418D-AE19-62706E023703}">
                      <ahyp:hlinkClr xmlns:ahyp="http://schemas.microsoft.com/office/drawing/2018/hyperlinkcolor" val="tx"/>
                    </a:ext>
                  </a:extLst>
                </a:hlinkClick>
              </a:rPr>
              <a:t>https://www.anthropic.com/engineering/building-effective-agents</a:t>
            </a:r>
            <a:r>
              <a:rPr lang="en-US" sz="850" b="0" dirty="0">
                <a:solidFill>
                  <a:srgbClr val="FFFFFF"/>
                </a:solidFill>
                <a:latin typeface="Helvetica Neue"/>
                <a:ea typeface="Helvetica Neue"/>
                <a:cs typeface="Helvetica Neue"/>
                <a:sym typeface="Helvetica Neue"/>
              </a:rPr>
              <a:t> </a:t>
            </a:r>
            <a:endParaRPr sz="850" b="0" dirty="0">
              <a:solidFill>
                <a:srgbClr val="FFFFFF"/>
              </a:solidFill>
              <a:latin typeface="Helvetica Neue"/>
              <a:ea typeface="Helvetica Neue"/>
              <a:cs typeface="Helvetica Neue"/>
              <a:sym typeface="Helvetica Neue"/>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1">
            <a:extLst>
              <a:ext uri="{C183D7F6-B498-43B3-948B-1728B52AA6E4}">
                <adec:decorative xmlns:adec="http://schemas.microsoft.com/office/drawing/2017/decorative" val="1"/>
              </a:ext>
            </a:extLst>
          </p:cNvPr>
          <p:cNvSpPr txBox="1">
            <a:spLocks noGrp="1"/>
          </p:cNvSpPr>
          <p:nvPr>
            <p:ph type="title" idx="4294967295"/>
          </p:nvPr>
        </p:nvSpPr>
        <p:spPr>
          <a:xfrm>
            <a:off x="338650" y="0"/>
            <a:ext cx="8520600" cy="6234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3300"/>
              <a:buNone/>
            </a:pPr>
            <a:r>
              <a:rPr lang="en-US" sz="2800">
                <a:solidFill>
                  <a:schemeClr val="lt1"/>
                </a:solidFill>
              </a:rPr>
              <a:t>AI Tools for Literature Reviews: Observations</a:t>
            </a:r>
            <a:endParaRPr sz="2800">
              <a:solidFill>
                <a:schemeClr val="lt1"/>
              </a:solidFill>
            </a:endParaRPr>
          </a:p>
        </p:txBody>
      </p:sp>
      <p:sp>
        <p:nvSpPr>
          <p:cNvPr id="213" name="Google Shape;213;p21"/>
          <p:cNvSpPr txBox="1"/>
          <p:nvPr/>
        </p:nvSpPr>
        <p:spPr>
          <a:xfrm>
            <a:off x="81700" y="728950"/>
            <a:ext cx="8777400" cy="57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a:solidFill>
                  <a:schemeClr val="dk1"/>
                </a:solidFill>
                <a:latin typeface="Calibri"/>
                <a:ea typeface="Calibri"/>
                <a:cs typeface="Calibri"/>
                <a:sym typeface="Calibri"/>
              </a:rPr>
              <a:t>3.    You can often toggle the level of effort (and energy) the tool will use.</a:t>
            </a:r>
            <a:endParaRPr sz="2000">
              <a:solidFill>
                <a:schemeClr val="dk1"/>
              </a:solidFill>
              <a:latin typeface="Calibri"/>
              <a:ea typeface="Calibri"/>
              <a:cs typeface="Calibri"/>
              <a:sym typeface="Calibri"/>
            </a:endParaRPr>
          </a:p>
          <a:p>
            <a:pPr marL="457200" lvl="0" indent="0" algn="l" rtl="0">
              <a:spcBef>
                <a:spcPts val="0"/>
              </a:spcBef>
              <a:spcAft>
                <a:spcPts val="0"/>
              </a:spcAft>
              <a:buNone/>
            </a:pPr>
            <a:endParaRPr sz="2000">
              <a:solidFill>
                <a:schemeClr val="dk1"/>
              </a:solidFill>
              <a:latin typeface="Calibri"/>
              <a:ea typeface="Calibri"/>
              <a:cs typeface="Calibri"/>
              <a:sym typeface="Calibri"/>
            </a:endParaRPr>
          </a:p>
        </p:txBody>
      </p:sp>
      <p:sp>
        <p:nvSpPr>
          <p:cNvPr id="215" name="Google Shape;215;p21"/>
          <p:cNvSpPr txBox="1"/>
          <p:nvPr/>
        </p:nvSpPr>
        <p:spPr>
          <a:xfrm>
            <a:off x="129200" y="3657775"/>
            <a:ext cx="4442700" cy="734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2000" dirty="0">
                <a:solidFill>
                  <a:schemeClr val="dk1"/>
                </a:solidFill>
                <a:latin typeface="Calibri"/>
                <a:ea typeface="Calibri"/>
                <a:cs typeface="Calibri"/>
                <a:sym typeface="Calibri"/>
              </a:rPr>
              <a:t>ChatGPT</a:t>
            </a:r>
            <a:endParaRPr sz="3100" dirty="0">
              <a:solidFill>
                <a:schemeClr val="dk1"/>
              </a:solidFill>
              <a:latin typeface="Calibri"/>
              <a:ea typeface="Calibri"/>
              <a:cs typeface="Calibri"/>
              <a:sym typeface="Calibri"/>
            </a:endParaRPr>
          </a:p>
          <a:p>
            <a:pPr marL="0" lvl="0" indent="0" algn="l" rtl="0">
              <a:spcBef>
                <a:spcPts val="0"/>
              </a:spcBef>
              <a:spcAft>
                <a:spcPts val="0"/>
              </a:spcAft>
              <a:buNone/>
            </a:pPr>
            <a:endParaRPr sz="2100" dirty="0">
              <a:solidFill>
                <a:schemeClr val="dk1"/>
              </a:solidFill>
              <a:latin typeface="Calibri"/>
              <a:ea typeface="Calibri"/>
              <a:cs typeface="Calibri"/>
              <a:sym typeface="Calibri"/>
            </a:endParaRPr>
          </a:p>
        </p:txBody>
      </p:sp>
      <p:pic>
        <p:nvPicPr>
          <p:cNvPr id="214" name="Image 214" descr="Screenshot of the ChatGPT prompt box with the intelligence selector open, offering Instant 5.5, Medium, and High. High is checked."/>
          <p:cNvPicPr preferRelativeResize="0"/>
          <p:nvPr/>
        </p:nvPicPr>
        <p:blipFill>
          <a:blip r:embed="rId3">
            <a:alphaModFix/>
          </a:blip>
          <a:stretch>
            <a:fillRect/>
          </a:stretch>
        </p:blipFill>
        <p:spPr>
          <a:xfrm>
            <a:off x="81700" y="1727100"/>
            <a:ext cx="4490300" cy="1761349"/>
          </a:xfrm>
          <a:prstGeom prst="rect">
            <a:avLst/>
          </a:prstGeom>
          <a:noFill/>
          <a:ln w="19050" cap="flat" cmpd="sng">
            <a:solidFill>
              <a:schemeClr val="dk2"/>
            </a:solidFill>
            <a:prstDash val="solid"/>
            <a:round/>
            <a:headEnd type="none" w="sm" len="sm"/>
            <a:tailEnd type="none" w="sm" len="sm"/>
          </a:ln>
        </p:spPr>
      </p:pic>
      <p:sp>
        <p:nvSpPr>
          <p:cNvPr id="217" name="Google Shape;217;p21"/>
          <p:cNvSpPr txBox="1"/>
          <p:nvPr/>
        </p:nvSpPr>
        <p:spPr>
          <a:xfrm>
            <a:off x="4782425" y="3657775"/>
            <a:ext cx="4347600" cy="623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2000">
                <a:solidFill>
                  <a:schemeClr val="dk1"/>
                </a:solidFill>
                <a:latin typeface="Calibri"/>
                <a:ea typeface="Calibri"/>
                <a:cs typeface="Calibri"/>
                <a:sym typeface="Calibri"/>
              </a:rPr>
              <a:t>Microsoft 365 Copilot Chat</a:t>
            </a:r>
            <a:endParaRPr sz="3100">
              <a:solidFill>
                <a:schemeClr val="dk1"/>
              </a:solidFill>
              <a:latin typeface="Calibri"/>
              <a:ea typeface="Calibri"/>
              <a:cs typeface="Calibri"/>
              <a:sym typeface="Calibri"/>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p:txBody>
      </p:sp>
      <p:pic>
        <p:nvPicPr>
          <p:cNvPr id="216" name="Image 216" descr="Screenshot of Microsoft 365 Copilot Chat with its response-mode menu open, offering Auto, which decides how long to think; Quick response, which answers right away; and Think deeper, which thinks longer for better answers. Auto is checked."/>
          <p:cNvPicPr preferRelativeResize="0"/>
          <p:nvPr/>
        </p:nvPicPr>
        <p:blipFill>
          <a:blip r:embed="rId4">
            <a:alphaModFix/>
          </a:blip>
          <a:stretch>
            <a:fillRect/>
          </a:stretch>
        </p:blipFill>
        <p:spPr>
          <a:xfrm>
            <a:off x="4844750" y="1928212"/>
            <a:ext cx="4222975" cy="1287075"/>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2">
            <a:extLst>
              <a:ext uri="{C183D7F6-B498-43B3-948B-1728B52AA6E4}">
                <adec:decorative xmlns:adec="http://schemas.microsoft.com/office/drawing/2017/decorative" val="1"/>
              </a:ext>
            </a:extLst>
          </p:cNvPr>
          <p:cNvSpPr txBox="1">
            <a:spLocks noGrp="1"/>
          </p:cNvSpPr>
          <p:nvPr>
            <p:ph type="title" idx="4294967295"/>
          </p:nvPr>
        </p:nvSpPr>
        <p:spPr>
          <a:xfrm>
            <a:off x="338650" y="0"/>
            <a:ext cx="8520600" cy="6234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3300"/>
              <a:buNone/>
            </a:pPr>
            <a:r>
              <a:rPr lang="en-US" sz="2800">
                <a:solidFill>
                  <a:schemeClr val="lt1"/>
                </a:solidFill>
              </a:rPr>
              <a:t>AI Tools for Literature Reviews: Observations</a:t>
            </a:r>
            <a:endParaRPr sz="2800">
              <a:solidFill>
                <a:schemeClr val="lt1"/>
              </a:solidFill>
            </a:endParaRPr>
          </a:p>
        </p:txBody>
      </p:sp>
      <p:sp>
        <p:nvSpPr>
          <p:cNvPr id="223" name="Google Shape;223;p22"/>
          <p:cNvSpPr txBox="1"/>
          <p:nvPr/>
        </p:nvSpPr>
        <p:spPr>
          <a:xfrm>
            <a:off x="81850" y="656000"/>
            <a:ext cx="8777400" cy="51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a:solidFill>
                  <a:schemeClr val="dk1"/>
                </a:solidFill>
                <a:latin typeface="Calibri"/>
                <a:ea typeface="Calibri"/>
                <a:cs typeface="Calibri"/>
                <a:sym typeface="Calibri"/>
              </a:rPr>
              <a:t>4.    Most use  Large Language Models (LLMs) trained on copyrighted work.</a:t>
            </a:r>
            <a:endParaRPr sz="2000">
              <a:solidFill>
                <a:schemeClr val="dk1"/>
              </a:solidFill>
              <a:latin typeface="Calibri"/>
              <a:ea typeface="Calibri"/>
              <a:cs typeface="Calibri"/>
              <a:sym typeface="Calibri"/>
            </a:endParaRPr>
          </a:p>
          <a:p>
            <a:pPr marL="457200" lvl="0" indent="0" algn="l" rtl="0">
              <a:spcBef>
                <a:spcPts val="0"/>
              </a:spcBef>
              <a:spcAft>
                <a:spcPts val="0"/>
              </a:spcAft>
              <a:buNone/>
            </a:pPr>
            <a:endParaRPr sz="2000">
              <a:solidFill>
                <a:schemeClr val="dk1"/>
              </a:solidFill>
              <a:latin typeface="Calibri"/>
              <a:ea typeface="Calibri"/>
              <a:cs typeface="Calibri"/>
              <a:sym typeface="Calibri"/>
            </a:endParaRPr>
          </a:p>
        </p:txBody>
      </p:sp>
      <p:pic>
        <p:nvPicPr>
          <p:cNvPr id="224" name="Image 224" descr="Bloomberg Law graphic titled Legal Theories Behind AI Lawsuits. Theory 1 holds that AI firms make direct copies of images, books, and code from the internet to train models. Theory 2 holds that the outputs of tools such as ChatGPT, Stable Diffusion, and Copilot violate the derivative rights of authors."/>
          <p:cNvPicPr preferRelativeResize="0"/>
          <p:nvPr/>
        </p:nvPicPr>
        <p:blipFill>
          <a:blip r:embed="rId3">
            <a:alphaModFix/>
          </a:blip>
          <a:stretch>
            <a:fillRect/>
          </a:stretch>
        </p:blipFill>
        <p:spPr>
          <a:xfrm>
            <a:off x="827725" y="1267700"/>
            <a:ext cx="1901800" cy="3174899"/>
          </a:xfrm>
          <a:prstGeom prst="rect">
            <a:avLst/>
          </a:prstGeom>
          <a:noFill/>
          <a:ln w="19050" cap="flat" cmpd="sng">
            <a:solidFill>
              <a:schemeClr val="dk2"/>
            </a:solidFill>
            <a:prstDash val="solid"/>
            <a:round/>
            <a:headEnd type="none" w="sm" len="sm"/>
            <a:tailEnd type="none" w="sm" len="sm"/>
          </a:ln>
        </p:spPr>
      </p:pic>
      <p:pic>
        <p:nvPicPr>
          <p:cNvPr id="225" name="Image 225" descr="Authors Guild promotional graphic reading Authors Go to Washington: The Authors Guild Takes the AI Copyright Fight to Capitol Hill, over a photograph of five authors standing together."/>
          <p:cNvPicPr preferRelativeResize="0"/>
          <p:nvPr/>
        </p:nvPicPr>
        <p:blipFill>
          <a:blip r:embed="rId4">
            <a:alphaModFix/>
          </a:blip>
          <a:stretch>
            <a:fillRect/>
          </a:stretch>
        </p:blipFill>
        <p:spPr>
          <a:xfrm>
            <a:off x="3914975" y="1421250"/>
            <a:ext cx="4944275" cy="2754750"/>
          </a:xfrm>
          <a:prstGeom prst="rect">
            <a:avLst/>
          </a:prstGeom>
          <a:noFill/>
          <a:ln w="19050" cap="flat" cmpd="sng">
            <a:solidFill>
              <a:schemeClr val="dk2"/>
            </a:solidFill>
            <a:prstDash val="solid"/>
            <a:round/>
            <a:headEnd type="none" w="sm" len="sm"/>
            <a:tailEnd type="none" w="sm" len="sm"/>
          </a:ln>
        </p:spPr>
      </p:pic>
      <p:sp>
        <p:nvSpPr>
          <p:cNvPr id="226" name="Google Shape;226;p22"/>
          <p:cNvSpPr/>
          <p:nvPr/>
        </p:nvSpPr>
        <p:spPr>
          <a:xfrm>
            <a:off x="2190750" y="4581375"/>
            <a:ext cx="6852900" cy="5145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chemeClr val="dk1"/>
              </a:buClr>
              <a:buSzPts val="1100"/>
              <a:buFont typeface="Arial"/>
              <a:buNone/>
            </a:pPr>
            <a:r>
              <a:rPr lang="en-US" sz="850" dirty="0">
                <a:solidFill>
                  <a:schemeClr val="lt1"/>
                </a:solidFill>
                <a:latin typeface="Helvetica Neue"/>
                <a:ea typeface="Helvetica Neue"/>
                <a:cs typeface="Helvetica Neue"/>
                <a:sym typeface="Helvetica Neue"/>
              </a:rPr>
              <a:t>Sources: Left: Poritz, I. (2023, December 18). </a:t>
            </a:r>
            <a:r>
              <a:rPr lang="en-US" sz="850" i="1" dirty="0">
                <a:solidFill>
                  <a:schemeClr val="lt1"/>
                </a:solidFill>
                <a:latin typeface="Helvetica Neue"/>
                <a:ea typeface="Helvetica Neue"/>
                <a:cs typeface="Helvetica Neue"/>
                <a:sym typeface="Helvetica Neue"/>
              </a:rPr>
              <a:t>AI’s billion-dollar copyright battle starts with a font designer. </a:t>
            </a:r>
            <a:r>
              <a:rPr lang="en-US" sz="850" u="sng" dirty="0">
                <a:solidFill>
                  <a:schemeClr val="lt1"/>
                </a:solidFill>
                <a:latin typeface="Helvetica Neue"/>
                <a:ea typeface="Helvetica Neue"/>
                <a:cs typeface="Helvetica Neue"/>
                <a:sym typeface="Helvetica Neue"/>
                <a:hlinkClick r:id="rId5" tooltip="Bloomberg Law: AI's billion-dollar copyright battle starts with a font designer">
                  <a:extLst>
                    <a:ext uri="{A12FA001-AC4F-418D-AE19-62706E023703}">
                      <ahyp:hlinkClr xmlns:ahyp="http://schemas.microsoft.com/office/drawing/2018/hyperlinkcolor" val="tx"/>
                    </a:ext>
                  </a:extLst>
                </a:hlinkClick>
              </a:rPr>
              <a:t>https://news.bloomberglaw.com/ip-law/ais-billion-dollar-copyright-battle-starts-with-a-font-designer</a:t>
            </a:r>
            <a:r>
              <a:rPr lang="en-US" sz="850" dirty="0">
                <a:solidFill>
                  <a:schemeClr val="lt1"/>
                </a:solidFill>
                <a:latin typeface="Helvetica Neue"/>
                <a:ea typeface="Helvetica Neue"/>
                <a:cs typeface="Helvetica Neue"/>
                <a:sym typeface="Helvetica Neue"/>
              </a:rPr>
              <a:t> </a:t>
            </a:r>
            <a:endParaRPr sz="850" dirty="0">
              <a:solidFill>
                <a:schemeClr val="lt1"/>
              </a:solidFill>
              <a:latin typeface="Helvetica Neue"/>
              <a:ea typeface="Helvetica Neue"/>
              <a:cs typeface="Helvetica Neue"/>
              <a:sym typeface="Helvetica Neue"/>
            </a:endParaRPr>
          </a:p>
          <a:p>
            <a:pPr marL="0" lvl="0" indent="0" algn="l" rtl="0">
              <a:lnSpc>
                <a:spcPct val="90000"/>
              </a:lnSpc>
              <a:spcBef>
                <a:spcPts val="0"/>
              </a:spcBef>
              <a:spcAft>
                <a:spcPts val="0"/>
              </a:spcAft>
              <a:buClr>
                <a:schemeClr val="dk1"/>
              </a:buClr>
              <a:buSzPts val="1100"/>
              <a:buFont typeface="Arial"/>
              <a:buNone/>
            </a:pPr>
            <a:r>
              <a:rPr lang="en-US" sz="850" dirty="0">
                <a:solidFill>
                  <a:schemeClr val="lt1"/>
                </a:solidFill>
                <a:latin typeface="Helvetica Neue"/>
                <a:ea typeface="Helvetica Neue"/>
                <a:cs typeface="Helvetica Neue"/>
                <a:sym typeface="Helvetica Neue"/>
              </a:rPr>
              <a:t>Right: </a:t>
            </a:r>
            <a:r>
              <a:rPr lang="en-US" sz="850" i="1" dirty="0">
                <a:solidFill>
                  <a:schemeClr val="lt1"/>
                </a:solidFill>
                <a:latin typeface="Helvetica Neue"/>
                <a:ea typeface="Helvetica Neue"/>
                <a:cs typeface="Helvetica Neue"/>
                <a:sym typeface="Helvetica Neue"/>
              </a:rPr>
              <a:t>Authors go to Washington: The Authors Guild takes the AI copyright fight to Capitol Hill. </a:t>
            </a:r>
            <a:r>
              <a:rPr lang="en-US" sz="850" dirty="0">
                <a:solidFill>
                  <a:schemeClr val="lt1"/>
                </a:solidFill>
                <a:latin typeface="Helvetica Neue"/>
                <a:ea typeface="Helvetica Neue"/>
                <a:cs typeface="Helvetica Neue"/>
                <a:sym typeface="Helvetica Neue"/>
              </a:rPr>
              <a:t>(n.d.). The Authors Guild. Retrieved July 13, 2026, from </a:t>
            </a:r>
            <a:r>
              <a:rPr lang="en-US" sz="850" u="sng" dirty="0">
                <a:solidFill>
                  <a:schemeClr val="lt1"/>
                </a:solidFill>
                <a:latin typeface="Helvetica Neue"/>
                <a:ea typeface="Helvetica Neue"/>
                <a:cs typeface="Helvetica Neue"/>
                <a:sym typeface="Helvetica Neue"/>
                <a:hlinkClick r:id="rId6" tooltip="The Authors Guild: Authors go to Washington">
                  <a:extLst>
                    <a:ext uri="{A12FA001-AC4F-418D-AE19-62706E023703}">
                      <ahyp:hlinkClr xmlns:ahyp="http://schemas.microsoft.com/office/drawing/2018/hyperlinkcolor" val="tx"/>
                    </a:ext>
                  </a:extLst>
                </a:hlinkClick>
              </a:rPr>
              <a:t>https://authorsguild.org/news/authors-go-to-washington-capitol-hill/</a:t>
            </a:r>
            <a:r>
              <a:rPr lang="en-US" sz="850" dirty="0">
                <a:solidFill>
                  <a:schemeClr val="lt1"/>
                </a:solidFill>
                <a:latin typeface="Helvetica Neue"/>
                <a:ea typeface="Helvetica Neue"/>
                <a:cs typeface="Helvetica Neue"/>
                <a:sym typeface="Helvetica Neue"/>
              </a:rPr>
              <a:t> </a:t>
            </a:r>
            <a:endParaRPr sz="850" dirty="0">
              <a:solidFill>
                <a:schemeClr val="lt1"/>
              </a:solidFill>
              <a:latin typeface="Helvetica Neue"/>
              <a:ea typeface="Helvetica Neue"/>
              <a:cs typeface="Helvetica Neue"/>
              <a:sym typeface="Helvetica Neue"/>
            </a:endParaRPr>
          </a:p>
        </p:txBody>
      </p:sp>
    </p:spTree>
  </p:cSld>
  <p:clrMapOvr>
    <a:masterClrMapping/>
  </p:clrMapOvr>
</p:sld>
</file>

<file path=ppt/theme/theme1.xml><?xml version="1.0" encoding="utf-8"?>
<a:theme xmlns:a="http://schemas.openxmlformats.org/drawingml/2006/main" name="ksuLTheme-horz">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TotalTime>
  <Words>2755</Words>
  <Application>Microsoft Office PowerPoint</Application>
  <PresentationFormat>On-screen Show (16:9)</PresentationFormat>
  <Paragraphs>361</Paragraphs>
  <Slides>51</Slides>
  <Notes>51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51</vt:i4>
      </vt:variant>
    </vt:vector>
  </HeadingPairs>
  <TitlesOfParts>
    <vt:vector size="55" baseType="lpstr">
      <vt:lpstr>Calibri</vt:lpstr>
      <vt:lpstr>Arial</vt:lpstr>
      <vt:lpstr>Helvetica Neue</vt:lpstr>
      <vt:lpstr>ksuLTheme-horz</vt:lpstr>
      <vt:lpstr> How to Use AI Effectively for Literature Reviews</vt:lpstr>
      <vt:lpstr>Today’s Presenter</vt:lpstr>
      <vt:lpstr>K-State AI Consulting Service</vt:lpstr>
      <vt:lpstr>Goals for Today’s Webinar</vt:lpstr>
      <vt:lpstr>Housekeeping</vt:lpstr>
      <vt:lpstr>AI Tools for Literature Reviews: Observations</vt:lpstr>
      <vt:lpstr>AI Tools for Literature Reviews: Observations</vt:lpstr>
      <vt:lpstr>AI Tools for Literature Reviews: Observations</vt:lpstr>
      <vt:lpstr>AI Tools for Literature Reviews: Observations</vt:lpstr>
      <vt:lpstr>AI Tools for Literature Reviews: Observations</vt:lpstr>
      <vt:lpstr>AI Tools for Literature Reviews: Observations</vt:lpstr>
      <vt:lpstr>AI Tools for Literature Reviews</vt:lpstr>
      <vt:lpstr>AI Tools for Literature Reviews: Categories </vt:lpstr>
      <vt:lpstr>Commercial Frontier Chatbots </vt:lpstr>
      <vt:lpstr>Commercial Frontier Chatbots Example: Brainstorming </vt:lpstr>
      <vt:lpstr>Commercial Frontier Chatbots Example: Brainstorming </vt:lpstr>
      <vt:lpstr>Commercial Frontier Chatbots Example: Explore a Topic</vt:lpstr>
      <vt:lpstr>What is “reasoning” to an LLM?</vt:lpstr>
      <vt:lpstr>Commercial Frontier Chatbots Example: Explore a Topic</vt:lpstr>
      <vt:lpstr>Commercial Frontier Chatbots Example: Explore a Topic</vt:lpstr>
      <vt:lpstr>Commercial Frontier Chatbots Example: Explore a Topic</vt:lpstr>
      <vt:lpstr>Commercial Frontier Chatbots Example: Explore a Topic</vt:lpstr>
      <vt:lpstr>Academic AI Source Finders</vt:lpstr>
      <vt:lpstr>What is RAG?</vt:lpstr>
      <vt:lpstr>Academic AI Source Finders Example: Focus a Topic</vt:lpstr>
      <vt:lpstr>Academic AI Source Finders Example: Focus a Topic</vt:lpstr>
      <vt:lpstr>Academic AI Source Finders Example: Focus a Topic</vt:lpstr>
      <vt:lpstr>Academic AI Source Finders Example: Focus a Topic</vt:lpstr>
      <vt:lpstr>Academic AI Source Finders Example: Find relevant sources</vt:lpstr>
      <vt:lpstr>Academic AI Source Finders Example: Find relevant sources</vt:lpstr>
      <vt:lpstr>Academic AI Source Finders Example: Evidence Synthesis</vt:lpstr>
      <vt:lpstr>Academic AI Source Finders Example: Evidence Synthesis</vt:lpstr>
      <vt:lpstr>Academic AI Source Finders Example: Evidence Synthesis</vt:lpstr>
      <vt:lpstr>Citation Network Mappers</vt:lpstr>
      <vt:lpstr>Citation Network Mappers Example: Identify Key Background Papers</vt:lpstr>
      <vt:lpstr>Citation Network Mappers Example: Identify Key Background Papers</vt:lpstr>
      <vt:lpstr>Citation Network Mappers Example: Identify Key Background Papers</vt:lpstr>
      <vt:lpstr>Citation Network Mappers Example: Identify Key Background Papers</vt:lpstr>
      <vt:lpstr>What Do We Need to Know to Use These Tools Effectively?</vt:lpstr>
      <vt:lpstr>How is our Query Interpreted?</vt:lpstr>
      <vt:lpstr>How is our Query Interpreted?</vt:lpstr>
      <vt:lpstr>How is our Query Interpreted?</vt:lpstr>
      <vt:lpstr>How is our Query Interpreted?</vt:lpstr>
      <vt:lpstr>How is our Query Interpreted?</vt:lpstr>
      <vt:lpstr>How is our Query Interpreted?</vt:lpstr>
      <vt:lpstr>What is being searched?</vt:lpstr>
      <vt:lpstr>Do the cited sources actually say what the tool claims they say?</vt:lpstr>
      <vt:lpstr>Do the cited sources actually say what the tool claims they say?</vt:lpstr>
      <vt:lpstr>Do the cited sources actually say what the tool claims they say?</vt:lpstr>
      <vt:lpstr>Do the cited sources actually say what the tool claims they say?</vt:lpstr>
      <vt:lpstr>Tips for checking validity of claims made by AI tools</vt:lpstr>
    </vt:vector>
  </TitlesOfParts>
  <Company>Kansas State University Libraries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AI Effectively for Literature Reviews</dc:title>
  <dc:subject>Using AI tools for literature searching and evidence synthesis</dc:subject>
  <dc:creator>Jason Coleman, K-State AI Consulting Service</dc:creator>
  <cp:keywords>artificial intelligence; literature review; evidence synthesis; academic research</cp:keywords>
  <cp:lastModifiedBy>Jason Coleman</cp:lastModifiedBy>
  <cp:revision>7</cp:revision>
  <dcterms:modified xsi:type="dcterms:W3CDTF">2026-07-29T22:47:21Z</dcterms:modified>
  <dc:language>en-US</dc:language>
</cp:coreProperties>
</file>