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95" r:id="rId2"/>
    <p:sldId id="365" r:id="rId3"/>
    <p:sldId id="368" r:id="rId4"/>
    <p:sldId id="335" r:id="rId5"/>
    <p:sldId id="382" r:id="rId6"/>
    <p:sldId id="372" r:id="rId7"/>
    <p:sldId id="383" r:id="rId8"/>
    <p:sldId id="384" r:id="rId9"/>
    <p:sldId id="385" r:id="rId10"/>
    <p:sldId id="376" r:id="rId11"/>
    <p:sldId id="386" r:id="rId12"/>
    <p:sldId id="379" r:id="rId13"/>
    <p:sldId id="380" r:id="rId14"/>
    <p:sldId id="352" r:id="rId15"/>
    <p:sldId id="353" r:id="rId16"/>
    <p:sldId id="387" r:id="rId17"/>
    <p:sldId id="388" r:id="rId18"/>
    <p:sldId id="389" r:id="rId19"/>
    <p:sldId id="390" r:id="rId20"/>
    <p:sldId id="355" r:id="rId21"/>
    <p:sldId id="391" r:id="rId22"/>
    <p:sldId id="392" r:id="rId23"/>
    <p:sldId id="396" r:id="rId24"/>
    <p:sldId id="397" r:id="rId25"/>
    <p:sldId id="393" r:id="rId26"/>
    <p:sldId id="394" r:id="rId27"/>
    <p:sldId id="358" r:id="rId28"/>
    <p:sldId id="395" r:id="rId29"/>
    <p:sldId id="381" r:id="rId30"/>
    <p:sldId id="360" r:id="rId31"/>
    <p:sldId id="361" r:id="rId32"/>
    <p:sldId id="362" r:id="rId33"/>
    <p:sldId id="408" r:id="rId34"/>
    <p:sldId id="407" r:id="rId35"/>
    <p:sldId id="401" r:id="rId36"/>
    <p:sldId id="402" r:id="rId37"/>
    <p:sldId id="403" r:id="rId38"/>
    <p:sldId id="404" r:id="rId39"/>
    <p:sldId id="405" r:id="rId40"/>
    <p:sldId id="406" r:id="rId41"/>
    <p:sldId id="417" r:id="rId42"/>
    <p:sldId id="409" r:id="rId43"/>
    <p:sldId id="410" r:id="rId44"/>
    <p:sldId id="411" r:id="rId45"/>
    <p:sldId id="412" r:id="rId46"/>
    <p:sldId id="413" r:id="rId47"/>
    <p:sldId id="414" r:id="rId48"/>
    <p:sldId id="415" r:id="rId49"/>
    <p:sldId id="416" r:id="rId50"/>
    <p:sldId id="363" r:id="rId51"/>
  </p:sldIdLst>
  <p:sldSz cx="9144000" cy="6858000" type="screen4x3"/>
  <p:notesSz cx="6858000" cy="9296400"/>
  <p:custDataLst>
    <p:tags r:id="rId5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Hanlon" initials="PT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00"/>
    <a:srgbClr val="5191C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63" autoAdjust="0"/>
    <p:restoredTop sz="90937" autoAdjust="0"/>
  </p:normalViewPr>
  <p:slideViewPr>
    <p:cSldViewPr snapToGrid="0">
      <p:cViewPr varScale="1">
        <p:scale>
          <a:sx n="81" d="100"/>
          <a:sy n="81" d="100"/>
        </p:scale>
        <p:origin x="1603"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70" d="100"/>
          <a:sy n="70" d="100"/>
        </p:scale>
        <p:origin x="-2682"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9BA4B0EC-007C-4C66-9A67-A7A265DE8590}" type="datetimeFigureOut">
              <a:rPr lang="en-US" smtClean="0"/>
              <a:pPr/>
              <a:t>7/26/2018</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18C5411F-53A2-4A64-8E87-54EA1D67D915}" type="slidenum">
              <a:rPr lang="en-US" smtClean="0"/>
              <a:pPr/>
              <a:t>‹#›</a:t>
            </a:fld>
            <a:endParaRPr lang="en-US" dirty="0"/>
          </a:p>
        </p:txBody>
      </p:sp>
    </p:spTree>
    <p:extLst>
      <p:ext uri="{BB962C8B-B14F-4D97-AF65-F5344CB8AC3E}">
        <p14:creationId xmlns:p14="http://schemas.microsoft.com/office/powerpoint/2010/main" val="1917822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4205"/>
          </a:xfrm>
          <a:prstGeom prst="rect">
            <a:avLst/>
          </a:prstGeom>
        </p:spPr>
        <p:txBody>
          <a:bodyPr vert="horz" lIns="92302" tIns="46151" rIns="92302" bIns="46151"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414" y="1"/>
            <a:ext cx="2972098" cy="464205"/>
          </a:xfrm>
          <a:prstGeom prst="rect">
            <a:avLst/>
          </a:prstGeom>
        </p:spPr>
        <p:txBody>
          <a:bodyPr vert="horz" lIns="92302" tIns="46151" rIns="92302" bIns="46151" rtlCol="0"/>
          <a:lstStyle>
            <a:lvl1pPr algn="r" fontAlgn="auto">
              <a:spcBef>
                <a:spcPts val="0"/>
              </a:spcBef>
              <a:spcAft>
                <a:spcPts val="0"/>
              </a:spcAft>
              <a:defRPr sz="1200" smtClean="0">
                <a:latin typeface="+mn-lt"/>
              </a:defRPr>
            </a:lvl1pPr>
          </a:lstStyle>
          <a:p>
            <a:pPr>
              <a:defRPr/>
            </a:pPr>
            <a:fld id="{DFB016D8-4D9F-4CA8-8DFD-09D8EF3CA0B9}" type="datetimeFigureOut">
              <a:rPr lang="en-US"/>
              <a:pPr>
                <a:defRPr/>
              </a:pPr>
              <a:t>7/26/2018</a:t>
            </a:fld>
            <a:endParaRPr lang="en-US" dirty="0"/>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92302" tIns="46151" rIns="92302" bIns="46151" rtlCol="0" anchor="ctr"/>
          <a:lstStyle/>
          <a:p>
            <a:pPr lvl="0"/>
            <a:endParaRPr lang="en-US" noProof="0" dirty="0"/>
          </a:p>
        </p:txBody>
      </p:sp>
      <p:sp>
        <p:nvSpPr>
          <p:cNvPr id="5" name="Notes Placeholder 4"/>
          <p:cNvSpPr>
            <a:spLocks noGrp="1"/>
          </p:cNvSpPr>
          <p:nvPr>
            <p:ph type="body" sz="quarter" idx="3"/>
          </p:nvPr>
        </p:nvSpPr>
        <p:spPr>
          <a:xfrm>
            <a:off x="686098" y="4416099"/>
            <a:ext cx="5485805" cy="4182457"/>
          </a:xfrm>
          <a:prstGeom prst="rect">
            <a:avLst/>
          </a:prstGeom>
        </p:spPr>
        <p:txBody>
          <a:bodyPr vert="horz" lIns="92302" tIns="46151" rIns="92302" bIns="4615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59"/>
            <a:ext cx="2972098" cy="464205"/>
          </a:xfrm>
          <a:prstGeom prst="rect">
            <a:avLst/>
          </a:prstGeom>
        </p:spPr>
        <p:txBody>
          <a:bodyPr vert="horz" lIns="92302" tIns="46151" rIns="92302" bIns="46151"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414" y="8830659"/>
            <a:ext cx="2972098" cy="464205"/>
          </a:xfrm>
          <a:prstGeom prst="rect">
            <a:avLst/>
          </a:prstGeom>
        </p:spPr>
        <p:txBody>
          <a:bodyPr vert="horz" lIns="92302" tIns="46151" rIns="92302" bIns="46151" rtlCol="0" anchor="b"/>
          <a:lstStyle>
            <a:lvl1pPr algn="r" fontAlgn="auto">
              <a:spcBef>
                <a:spcPts val="0"/>
              </a:spcBef>
              <a:spcAft>
                <a:spcPts val="0"/>
              </a:spcAft>
              <a:defRPr sz="1200" smtClean="0">
                <a:latin typeface="+mn-lt"/>
              </a:defRPr>
            </a:lvl1pPr>
          </a:lstStyle>
          <a:p>
            <a:pPr>
              <a:defRPr/>
            </a:pPr>
            <a:fld id="{71E4459A-E9FA-4AE4-99E9-F451B9FB9DD2}" type="slidenum">
              <a:rPr lang="en-US"/>
              <a:pPr>
                <a:defRPr/>
              </a:pPr>
              <a:t>‹#›</a:t>
            </a:fld>
            <a:endParaRPr lang="en-US" dirty="0"/>
          </a:p>
        </p:txBody>
      </p:sp>
    </p:spTree>
    <p:extLst>
      <p:ext uri="{BB962C8B-B14F-4D97-AF65-F5344CB8AC3E}">
        <p14:creationId xmlns:p14="http://schemas.microsoft.com/office/powerpoint/2010/main" val="8440190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mn-lt"/>
        <a:ea typeface="+mn-ea"/>
        <a:cs typeface="+mn-cs"/>
      </a:defRPr>
    </a:lvl1pPr>
    <a:lvl2pPr marL="457200" algn="l" rtl="0" fontAlgn="base">
      <a:spcBef>
        <a:spcPct val="30000"/>
      </a:spcBef>
      <a:spcAft>
        <a:spcPct val="0"/>
      </a:spcAft>
      <a:defRPr sz="1000" kern="1200">
        <a:solidFill>
          <a:schemeClr val="tx1"/>
        </a:solidFill>
        <a:latin typeface="+mn-lt"/>
        <a:ea typeface="+mn-ea"/>
        <a:cs typeface="+mn-cs"/>
      </a:defRPr>
    </a:lvl2pPr>
    <a:lvl3pPr marL="914400" algn="l" rtl="0" fontAlgn="base">
      <a:spcBef>
        <a:spcPct val="30000"/>
      </a:spcBef>
      <a:spcAft>
        <a:spcPct val="0"/>
      </a:spcAft>
      <a:defRPr sz="1000" kern="1200">
        <a:solidFill>
          <a:schemeClr val="tx1"/>
        </a:solidFill>
        <a:latin typeface="+mn-lt"/>
        <a:ea typeface="+mn-ea"/>
        <a:cs typeface="+mn-cs"/>
      </a:defRPr>
    </a:lvl3pPr>
    <a:lvl4pPr marL="1371600" algn="l" rtl="0" fontAlgn="base">
      <a:spcBef>
        <a:spcPct val="30000"/>
      </a:spcBef>
      <a:spcAft>
        <a:spcPct val="0"/>
      </a:spcAft>
      <a:defRPr sz="1000" kern="1200">
        <a:solidFill>
          <a:schemeClr val="tx1"/>
        </a:solidFill>
        <a:latin typeface="+mn-lt"/>
        <a:ea typeface="+mn-ea"/>
        <a:cs typeface="+mn-cs"/>
      </a:defRPr>
    </a:lvl4pPr>
    <a:lvl5pPr marL="1828800" algn="l" rtl="0" fontAlgn="base">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9FCADB-3DA9-4B4A-B49A-301CDC65DF42}" type="slidenum">
              <a:rPr lang="en-US"/>
              <a:pPr fontAlgn="base">
                <a:spcBef>
                  <a:spcPct val="0"/>
                </a:spcBef>
                <a:spcAft>
                  <a:spcPct val="0"/>
                </a:spcAft>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33</a:t>
            </a:fld>
            <a:endParaRPr lang="en-US" dirty="0"/>
          </a:p>
        </p:txBody>
      </p:sp>
    </p:spTree>
    <p:extLst>
      <p:ext uri="{BB962C8B-B14F-4D97-AF65-F5344CB8AC3E}">
        <p14:creationId xmlns:p14="http://schemas.microsoft.com/office/powerpoint/2010/main" val="178346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86B6E-DE55-49DB-8E5C-B5F7E251C86E}" type="slidenum">
              <a:rPr lang="en-US" smtClean="0"/>
              <a:pPr/>
              <a:t>34</a:t>
            </a:fld>
            <a:endParaRPr lang="en-US" dirty="0"/>
          </a:p>
        </p:txBody>
      </p:sp>
    </p:spTree>
    <p:extLst>
      <p:ext uri="{BB962C8B-B14F-4D97-AF65-F5344CB8AC3E}">
        <p14:creationId xmlns:p14="http://schemas.microsoft.com/office/powerpoint/2010/main" val="3770728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86B6E-DE55-49DB-8E5C-B5F7E251C86E}" type="slidenum">
              <a:rPr lang="en-US" smtClean="0"/>
              <a:pPr/>
              <a:t>35</a:t>
            </a:fld>
            <a:endParaRPr lang="en-US" dirty="0"/>
          </a:p>
        </p:txBody>
      </p:sp>
    </p:spTree>
    <p:extLst>
      <p:ext uri="{BB962C8B-B14F-4D97-AF65-F5344CB8AC3E}">
        <p14:creationId xmlns:p14="http://schemas.microsoft.com/office/powerpoint/2010/main" val="3669235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86B6E-DE55-49DB-8E5C-B5F7E251C86E}" type="slidenum">
              <a:rPr lang="en-US" smtClean="0"/>
              <a:pPr/>
              <a:t>36</a:t>
            </a:fld>
            <a:endParaRPr lang="en-US" dirty="0"/>
          </a:p>
        </p:txBody>
      </p:sp>
    </p:spTree>
    <p:extLst>
      <p:ext uri="{BB962C8B-B14F-4D97-AF65-F5344CB8AC3E}">
        <p14:creationId xmlns:p14="http://schemas.microsoft.com/office/powerpoint/2010/main" val="1625150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lphaUcPeriod"/>
              <a:tabLst/>
              <a:defRPr/>
            </a:pPr>
            <a:r>
              <a:rPr lang="en-US" b="1" baseline="0" dirty="0" smtClean="0"/>
              <a:t>Active Bar</a:t>
            </a:r>
            <a:r>
              <a:rPr lang="en-US" b="0" baseline="0" dirty="0" smtClean="0"/>
              <a:t>: Displays active workspace.</a:t>
            </a:r>
            <a:endParaRPr lang="en-US" b="1" dirty="0" smtClean="0"/>
          </a:p>
          <a:p>
            <a:pPr marL="228600" marR="0" indent="-228600" algn="l" defTabSz="914400" rtl="0" eaLnBrk="1" fontAlgn="auto" latinLnBrk="0" hangingPunct="1">
              <a:lnSpc>
                <a:spcPct val="100000"/>
              </a:lnSpc>
              <a:spcBef>
                <a:spcPts val="0"/>
              </a:spcBef>
              <a:spcAft>
                <a:spcPts val="0"/>
              </a:spcAft>
              <a:buClrTx/>
              <a:buSzTx/>
              <a:buFontTx/>
              <a:buAutoNum type="alphaUcPeriod"/>
              <a:tabLst/>
              <a:defRPr/>
            </a:pPr>
            <a:r>
              <a:rPr lang="en-US" b="1" baseline="0" dirty="0" smtClean="0"/>
              <a:t>Name/Sign Out</a:t>
            </a:r>
            <a:r>
              <a:rPr lang="en-US" baseline="0" dirty="0" smtClean="0"/>
              <a:t>: Identifies the user who is signed into the application and a link to sign out.</a:t>
            </a:r>
            <a:endParaRPr lang="en-US" b="1" dirty="0" smtClean="0"/>
          </a:p>
          <a:p>
            <a:pPr marL="228600" indent="-228600">
              <a:buAutoNum type="alphaUcPeriod"/>
            </a:pPr>
            <a:r>
              <a:rPr lang="en-US" b="1" dirty="0" smtClean="0"/>
              <a:t>Home workspace</a:t>
            </a:r>
            <a:r>
              <a:rPr lang="en-US" dirty="0" smtClean="0"/>
              <a:t>: Includes</a:t>
            </a:r>
            <a:r>
              <a:rPr lang="en-US" baseline="0" dirty="0" smtClean="0"/>
              <a:t> widgets to execute common tasks related to your job responsibilities. </a:t>
            </a:r>
          </a:p>
          <a:p>
            <a:pPr marL="228600" indent="-228600">
              <a:buAutoNum type="alphaUcPeriod"/>
            </a:pPr>
            <a:r>
              <a:rPr lang="en-US" b="1" baseline="0" dirty="0" smtClean="0"/>
              <a:t>Maximize/Restore icon</a:t>
            </a:r>
            <a:r>
              <a:rPr lang="en-US" baseline="0" dirty="0" smtClean="0"/>
              <a:t>: Click to maximize the applicable widget. Click again, to change the widget back to its original size.</a:t>
            </a:r>
          </a:p>
          <a:p>
            <a:pPr marL="228600" marR="0" indent="-228600" algn="l" defTabSz="914400" rtl="0" eaLnBrk="1" fontAlgn="auto" latinLnBrk="0" hangingPunct="1">
              <a:lnSpc>
                <a:spcPct val="100000"/>
              </a:lnSpc>
              <a:spcBef>
                <a:spcPts val="0"/>
              </a:spcBef>
              <a:spcAft>
                <a:spcPts val="0"/>
              </a:spcAft>
              <a:buClrTx/>
              <a:buSzTx/>
              <a:buFontTx/>
              <a:buAutoNum type="alphaUcPeriod"/>
              <a:tabLst/>
              <a:defRPr/>
            </a:pPr>
            <a:r>
              <a:rPr lang="en-US" b="1" baseline="0" dirty="0" smtClean="0"/>
              <a:t>Gear icon</a:t>
            </a:r>
            <a:r>
              <a:rPr lang="en-US" baseline="0" dirty="0" smtClean="0"/>
              <a:t>: Within each widget there is a gear icon where you can set preferences, promote a widget (if in secondary position), or close a widget (to move it back to the Related Items pane, if applicable).</a:t>
            </a:r>
            <a:endParaRPr lang="en-US" b="1" baseline="0" dirty="0" smtClean="0"/>
          </a:p>
          <a:p>
            <a:pPr marL="228600" marR="0" indent="-228600" algn="l" defTabSz="914400" rtl="0" eaLnBrk="1" fontAlgn="auto" latinLnBrk="0" hangingPunct="1">
              <a:lnSpc>
                <a:spcPct val="100000"/>
              </a:lnSpc>
              <a:spcBef>
                <a:spcPts val="0"/>
              </a:spcBef>
              <a:spcAft>
                <a:spcPts val="0"/>
              </a:spcAft>
              <a:buClrTx/>
              <a:buSzTx/>
              <a:buFontTx/>
              <a:buAutoNum type="alphaUcPeriod"/>
              <a:tabLst/>
              <a:defRPr/>
            </a:pPr>
            <a:r>
              <a:rPr lang="en-US" b="1" baseline="0" dirty="0" smtClean="0"/>
              <a:t>Related Items pane</a:t>
            </a:r>
            <a:r>
              <a:rPr lang="en-US" baseline="0" dirty="0" smtClean="0"/>
              <a:t>: Contains widgets for related tasks. To open a widget within the Related Items pane in your home workspace, simply click and drag the widget to the workspace. To open a widget in the Related Items pane in a new window, click the widget link. Open widgets are grayed out and available widgets are in bold.</a:t>
            </a:r>
            <a:endParaRPr lang="en-US" b="1" baseline="0" dirty="0" smtClean="0"/>
          </a:p>
          <a:p>
            <a:pPr marL="228600" marR="0" indent="-228600" algn="l" defTabSz="914400" rtl="0" eaLnBrk="1" fontAlgn="auto" latinLnBrk="0" hangingPunct="1">
              <a:lnSpc>
                <a:spcPct val="100000"/>
              </a:lnSpc>
              <a:spcBef>
                <a:spcPts val="0"/>
              </a:spcBef>
              <a:spcAft>
                <a:spcPts val="0"/>
              </a:spcAft>
              <a:buClrTx/>
              <a:buSzTx/>
              <a:buFontTx/>
              <a:buAutoNum type="alphaUcPeriod"/>
              <a:tabLst/>
              <a:defRPr/>
            </a:pPr>
            <a:r>
              <a:rPr lang="en-US" b="1" baseline="0" dirty="0" smtClean="0"/>
              <a:t>Secondary Widget</a:t>
            </a:r>
            <a:r>
              <a:rPr lang="en-US" baseline="0" dirty="0" smtClean="0"/>
              <a:t>: Secondary widgets provide helpful, summarized details. You can change a secondary widget to a primary widget to complete a task or view more details within the widget.</a:t>
            </a:r>
            <a:endParaRPr lang="en-US" b="1" baseline="0" dirty="0" smtClean="0"/>
          </a:p>
          <a:p>
            <a:pPr marL="228600" indent="-228600">
              <a:buAutoNum type="alphaUcPeriod"/>
            </a:pPr>
            <a:r>
              <a:rPr lang="en-US" b="1" baseline="0" dirty="0" smtClean="0"/>
              <a:t>Primary Widget</a:t>
            </a:r>
            <a:r>
              <a:rPr lang="en-US" baseline="0" dirty="0" smtClean="0"/>
              <a:t>: Depending on the configurations of the home workspace, you may have more than one widget within your home workspace. If that is the case, one of those widgets will be the primary widget, which is where all work is completed and details are displayed.</a:t>
            </a:r>
          </a:p>
        </p:txBody>
      </p:sp>
      <p:sp>
        <p:nvSpPr>
          <p:cNvPr id="4" name="Slide Number Placeholder 3"/>
          <p:cNvSpPr>
            <a:spLocks noGrp="1"/>
          </p:cNvSpPr>
          <p:nvPr>
            <p:ph type="sldNum" sz="quarter" idx="10"/>
          </p:nvPr>
        </p:nvSpPr>
        <p:spPr/>
        <p:txBody>
          <a:bodyPr/>
          <a:lstStyle/>
          <a:p>
            <a:fld id="{56086B6E-DE55-49DB-8E5C-B5F7E251C86E}" type="slidenum">
              <a:rPr lang="en-US" smtClean="0"/>
              <a:pPr/>
              <a:t>37</a:t>
            </a:fld>
            <a:endParaRPr lang="en-US" dirty="0"/>
          </a:p>
        </p:txBody>
      </p:sp>
    </p:spTree>
    <p:extLst>
      <p:ext uri="{BB962C8B-B14F-4D97-AF65-F5344CB8AC3E}">
        <p14:creationId xmlns:p14="http://schemas.microsoft.com/office/powerpoint/2010/main" val="5042784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smtClean="0">
                <a:solidFill>
                  <a:schemeClr val="tx1"/>
                </a:solidFill>
                <a:effectLst/>
                <a:latin typeface="+mn-lt"/>
                <a:ea typeface="+mn-ea"/>
                <a:cs typeface="+mn-cs"/>
              </a:rPr>
              <a:t>If</a:t>
            </a:r>
            <a:r>
              <a:rPr lang="en-US" sz="1000" kern="1200" baseline="0" smtClean="0">
                <a:solidFill>
                  <a:schemeClr val="tx1"/>
                </a:solidFill>
                <a:effectLst/>
                <a:latin typeface="+mn-lt"/>
                <a:ea typeface="+mn-ea"/>
                <a:cs typeface="+mn-cs"/>
              </a:rPr>
              <a:t> Workforce Scheduler</a:t>
            </a:r>
            <a:r>
              <a:rPr lang="en-US" sz="1000" kern="1200" smtClean="0">
                <a:solidFill>
                  <a:schemeClr val="tx1"/>
                </a:solidFill>
                <a:effectLst/>
                <a:latin typeface="+mn-lt"/>
                <a:ea typeface="+mn-ea"/>
                <a:cs typeface="+mn-cs"/>
              </a:rPr>
              <a:t> is installed, employees might be able to submit open shift and shift swap requests.</a:t>
            </a:r>
            <a:endParaRPr lang="en-US" baseline="0" dirty="0" smtClean="0"/>
          </a:p>
        </p:txBody>
      </p:sp>
      <p:sp>
        <p:nvSpPr>
          <p:cNvPr id="4" name="Slide Number Placeholder 3"/>
          <p:cNvSpPr>
            <a:spLocks noGrp="1"/>
          </p:cNvSpPr>
          <p:nvPr>
            <p:ph type="sldNum" sz="quarter" idx="10"/>
          </p:nvPr>
        </p:nvSpPr>
        <p:spPr/>
        <p:txBody>
          <a:bodyPr/>
          <a:lstStyle/>
          <a:p>
            <a:fld id="{56086B6E-DE55-49DB-8E5C-B5F7E251C86E}" type="slidenum">
              <a:rPr lang="en-US" smtClean="0"/>
              <a:pPr/>
              <a:t>38</a:t>
            </a:fld>
            <a:endParaRPr lang="en-US" dirty="0"/>
          </a:p>
        </p:txBody>
      </p:sp>
    </p:spTree>
    <p:extLst>
      <p:ext uri="{BB962C8B-B14F-4D97-AF65-F5344CB8AC3E}">
        <p14:creationId xmlns:p14="http://schemas.microsoft.com/office/powerpoint/2010/main" val="4229901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86B6E-DE55-49DB-8E5C-B5F7E251C86E}" type="slidenum">
              <a:rPr lang="en-US" smtClean="0"/>
              <a:pPr/>
              <a:t>39</a:t>
            </a:fld>
            <a:endParaRPr lang="en-US" dirty="0"/>
          </a:p>
        </p:txBody>
      </p:sp>
    </p:spTree>
    <p:extLst>
      <p:ext uri="{BB962C8B-B14F-4D97-AF65-F5344CB8AC3E}">
        <p14:creationId xmlns:p14="http://schemas.microsoft.com/office/powerpoint/2010/main" val="1384612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86B6E-DE55-49DB-8E5C-B5F7E251C86E}" type="slidenum">
              <a:rPr lang="en-US" smtClean="0"/>
              <a:pPr/>
              <a:t>40</a:t>
            </a:fld>
            <a:endParaRPr lang="en-US" dirty="0"/>
          </a:p>
        </p:txBody>
      </p:sp>
    </p:spTree>
    <p:extLst>
      <p:ext uri="{BB962C8B-B14F-4D97-AF65-F5344CB8AC3E}">
        <p14:creationId xmlns:p14="http://schemas.microsoft.com/office/powerpoint/2010/main" val="1490981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41</a:t>
            </a:fld>
            <a:endParaRPr lang="en-US" dirty="0"/>
          </a:p>
        </p:txBody>
      </p:sp>
    </p:spTree>
    <p:extLst>
      <p:ext uri="{BB962C8B-B14F-4D97-AF65-F5344CB8AC3E}">
        <p14:creationId xmlns:p14="http://schemas.microsoft.com/office/powerpoint/2010/main" val="17690005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86B6E-DE55-49DB-8E5C-B5F7E251C86E}" type="slidenum">
              <a:rPr lang="en-US" smtClean="0"/>
              <a:pPr/>
              <a:t>42</a:t>
            </a:fld>
            <a:endParaRPr lang="en-US" dirty="0"/>
          </a:p>
        </p:txBody>
      </p:sp>
    </p:spTree>
    <p:extLst>
      <p:ext uri="{BB962C8B-B14F-4D97-AF65-F5344CB8AC3E}">
        <p14:creationId xmlns:p14="http://schemas.microsoft.com/office/powerpoint/2010/main" val="3634108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Remove</a:t>
            </a:r>
            <a:r>
              <a:rPr lang="en-US" baseline="0" dirty="0" smtClean="0"/>
              <a:t> this slide if your organization does not provide the accruals tab in employees’ home workspaces.</a:t>
            </a:r>
            <a:endParaRPr lang="en-US" dirty="0"/>
          </a:p>
        </p:txBody>
      </p:sp>
      <p:sp>
        <p:nvSpPr>
          <p:cNvPr id="4" name="Slide Number Placeholder 3"/>
          <p:cNvSpPr>
            <a:spLocks noGrp="1"/>
          </p:cNvSpPr>
          <p:nvPr>
            <p:ph type="sldNum" sz="quarter" idx="10"/>
          </p:nvPr>
        </p:nvSpPr>
        <p:spPr/>
        <p:txBody>
          <a:bodyPr/>
          <a:lstStyle/>
          <a:p>
            <a:fld id="{56086B6E-DE55-49DB-8E5C-B5F7E251C86E}" type="slidenum">
              <a:rPr lang="en-US" smtClean="0"/>
              <a:pPr/>
              <a:t>43</a:t>
            </a:fld>
            <a:endParaRPr lang="en-US" dirty="0"/>
          </a:p>
        </p:txBody>
      </p:sp>
    </p:spTree>
    <p:extLst>
      <p:ext uri="{BB962C8B-B14F-4D97-AF65-F5344CB8AC3E}">
        <p14:creationId xmlns:p14="http://schemas.microsoft.com/office/powerpoint/2010/main" val="17016266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need to modify the instructions for accessing the My Leave Requests widget if your organization</a:t>
            </a:r>
            <a:r>
              <a:rPr lang="en-US" baseline="0" dirty="0" smtClean="0"/>
              <a:t> chooses a different configuration.</a:t>
            </a:r>
            <a:endParaRPr lang="en-US" dirty="0"/>
          </a:p>
        </p:txBody>
      </p:sp>
      <p:sp>
        <p:nvSpPr>
          <p:cNvPr id="4" name="Slide Number Placeholder 3"/>
          <p:cNvSpPr>
            <a:spLocks noGrp="1"/>
          </p:cNvSpPr>
          <p:nvPr>
            <p:ph type="sldNum" sz="quarter" idx="10"/>
          </p:nvPr>
        </p:nvSpPr>
        <p:spPr/>
        <p:txBody>
          <a:bodyPr/>
          <a:lstStyle/>
          <a:p>
            <a:fld id="{56086B6E-DE55-49DB-8E5C-B5F7E251C86E}" type="slidenum">
              <a:rPr lang="en-US" smtClean="0"/>
              <a:pPr/>
              <a:t>44</a:t>
            </a:fld>
            <a:endParaRPr lang="en-US" dirty="0"/>
          </a:p>
        </p:txBody>
      </p:sp>
    </p:spTree>
    <p:extLst>
      <p:ext uri="{BB962C8B-B14F-4D97-AF65-F5344CB8AC3E}">
        <p14:creationId xmlns:p14="http://schemas.microsoft.com/office/powerpoint/2010/main" val="19795858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slide shows the top section of the My Leave Requests widget where you see the Leave calendar indicators and selection options. The time period selected here determines which leave cases are displayed at the bottom of the widget (shown on the next slide).</a:t>
            </a:r>
          </a:p>
        </p:txBody>
      </p:sp>
      <p:sp>
        <p:nvSpPr>
          <p:cNvPr id="4" name="Slide Number Placeholder 3"/>
          <p:cNvSpPr>
            <a:spLocks noGrp="1"/>
          </p:cNvSpPr>
          <p:nvPr>
            <p:ph type="sldNum" sz="quarter" idx="10"/>
          </p:nvPr>
        </p:nvSpPr>
        <p:spPr/>
        <p:txBody>
          <a:bodyPr/>
          <a:lstStyle/>
          <a:p>
            <a:fld id="{56086B6E-DE55-49DB-8E5C-B5F7E251C86E}" type="slidenum">
              <a:rPr lang="en-US" smtClean="0"/>
              <a:pPr/>
              <a:t>45</a:t>
            </a:fld>
            <a:endParaRPr lang="en-US" dirty="0"/>
          </a:p>
        </p:txBody>
      </p:sp>
    </p:spTree>
    <p:extLst>
      <p:ext uri="{BB962C8B-B14F-4D97-AF65-F5344CB8AC3E}">
        <p14:creationId xmlns:p14="http://schemas.microsoft.com/office/powerpoint/2010/main" val="21974886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slide shows the bottom section of the My Leave Requests widget where you work with requests for leave cases.</a:t>
            </a:r>
          </a:p>
          <a:p>
            <a:endParaRPr lang="en-US" dirty="0"/>
          </a:p>
        </p:txBody>
      </p:sp>
      <p:sp>
        <p:nvSpPr>
          <p:cNvPr id="4" name="Slide Number Placeholder 3"/>
          <p:cNvSpPr>
            <a:spLocks noGrp="1"/>
          </p:cNvSpPr>
          <p:nvPr>
            <p:ph type="sldNum" sz="quarter" idx="10"/>
          </p:nvPr>
        </p:nvSpPr>
        <p:spPr/>
        <p:txBody>
          <a:bodyPr/>
          <a:lstStyle/>
          <a:p>
            <a:fld id="{56086B6E-DE55-49DB-8E5C-B5F7E251C86E}" type="slidenum">
              <a:rPr lang="en-US" smtClean="0"/>
              <a:pPr/>
              <a:t>46</a:t>
            </a:fld>
            <a:endParaRPr lang="en-US" dirty="0"/>
          </a:p>
        </p:txBody>
      </p:sp>
    </p:spTree>
    <p:extLst>
      <p:ext uri="{BB962C8B-B14F-4D97-AF65-F5344CB8AC3E}">
        <p14:creationId xmlns:p14="http://schemas.microsoft.com/office/powerpoint/2010/main" val="15407997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86B6E-DE55-49DB-8E5C-B5F7E251C86E}" type="slidenum">
              <a:rPr lang="en-US" smtClean="0"/>
              <a:pPr/>
              <a:t>47</a:t>
            </a:fld>
            <a:endParaRPr lang="en-US" dirty="0"/>
          </a:p>
        </p:txBody>
      </p:sp>
    </p:spTree>
    <p:extLst>
      <p:ext uri="{BB962C8B-B14F-4D97-AF65-F5344CB8AC3E}">
        <p14:creationId xmlns:p14="http://schemas.microsoft.com/office/powerpoint/2010/main" val="27322969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You might need to modify the table, depending on which job aids you will provide to your employees.</a:t>
            </a:r>
          </a:p>
        </p:txBody>
      </p:sp>
      <p:sp>
        <p:nvSpPr>
          <p:cNvPr id="4" name="Slide Number Placeholder 3"/>
          <p:cNvSpPr>
            <a:spLocks noGrp="1"/>
          </p:cNvSpPr>
          <p:nvPr>
            <p:ph type="sldNum" sz="quarter" idx="10"/>
          </p:nvPr>
        </p:nvSpPr>
        <p:spPr/>
        <p:txBody>
          <a:bodyPr/>
          <a:lstStyle/>
          <a:p>
            <a:fld id="{56086B6E-DE55-49DB-8E5C-B5F7E251C86E}" type="slidenum">
              <a:rPr lang="en-US" smtClean="0"/>
              <a:pPr/>
              <a:t>48</a:t>
            </a:fld>
            <a:endParaRPr lang="en-US" dirty="0"/>
          </a:p>
        </p:txBody>
      </p:sp>
    </p:spTree>
    <p:extLst>
      <p:ext uri="{BB962C8B-B14F-4D97-AF65-F5344CB8AC3E}">
        <p14:creationId xmlns:p14="http://schemas.microsoft.com/office/powerpoint/2010/main" val="37929871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might need to modify the table, depending on which status values have been implemented for your organization.</a:t>
            </a:r>
            <a:endParaRPr lang="en-US" dirty="0"/>
          </a:p>
        </p:txBody>
      </p:sp>
      <p:sp>
        <p:nvSpPr>
          <p:cNvPr id="4" name="Slide Number Placeholder 3"/>
          <p:cNvSpPr>
            <a:spLocks noGrp="1"/>
          </p:cNvSpPr>
          <p:nvPr>
            <p:ph type="sldNum" sz="quarter" idx="10"/>
          </p:nvPr>
        </p:nvSpPr>
        <p:spPr/>
        <p:txBody>
          <a:bodyPr/>
          <a:lstStyle/>
          <a:p>
            <a:fld id="{56086B6E-DE55-49DB-8E5C-B5F7E251C86E}" type="slidenum">
              <a:rPr lang="en-US" smtClean="0"/>
              <a:pPr/>
              <a:t>49</a:t>
            </a:fld>
            <a:endParaRPr lang="en-US" dirty="0"/>
          </a:p>
        </p:txBody>
      </p:sp>
    </p:spTree>
    <p:extLst>
      <p:ext uri="{BB962C8B-B14F-4D97-AF65-F5344CB8AC3E}">
        <p14:creationId xmlns:p14="http://schemas.microsoft.com/office/powerpoint/2010/main" val="317582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50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rse 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17"/>
          <p:cNvSpPr>
            <a:spLocks noChangeArrowheads="1"/>
          </p:cNvSpPr>
          <p:nvPr userDrawn="1"/>
        </p:nvSpPr>
        <p:spPr bwMode="ltGray">
          <a:xfrm>
            <a:off x="3429000" y="6645275"/>
            <a:ext cx="2282825" cy="138113"/>
          </a:xfrm>
          <a:prstGeom prst="rect">
            <a:avLst/>
          </a:prstGeom>
          <a:noFill/>
          <a:ln w="9525">
            <a:noFill/>
            <a:miter lim="800000"/>
            <a:headEnd/>
            <a:tailEnd/>
          </a:ln>
          <a:effectLst/>
        </p:spPr>
        <p:txBody>
          <a:bodyPr lIns="0" tIns="0" rIns="0" bIns="0">
            <a:spAutoFit/>
          </a:bodyPr>
          <a:lstStyle/>
          <a:p>
            <a:pPr algn="ctr">
              <a:defRPr/>
            </a:pPr>
            <a:r>
              <a:rPr lang="en-US" sz="900" dirty="0">
                <a:solidFill>
                  <a:srgbClr val="333333"/>
                </a:solidFill>
                <a:latin typeface="Arial" pitchFamily="34" charset="0"/>
              </a:rPr>
              <a:t>© Copyright </a:t>
            </a:r>
            <a:r>
              <a:rPr lang="en-US" sz="900" dirty="0" smtClean="0">
                <a:solidFill>
                  <a:srgbClr val="333333"/>
                </a:solidFill>
                <a:latin typeface="Arial" pitchFamily="34" charset="0"/>
              </a:rPr>
              <a:t>2014  </a:t>
            </a:r>
            <a:r>
              <a:rPr lang="en-US" sz="900" dirty="0">
                <a:solidFill>
                  <a:srgbClr val="333333"/>
                </a:solidFill>
                <a:latin typeface="Arial" pitchFamily="34" charset="0"/>
              </a:rPr>
              <a:t>Kronos Incorporated</a:t>
            </a:r>
            <a:endParaRPr lang="en-US" dirty="0">
              <a:latin typeface="Arial" pitchFamily="34" charset="0"/>
            </a:endParaRPr>
          </a:p>
        </p:txBody>
      </p:sp>
      <p:sp>
        <p:nvSpPr>
          <p:cNvPr id="9" name="Title 8"/>
          <p:cNvSpPr>
            <a:spLocks noGrp="1"/>
          </p:cNvSpPr>
          <p:nvPr>
            <p:ph type="title"/>
          </p:nvPr>
        </p:nvSpPr>
        <p:spPr>
          <a:xfrm>
            <a:off x="256032" y="914400"/>
            <a:ext cx="8695944" cy="1472184"/>
          </a:xfrm>
          <a:prstGeom prst="rect">
            <a:avLst/>
          </a:prstGeom>
        </p:spPr>
        <p:txBody>
          <a:bodyPr anchor="b"/>
          <a:lstStyle>
            <a:lvl1pPr algn="l">
              <a:defRPr sz="3000" b="1">
                <a:solidFill>
                  <a:schemeClr val="bg1"/>
                </a:solidFill>
                <a:latin typeface="+mj-lt"/>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17"/>
          <p:cNvSpPr>
            <a:spLocks noChangeArrowheads="1"/>
          </p:cNvSpPr>
          <p:nvPr userDrawn="1"/>
        </p:nvSpPr>
        <p:spPr bwMode="ltGray">
          <a:xfrm>
            <a:off x="3429000" y="6645275"/>
            <a:ext cx="2282825" cy="138113"/>
          </a:xfrm>
          <a:prstGeom prst="rect">
            <a:avLst/>
          </a:prstGeom>
          <a:noFill/>
          <a:ln w="9525">
            <a:noFill/>
            <a:miter lim="800000"/>
            <a:headEnd/>
            <a:tailEnd/>
          </a:ln>
          <a:effectLst/>
        </p:spPr>
        <p:txBody>
          <a:bodyPr lIns="0" tIns="0" rIns="0" bIns="0">
            <a:spAutoFit/>
          </a:bodyPr>
          <a:lstStyle/>
          <a:p>
            <a:pPr algn="ctr">
              <a:defRPr/>
            </a:pPr>
            <a:r>
              <a:rPr lang="en-US" sz="900" dirty="0">
                <a:solidFill>
                  <a:srgbClr val="333333"/>
                </a:solidFill>
                <a:latin typeface="Arial" pitchFamily="34" charset="0"/>
              </a:rPr>
              <a:t>© Copyright </a:t>
            </a:r>
            <a:r>
              <a:rPr lang="en-US" sz="900" dirty="0" smtClean="0">
                <a:solidFill>
                  <a:srgbClr val="333333"/>
                </a:solidFill>
                <a:latin typeface="Arial" pitchFamily="34" charset="0"/>
              </a:rPr>
              <a:t>2014  </a:t>
            </a:r>
            <a:r>
              <a:rPr lang="en-US" sz="900" dirty="0">
                <a:solidFill>
                  <a:srgbClr val="333333"/>
                </a:solidFill>
                <a:latin typeface="Arial" pitchFamily="34" charset="0"/>
              </a:rPr>
              <a:t>Kronos Incorporated</a:t>
            </a:r>
            <a:endParaRPr lang="en-US" dirty="0">
              <a:latin typeface="Arial" pitchFamily="34" charset="0"/>
            </a:endParaRPr>
          </a:p>
        </p:txBody>
      </p:sp>
      <p:sp>
        <p:nvSpPr>
          <p:cNvPr id="4" name="Title 8"/>
          <p:cNvSpPr>
            <a:spLocks noGrp="1"/>
          </p:cNvSpPr>
          <p:nvPr>
            <p:ph type="title"/>
          </p:nvPr>
        </p:nvSpPr>
        <p:spPr>
          <a:xfrm>
            <a:off x="256032" y="914400"/>
            <a:ext cx="6083808" cy="1472184"/>
          </a:xfrm>
          <a:prstGeom prst="rect">
            <a:avLst/>
          </a:prstGeom>
        </p:spPr>
        <p:txBody>
          <a:bodyPr anchor="t"/>
          <a:lstStyle>
            <a:lvl1pPr algn="l">
              <a:defRPr sz="3000" b="0">
                <a:solidFill>
                  <a:schemeClr val="bg1"/>
                </a:solidFill>
                <a:latin typeface="+mj-lt"/>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gualr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7"/>
          <p:cNvSpPr>
            <a:spLocks noChangeArrowheads="1"/>
          </p:cNvSpPr>
          <p:nvPr userDrawn="1"/>
        </p:nvSpPr>
        <p:spPr bwMode="ltGray">
          <a:xfrm>
            <a:off x="3429000" y="6645275"/>
            <a:ext cx="2282825" cy="138113"/>
          </a:xfrm>
          <a:prstGeom prst="rect">
            <a:avLst/>
          </a:prstGeom>
          <a:noFill/>
          <a:ln w="9525">
            <a:noFill/>
            <a:miter lim="800000"/>
            <a:headEnd/>
            <a:tailEnd/>
          </a:ln>
          <a:effectLst/>
        </p:spPr>
        <p:txBody>
          <a:bodyPr lIns="0" tIns="0" rIns="0" bIns="0">
            <a:spAutoFit/>
          </a:bodyPr>
          <a:lstStyle/>
          <a:p>
            <a:pPr algn="ctr">
              <a:defRPr/>
            </a:pPr>
            <a:r>
              <a:rPr lang="en-US" sz="900" dirty="0">
                <a:solidFill>
                  <a:srgbClr val="333333"/>
                </a:solidFill>
                <a:latin typeface="Arial" pitchFamily="34" charset="0"/>
              </a:rPr>
              <a:t>© Copyright </a:t>
            </a:r>
            <a:r>
              <a:rPr lang="en-US" sz="900" dirty="0" smtClean="0">
                <a:solidFill>
                  <a:srgbClr val="333333"/>
                </a:solidFill>
                <a:latin typeface="Arial" pitchFamily="34" charset="0"/>
              </a:rPr>
              <a:t>2014  </a:t>
            </a:r>
            <a:r>
              <a:rPr lang="en-US" sz="900" dirty="0">
                <a:solidFill>
                  <a:srgbClr val="333333"/>
                </a:solidFill>
                <a:latin typeface="Arial" pitchFamily="34" charset="0"/>
              </a:rPr>
              <a:t>Kronos Incorporated</a:t>
            </a:r>
            <a:endParaRPr lang="en-US" dirty="0">
              <a:latin typeface="Arial" pitchFamily="34" charset="0"/>
            </a:endParaRPr>
          </a:p>
        </p:txBody>
      </p:sp>
      <p:sp>
        <p:nvSpPr>
          <p:cNvPr id="5" name="Rectangle 2"/>
          <p:cNvSpPr/>
          <p:nvPr userDrawn="1"/>
        </p:nvSpPr>
        <p:spPr>
          <a:xfrm>
            <a:off x="8697913" y="6492875"/>
            <a:ext cx="466725" cy="369888"/>
          </a:xfrm>
          <a:prstGeom prst="rect">
            <a:avLst/>
          </a:prstGeom>
        </p:spPr>
        <p:txBody>
          <a:bodyPr wrap="none">
            <a:spAutoFit/>
          </a:bodyPr>
          <a:lstStyle/>
          <a:p>
            <a:pPr algn="r" fontAlgn="auto">
              <a:spcBef>
                <a:spcPts val="0"/>
              </a:spcBef>
              <a:spcAft>
                <a:spcPts val="0"/>
              </a:spcAft>
              <a:defRPr/>
            </a:pPr>
            <a:fld id="{EC1A2538-CBD9-4510-97EA-FE38A442FAA3}" type="slidenum">
              <a:rPr lang="en-US" b="1">
                <a:solidFill>
                  <a:srgbClr val="5191CD"/>
                </a:solidFill>
                <a:latin typeface="+mj-lt"/>
                <a:cs typeface="Arial" pitchFamily="34" charset="0"/>
              </a:rPr>
              <a:pPr algn="r" fontAlgn="auto">
                <a:spcBef>
                  <a:spcPts val="0"/>
                </a:spcBef>
                <a:spcAft>
                  <a:spcPts val="0"/>
                </a:spcAft>
                <a:defRPr/>
              </a:pPr>
              <a:t>‹#›</a:t>
            </a:fld>
            <a:endParaRPr lang="en-US" dirty="0">
              <a:latin typeface="+mj-lt"/>
            </a:endParaRPr>
          </a:p>
        </p:txBody>
      </p:sp>
      <p:sp>
        <p:nvSpPr>
          <p:cNvPr id="3" name="Title 2"/>
          <p:cNvSpPr>
            <a:spLocks noGrp="1"/>
          </p:cNvSpPr>
          <p:nvPr>
            <p:ph type="title"/>
          </p:nvPr>
        </p:nvSpPr>
        <p:spPr>
          <a:xfrm>
            <a:off x="152400" y="318"/>
            <a:ext cx="7040880" cy="822642"/>
          </a:xfrm>
          <a:prstGeom prst="rect">
            <a:avLst/>
          </a:prstGeom>
        </p:spPr>
        <p:txBody>
          <a:bodyPr anchor="b"/>
          <a:lstStyle>
            <a:lvl1pPr algn="l">
              <a:defRPr sz="2800">
                <a:solidFill>
                  <a:schemeClr val="bg1"/>
                </a:solidFill>
                <a:latin typeface="+mj-lt"/>
                <a:cs typeface="Arial" pitchFamily="34" charset="0"/>
              </a:defRPr>
            </a:lvl1pPr>
          </a:lstStyle>
          <a:p>
            <a:r>
              <a:rPr lang="en-US" dirty="0" smtClean="0"/>
              <a:t>Click to edit Master title style</a:t>
            </a:r>
            <a:endParaRPr lang="en-US" dirty="0"/>
          </a:p>
        </p:txBody>
      </p:sp>
      <p:sp>
        <p:nvSpPr>
          <p:cNvPr id="8" name="Text Placeholder 7"/>
          <p:cNvSpPr>
            <a:spLocks noGrp="1"/>
          </p:cNvSpPr>
          <p:nvPr>
            <p:ph type="body" sz="quarter" idx="11"/>
          </p:nvPr>
        </p:nvSpPr>
        <p:spPr>
          <a:xfrm>
            <a:off x="274320" y="1179513"/>
            <a:ext cx="8083550" cy="5148262"/>
          </a:xfrm>
          <a:prstGeom prst="rect">
            <a:avLst/>
          </a:prstGeom>
        </p:spPr>
        <p:txBody>
          <a:bodyPr/>
          <a:lstStyle>
            <a:lvl1pPr>
              <a:buClr>
                <a:srgbClr val="5191CD"/>
              </a:buClr>
              <a:buFont typeface="Arial" pitchFamily="34" charset="0"/>
              <a:buChar char="•"/>
              <a:defRPr sz="2400">
                <a:solidFill>
                  <a:schemeClr val="tx1"/>
                </a:solidFill>
                <a:latin typeface="+mn-lt"/>
                <a:cs typeface="Arial" pitchFamily="34" charset="0"/>
              </a:defRPr>
            </a:lvl1pPr>
            <a:lvl2pPr>
              <a:buClr>
                <a:srgbClr val="5191CD"/>
              </a:buClr>
              <a:defRPr sz="2000">
                <a:solidFill>
                  <a:schemeClr val="tx1"/>
                </a:solidFill>
                <a:latin typeface="+mn-lt"/>
                <a:cs typeface="Arial" pitchFamily="34" charset="0"/>
              </a:defRPr>
            </a:lvl2pPr>
            <a:lvl3pPr>
              <a:buClr>
                <a:srgbClr val="5191CD"/>
              </a:buClr>
              <a:defRPr sz="1600">
                <a:solidFill>
                  <a:schemeClr val="tx1"/>
                </a:solidFill>
                <a:latin typeface="+mn-lt"/>
                <a:cs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6388" y="80963"/>
            <a:ext cx="7586662" cy="822325"/>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xfrm>
            <a:off x="8842375" y="6607175"/>
            <a:ext cx="215900" cy="212725"/>
          </a:xfrm>
          <a:prstGeom prst="rect">
            <a:avLst/>
          </a:prstGeom>
        </p:spPr>
        <p:txBody>
          <a:bodyPr/>
          <a:lstStyle>
            <a:lvl1pPr fontAlgn="auto">
              <a:spcBef>
                <a:spcPts val="0"/>
              </a:spcBef>
              <a:spcAft>
                <a:spcPts val="0"/>
              </a:spcAft>
              <a:defRPr>
                <a:latin typeface="+mn-lt"/>
              </a:defRPr>
            </a:lvl1pPr>
          </a:lstStyle>
          <a:p>
            <a:pPr>
              <a:defRPr/>
            </a:pPr>
            <a:fld id="{82BEDDF0-7BBB-4D89-AE7C-4B9F51CFC57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1"/>
          <p:cNvSpPr>
            <a:spLocks noChangeArrowheads="1"/>
          </p:cNvSpPr>
          <p:nvPr userDrawn="1"/>
        </p:nvSpPr>
        <p:spPr bwMode="ltGray">
          <a:xfrm>
            <a:off x="3535363" y="6599238"/>
            <a:ext cx="2012950" cy="106362"/>
          </a:xfrm>
          <a:prstGeom prst="rect">
            <a:avLst/>
          </a:prstGeom>
          <a:noFill/>
          <a:ln w="9525">
            <a:noFill/>
            <a:miter lim="800000"/>
            <a:headEnd/>
            <a:tailEnd/>
          </a:ln>
          <a:effectLst/>
        </p:spPr>
        <p:txBody>
          <a:bodyPr lIns="0" tIns="0" rIns="0" bIns="0">
            <a:spAutoFit/>
          </a:bodyPr>
          <a:lstStyle/>
          <a:p>
            <a:pPr algn="ctr" fontAlgn="auto">
              <a:spcBef>
                <a:spcPts val="0"/>
              </a:spcBef>
              <a:spcAft>
                <a:spcPts val="0"/>
              </a:spcAft>
              <a:defRPr/>
            </a:pPr>
            <a:r>
              <a:rPr lang="en-US" sz="700" b="1" dirty="0">
                <a:solidFill>
                  <a:srgbClr val="97A0C3"/>
                </a:solidFill>
                <a:latin typeface="+mn-lt"/>
              </a:rPr>
              <a:t>© Copyright 2009  Kronos Incorporated</a:t>
            </a:r>
          </a:p>
        </p:txBody>
      </p:sp>
      <p:sp>
        <p:nvSpPr>
          <p:cNvPr id="10242" name="Rectangle 2"/>
          <p:cNvSpPr>
            <a:spLocks noGrp="1" noChangeArrowheads="1"/>
          </p:cNvSpPr>
          <p:nvPr>
            <p:ph type="ctrTitle"/>
          </p:nvPr>
        </p:nvSpPr>
        <p:spPr bwMode="white">
          <a:xfrm>
            <a:off x="1635125" y="2973388"/>
            <a:ext cx="6827838" cy="1466850"/>
          </a:xfrm>
          <a:prstGeom prst="rect">
            <a:avLst/>
          </a:prstGeom>
        </p:spPr>
        <p:txBody>
          <a:bodyPr anchor="ctr"/>
          <a:lstStyle>
            <a:lvl1pPr algn="r">
              <a:lnSpc>
                <a:spcPct val="100000"/>
              </a:lnSpc>
              <a:defRPr sz="3200" b="1">
                <a:solidFill>
                  <a:schemeClr val="bg1"/>
                </a:solidFill>
              </a:defRPr>
            </a:lvl1p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egular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2400" y="318"/>
            <a:ext cx="7040880" cy="822642"/>
          </a:xfrm>
          <a:prstGeom prst="rect">
            <a:avLst/>
          </a:prstGeom>
        </p:spPr>
        <p:txBody>
          <a:bodyPr anchor="b"/>
          <a:lstStyle>
            <a:lvl1pPr algn="l">
              <a:defRPr sz="2800">
                <a:solidFill>
                  <a:schemeClr val="bg1"/>
                </a:solidFill>
                <a:latin typeface="+mj-lt"/>
                <a:cs typeface="Arial" pitchFamily="34" charset="0"/>
              </a:defRPr>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274320" y="1179513"/>
            <a:ext cx="8083550" cy="5148262"/>
          </a:xfrm>
          <a:prstGeom prst="rect">
            <a:avLst/>
          </a:prstGeom>
        </p:spPr>
        <p:txBody>
          <a:bodyPr/>
          <a:lstStyle>
            <a:lvl1pPr>
              <a:buClr>
                <a:srgbClr val="5191CD"/>
              </a:buClr>
              <a:buFont typeface="Arial" pitchFamily="34" charset="0"/>
              <a:buChar char="•"/>
              <a:defRPr sz="2400">
                <a:solidFill>
                  <a:schemeClr val="tx1"/>
                </a:solidFill>
                <a:latin typeface="+mn-lt"/>
                <a:cs typeface="Arial" pitchFamily="34" charset="0"/>
              </a:defRPr>
            </a:lvl1pPr>
            <a:lvl2pPr>
              <a:buClr>
                <a:srgbClr val="5191CD"/>
              </a:buClr>
              <a:defRPr sz="2000">
                <a:solidFill>
                  <a:schemeClr val="tx1"/>
                </a:solidFill>
                <a:latin typeface="+mn-lt"/>
                <a:cs typeface="Arial" pitchFamily="34" charset="0"/>
              </a:defRPr>
            </a:lvl2pPr>
            <a:lvl3pPr>
              <a:buClr>
                <a:srgbClr val="5191CD"/>
              </a:buClr>
              <a:defRPr sz="1600">
                <a:solidFill>
                  <a:schemeClr val="tx1"/>
                </a:solidFill>
                <a:latin typeface="+mn-lt"/>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Rectangle 17"/>
          <p:cNvSpPr>
            <a:spLocks noChangeArrowheads="1"/>
          </p:cNvSpPr>
          <p:nvPr userDrawn="1"/>
        </p:nvSpPr>
        <p:spPr bwMode="ltGray">
          <a:xfrm>
            <a:off x="3429000" y="6645275"/>
            <a:ext cx="2282825" cy="13849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333333"/>
                </a:solidFill>
                <a:effectLst/>
                <a:latin typeface="Arial" pitchFamily="34" charset="0"/>
              </a:rPr>
              <a:t>© Copyright 2015  Kronos Incorporated</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Rectangle 2"/>
          <p:cNvSpPr/>
          <p:nvPr userDrawn="1"/>
        </p:nvSpPr>
        <p:spPr>
          <a:xfrm>
            <a:off x="8697913" y="6492875"/>
            <a:ext cx="466725" cy="369888"/>
          </a:xfrm>
          <a:prstGeom prst="rect">
            <a:avLst/>
          </a:prstGeom>
        </p:spPr>
        <p:txBody>
          <a:bodyPr wrap="none">
            <a:spAutoFit/>
          </a:bodyPr>
          <a:lstStyle/>
          <a:p>
            <a:pPr algn="r" fontAlgn="auto">
              <a:spcBef>
                <a:spcPts val="0"/>
              </a:spcBef>
              <a:spcAft>
                <a:spcPts val="0"/>
              </a:spcAft>
              <a:defRPr/>
            </a:pPr>
            <a:fld id="{EC1A2538-CBD9-4510-97EA-FE38A442FAA3}" type="slidenum">
              <a:rPr lang="en-US" b="1">
                <a:solidFill>
                  <a:srgbClr val="5191CD"/>
                </a:solidFill>
                <a:latin typeface="+mj-lt"/>
                <a:cs typeface="Arial" pitchFamily="34" charset="0"/>
              </a:rPr>
              <a:pPr algn="r" fontAlgn="auto">
                <a:spcBef>
                  <a:spcPts val="0"/>
                </a:spcBef>
                <a:spcAft>
                  <a:spcPts val="0"/>
                </a:spcAft>
                <a:defRPr/>
              </a:pPr>
              <a:t>‹#›</a:t>
            </a:fld>
            <a:endParaRPr lang="en-US" dirty="0">
              <a:latin typeface="+mj-lt"/>
            </a:endParaRPr>
          </a:p>
        </p:txBody>
      </p:sp>
    </p:spTree>
    <p:extLst>
      <p:ext uri="{BB962C8B-B14F-4D97-AF65-F5344CB8AC3E}">
        <p14:creationId xmlns:p14="http://schemas.microsoft.com/office/powerpoint/2010/main" val="2390342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9.png"/><Relationship Id="rId5" Type="http://schemas.openxmlformats.org/officeDocument/2006/relationships/image" Target="../media/image8.png"/><Relationship Id="rId10" Type="http://schemas.openxmlformats.org/officeDocument/2006/relationships/image" Target="../media/image28.png"/><Relationship Id="rId4" Type="http://schemas.openxmlformats.org/officeDocument/2006/relationships/image" Target="../media/image9.png"/><Relationship Id="rId9" Type="http://schemas.openxmlformats.org/officeDocument/2006/relationships/image" Target="../media/image27.pn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8.png"/><Relationship Id="rId18" Type="http://schemas.openxmlformats.org/officeDocument/2006/relationships/image" Target="../media/image50.png"/><Relationship Id="rId3" Type="http://schemas.openxmlformats.org/officeDocument/2006/relationships/image" Target="../media/image22.png"/><Relationship Id="rId7" Type="http://schemas.openxmlformats.org/officeDocument/2006/relationships/image" Target="../media/image41.png"/><Relationship Id="rId12" Type="http://schemas.openxmlformats.org/officeDocument/2006/relationships/image" Target="../media/image9.png"/><Relationship Id="rId17" Type="http://schemas.openxmlformats.org/officeDocument/2006/relationships/image" Target="../media/image49.png"/><Relationship Id="rId2" Type="http://schemas.openxmlformats.org/officeDocument/2006/relationships/notesSlide" Target="../notesSlides/notesSlide12.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7.png"/><Relationship Id="rId10" Type="http://schemas.openxmlformats.org/officeDocument/2006/relationships/image" Target="../media/image44.png"/><Relationship Id="rId19" Type="http://schemas.openxmlformats.org/officeDocument/2006/relationships/image" Target="../media/image51.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1.png"/><Relationship Id="rId3" Type="http://schemas.openxmlformats.org/officeDocument/2006/relationships/image" Target="../media/image22.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14.png"/><Relationship Id="rId2" Type="http://schemas.openxmlformats.org/officeDocument/2006/relationships/notesSlide" Target="../notesSlides/notesSlide14.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57.png"/><Relationship Id="rId5" Type="http://schemas.openxmlformats.org/officeDocument/2006/relationships/image" Target="../media/image8.png"/><Relationship Id="rId15" Type="http://schemas.openxmlformats.org/officeDocument/2006/relationships/image" Target="../media/image60.png"/><Relationship Id="rId10" Type="http://schemas.openxmlformats.org/officeDocument/2006/relationships/image" Target="../media/image56.png"/><Relationship Id="rId19"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55.png"/><Relationship Id="rId1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9.png"/><Relationship Id="rId18" Type="http://schemas.openxmlformats.org/officeDocument/2006/relationships/image" Target="../media/image61.png"/><Relationship Id="rId3" Type="http://schemas.openxmlformats.org/officeDocument/2006/relationships/image" Target="../media/image62.png"/><Relationship Id="rId7" Type="http://schemas.openxmlformats.org/officeDocument/2006/relationships/image" Target="../media/image8.png"/><Relationship Id="rId12" Type="http://schemas.openxmlformats.org/officeDocument/2006/relationships/image" Target="../media/image58.png"/><Relationship Id="rId17" Type="http://schemas.openxmlformats.org/officeDocument/2006/relationships/image" Target="../media/image14.png"/><Relationship Id="rId2" Type="http://schemas.openxmlformats.org/officeDocument/2006/relationships/notesSlide" Target="../notesSlides/notesSlide15.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5.png"/><Relationship Id="rId5" Type="http://schemas.openxmlformats.org/officeDocument/2006/relationships/image" Target="../media/image22.png"/><Relationship Id="rId15" Type="http://schemas.openxmlformats.org/officeDocument/2006/relationships/image" Target="../media/image60.png"/><Relationship Id="rId10" Type="http://schemas.openxmlformats.org/officeDocument/2006/relationships/image" Target="../media/image54.png"/><Relationship Id="rId19" Type="http://schemas.openxmlformats.org/officeDocument/2006/relationships/image" Target="../media/image17.png"/><Relationship Id="rId4" Type="http://schemas.openxmlformats.org/officeDocument/2006/relationships/image" Target="../media/image63.png"/><Relationship Id="rId9" Type="http://schemas.openxmlformats.org/officeDocument/2006/relationships/image" Target="../media/image53.png"/><Relationship Id="rId1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1.png"/><Relationship Id="rId3" Type="http://schemas.openxmlformats.org/officeDocument/2006/relationships/image" Target="../media/image22.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14.png"/><Relationship Id="rId2" Type="http://schemas.openxmlformats.org/officeDocument/2006/relationships/notesSlide" Target="../notesSlides/notesSlide17.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68.png"/><Relationship Id="rId5" Type="http://schemas.openxmlformats.org/officeDocument/2006/relationships/image" Target="../media/image8.png"/><Relationship Id="rId15" Type="http://schemas.openxmlformats.org/officeDocument/2006/relationships/image" Target="../media/image60.png"/><Relationship Id="rId10" Type="http://schemas.openxmlformats.org/officeDocument/2006/relationships/image" Target="../media/image67.png"/><Relationship Id="rId19"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55.png"/><Relationship Id="rId1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71.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1.png"/><Relationship Id="rId3" Type="http://schemas.openxmlformats.org/officeDocument/2006/relationships/image" Target="../media/image22.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14.png"/><Relationship Id="rId2" Type="http://schemas.openxmlformats.org/officeDocument/2006/relationships/notesSlide" Target="../notesSlides/notesSlide20.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75.png"/><Relationship Id="rId5" Type="http://schemas.openxmlformats.org/officeDocument/2006/relationships/image" Target="../media/image8.png"/><Relationship Id="rId15" Type="http://schemas.openxmlformats.org/officeDocument/2006/relationships/image" Target="../media/image60.png"/><Relationship Id="rId10" Type="http://schemas.openxmlformats.org/officeDocument/2006/relationships/image" Target="../media/image74.png"/><Relationship Id="rId19"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55.png"/><Relationship Id="rId1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2.png"/><Relationship Id="rId7" Type="http://schemas.openxmlformats.org/officeDocument/2006/relationships/image" Target="../media/image53.png"/><Relationship Id="rId12" Type="http://schemas.openxmlformats.org/officeDocument/2006/relationships/image" Target="../media/image59.png"/><Relationship Id="rId17" Type="http://schemas.openxmlformats.org/officeDocument/2006/relationships/image" Target="../media/image61.png"/><Relationship Id="rId2" Type="http://schemas.openxmlformats.org/officeDocument/2006/relationships/notesSlide" Target="../notesSlides/notesSlide21.xm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58.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76.png"/><Relationship Id="rId4" Type="http://schemas.openxmlformats.org/officeDocument/2006/relationships/image" Target="../media/image9.png"/><Relationship Id="rId9" Type="http://schemas.openxmlformats.org/officeDocument/2006/relationships/image" Target="../media/image55.png"/><Relationship Id="rId1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1.png"/><Relationship Id="rId3" Type="http://schemas.openxmlformats.org/officeDocument/2006/relationships/image" Target="../media/image22.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14.png"/><Relationship Id="rId2" Type="http://schemas.openxmlformats.org/officeDocument/2006/relationships/notesSlide" Target="../notesSlides/notesSlide23.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80.png"/><Relationship Id="rId5" Type="http://schemas.openxmlformats.org/officeDocument/2006/relationships/image" Target="../media/image8.png"/><Relationship Id="rId15" Type="http://schemas.openxmlformats.org/officeDocument/2006/relationships/image" Target="../media/image60.png"/><Relationship Id="rId10" Type="http://schemas.openxmlformats.org/officeDocument/2006/relationships/image" Target="../media/image79.png"/><Relationship Id="rId19"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55.png"/><Relationship Id="rId1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82.png"/></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1.png"/><Relationship Id="rId3" Type="http://schemas.openxmlformats.org/officeDocument/2006/relationships/image" Target="../media/image22.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14.png"/><Relationship Id="rId2" Type="http://schemas.openxmlformats.org/officeDocument/2006/relationships/notesSlide" Target="../notesSlides/notesSlide25.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84.png"/><Relationship Id="rId5" Type="http://schemas.openxmlformats.org/officeDocument/2006/relationships/image" Target="../media/image8.png"/><Relationship Id="rId15" Type="http://schemas.openxmlformats.org/officeDocument/2006/relationships/image" Target="../media/image60.png"/><Relationship Id="rId10" Type="http://schemas.openxmlformats.org/officeDocument/2006/relationships/image" Target="../media/image83.png"/><Relationship Id="rId19"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55.png"/><Relationship Id="rId1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86.png"/></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2.png"/><Relationship Id="rId7" Type="http://schemas.openxmlformats.org/officeDocument/2006/relationships/image" Target="../media/image53.png"/><Relationship Id="rId12" Type="http://schemas.openxmlformats.org/officeDocument/2006/relationships/image" Target="../media/image89.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88.png"/><Relationship Id="rId5" Type="http://schemas.openxmlformats.org/officeDocument/2006/relationships/image" Target="../media/image8.png"/><Relationship Id="rId10" Type="http://schemas.openxmlformats.org/officeDocument/2006/relationships/image" Target="../media/image87.png"/><Relationship Id="rId4" Type="http://schemas.openxmlformats.org/officeDocument/2006/relationships/image" Target="../media/image9.png"/><Relationship Id="rId9"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5.jpeg"/><Relationship Id="rId7" Type="http://schemas.openxmlformats.org/officeDocument/2006/relationships/image" Target="../media/image19.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image" Target="../media/image7.png"/><Relationship Id="rId19"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92.png"/></Relationships>
</file>

<file path=ppt/slides/_rels/slide3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6"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21.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97.png"/><Relationship Id="rId4" Type="http://schemas.openxmlformats.org/officeDocument/2006/relationships/image" Target="../media/image96.png"/></Relationships>
</file>

<file path=ppt/slides/_rels/slide4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3.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9.png"/><Relationship Id="rId5" Type="http://schemas.openxmlformats.org/officeDocument/2006/relationships/image" Target="../media/image8.png"/><Relationship Id="rId10" Type="http://schemas.openxmlformats.org/officeDocument/2006/relationships/image" Target="../media/image28.png"/><Relationship Id="rId4" Type="http://schemas.openxmlformats.org/officeDocument/2006/relationships/image" Target="../media/image9.png"/><Relationship Id="rId9" Type="http://schemas.openxmlformats.org/officeDocument/2006/relationships/image" Target="../media/image27.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9.png"/><Relationship Id="rId5" Type="http://schemas.openxmlformats.org/officeDocument/2006/relationships/image" Target="../media/image8.png"/><Relationship Id="rId10" Type="http://schemas.openxmlformats.org/officeDocument/2006/relationships/image" Target="../media/image28.png"/><Relationship Id="rId4" Type="http://schemas.openxmlformats.org/officeDocument/2006/relationships/image" Target="../media/image9.png"/><Relationship Id="rId9" Type="http://schemas.openxmlformats.org/officeDocument/2006/relationships/image" Target="../media/image27.pn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34.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9.xml"/><Relationship Id="rId16"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26.png"/><Relationship Id="rId5" Type="http://schemas.openxmlformats.org/officeDocument/2006/relationships/image" Target="../media/image8.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36.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bwMode="auto">
          <a:xfrm>
            <a:off x="255588" y="914400"/>
            <a:ext cx="8696325" cy="1471613"/>
          </a:xfrm>
          <a:noFill/>
          <a:ln>
            <a:miter lim="800000"/>
            <a:headEnd/>
            <a:tailEnd/>
          </a:ln>
        </p:spPr>
        <p:txBody>
          <a:bodyPr vert="horz" wrap="square" lIns="91440" tIns="45720" rIns="91440" bIns="45720" numCol="1" anchorCtr="0" compatLnSpc="1">
            <a:prstTxWarp prst="textNoShape">
              <a:avLst/>
            </a:prstTxWarp>
          </a:bodyPr>
          <a:lstStyle/>
          <a:p>
            <a:r>
              <a:rPr lang="en-US" sz="2800" dirty="0" smtClean="0">
                <a:cs typeface="Arial" charset="0"/>
              </a:rPr>
              <a:t>The Kronos In Touch</a:t>
            </a:r>
            <a:r>
              <a:rPr lang="en-US" sz="2800" baseline="30000" dirty="0" smtClean="0">
                <a:cs typeface="Arial" charset="0"/>
              </a:rPr>
              <a:t>®</a:t>
            </a:r>
            <a:r>
              <a:rPr lang="en-US" sz="2800" dirty="0" smtClean="0">
                <a:cs typeface="Arial" charset="0"/>
              </a:rPr>
              <a:t> Terminal Employee Training</a:t>
            </a:r>
            <a:endParaRPr lang="en-US" dirty="0" smtClean="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company messages</a:t>
            </a:r>
            <a:endParaRPr lang="en-US" dirty="0"/>
          </a:p>
        </p:txBody>
      </p:sp>
      <p:sp>
        <p:nvSpPr>
          <p:cNvPr id="3" name="Text Placeholder 2"/>
          <p:cNvSpPr>
            <a:spLocks noGrp="1"/>
          </p:cNvSpPr>
          <p:nvPr>
            <p:ph type="body" sz="quarter" idx="11"/>
          </p:nvPr>
        </p:nvSpPr>
        <p:spPr>
          <a:xfrm>
            <a:off x="274320" y="956885"/>
            <a:ext cx="8083550" cy="5148262"/>
          </a:xfrm>
        </p:spPr>
        <p:txBody>
          <a:bodyPr/>
          <a:lstStyle/>
          <a:p>
            <a:r>
              <a:rPr lang="en-US" dirty="0" smtClean="0"/>
              <a:t>Your organization may display important messages in the Messages area</a:t>
            </a:r>
            <a:endParaRPr lang="en-US" dirty="0"/>
          </a:p>
        </p:txBody>
      </p:sp>
      <p:grpSp>
        <p:nvGrpSpPr>
          <p:cNvPr id="35" name="Group 34"/>
          <p:cNvGrpSpPr/>
          <p:nvPr/>
        </p:nvGrpSpPr>
        <p:grpSpPr>
          <a:xfrm>
            <a:off x="586896" y="1889852"/>
            <a:ext cx="7828572" cy="4742858"/>
            <a:chOff x="586896" y="1889852"/>
            <a:chExt cx="7828572" cy="4742858"/>
          </a:xfrm>
        </p:grpSpPr>
        <p:pic>
          <p:nvPicPr>
            <p:cNvPr id="7" name="Picture 6" descr="InTouch_screen_display.bmp"/>
            <p:cNvPicPr>
              <a:picLocks noChangeAspect="1"/>
            </p:cNvPicPr>
            <p:nvPr/>
          </p:nvPicPr>
          <p:blipFill>
            <a:blip r:embed="rId3" cstate="print"/>
            <a:stretch>
              <a:fillRect/>
            </a:stretch>
          </p:blipFill>
          <p:spPr>
            <a:xfrm>
              <a:off x="586896" y="1889852"/>
              <a:ext cx="7828572" cy="4742858"/>
            </a:xfrm>
            <a:prstGeom prst="rect">
              <a:avLst/>
            </a:prstGeom>
          </p:spPr>
        </p:pic>
        <p:pic>
          <p:nvPicPr>
            <p:cNvPr id="18" name="Picture 17" descr="keypad.bmp"/>
            <p:cNvPicPr>
              <a:picLocks noChangeAspect="1"/>
            </p:cNvPicPr>
            <p:nvPr/>
          </p:nvPicPr>
          <p:blipFill>
            <a:blip r:embed="rId4" cstate="print"/>
            <a:stretch>
              <a:fillRect/>
            </a:stretch>
          </p:blipFill>
          <p:spPr>
            <a:xfrm>
              <a:off x="7725521" y="5794998"/>
              <a:ext cx="571429" cy="333333"/>
            </a:xfrm>
            <a:prstGeom prst="rect">
              <a:avLst/>
            </a:prstGeom>
          </p:spPr>
        </p:pic>
        <p:grpSp>
          <p:nvGrpSpPr>
            <p:cNvPr id="19" name="Group 20"/>
            <p:cNvGrpSpPr/>
            <p:nvPr/>
          </p:nvGrpSpPr>
          <p:grpSpPr>
            <a:xfrm>
              <a:off x="3289110" y="1959672"/>
              <a:ext cx="5047327" cy="506366"/>
              <a:chOff x="3289110" y="1780109"/>
              <a:chExt cx="5047327" cy="506366"/>
            </a:xfrm>
          </p:grpSpPr>
          <p:pic>
            <p:nvPicPr>
              <p:cNvPr id="20" name="Picture 2"/>
              <p:cNvPicPr>
                <a:picLocks noChangeAspect="1" noChangeArrowheads="1"/>
              </p:cNvPicPr>
              <p:nvPr/>
            </p:nvPicPr>
            <p:blipFill>
              <a:blip r:embed="rId5" cstate="print"/>
              <a:srcRect/>
              <a:stretch>
                <a:fillRect/>
              </a:stretch>
            </p:blipFill>
            <p:spPr bwMode="auto">
              <a:xfrm>
                <a:off x="3289110" y="1780109"/>
                <a:ext cx="5047327" cy="506366"/>
              </a:xfrm>
              <a:prstGeom prst="rect">
                <a:avLst/>
              </a:prstGeom>
              <a:noFill/>
              <a:ln w="9525">
                <a:noFill/>
                <a:miter lim="800000"/>
                <a:headEnd/>
                <a:tailEnd/>
              </a:ln>
            </p:spPr>
          </p:pic>
          <p:sp>
            <p:nvSpPr>
              <p:cNvPr id="21" name="TextBox 20"/>
              <p:cNvSpPr txBox="1"/>
              <p:nvPr/>
            </p:nvSpPr>
            <p:spPr>
              <a:xfrm>
                <a:off x="4114800" y="1866900"/>
                <a:ext cx="723788" cy="295466"/>
              </a:xfrm>
              <a:prstGeom prst="rect">
                <a:avLst/>
              </a:prstGeom>
              <a:noFill/>
            </p:spPr>
            <p:txBody>
              <a:bodyPr wrap="none" lIns="9144" tIns="9144" rIns="9144" bIns="9144" rtlCol="0" anchor="ctr" anchorCtr="0">
                <a:spAutoFit/>
              </a:bodyPr>
              <a:lstStyle/>
              <a:p>
                <a:r>
                  <a:rPr lang="en-US" dirty="0" smtClean="0">
                    <a:solidFill>
                      <a:schemeClr val="bg1"/>
                    </a:solidFill>
                    <a:latin typeface="Times New Roman" pitchFamily="18" charset="0"/>
                    <a:cs typeface="Times New Roman" pitchFamily="18" charset="0"/>
                  </a:rPr>
                  <a:t>English</a:t>
                </a:r>
                <a:endParaRPr lang="en-US" dirty="0">
                  <a:solidFill>
                    <a:schemeClr val="bg1"/>
                  </a:solidFill>
                  <a:latin typeface="Times New Roman" pitchFamily="18" charset="0"/>
                  <a:cs typeface="Times New Roman" pitchFamily="18" charset="0"/>
                </a:endParaRPr>
              </a:p>
            </p:txBody>
          </p:sp>
          <p:sp>
            <p:nvSpPr>
              <p:cNvPr id="22" name="TextBox 21"/>
              <p:cNvSpPr txBox="1"/>
              <p:nvPr/>
            </p:nvSpPr>
            <p:spPr>
              <a:xfrm>
                <a:off x="6724650" y="1857375"/>
                <a:ext cx="800732" cy="295466"/>
              </a:xfrm>
              <a:prstGeom prst="rect">
                <a:avLst/>
              </a:prstGeom>
              <a:noFill/>
            </p:spPr>
            <p:txBody>
              <a:bodyPr wrap="none" lIns="9144" tIns="9144" rIns="9144" bIns="9144" rtlCol="0" anchor="ctr" anchorCtr="0">
                <a:spAutoFit/>
              </a:bodyPr>
              <a:lstStyle/>
              <a:p>
                <a:r>
                  <a:rPr lang="en-US" dirty="0" smtClean="0">
                    <a:solidFill>
                      <a:schemeClr val="bg1"/>
                    </a:solidFill>
                    <a:latin typeface="Times New Roman" pitchFamily="18" charset="0"/>
                    <a:cs typeface="Times New Roman" pitchFamily="18" charset="0"/>
                  </a:rPr>
                  <a:t>Français</a:t>
                </a:r>
                <a:endParaRPr lang="en-US" dirty="0">
                  <a:solidFill>
                    <a:schemeClr val="bg1"/>
                  </a:solidFill>
                  <a:latin typeface="Times New Roman" pitchFamily="18" charset="0"/>
                  <a:cs typeface="Times New Roman" pitchFamily="18" charset="0"/>
                </a:endParaRPr>
              </a:p>
            </p:txBody>
          </p:sp>
          <p:sp>
            <p:nvSpPr>
              <p:cNvPr id="23" name="TextBox 22"/>
              <p:cNvSpPr txBox="1"/>
              <p:nvPr/>
            </p:nvSpPr>
            <p:spPr>
              <a:xfrm>
                <a:off x="5410200" y="1866900"/>
                <a:ext cx="762260" cy="295466"/>
              </a:xfrm>
              <a:prstGeom prst="rect">
                <a:avLst/>
              </a:prstGeom>
              <a:noFill/>
            </p:spPr>
            <p:txBody>
              <a:bodyPr wrap="none" lIns="9144" tIns="9144" rIns="9144" bIns="9144" rtlCol="0" anchor="ctr" anchorCtr="0">
                <a:spAutoFit/>
              </a:bodyPr>
              <a:lstStyle/>
              <a:p>
                <a:r>
                  <a:rPr lang="en-US" dirty="0" smtClean="0">
                    <a:solidFill>
                      <a:schemeClr val="bg1"/>
                    </a:solidFill>
                    <a:latin typeface="Times New Roman" pitchFamily="18" charset="0"/>
                    <a:cs typeface="Times New Roman" pitchFamily="18" charset="0"/>
                  </a:rPr>
                  <a:t>Español</a:t>
                </a:r>
                <a:endParaRPr lang="en-US" dirty="0">
                  <a:solidFill>
                    <a:schemeClr val="bg1"/>
                  </a:solidFill>
                  <a:latin typeface="Times New Roman" pitchFamily="18" charset="0"/>
                  <a:cs typeface="Times New Roman" pitchFamily="18" charset="0"/>
                </a:endParaRPr>
              </a:p>
            </p:txBody>
          </p:sp>
        </p:grpSp>
        <p:sp>
          <p:nvSpPr>
            <p:cNvPr id="24" name="Rounded Rectangle 23"/>
            <p:cNvSpPr/>
            <p:nvPr/>
          </p:nvSpPr>
          <p:spPr>
            <a:xfrm>
              <a:off x="3506531" y="6297434"/>
              <a:ext cx="2186611" cy="30214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p:cNvSpPr txBox="1"/>
            <p:nvPr/>
          </p:nvSpPr>
          <p:spPr>
            <a:xfrm>
              <a:off x="3639004" y="6293784"/>
              <a:ext cx="1936428" cy="295466"/>
            </a:xfrm>
            <a:prstGeom prst="rect">
              <a:avLst/>
            </a:prstGeom>
            <a:noFill/>
          </p:spPr>
          <p:txBody>
            <a:bodyPr wrap="none" lIns="9144" tIns="9144" rIns="9144" bIns="9144" rtlCol="0" anchor="ctr" anchorCtr="0">
              <a:spAutoFit/>
            </a:bodyPr>
            <a:lstStyle/>
            <a:p>
              <a:r>
                <a:rPr lang="en-US" dirty="0" smtClean="0">
                  <a:solidFill>
                    <a:schemeClr val="bg1"/>
                  </a:solidFill>
                  <a:latin typeface="Times New Roman" pitchFamily="18" charset="0"/>
                  <a:cs typeface="Times New Roman" pitchFamily="18" charset="0"/>
                </a:rPr>
                <a:t>Welcome to Kronos!</a:t>
              </a:r>
              <a:endParaRPr lang="en-US" dirty="0">
                <a:solidFill>
                  <a:schemeClr val="bg1"/>
                </a:solidFill>
                <a:latin typeface="Times New Roman" pitchFamily="18" charset="0"/>
                <a:cs typeface="Times New Roman" pitchFamily="18" charset="0"/>
              </a:endParaRPr>
            </a:p>
          </p:txBody>
        </p:sp>
      </p:grpSp>
      <p:pic>
        <p:nvPicPr>
          <p:cNvPr id="36" name="Picture 2"/>
          <p:cNvPicPr>
            <a:picLocks noChangeAspect="1" noChangeArrowheads="1"/>
          </p:cNvPicPr>
          <p:nvPr/>
        </p:nvPicPr>
        <p:blipFill>
          <a:blip r:embed="rId6" cstate="print"/>
          <a:srcRect/>
          <a:stretch>
            <a:fillRect/>
          </a:stretch>
        </p:blipFill>
        <p:spPr bwMode="auto">
          <a:xfrm>
            <a:off x="5879200" y="2492493"/>
            <a:ext cx="2476191" cy="369048"/>
          </a:xfrm>
          <a:prstGeom prst="rect">
            <a:avLst/>
          </a:prstGeom>
          <a:noFill/>
          <a:ln w="9525">
            <a:noFill/>
            <a:miter lim="800000"/>
            <a:headEnd/>
            <a:tailEnd/>
          </a:ln>
        </p:spPr>
      </p:pic>
      <p:grpSp>
        <p:nvGrpSpPr>
          <p:cNvPr id="33" name="Group 32"/>
          <p:cNvGrpSpPr/>
          <p:nvPr/>
        </p:nvGrpSpPr>
        <p:grpSpPr>
          <a:xfrm>
            <a:off x="1687780" y="3038722"/>
            <a:ext cx="5762202" cy="2539734"/>
            <a:chOff x="1687780" y="3038722"/>
            <a:chExt cx="5762202" cy="2539734"/>
          </a:xfrm>
        </p:grpSpPr>
        <p:sp>
          <p:nvSpPr>
            <p:cNvPr id="37" name="TextBox 36"/>
            <p:cNvSpPr txBox="1"/>
            <p:nvPr/>
          </p:nvSpPr>
          <p:spPr>
            <a:xfrm>
              <a:off x="1728606" y="4446103"/>
              <a:ext cx="966098"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View Timecard</a:t>
              </a:r>
              <a:endParaRPr lang="en-US" sz="1200" dirty="0">
                <a:solidFill>
                  <a:schemeClr val="bg1"/>
                </a:solidFill>
                <a:latin typeface="Times New Roman" pitchFamily="18" charset="0"/>
                <a:cs typeface="Times New Roman" pitchFamily="18" charset="0"/>
              </a:endParaRPr>
            </a:p>
          </p:txBody>
        </p:sp>
        <p:sp>
          <p:nvSpPr>
            <p:cNvPr id="38" name="TextBox 37"/>
            <p:cNvSpPr txBox="1"/>
            <p:nvPr/>
          </p:nvSpPr>
          <p:spPr>
            <a:xfrm>
              <a:off x="3249236" y="4446103"/>
              <a:ext cx="920893"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View Accruals</a:t>
              </a:r>
              <a:endParaRPr lang="en-US" sz="1200" dirty="0">
                <a:solidFill>
                  <a:schemeClr val="bg1"/>
                </a:solidFill>
                <a:latin typeface="Times New Roman" pitchFamily="18" charset="0"/>
                <a:cs typeface="Times New Roman" pitchFamily="18" charset="0"/>
              </a:endParaRPr>
            </a:p>
          </p:txBody>
        </p:sp>
        <p:sp>
          <p:nvSpPr>
            <p:cNvPr id="39" name="TextBox 38"/>
            <p:cNvSpPr txBox="1"/>
            <p:nvPr/>
          </p:nvSpPr>
          <p:spPr>
            <a:xfrm>
              <a:off x="4724661" y="4446103"/>
              <a:ext cx="946991"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View Schedule</a:t>
              </a:r>
              <a:endParaRPr lang="en-US" sz="1200" dirty="0">
                <a:solidFill>
                  <a:schemeClr val="bg1"/>
                </a:solidFill>
                <a:latin typeface="Times New Roman" pitchFamily="18" charset="0"/>
                <a:cs typeface="Times New Roman" pitchFamily="18" charset="0"/>
              </a:endParaRPr>
            </a:p>
          </p:txBody>
        </p:sp>
        <p:sp>
          <p:nvSpPr>
            <p:cNvPr id="40" name="TextBox 39"/>
            <p:cNvSpPr txBox="1"/>
            <p:nvPr/>
          </p:nvSpPr>
          <p:spPr>
            <a:xfrm>
              <a:off x="6226185" y="4446103"/>
              <a:ext cx="1223797"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Approve Timecard</a:t>
              </a:r>
              <a:endParaRPr lang="en-US" sz="1200" dirty="0">
                <a:solidFill>
                  <a:schemeClr val="bg1"/>
                </a:solidFill>
                <a:latin typeface="Times New Roman" pitchFamily="18" charset="0"/>
                <a:cs typeface="Times New Roman" pitchFamily="18" charset="0"/>
              </a:endParaRPr>
            </a:p>
          </p:txBody>
        </p:sp>
        <p:pic>
          <p:nvPicPr>
            <p:cNvPr id="41" name="Picture 6" descr="C:\7.0_projects\kronos_terminal_ee_training_kit\7.0_development\images\InTouch_icons_110x110n\ViewTimecard_110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7780" y="4530706"/>
              <a:ext cx="1047750" cy="104775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3228932" y="3038722"/>
              <a:ext cx="956224"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Remove Punch</a:t>
              </a:r>
              <a:endParaRPr lang="en-US" sz="1200" dirty="0">
                <a:solidFill>
                  <a:schemeClr val="bg1"/>
                </a:solidFill>
                <a:latin typeface="Times New Roman" pitchFamily="18" charset="0"/>
                <a:cs typeface="Times New Roman" pitchFamily="18" charset="0"/>
              </a:endParaRPr>
            </a:p>
          </p:txBody>
        </p:sp>
        <p:sp>
          <p:nvSpPr>
            <p:cNvPr id="43" name="TextBox 42"/>
            <p:cNvSpPr txBox="1"/>
            <p:nvPr/>
          </p:nvSpPr>
          <p:spPr>
            <a:xfrm>
              <a:off x="4849355" y="3038722"/>
              <a:ext cx="803938"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Cancel Meal</a:t>
              </a:r>
              <a:endParaRPr lang="en-US" sz="1200" dirty="0">
                <a:solidFill>
                  <a:schemeClr val="bg1"/>
                </a:solidFill>
                <a:latin typeface="Times New Roman" pitchFamily="18" charset="0"/>
                <a:cs typeface="Times New Roman" pitchFamily="18" charset="0"/>
              </a:endParaRPr>
            </a:p>
          </p:txBody>
        </p:sp>
        <p:sp>
          <p:nvSpPr>
            <p:cNvPr id="44" name="TextBox 43"/>
            <p:cNvSpPr txBox="1"/>
            <p:nvPr/>
          </p:nvSpPr>
          <p:spPr>
            <a:xfrm>
              <a:off x="6317492" y="3038722"/>
              <a:ext cx="1041182"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Review Punches</a:t>
              </a:r>
              <a:endParaRPr lang="en-US" sz="1200" dirty="0">
                <a:solidFill>
                  <a:schemeClr val="bg1"/>
                </a:solidFill>
                <a:latin typeface="Times New Roman" pitchFamily="18" charset="0"/>
                <a:cs typeface="Times New Roman" pitchFamily="18" charset="0"/>
              </a:endParaRPr>
            </a:p>
          </p:txBody>
        </p:sp>
        <p:pic>
          <p:nvPicPr>
            <p:cNvPr id="45" name="Picture 8" descr="C:\7.0_projects\kronos_terminal_ee_training_kit\7.0_development\images\InTouch_icons_110x110n\DeletePunch_110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9923" y="3133972"/>
              <a:ext cx="1047750" cy="104775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1858578" y="3038722"/>
              <a:ext cx="706155"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Add Punch</a:t>
              </a:r>
              <a:endParaRPr lang="en-US" sz="1200" dirty="0">
                <a:solidFill>
                  <a:schemeClr val="bg1"/>
                </a:solidFill>
                <a:latin typeface="Times New Roman" pitchFamily="18" charset="0"/>
                <a:cs typeface="Times New Roman" pitchFamily="18" charset="0"/>
              </a:endParaRPr>
            </a:p>
          </p:txBody>
        </p:sp>
        <p:pic>
          <p:nvPicPr>
            <p:cNvPr id="47" name="Picture 7" descr="C:\7.0_projects\kronos_terminal_ee_training_kit\7.0_development\images\InTouch_icons_110x110n\AddPunch_110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7780" y="3133972"/>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9" descr="C:\7.0_projects\kronos_terminal_ee_training_kit\7.0_development\images\InTouch_icons_110x110n\CancelMealDeduction_110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2066" y="3133972"/>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descr="C:\7.0_projects\kronos_terminal_ee_training_kit\7.0_development\images\InTouch_icons_110x110n\ReviewPunches_110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4208" y="3133972"/>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1" descr="C:\7.0_projects\kronos_terminal_ee_training_kit\7.0_development\images\InTouch_icons_110x110n\ViewAccruals_110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29923" y="4530706"/>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C:\7.0_projects\kronos_terminal_ee_training_kit\7.0_development\images\InTouch_icons_110x110n\ViewSchedule_110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72066" y="4530706"/>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3" descr="C:\7.0_projects\kronos_terminal_ee_training_kit\7.0_development\images\InTouch_icons_110x110n\ApproveTimecard_110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14208" y="4530706"/>
              <a:ext cx="1047750" cy="10477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cstate="print"/>
          <a:srcRect/>
          <a:stretch>
            <a:fillRect/>
          </a:stretch>
        </p:blipFill>
        <p:spPr bwMode="auto">
          <a:xfrm>
            <a:off x="1981200" y="2266950"/>
            <a:ext cx="6494463" cy="39052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Accessing tasks</a:t>
            </a:r>
            <a:endParaRPr lang="en-US" dirty="0"/>
          </a:p>
        </p:txBody>
      </p:sp>
      <p:sp>
        <p:nvSpPr>
          <p:cNvPr id="3" name="Text Placeholder 2"/>
          <p:cNvSpPr>
            <a:spLocks noGrp="1"/>
          </p:cNvSpPr>
          <p:nvPr>
            <p:ph type="body" sz="quarter" idx="11"/>
          </p:nvPr>
        </p:nvSpPr>
        <p:spPr/>
        <p:txBody>
          <a:bodyPr/>
          <a:lstStyle/>
          <a:p>
            <a:r>
              <a:rPr lang="en-US" dirty="0" smtClean="0"/>
              <a:t>Tasks with multiple steps will have steps listed</a:t>
            </a:r>
          </a:p>
          <a:p>
            <a:r>
              <a:rPr lang="en-US" dirty="0" smtClean="0"/>
              <a:t>Tasks with multiple steps may have up and down arrows</a:t>
            </a:r>
            <a:endParaRPr lang="en-US" dirty="0"/>
          </a:p>
        </p:txBody>
      </p:sp>
      <p:sp>
        <p:nvSpPr>
          <p:cNvPr id="6" name="Rounded Rectangle 5"/>
          <p:cNvSpPr/>
          <p:nvPr/>
        </p:nvSpPr>
        <p:spPr>
          <a:xfrm>
            <a:off x="1953727" y="5349922"/>
            <a:ext cx="2293916" cy="81886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867262" y="6125008"/>
            <a:ext cx="2390398" cy="461665"/>
          </a:xfrm>
          <a:prstGeom prst="rect">
            <a:avLst/>
          </a:prstGeom>
          <a:noFill/>
        </p:spPr>
        <p:txBody>
          <a:bodyPr wrap="none" rtlCol="0">
            <a:spAutoFit/>
          </a:bodyPr>
          <a:lstStyle/>
          <a:p>
            <a:r>
              <a:rPr lang="en-US" sz="2400" dirty="0" smtClean="0"/>
              <a:t>Step UP/DOWN</a:t>
            </a:r>
            <a:endParaRPr lang="en-US" sz="2400" dirty="0"/>
          </a:p>
        </p:txBody>
      </p:sp>
      <p:sp>
        <p:nvSpPr>
          <p:cNvPr id="8" name="TextBox 7"/>
          <p:cNvSpPr txBox="1"/>
          <p:nvPr/>
        </p:nvSpPr>
        <p:spPr>
          <a:xfrm>
            <a:off x="866545" y="3415663"/>
            <a:ext cx="971741" cy="461665"/>
          </a:xfrm>
          <a:prstGeom prst="rect">
            <a:avLst/>
          </a:prstGeom>
          <a:noFill/>
        </p:spPr>
        <p:txBody>
          <a:bodyPr wrap="none" rtlCol="0">
            <a:spAutoFit/>
          </a:bodyPr>
          <a:lstStyle/>
          <a:p>
            <a:r>
              <a:rPr lang="en-US" sz="2400" dirty="0" smtClean="0"/>
              <a:t>Steps</a:t>
            </a:r>
            <a:endParaRPr lang="en-US" sz="2400" dirty="0"/>
          </a:p>
        </p:txBody>
      </p:sp>
      <p:sp>
        <p:nvSpPr>
          <p:cNvPr id="10" name="TextBox 9"/>
          <p:cNvSpPr txBox="1"/>
          <p:nvPr/>
        </p:nvSpPr>
        <p:spPr>
          <a:xfrm>
            <a:off x="2637539" y="2996563"/>
            <a:ext cx="1106072" cy="584775"/>
          </a:xfrm>
          <a:prstGeom prst="rect">
            <a:avLst/>
          </a:prstGeom>
          <a:noFill/>
        </p:spPr>
        <p:txBody>
          <a:bodyPr wrap="none" rtlCol="0">
            <a:spAutoFit/>
          </a:bodyPr>
          <a:lstStyle/>
          <a:p>
            <a:pPr algn="ctr"/>
            <a:r>
              <a:rPr lang="en-US" sz="1400" dirty="0" smtClean="0"/>
              <a:t>Leave Type</a:t>
            </a:r>
            <a:br>
              <a:rPr lang="en-US" sz="1400" dirty="0" smtClean="0"/>
            </a:br>
            <a:r>
              <a:rPr lang="en-US" dirty="0" smtClean="0"/>
              <a:t>Vacation</a:t>
            </a:r>
            <a:endParaRPr lang="en-US" dirty="0"/>
          </a:p>
        </p:txBody>
      </p:sp>
      <p:sp>
        <p:nvSpPr>
          <p:cNvPr id="11" name="TextBox 10"/>
          <p:cNvSpPr txBox="1"/>
          <p:nvPr/>
        </p:nvSpPr>
        <p:spPr>
          <a:xfrm>
            <a:off x="2642988" y="3577588"/>
            <a:ext cx="1095173" cy="584775"/>
          </a:xfrm>
          <a:prstGeom prst="rect">
            <a:avLst/>
          </a:prstGeom>
          <a:noFill/>
        </p:spPr>
        <p:txBody>
          <a:bodyPr wrap="none" rtlCol="0">
            <a:spAutoFit/>
          </a:bodyPr>
          <a:lstStyle/>
          <a:p>
            <a:pPr algn="ctr"/>
            <a:r>
              <a:rPr lang="en-US" sz="1400" dirty="0" smtClean="0"/>
              <a:t>Comment</a:t>
            </a:r>
          </a:p>
          <a:p>
            <a:pPr algn="ctr"/>
            <a:r>
              <a:rPr lang="en-US" dirty="0" smtClean="0"/>
              <a:t>Personal</a:t>
            </a:r>
            <a:endParaRPr lang="en-US" dirty="0"/>
          </a:p>
        </p:txBody>
      </p:sp>
      <p:sp>
        <p:nvSpPr>
          <p:cNvPr id="12" name="TextBox 11"/>
          <p:cNvSpPr txBox="1"/>
          <p:nvPr/>
        </p:nvSpPr>
        <p:spPr>
          <a:xfrm>
            <a:off x="2466009" y="4453888"/>
            <a:ext cx="1582484" cy="369332"/>
          </a:xfrm>
          <a:prstGeom prst="rect">
            <a:avLst/>
          </a:prstGeom>
          <a:noFill/>
        </p:spPr>
        <p:txBody>
          <a:bodyPr wrap="none" rtlCol="0">
            <a:spAutoFit/>
          </a:bodyPr>
          <a:lstStyle/>
          <a:p>
            <a:pPr algn="ctr"/>
            <a:r>
              <a:rPr lang="en-US" dirty="0" smtClean="0"/>
              <a:t>May 21, 2014</a:t>
            </a:r>
            <a:endParaRPr lang="en-US" dirty="0"/>
          </a:p>
        </p:txBody>
      </p:sp>
      <p:sp>
        <p:nvSpPr>
          <p:cNvPr id="13" name="TextBox 12"/>
          <p:cNvSpPr txBox="1"/>
          <p:nvPr/>
        </p:nvSpPr>
        <p:spPr>
          <a:xfrm>
            <a:off x="6458843" y="2653663"/>
            <a:ext cx="1197765" cy="369332"/>
          </a:xfrm>
          <a:prstGeom prst="rect">
            <a:avLst/>
          </a:prstGeom>
          <a:noFill/>
        </p:spPr>
        <p:txBody>
          <a:bodyPr wrap="none" rtlCol="0">
            <a:spAutoFit/>
          </a:bodyPr>
          <a:lstStyle/>
          <a:p>
            <a:pPr algn="ctr"/>
            <a:r>
              <a:rPr lang="en-US" dirty="0" smtClean="0"/>
              <a:t>May 2014</a:t>
            </a:r>
            <a:endParaRPr lang="en-US" dirty="0"/>
          </a:p>
        </p:txBody>
      </p:sp>
      <p:sp>
        <p:nvSpPr>
          <p:cNvPr id="14" name="TextBox 13"/>
          <p:cNvSpPr txBox="1"/>
          <p:nvPr/>
        </p:nvSpPr>
        <p:spPr>
          <a:xfrm>
            <a:off x="3950560" y="2367913"/>
            <a:ext cx="1204176" cy="261610"/>
          </a:xfrm>
          <a:prstGeom prst="rect">
            <a:avLst/>
          </a:prstGeom>
          <a:noFill/>
        </p:spPr>
        <p:txBody>
          <a:bodyPr wrap="none" rtlCol="0">
            <a:spAutoFit/>
          </a:bodyPr>
          <a:lstStyle/>
          <a:p>
            <a:pPr algn="ctr"/>
            <a:r>
              <a:rPr lang="en-US" sz="1100" dirty="0" smtClean="0">
                <a:solidFill>
                  <a:schemeClr val="bg1"/>
                </a:solidFill>
              </a:rPr>
              <a:t>Babson, Mildred</a:t>
            </a:r>
          </a:p>
        </p:txBody>
      </p:sp>
      <p:sp>
        <p:nvSpPr>
          <p:cNvPr id="5" name="Rounded Rectangle 4"/>
          <p:cNvSpPr/>
          <p:nvPr/>
        </p:nvSpPr>
        <p:spPr>
          <a:xfrm>
            <a:off x="818865" y="2315865"/>
            <a:ext cx="3500739" cy="301633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48746" y="1889852"/>
            <a:ext cx="7828572" cy="4742858"/>
            <a:chOff x="586896" y="1889852"/>
            <a:chExt cx="7828572" cy="4742858"/>
          </a:xfrm>
        </p:grpSpPr>
        <p:pic>
          <p:nvPicPr>
            <p:cNvPr id="24" name="Picture 23" descr="InTouch_screen_display.bmp"/>
            <p:cNvPicPr>
              <a:picLocks noChangeAspect="1"/>
            </p:cNvPicPr>
            <p:nvPr/>
          </p:nvPicPr>
          <p:blipFill>
            <a:blip r:embed="rId3" cstate="print"/>
            <a:stretch>
              <a:fillRect/>
            </a:stretch>
          </p:blipFill>
          <p:spPr>
            <a:xfrm>
              <a:off x="586896" y="1889852"/>
              <a:ext cx="7828572" cy="4742858"/>
            </a:xfrm>
            <a:prstGeom prst="rect">
              <a:avLst/>
            </a:prstGeom>
          </p:spPr>
        </p:pic>
        <p:pic>
          <p:nvPicPr>
            <p:cNvPr id="25" name="Picture 24" descr="AddPunch_50.png"/>
            <p:cNvPicPr>
              <a:picLocks noChangeAspect="1"/>
            </p:cNvPicPr>
            <p:nvPr/>
          </p:nvPicPr>
          <p:blipFill>
            <a:blip r:embed="rId4" cstate="print"/>
            <a:stretch>
              <a:fillRect/>
            </a:stretch>
          </p:blipFill>
          <p:spPr>
            <a:xfrm>
              <a:off x="1863642" y="3346334"/>
              <a:ext cx="952500" cy="952500"/>
            </a:xfrm>
            <a:prstGeom prst="rect">
              <a:avLst/>
            </a:prstGeom>
            <a:ln>
              <a:solidFill>
                <a:srgbClr val="5191CD"/>
              </a:solidFill>
            </a:ln>
          </p:spPr>
        </p:pic>
        <p:pic>
          <p:nvPicPr>
            <p:cNvPr id="26" name="Picture 25" descr="ApproveTimecard_50.png"/>
            <p:cNvPicPr>
              <a:picLocks noChangeAspect="1"/>
            </p:cNvPicPr>
            <p:nvPr/>
          </p:nvPicPr>
          <p:blipFill>
            <a:blip r:embed="rId5" cstate="print"/>
            <a:stretch>
              <a:fillRect/>
            </a:stretch>
          </p:blipFill>
          <p:spPr>
            <a:xfrm>
              <a:off x="6361833" y="4750232"/>
              <a:ext cx="952500" cy="952500"/>
            </a:xfrm>
            <a:prstGeom prst="rect">
              <a:avLst/>
            </a:prstGeom>
            <a:ln>
              <a:solidFill>
                <a:srgbClr val="5191CD"/>
              </a:solidFill>
            </a:ln>
          </p:spPr>
        </p:pic>
        <p:pic>
          <p:nvPicPr>
            <p:cNvPr id="27" name="Picture 26" descr="CancelMealDeduction_50.png"/>
            <p:cNvPicPr>
              <a:picLocks noChangeAspect="1"/>
            </p:cNvPicPr>
            <p:nvPr/>
          </p:nvPicPr>
          <p:blipFill>
            <a:blip r:embed="rId6" cstate="print"/>
            <a:stretch>
              <a:fillRect/>
            </a:stretch>
          </p:blipFill>
          <p:spPr>
            <a:xfrm>
              <a:off x="4798344" y="3346334"/>
              <a:ext cx="952500" cy="952500"/>
            </a:xfrm>
            <a:prstGeom prst="rect">
              <a:avLst/>
            </a:prstGeom>
            <a:ln>
              <a:solidFill>
                <a:srgbClr val="5191CD"/>
              </a:solidFill>
            </a:ln>
          </p:spPr>
        </p:pic>
        <p:pic>
          <p:nvPicPr>
            <p:cNvPr id="28" name="Picture 27" descr="DeletePunch_50.png"/>
            <p:cNvPicPr>
              <a:picLocks noChangeAspect="1"/>
            </p:cNvPicPr>
            <p:nvPr/>
          </p:nvPicPr>
          <p:blipFill>
            <a:blip r:embed="rId7" cstate="print"/>
            <a:stretch>
              <a:fillRect/>
            </a:stretch>
          </p:blipFill>
          <p:spPr>
            <a:xfrm>
              <a:off x="3393894" y="3346334"/>
              <a:ext cx="952500" cy="952500"/>
            </a:xfrm>
            <a:prstGeom prst="rect">
              <a:avLst/>
            </a:prstGeom>
            <a:ln>
              <a:solidFill>
                <a:srgbClr val="5191CD"/>
              </a:solidFill>
            </a:ln>
          </p:spPr>
        </p:pic>
        <p:pic>
          <p:nvPicPr>
            <p:cNvPr id="29" name="Picture 28" descr="ReviewPunches_50.png"/>
            <p:cNvPicPr>
              <a:picLocks noChangeAspect="1"/>
            </p:cNvPicPr>
            <p:nvPr/>
          </p:nvPicPr>
          <p:blipFill>
            <a:blip r:embed="rId8" cstate="print"/>
            <a:stretch>
              <a:fillRect/>
            </a:stretch>
          </p:blipFill>
          <p:spPr>
            <a:xfrm>
              <a:off x="6324922" y="3346334"/>
              <a:ext cx="952500" cy="952500"/>
            </a:xfrm>
            <a:prstGeom prst="rect">
              <a:avLst/>
            </a:prstGeom>
            <a:ln>
              <a:solidFill>
                <a:srgbClr val="5191CD"/>
              </a:solidFill>
            </a:ln>
          </p:spPr>
        </p:pic>
        <p:pic>
          <p:nvPicPr>
            <p:cNvPr id="30" name="Picture 29" descr="ViewAccruals_50.png"/>
            <p:cNvPicPr>
              <a:picLocks noChangeAspect="1"/>
            </p:cNvPicPr>
            <p:nvPr/>
          </p:nvPicPr>
          <p:blipFill>
            <a:blip r:embed="rId9" cstate="print"/>
            <a:stretch>
              <a:fillRect/>
            </a:stretch>
          </p:blipFill>
          <p:spPr>
            <a:xfrm>
              <a:off x="3376229" y="4750232"/>
              <a:ext cx="952500" cy="952500"/>
            </a:xfrm>
            <a:prstGeom prst="rect">
              <a:avLst/>
            </a:prstGeom>
            <a:ln>
              <a:solidFill>
                <a:srgbClr val="5191CD"/>
              </a:solidFill>
            </a:ln>
          </p:spPr>
        </p:pic>
        <p:pic>
          <p:nvPicPr>
            <p:cNvPr id="31" name="Picture 30" descr="ViewSchedule_50.png"/>
            <p:cNvPicPr>
              <a:picLocks noChangeAspect="1"/>
            </p:cNvPicPr>
            <p:nvPr/>
          </p:nvPicPr>
          <p:blipFill>
            <a:blip r:embed="rId10" cstate="print"/>
            <a:stretch>
              <a:fillRect/>
            </a:stretch>
          </p:blipFill>
          <p:spPr>
            <a:xfrm>
              <a:off x="4857503" y="4750232"/>
              <a:ext cx="952500" cy="952500"/>
            </a:xfrm>
            <a:prstGeom prst="rect">
              <a:avLst/>
            </a:prstGeom>
            <a:ln>
              <a:solidFill>
                <a:srgbClr val="5191CD"/>
              </a:solidFill>
            </a:ln>
          </p:spPr>
        </p:pic>
        <p:pic>
          <p:nvPicPr>
            <p:cNvPr id="32" name="Picture 31" descr="ViewTimecard_50.png"/>
            <p:cNvPicPr>
              <a:picLocks noChangeAspect="1"/>
            </p:cNvPicPr>
            <p:nvPr/>
          </p:nvPicPr>
          <p:blipFill>
            <a:blip r:embed="rId11" cstate="print"/>
            <a:stretch>
              <a:fillRect/>
            </a:stretch>
          </p:blipFill>
          <p:spPr>
            <a:xfrm>
              <a:off x="1881006" y="4750232"/>
              <a:ext cx="952500" cy="952500"/>
            </a:xfrm>
            <a:prstGeom prst="rect">
              <a:avLst/>
            </a:prstGeom>
            <a:ln>
              <a:solidFill>
                <a:srgbClr val="5191CD"/>
              </a:solidFill>
            </a:ln>
          </p:spPr>
        </p:pic>
        <p:pic>
          <p:nvPicPr>
            <p:cNvPr id="33" name="Picture 32" descr="keypad.bmp"/>
            <p:cNvPicPr>
              <a:picLocks noChangeAspect="1"/>
            </p:cNvPicPr>
            <p:nvPr/>
          </p:nvPicPr>
          <p:blipFill>
            <a:blip r:embed="rId12" cstate="print"/>
            <a:stretch>
              <a:fillRect/>
            </a:stretch>
          </p:blipFill>
          <p:spPr>
            <a:xfrm>
              <a:off x="7725521" y="5794998"/>
              <a:ext cx="571429" cy="333333"/>
            </a:xfrm>
            <a:prstGeom prst="rect">
              <a:avLst/>
            </a:prstGeom>
          </p:spPr>
        </p:pic>
        <p:grpSp>
          <p:nvGrpSpPr>
            <p:cNvPr id="34" name="Group 20"/>
            <p:cNvGrpSpPr/>
            <p:nvPr/>
          </p:nvGrpSpPr>
          <p:grpSpPr>
            <a:xfrm>
              <a:off x="3289110" y="1959672"/>
              <a:ext cx="5047327" cy="506366"/>
              <a:chOff x="3289110" y="1780109"/>
              <a:chExt cx="5047327" cy="506366"/>
            </a:xfrm>
          </p:grpSpPr>
          <p:pic>
            <p:nvPicPr>
              <p:cNvPr id="45" name="Picture 2"/>
              <p:cNvPicPr>
                <a:picLocks noChangeAspect="1" noChangeArrowheads="1"/>
              </p:cNvPicPr>
              <p:nvPr/>
            </p:nvPicPr>
            <p:blipFill>
              <a:blip r:embed="rId13" cstate="print"/>
              <a:srcRect/>
              <a:stretch>
                <a:fillRect/>
              </a:stretch>
            </p:blipFill>
            <p:spPr bwMode="auto">
              <a:xfrm>
                <a:off x="3289110" y="1780109"/>
                <a:ext cx="5047327" cy="506366"/>
              </a:xfrm>
              <a:prstGeom prst="rect">
                <a:avLst/>
              </a:prstGeom>
              <a:noFill/>
              <a:ln w="9525">
                <a:noFill/>
                <a:miter lim="800000"/>
                <a:headEnd/>
                <a:tailEnd/>
              </a:ln>
            </p:spPr>
          </p:pic>
          <p:sp>
            <p:nvSpPr>
              <p:cNvPr id="46" name="TextBox 45"/>
              <p:cNvSpPr txBox="1"/>
              <p:nvPr/>
            </p:nvSpPr>
            <p:spPr>
              <a:xfrm>
                <a:off x="4114800" y="1866900"/>
                <a:ext cx="723788" cy="295466"/>
              </a:xfrm>
              <a:prstGeom prst="rect">
                <a:avLst/>
              </a:prstGeom>
              <a:noFill/>
            </p:spPr>
            <p:txBody>
              <a:bodyPr wrap="none" lIns="9144" tIns="9144" rIns="9144" bIns="9144" rtlCol="0" anchor="ctr" anchorCtr="0">
                <a:spAutoFit/>
              </a:bodyPr>
              <a:lstStyle/>
              <a:p>
                <a:r>
                  <a:rPr lang="en-US" dirty="0" smtClean="0">
                    <a:solidFill>
                      <a:schemeClr val="bg1"/>
                    </a:solidFill>
                    <a:latin typeface="Times New Roman" pitchFamily="18" charset="0"/>
                    <a:cs typeface="Times New Roman" pitchFamily="18" charset="0"/>
                  </a:rPr>
                  <a:t>English</a:t>
                </a:r>
                <a:endParaRPr lang="en-US" dirty="0">
                  <a:solidFill>
                    <a:schemeClr val="bg1"/>
                  </a:solidFill>
                  <a:latin typeface="Times New Roman" pitchFamily="18" charset="0"/>
                  <a:cs typeface="Times New Roman" pitchFamily="18" charset="0"/>
                </a:endParaRPr>
              </a:p>
            </p:txBody>
          </p:sp>
          <p:sp>
            <p:nvSpPr>
              <p:cNvPr id="47" name="TextBox 46"/>
              <p:cNvSpPr txBox="1"/>
              <p:nvPr/>
            </p:nvSpPr>
            <p:spPr>
              <a:xfrm>
                <a:off x="6724650" y="1857375"/>
                <a:ext cx="800732" cy="295466"/>
              </a:xfrm>
              <a:prstGeom prst="rect">
                <a:avLst/>
              </a:prstGeom>
              <a:noFill/>
            </p:spPr>
            <p:txBody>
              <a:bodyPr wrap="none" lIns="9144" tIns="9144" rIns="9144" bIns="9144" rtlCol="0" anchor="ctr" anchorCtr="0">
                <a:spAutoFit/>
              </a:bodyPr>
              <a:lstStyle/>
              <a:p>
                <a:r>
                  <a:rPr lang="en-US" dirty="0" smtClean="0">
                    <a:solidFill>
                      <a:schemeClr val="bg1"/>
                    </a:solidFill>
                    <a:latin typeface="Times New Roman" pitchFamily="18" charset="0"/>
                    <a:cs typeface="Times New Roman" pitchFamily="18" charset="0"/>
                  </a:rPr>
                  <a:t>Français</a:t>
                </a:r>
                <a:endParaRPr lang="en-US" dirty="0">
                  <a:solidFill>
                    <a:schemeClr val="bg1"/>
                  </a:solidFill>
                  <a:latin typeface="Times New Roman" pitchFamily="18" charset="0"/>
                  <a:cs typeface="Times New Roman" pitchFamily="18" charset="0"/>
                </a:endParaRPr>
              </a:p>
            </p:txBody>
          </p:sp>
          <p:sp>
            <p:nvSpPr>
              <p:cNvPr id="48" name="TextBox 47"/>
              <p:cNvSpPr txBox="1"/>
              <p:nvPr/>
            </p:nvSpPr>
            <p:spPr>
              <a:xfrm>
                <a:off x="5410200" y="1866900"/>
                <a:ext cx="762260" cy="295466"/>
              </a:xfrm>
              <a:prstGeom prst="rect">
                <a:avLst/>
              </a:prstGeom>
              <a:noFill/>
            </p:spPr>
            <p:txBody>
              <a:bodyPr wrap="none" lIns="9144" tIns="9144" rIns="9144" bIns="9144" rtlCol="0" anchor="ctr" anchorCtr="0">
                <a:spAutoFit/>
              </a:bodyPr>
              <a:lstStyle/>
              <a:p>
                <a:r>
                  <a:rPr lang="en-US" dirty="0" smtClean="0">
                    <a:solidFill>
                      <a:schemeClr val="bg1"/>
                    </a:solidFill>
                    <a:latin typeface="Times New Roman" pitchFamily="18" charset="0"/>
                    <a:cs typeface="Times New Roman" pitchFamily="18" charset="0"/>
                  </a:rPr>
                  <a:t>Español</a:t>
                </a:r>
                <a:endParaRPr lang="en-US" dirty="0">
                  <a:solidFill>
                    <a:schemeClr val="bg1"/>
                  </a:solidFill>
                  <a:latin typeface="Times New Roman" pitchFamily="18" charset="0"/>
                  <a:cs typeface="Times New Roman" pitchFamily="18" charset="0"/>
                </a:endParaRPr>
              </a:p>
            </p:txBody>
          </p:sp>
        </p:grpSp>
        <p:sp>
          <p:nvSpPr>
            <p:cNvPr id="35" name="Rounded Rectangle 34"/>
            <p:cNvSpPr/>
            <p:nvPr/>
          </p:nvSpPr>
          <p:spPr>
            <a:xfrm>
              <a:off x="3506531" y="6297434"/>
              <a:ext cx="2186611" cy="30214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p:cNvSpPr txBox="1"/>
            <p:nvPr/>
          </p:nvSpPr>
          <p:spPr>
            <a:xfrm>
              <a:off x="1986815" y="3142085"/>
              <a:ext cx="706155"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Add Punch</a:t>
              </a:r>
              <a:endParaRPr lang="en-US" sz="1200" dirty="0">
                <a:solidFill>
                  <a:schemeClr val="bg1"/>
                </a:solidFill>
                <a:latin typeface="Times New Roman" pitchFamily="18" charset="0"/>
                <a:cs typeface="Times New Roman" pitchFamily="18" charset="0"/>
              </a:endParaRPr>
            </a:p>
          </p:txBody>
        </p:sp>
        <p:sp>
          <p:nvSpPr>
            <p:cNvPr id="37" name="TextBox 36"/>
            <p:cNvSpPr txBox="1"/>
            <p:nvPr/>
          </p:nvSpPr>
          <p:spPr>
            <a:xfrm>
              <a:off x="3392032" y="3142085"/>
              <a:ext cx="956224"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Remove Punch</a:t>
              </a:r>
              <a:endParaRPr lang="en-US" sz="1200" dirty="0">
                <a:solidFill>
                  <a:schemeClr val="bg1"/>
                </a:solidFill>
                <a:latin typeface="Times New Roman" pitchFamily="18" charset="0"/>
                <a:cs typeface="Times New Roman" pitchFamily="18" charset="0"/>
              </a:endParaRPr>
            </a:p>
          </p:txBody>
        </p:sp>
        <p:sp>
          <p:nvSpPr>
            <p:cNvPr id="38" name="TextBox 37"/>
            <p:cNvSpPr txBox="1"/>
            <p:nvPr/>
          </p:nvSpPr>
          <p:spPr>
            <a:xfrm>
              <a:off x="4868844" y="3142085"/>
              <a:ext cx="803938"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Cancel Meal</a:t>
              </a:r>
              <a:endParaRPr lang="en-US" sz="1200" dirty="0">
                <a:solidFill>
                  <a:schemeClr val="bg1"/>
                </a:solidFill>
                <a:latin typeface="Times New Roman" pitchFamily="18" charset="0"/>
                <a:cs typeface="Times New Roman" pitchFamily="18" charset="0"/>
              </a:endParaRPr>
            </a:p>
          </p:txBody>
        </p:sp>
        <p:sp>
          <p:nvSpPr>
            <p:cNvPr id="39" name="TextBox 38"/>
            <p:cNvSpPr txBox="1"/>
            <p:nvPr/>
          </p:nvSpPr>
          <p:spPr>
            <a:xfrm>
              <a:off x="6280581" y="3142085"/>
              <a:ext cx="1041182"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Review Punches</a:t>
              </a:r>
              <a:endParaRPr lang="en-US" sz="1200" dirty="0">
                <a:solidFill>
                  <a:schemeClr val="bg1"/>
                </a:solidFill>
                <a:latin typeface="Times New Roman" pitchFamily="18" charset="0"/>
                <a:cs typeface="Times New Roman" pitchFamily="18" charset="0"/>
              </a:endParaRPr>
            </a:p>
          </p:txBody>
        </p:sp>
        <p:sp>
          <p:nvSpPr>
            <p:cNvPr id="40" name="TextBox 39"/>
            <p:cNvSpPr txBox="1"/>
            <p:nvPr/>
          </p:nvSpPr>
          <p:spPr>
            <a:xfrm>
              <a:off x="1874207" y="4549466"/>
              <a:ext cx="966098"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View Timecard</a:t>
              </a:r>
              <a:endParaRPr lang="en-US" sz="1200" dirty="0">
                <a:solidFill>
                  <a:schemeClr val="bg1"/>
                </a:solidFill>
                <a:latin typeface="Times New Roman" pitchFamily="18" charset="0"/>
                <a:cs typeface="Times New Roman" pitchFamily="18" charset="0"/>
              </a:endParaRPr>
            </a:p>
          </p:txBody>
        </p:sp>
        <p:sp>
          <p:nvSpPr>
            <p:cNvPr id="41" name="TextBox 40"/>
            <p:cNvSpPr txBox="1"/>
            <p:nvPr/>
          </p:nvSpPr>
          <p:spPr>
            <a:xfrm>
              <a:off x="3392033" y="4549466"/>
              <a:ext cx="920893"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View Accruals</a:t>
              </a:r>
              <a:endParaRPr lang="en-US" sz="1200" dirty="0">
                <a:solidFill>
                  <a:schemeClr val="bg1"/>
                </a:solidFill>
                <a:latin typeface="Times New Roman" pitchFamily="18" charset="0"/>
                <a:cs typeface="Times New Roman" pitchFamily="18" charset="0"/>
              </a:endParaRPr>
            </a:p>
          </p:txBody>
        </p:sp>
        <p:sp>
          <p:nvSpPr>
            <p:cNvPr id="42" name="TextBox 41"/>
            <p:cNvSpPr txBox="1"/>
            <p:nvPr/>
          </p:nvSpPr>
          <p:spPr>
            <a:xfrm>
              <a:off x="4860258" y="4549466"/>
              <a:ext cx="946991"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View Schedule</a:t>
              </a:r>
              <a:endParaRPr lang="en-US" sz="1200" dirty="0">
                <a:solidFill>
                  <a:schemeClr val="bg1"/>
                </a:solidFill>
                <a:latin typeface="Times New Roman" pitchFamily="18" charset="0"/>
                <a:cs typeface="Times New Roman" pitchFamily="18" charset="0"/>
              </a:endParaRPr>
            </a:p>
          </p:txBody>
        </p:sp>
        <p:sp>
          <p:nvSpPr>
            <p:cNvPr id="43" name="TextBox 42"/>
            <p:cNvSpPr txBox="1"/>
            <p:nvPr/>
          </p:nvSpPr>
          <p:spPr>
            <a:xfrm>
              <a:off x="6226185" y="4549466"/>
              <a:ext cx="1223797"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Approve Timecard</a:t>
              </a:r>
              <a:endParaRPr lang="en-US" sz="1200" dirty="0">
                <a:solidFill>
                  <a:schemeClr val="bg1"/>
                </a:solidFill>
                <a:latin typeface="Times New Roman" pitchFamily="18" charset="0"/>
                <a:cs typeface="Times New Roman" pitchFamily="18" charset="0"/>
              </a:endParaRPr>
            </a:p>
          </p:txBody>
        </p:sp>
        <p:sp>
          <p:nvSpPr>
            <p:cNvPr id="44" name="TextBox 43"/>
            <p:cNvSpPr txBox="1"/>
            <p:nvPr/>
          </p:nvSpPr>
          <p:spPr>
            <a:xfrm>
              <a:off x="3639004" y="6293784"/>
              <a:ext cx="1936428" cy="295466"/>
            </a:xfrm>
            <a:prstGeom prst="rect">
              <a:avLst/>
            </a:prstGeom>
            <a:noFill/>
          </p:spPr>
          <p:txBody>
            <a:bodyPr wrap="none" lIns="9144" tIns="9144" rIns="9144" bIns="9144" rtlCol="0" anchor="ctr" anchorCtr="0">
              <a:spAutoFit/>
            </a:bodyPr>
            <a:lstStyle/>
            <a:p>
              <a:r>
                <a:rPr lang="en-US" dirty="0" smtClean="0">
                  <a:solidFill>
                    <a:schemeClr val="bg1"/>
                  </a:solidFill>
                  <a:latin typeface="Times New Roman" pitchFamily="18" charset="0"/>
                  <a:cs typeface="Times New Roman" pitchFamily="18" charset="0"/>
                </a:rPr>
                <a:t>Welcome to Kronos!</a:t>
              </a:r>
              <a:endParaRPr lang="en-US" dirty="0">
                <a:solidFill>
                  <a:schemeClr val="bg1"/>
                </a:solidFill>
                <a:latin typeface="Times New Roman" pitchFamily="18" charset="0"/>
                <a:cs typeface="Times New Roman" pitchFamily="18" charset="0"/>
              </a:endParaRPr>
            </a:p>
          </p:txBody>
        </p:sp>
      </p:grpSp>
      <p:sp>
        <p:nvSpPr>
          <p:cNvPr id="2" name="Title 1"/>
          <p:cNvSpPr>
            <a:spLocks noGrp="1"/>
          </p:cNvSpPr>
          <p:nvPr>
            <p:ph type="title"/>
          </p:nvPr>
        </p:nvSpPr>
        <p:spPr/>
        <p:txBody>
          <a:bodyPr/>
          <a:lstStyle/>
          <a:p>
            <a:r>
              <a:rPr lang="en-US" dirty="0" smtClean="0"/>
              <a:t>Reviewing the terminal status icons</a:t>
            </a:r>
            <a:endParaRPr lang="en-US" dirty="0"/>
          </a:p>
        </p:txBody>
      </p:sp>
      <p:sp>
        <p:nvSpPr>
          <p:cNvPr id="3" name="Text Placeholder 2"/>
          <p:cNvSpPr>
            <a:spLocks noGrp="1"/>
          </p:cNvSpPr>
          <p:nvPr>
            <p:ph type="body" sz="quarter" idx="11"/>
          </p:nvPr>
        </p:nvSpPr>
        <p:spPr>
          <a:xfrm>
            <a:off x="274320" y="1083978"/>
            <a:ext cx="8083550" cy="5148262"/>
          </a:xfrm>
        </p:spPr>
        <p:txBody>
          <a:bodyPr/>
          <a:lstStyle/>
          <a:p>
            <a:r>
              <a:rPr lang="en-US" dirty="0" smtClean="0"/>
              <a:t>There are various icons that identify the status of the terminal</a:t>
            </a:r>
          </a:p>
          <a:p>
            <a:endParaRPr lang="en-US" dirty="0"/>
          </a:p>
        </p:txBody>
      </p:sp>
      <p:sp>
        <p:nvSpPr>
          <p:cNvPr id="6" name="Rectangle 5"/>
          <p:cNvSpPr/>
          <p:nvPr/>
        </p:nvSpPr>
        <p:spPr>
          <a:xfrm>
            <a:off x="1923804" y="2196935"/>
            <a:ext cx="7030192" cy="400198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p:cNvSpPr/>
          <p:nvPr/>
        </p:nvSpPr>
        <p:spPr>
          <a:xfrm>
            <a:off x="164276" y="2780258"/>
            <a:ext cx="548243" cy="55814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14" cstate="print"/>
          <a:srcRect/>
          <a:stretch>
            <a:fillRect/>
          </a:stretch>
        </p:blipFill>
        <p:spPr bwMode="auto">
          <a:xfrm>
            <a:off x="2105335" y="2459058"/>
            <a:ext cx="1038225" cy="704850"/>
          </a:xfrm>
          <a:prstGeom prst="rect">
            <a:avLst/>
          </a:prstGeom>
          <a:noFill/>
          <a:ln w="9525">
            <a:noFill/>
            <a:miter lim="800000"/>
            <a:headEnd/>
            <a:tailEnd/>
          </a:ln>
        </p:spPr>
      </p:pic>
      <p:pic>
        <p:nvPicPr>
          <p:cNvPr id="9" name="Picture 3"/>
          <p:cNvPicPr>
            <a:picLocks noChangeAspect="1" noChangeArrowheads="1"/>
          </p:cNvPicPr>
          <p:nvPr/>
        </p:nvPicPr>
        <p:blipFill>
          <a:blip r:embed="rId15" cstate="print"/>
          <a:srcRect/>
          <a:stretch>
            <a:fillRect/>
          </a:stretch>
        </p:blipFill>
        <p:spPr bwMode="auto">
          <a:xfrm>
            <a:off x="2105335" y="3479965"/>
            <a:ext cx="1028700" cy="990600"/>
          </a:xfrm>
          <a:prstGeom prst="rect">
            <a:avLst/>
          </a:prstGeom>
          <a:noFill/>
          <a:ln w="9525">
            <a:noFill/>
            <a:miter lim="800000"/>
            <a:headEnd/>
            <a:tailEnd/>
          </a:ln>
        </p:spPr>
      </p:pic>
      <p:pic>
        <p:nvPicPr>
          <p:cNvPr id="10" name="Picture 4"/>
          <p:cNvPicPr>
            <a:picLocks noChangeAspect="1" noChangeArrowheads="1"/>
          </p:cNvPicPr>
          <p:nvPr/>
        </p:nvPicPr>
        <p:blipFill>
          <a:blip r:embed="rId16" cstate="print"/>
          <a:srcRect/>
          <a:stretch>
            <a:fillRect/>
          </a:stretch>
        </p:blipFill>
        <p:spPr bwMode="auto">
          <a:xfrm>
            <a:off x="2105335" y="4886078"/>
            <a:ext cx="1009650" cy="933450"/>
          </a:xfrm>
          <a:prstGeom prst="rect">
            <a:avLst/>
          </a:prstGeom>
          <a:noFill/>
          <a:ln w="9525">
            <a:noFill/>
            <a:miter lim="800000"/>
            <a:headEnd/>
            <a:tailEnd/>
          </a:ln>
        </p:spPr>
      </p:pic>
      <p:pic>
        <p:nvPicPr>
          <p:cNvPr id="11" name="Picture 5"/>
          <p:cNvPicPr>
            <a:picLocks noChangeAspect="1" noChangeArrowheads="1"/>
          </p:cNvPicPr>
          <p:nvPr/>
        </p:nvPicPr>
        <p:blipFill>
          <a:blip r:embed="rId17" cstate="print"/>
          <a:srcRect/>
          <a:stretch>
            <a:fillRect/>
          </a:stretch>
        </p:blipFill>
        <p:spPr bwMode="auto">
          <a:xfrm>
            <a:off x="5563776" y="2399435"/>
            <a:ext cx="771525" cy="895350"/>
          </a:xfrm>
          <a:prstGeom prst="rect">
            <a:avLst/>
          </a:prstGeom>
          <a:noFill/>
          <a:ln w="9525">
            <a:noFill/>
            <a:miter lim="800000"/>
            <a:headEnd/>
            <a:tailEnd/>
          </a:ln>
        </p:spPr>
      </p:pic>
      <p:pic>
        <p:nvPicPr>
          <p:cNvPr id="12" name="Picture 6"/>
          <p:cNvPicPr>
            <a:picLocks noChangeAspect="1" noChangeArrowheads="1"/>
          </p:cNvPicPr>
          <p:nvPr/>
        </p:nvPicPr>
        <p:blipFill>
          <a:blip r:embed="rId18" cstate="print"/>
          <a:srcRect/>
          <a:stretch>
            <a:fillRect/>
          </a:stretch>
        </p:blipFill>
        <p:spPr bwMode="auto">
          <a:xfrm>
            <a:off x="5375811" y="3593957"/>
            <a:ext cx="1028700" cy="1000125"/>
          </a:xfrm>
          <a:prstGeom prst="rect">
            <a:avLst/>
          </a:prstGeom>
          <a:noFill/>
          <a:ln w="9525">
            <a:noFill/>
            <a:miter lim="800000"/>
            <a:headEnd/>
            <a:tailEnd/>
          </a:ln>
        </p:spPr>
      </p:pic>
      <p:pic>
        <p:nvPicPr>
          <p:cNvPr id="13" name="Picture 7"/>
          <p:cNvPicPr>
            <a:picLocks noChangeAspect="1" noChangeArrowheads="1"/>
          </p:cNvPicPr>
          <p:nvPr/>
        </p:nvPicPr>
        <p:blipFill>
          <a:blip r:embed="rId19" cstate="print"/>
          <a:srcRect/>
          <a:stretch>
            <a:fillRect/>
          </a:stretch>
        </p:blipFill>
        <p:spPr bwMode="auto">
          <a:xfrm>
            <a:off x="5499265" y="4852678"/>
            <a:ext cx="1066800" cy="1047750"/>
          </a:xfrm>
          <a:prstGeom prst="rect">
            <a:avLst/>
          </a:prstGeom>
          <a:noFill/>
          <a:ln w="9525">
            <a:noFill/>
            <a:miter lim="800000"/>
            <a:headEnd/>
            <a:tailEnd/>
          </a:ln>
        </p:spPr>
      </p:pic>
      <p:sp>
        <p:nvSpPr>
          <p:cNvPr id="14" name="TextBox 13"/>
          <p:cNvSpPr txBox="1"/>
          <p:nvPr/>
        </p:nvSpPr>
        <p:spPr>
          <a:xfrm>
            <a:off x="3396343" y="2505693"/>
            <a:ext cx="1749197" cy="646331"/>
          </a:xfrm>
          <a:prstGeom prst="rect">
            <a:avLst/>
          </a:prstGeom>
          <a:noFill/>
        </p:spPr>
        <p:txBody>
          <a:bodyPr wrap="none" rtlCol="0">
            <a:spAutoFit/>
          </a:bodyPr>
          <a:lstStyle/>
          <a:p>
            <a:r>
              <a:rPr lang="en-US" dirty="0" smtClean="0"/>
              <a:t>Operating on </a:t>
            </a:r>
          </a:p>
          <a:p>
            <a:r>
              <a:rPr lang="en-US" dirty="0" smtClean="0"/>
              <a:t>Battery Backup</a:t>
            </a:r>
            <a:endParaRPr lang="en-US" dirty="0"/>
          </a:p>
        </p:txBody>
      </p:sp>
      <p:sp>
        <p:nvSpPr>
          <p:cNvPr id="15" name="TextBox 14"/>
          <p:cNvSpPr txBox="1"/>
          <p:nvPr/>
        </p:nvSpPr>
        <p:spPr>
          <a:xfrm>
            <a:off x="3396343" y="3714997"/>
            <a:ext cx="1531188" cy="646331"/>
          </a:xfrm>
          <a:prstGeom prst="rect">
            <a:avLst/>
          </a:prstGeom>
          <a:noFill/>
        </p:spPr>
        <p:txBody>
          <a:bodyPr wrap="none" rtlCol="0">
            <a:spAutoFit/>
          </a:bodyPr>
          <a:lstStyle/>
          <a:p>
            <a:r>
              <a:rPr lang="en-US" dirty="0" smtClean="0"/>
              <a:t>Global Home</a:t>
            </a:r>
          </a:p>
          <a:p>
            <a:r>
              <a:rPr lang="en-US" dirty="0" smtClean="0"/>
              <a:t>Override</a:t>
            </a:r>
            <a:endParaRPr lang="en-US" dirty="0"/>
          </a:p>
        </p:txBody>
      </p:sp>
      <p:sp>
        <p:nvSpPr>
          <p:cNvPr id="16" name="TextBox 15"/>
          <p:cNvSpPr txBox="1"/>
          <p:nvPr/>
        </p:nvSpPr>
        <p:spPr>
          <a:xfrm>
            <a:off x="3396343" y="5102431"/>
            <a:ext cx="1992853" cy="646331"/>
          </a:xfrm>
          <a:prstGeom prst="rect">
            <a:avLst/>
          </a:prstGeom>
          <a:noFill/>
        </p:spPr>
        <p:txBody>
          <a:bodyPr wrap="none" rtlCol="0">
            <a:spAutoFit/>
          </a:bodyPr>
          <a:lstStyle/>
          <a:p>
            <a:r>
              <a:rPr lang="en-US" dirty="0" smtClean="0"/>
              <a:t>Global non-Home</a:t>
            </a:r>
          </a:p>
          <a:p>
            <a:r>
              <a:rPr lang="en-US" dirty="0" smtClean="0"/>
              <a:t>Override</a:t>
            </a:r>
            <a:endParaRPr lang="en-US" dirty="0"/>
          </a:p>
        </p:txBody>
      </p:sp>
      <p:sp>
        <p:nvSpPr>
          <p:cNvPr id="17" name="TextBox 16"/>
          <p:cNvSpPr txBox="1"/>
          <p:nvPr/>
        </p:nvSpPr>
        <p:spPr>
          <a:xfrm>
            <a:off x="6778832" y="2634342"/>
            <a:ext cx="1838965" cy="369332"/>
          </a:xfrm>
          <a:prstGeom prst="rect">
            <a:avLst/>
          </a:prstGeom>
          <a:noFill/>
        </p:spPr>
        <p:txBody>
          <a:bodyPr wrap="none" rtlCol="0">
            <a:spAutoFit/>
          </a:bodyPr>
          <a:lstStyle/>
          <a:p>
            <a:r>
              <a:rPr lang="en-US" dirty="0" smtClean="0"/>
              <a:t>Low Disk Space</a:t>
            </a:r>
            <a:endParaRPr lang="en-US" dirty="0"/>
          </a:p>
        </p:txBody>
      </p:sp>
      <p:sp>
        <p:nvSpPr>
          <p:cNvPr id="18" name="TextBox 17"/>
          <p:cNvSpPr txBox="1"/>
          <p:nvPr/>
        </p:nvSpPr>
        <p:spPr>
          <a:xfrm>
            <a:off x="6778832" y="3641766"/>
            <a:ext cx="1787669" cy="923330"/>
          </a:xfrm>
          <a:prstGeom prst="rect">
            <a:avLst/>
          </a:prstGeom>
          <a:noFill/>
        </p:spPr>
        <p:txBody>
          <a:bodyPr wrap="none" rtlCol="0">
            <a:spAutoFit/>
          </a:bodyPr>
          <a:lstStyle/>
          <a:p>
            <a:r>
              <a:rPr lang="en-US" dirty="0" smtClean="0"/>
              <a:t>Network</a:t>
            </a:r>
          </a:p>
          <a:p>
            <a:r>
              <a:rPr lang="en-US" dirty="0" smtClean="0"/>
              <a:t>Communication</a:t>
            </a:r>
          </a:p>
          <a:p>
            <a:r>
              <a:rPr lang="en-US" dirty="0" smtClean="0"/>
              <a:t>Error</a:t>
            </a:r>
            <a:endParaRPr lang="en-US" dirty="0"/>
          </a:p>
        </p:txBody>
      </p:sp>
      <p:sp>
        <p:nvSpPr>
          <p:cNvPr id="19" name="TextBox 18"/>
          <p:cNvSpPr txBox="1"/>
          <p:nvPr/>
        </p:nvSpPr>
        <p:spPr>
          <a:xfrm>
            <a:off x="6778832" y="5029200"/>
            <a:ext cx="1505540" cy="923330"/>
          </a:xfrm>
          <a:prstGeom prst="rect">
            <a:avLst/>
          </a:prstGeom>
          <a:noFill/>
        </p:spPr>
        <p:txBody>
          <a:bodyPr wrap="none" rtlCol="0">
            <a:spAutoFit/>
          </a:bodyPr>
          <a:lstStyle/>
          <a:p>
            <a:r>
              <a:rPr lang="en-US" dirty="0" smtClean="0"/>
              <a:t>System </a:t>
            </a:r>
          </a:p>
          <a:p>
            <a:r>
              <a:rPr lang="en-US" dirty="0" smtClean="0"/>
              <a:t>Maintenance</a:t>
            </a:r>
          </a:p>
          <a:p>
            <a:r>
              <a:rPr lang="en-US" dirty="0" smtClean="0"/>
              <a:t>Required</a:t>
            </a:r>
            <a:endParaRPr lang="en-US" dirty="0"/>
          </a:p>
        </p:txBody>
      </p:sp>
      <p:cxnSp>
        <p:nvCxnSpPr>
          <p:cNvPr id="21" name="Straight Arrow Connector 20"/>
          <p:cNvCxnSpPr>
            <a:stCxn id="7" idx="3"/>
            <a:endCxn id="6" idx="1"/>
          </p:cNvCxnSpPr>
          <p:nvPr/>
        </p:nvCxnSpPr>
        <p:spPr>
          <a:xfrm>
            <a:off x="712519" y="3059328"/>
            <a:ext cx="1211285" cy="113859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4273" name="Picture 1"/>
          <p:cNvPicPr>
            <a:picLocks noChangeAspect="1" noChangeArrowheads="1"/>
          </p:cNvPicPr>
          <p:nvPr/>
        </p:nvPicPr>
        <p:blipFill>
          <a:blip r:embed="rId20" cstate="print"/>
          <a:srcRect/>
          <a:stretch>
            <a:fillRect/>
          </a:stretch>
        </p:blipFill>
        <p:spPr bwMode="auto">
          <a:xfrm>
            <a:off x="285750" y="2881313"/>
            <a:ext cx="272110" cy="260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Soft Keys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Call Back(Stand by)</a:t>
            </a:r>
          </a:p>
        </p:txBody>
      </p:sp>
      <p:sp>
        <p:nvSpPr>
          <p:cNvPr id="14" name="Text Placeholder 13"/>
          <p:cNvSpPr>
            <a:spLocks noGrp="1"/>
          </p:cNvSpPr>
          <p:nvPr>
            <p:ph type="body" sz="quarter" idx="11"/>
          </p:nvPr>
        </p:nvSpPr>
        <p:spPr>
          <a:xfrm>
            <a:off x="274320" y="1179513"/>
            <a:ext cx="4036423" cy="5148262"/>
          </a:xfrm>
        </p:spPr>
        <p:txBody>
          <a:bodyPr/>
          <a:lstStyle/>
          <a:p>
            <a:pPr>
              <a:spcBef>
                <a:spcPts val="200"/>
              </a:spcBef>
              <a:buFontTx/>
              <a:buAutoNum type="arabicParenR"/>
            </a:pPr>
            <a:r>
              <a:rPr lang="en-US" sz="2000" dirty="0" smtClean="0">
                <a:latin typeface="Calibri" pitchFamily="34" charset="0"/>
              </a:rPr>
              <a:t>Press the Call Back soft key.</a:t>
            </a:r>
          </a:p>
          <a:p>
            <a:pPr>
              <a:spcBef>
                <a:spcPts val="200"/>
              </a:spcBef>
              <a:buFontTx/>
              <a:buAutoNum type="arabicParenR"/>
            </a:pPr>
            <a:r>
              <a:rPr lang="en-US" sz="2000" dirty="0" smtClean="0">
                <a:latin typeface="Calibri" pitchFamily="34" charset="0"/>
              </a:rPr>
              <a:t>Swipe your badge or enter your Wildcat ID.</a:t>
            </a:r>
          </a:p>
          <a:p>
            <a:pPr>
              <a:spcBef>
                <a:spcPts val="200"/>
              </a:spcBef>
              <a:buFontTx/>
              <a:buAutoNum type="arabicParenR"/>
            </a:pPr>
            <a:r>
              <a:rPr lang="en-US" sz="2000" dirty="0" smtClean="0">
                <a:latin typeface="Calibri" pitchFamily="34" charset="0"/>
              </a:rPr>
              <a:t>Press ENTER.</a:t>
            </a:r>
          </a:p>
          <a:p>
            <a:pPr>
              <a:spcBef>
                <a:spcPts val="200"/>
              </a:spcBef>
              <a:buFontTx/>
              <a:buAutoNum type="arabicParenR"/>
            </a:pPr>
            <a:r>
              <a:rPr lang="en-US" sz="2000" dirty="0" smtClean="0">
                <a:latin typeface="Calibri" pitchFamily="34" charset="0"/>
              </a:rPr>
              <a:t>The terminal responds with a message.</a:t>
            </a:r>
          </a:p>
          <a:p>
            <a:endParaRPr lang="en-US" sz="2000" dirty="0"/>
          </a:p>
        </p:txBody>
      </p:sp>
      <p:pic>
        <p:nvPicPr>
          <p:cNvPr id="47" name="Picture 46" descr="InTouch_screen_display.bmp"/>
          <p:cNvPicPr>
            <a:picLocks noChangeAspect="1"/>
          </p:cNvPicPr>
          <p:nvPr/>
        </p:nvPicPr>
        <p:blipFill>
          <a:blip r:embed="rId3" cstate="print"/>
          <a:stretch>
            <a:fillRect/>
          </a:stretch>
        </p:blipFill>
        <p:spPr>
          <a:xfrm>
            <a:off x="4244947" y="1111090"/>
            <a:ext cx="4555594" cy="2759958"/>
          </a:xfrm>
          <a:prstGeom prst="rect">
            <a:avLst/>
          </a:prstGeom>
        </p:spPr>
      </p:pic>
      <p:pic>
        <p:nvPicPr>
          <p:cNvPr id="48" name="Picture 47" descr="keypad.bmp"/>
          <p:cNvPicPr>
            <a:picLocks noChangeAspect="1"/>
          </p:cNvPicPr>
          <p:nvPr/>
        </p:nvPicPr>
        <p:blipFill>
          <a:blip r:embed="rId4" cstate="print"/>
          <a:stretch>
            <a:fillRect/>
          </a:stretch>
        </p:blipFill>
        <p:spPr>
          <a:xfrm>
            <a:off x="8490817" y="3472443"/>
            <a:ext cx="249394" cy="145480"/>
          </a:xfrm>
          <a:prstGeom prst="rect">
            <a:avLst/>
          </a:prstGeom>
        </p:spPr>
      </p:pic>
      <p:pic>
        <p:nvPicPr>
          <p:cNvPr id="49" name="Picture 2"/>
          <p:cNvPicPr>
            <a:picLocks noChangeAspect="1" noChangeArrowheads="1"/>
          </p:cNvPicPr>
          <p:nvPr/>
        </p:nvPicPr>
        <p:blipFill>
          <a:blip r:embed="rId5" cstate="print"/>
          <a:srcRect/>
          <a:stretch>
            <a:fillRect/>
          </a:stretch>
        </p:blipFill>
        <p:spPr bwMode="auto">
          <a:xfrm>
            <a:off x="5794636" y="1152334"/>
            <a:ext cx="2942857" cy="295238"/>
          </a:xfrm>
          <a:prstGeom prst="rect">
            <a:avLst/>
          </a:prstGeom>
          <a:noFill/>
          <a:ln w="9525">
            <a:noFill/>
            <a:miter lim="800000"/>
            <a:headEnd/>
            <a:tailEnd/>
          </a:ln>
        </p:spPr>
      </p:pic>
      <p:sp>
        <p:nvSpPr>
          <p:cNvPr id="50" name="TextBox 49"/>
          <p:cNvSpPr txBox="1"/>
          <p:nvPr/>
        </p:nvSpPr>
        <p:spPr>
          <a:xfrm>
            <a:off x="6288875" y="1197414"/>
            <a:ext cx="409599"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English</a:t>
            </a:r>
            <a:endParaRPr lang="en-US" sz="1000" dirty="0">
              <a:solidFill>
                <a:schemeClr val="bg1"/>
              </a:solidFill>
              <a:latin typeface="Times New Roman" pitchFamily="18" charset="0"/>
              <a:cs typeface="Times New Roman" pitchFamily="18" charset="0"/>
            </a:endParaRPr>
          </a:p>
        </p:txBody>
      </p:sp>
      <p:sp>
        <p:nvSpPr>
          <p:cNvPr id="51" name="TextBox 50"/>
          <p:cNvSpPr txBox="1"/>
          <p:nvPr/>
        </p:nvSpPr>
        <p:spPr>
          <a:xfrm>
            <a:off x="7811400" y="1197414"/>
            <a:ext cx="454483"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Français</a:t>
            </a:r>
            <a:endParaRPr lang="en-US" sz="1000" dirty="0">
              <a:solidFill>
                <a:schemeClr val="bg1"/>
              </a:solidFill>
              <a:latin typeface="Times New Roman" pitchFamily="18" charset="0"/>
              <a:cs typeface="Times New Roman" pitchFamily="18" charset="0"/>
            </a:endParaRPr>
          </a:p>
        </p:txBody>
      </p:sp>
      <p:sp>
        <p:nvSpPr>
          <p:cNvPr id="52" name="TextBox 51"/>
          <p:cNvSpPr txBox="1"/>
          <p:nvPr/>
        </p:nvSpPr>
        <p:spPr>
          <a:xfrm>
            <a:off x="7046550" y="1197414"/>
            <a:ext cx="432041"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Español</a:t>
            </a:r>
            <a:endParaRPr lang="en-US" sz="1000" dirty="0">
              <a:solidFill>
                <a:schemeClr val="bg1"/>
              </a:solidFill>
              <a:latin typeface="Times New Roman" pitchFamily="18" charset="0"/>
              <a:cs typeface="Times New Roman" pitchFamily="18" charset="0"/>
            </a:endParaRPr>
          </a:p>
        </p:txBody>
      </p:sp>
      <p:pic>
        <p:nvPicPr>
          <p:cNvPr id="65" name="Picture 2"/>
          <p:cNvPicPr>
            <a:picLocks noChangeAspect="1" noChangeArrowheads="1"/>
          </p:cNvPicPr>
          <p:nvPr/>
        </p:nvPicPr>
        <p:blipFill>
          <a:blip r:embed="rId6" cstate="print"/>
          <a:srcRect/>
          <a:stretch>
            <a:fillRect/>
          </a:stretch>
        </p:blipFill>
        <p:spPr bwMode="auto">
          <a:xfrm>
            <a:off x="7222675" y="1493244"/>
            <a:ext cx="1485715" cy="221429"/>
          </a:xfrm>
          <a:prstGeom prst="rect">
            <a:avLst/>
          </a:prstGeom>
          <a:noFill/>
          <a:ln w="9525">
            <a:noFill/>
            <a:miter lim="800000"/>
            <a:headEnd/>
            <a:tailEnd/>
          </a:ln>
        </p:spPr>
      </p:pic>
      <p:sp>
        <p:nvSpPr>
          <p:cNvPr id="66" name="Rounded Rectangle 65"/>
          <p:cNvSpPr/>
          <p:nvPr/>
        </p:nvSpPr>
        <p:spPr>
          <a:xfrm>
            <a:off x="4817882" y="1931552"/>
            <a:ext cx="726745" cy="78789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9" name="Picture 6" descr="C:\Users\MARIAL~1\AppData\Local\Temp\SNAGHTML12792b3.PNG"/>
          <p:cNvPicPr>
            <a:picLocks noChangeAspect="1" noChangeArrowheads="1"/>
          </p:cNvPicPr>
          <p:nvPr/>
        </p:nvPicPr>
        <p:blipFill>
          <a:blip r:embed="rId7" cstate="print"/>
          <a:srcRect/>
          <a:stretch>
            <a:fillRect/>
          </a:stretch>
        </p:blipFill>
        <p:spPr bwMode="auto">
          <a:xfrm>
            <a:off x="6354491" y="3556700"/>
            <a:ext cx="64286" cy="64286"/>
          </a:xfrm>
          <a:prstGeom prst="rect">
            <a:avLst/>
          </a:prstGeom>
          <a:noFill/>
        </p:spPr>
      </p:pic>
      <p:pic>
        <p:nvPicPr>
          <p:cNvPr id="80" name="Picture 8" descr="C:\Users\MARIAL~1\AppData\Local\Temp\SNAGHTML127c73a.PNG"/>
          <p:cNvPicPr>
            <a:picLocks noChangeAspect="1" noChangeArrowheads="1"/>
          </p:cNvPicPr>
          <p:nvPr/>
        </p:nvPicPr>
        <p:blipFill>
          <a:blip r:embed="rId8" cstate="print"/>
          <a:srcRect/>
          <a:stretch>
            <a:fillRect/>
          </a:stretch>
        </p:blipFill>
        <p:spPr bwMode="auto">
          <a:xfrm>
            <a:off x="6437620" y="3509198"/>
            <a:ext cx="128572" cy="164286"/>
          </a:xfrm>
          <a:prstGeom prst="rect">
            <a:avLst/>
          </a:prstGeom>
          <a:noFill/>
        </p:spPr>
      </p:pic>
      <p:pic>
        <p:nvPicPr>
          <p:cNvPr id="81" name="Picture 10" descr="C:\Users\MARIAL~1\AppData\Local\Temp\SNAGHTML129b408.PNG"/>
          <p:cNvPicPr>
            <a:picLocks noChangeAspect="1" noChangeArrowheads="1"/>
          </p:cNvPicPr>
          <p:nvPr/>
        </p:nvPicPr>
        <p:blipFill>
          <a:blip r:embed="rId9" cstate="print"/>
          <a:srcRect/>
          <a:stretch>
            <a:fillRect/>
          </a:stretch>
        </p:blipFill>
        <p:spPr bwMode="auto">
          <a:xfrm>
            <a:off x="8385175" y="2488913"/>
            <a:ext cx="292857" cy="307143"/>
          </a:xfrm>
          <a:prstGeom prst="rect">
            <a:avLst/>
          </a:prstGeom>
          <a:noFill/>
          <a:ln>
            <a:solidFill>
              <a:srgbClr val="5191CD"/>
            </a:solidFill>
          </a:ln>
        </p:spPr>
      </p:pic>
      <p:pic>
        <p:nvPicPr>
          <p:cNvPr id="82" name="Picture 10" descr="C:\Users\MARIAL~1\AppData\Local\Temp\SNAGHTML129b408.PNG"/>
          <p:cNvPicPr>
            <a:picLocks noChangeAspect="1" noChangeArrowheads="1"/>
          </p:cNvPicPr>
          <p:nvPr/>
        </p:nvPicPr>
        <p:blipFill>
          <a:blip r:embed="rId9" cstate="print"/>
          <a:srcRect/>
          <a:stretch>
            <a:fillRect/>
          </a:stretch>
        </p:blipFill>
        <p:spPr bwMode="auto">
          <a:xfrm rot="10800000">
            <a:off x="4358975" y="2488913"/>
            <a:ext cx="292857" cy="307143"/>
          </a:xfrm>
          <a:prstGeom prst="rect">
            <a:avLst/>
          </a:prstGeom>
          <a:noFill/>
          <a:ln>
            <a:solidFill>
              <a:srgbClr val="5191CD"/>
            </a:solidFill>
          </a:ln>
        </p:spPr>
      </p:pic>
      <p:pic>
        <p:nvPicPr>
          <p:cNvPr id="48129" name="Picture 1"/>
          <p:cNvPicPr>
            <a:picLocks noChangeAspect="1" noChangeArrowheads="1"/>
          </p:cNvPicPr>
          <p:nvPr/>
        </p:nvPicPr>
        <p:blipFill>
          <a:blip r:embed="rId10" cstate="print"/>
          <a:srcRect/>
          <a:stretch>
            <a:fillRect/>
          </a:stretch>
        </p:blipFill>
        <p:spPr bwMode="auto">
          <a:xfrm>
            <a:off x="477578" y="4251584"/>
            <a:ext cx="3785714" cy="2221429"/>
          </a:xfrm>
          <a:prstGeom prst="rect">
            <a:avLst/>
          </a:prstGeom>
          <a:noFill/>
          <a:ln w="9525">
            <a:noFill/>
            <a:miter lim="800000"/>
            <a:headEnd/>
            <a:tailEnd/>
          </a:ln>
        </p:spPr>
      </p:pic>
      <p:sp>
        <p:nvSpPr>
          <p:cNvPr id="87" name="TextBox 86"/>
          <p:cNvSpPr txBox="1"/>
          <p:nvPr/>
        </p:nvSpPr>
        <p:spPr>
          <a:xfrm>
            <a:off x="734960" y="4281058"/>
            <a:ext cx="1415143"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Callback</a:t>
            </a:r>
            <a:endParaRPr lang="en-US" sz="800" dirty="0">
              <a:solidFill>
                <a:schemeClr val="bg1"/>
              </a:solidFill>
              <a:latin typeface="Times New Roman" pitchFamily="18" charset="0"/>
              <a:cs typeface="Times New Roman" pitchFamily="18" charset="0"/>
            </a:endParaRPr>
          </a:p>
        </p:txBody>
      </p:sp>
      <p:pic>
        <p:nvPicPr>
          <p:cNvPr id="48131" name="Picture 3"/>
          <p:cNvPicPr>
            <a:picLocks noChangeAspect="1" noChangeArrowheads="1"/>
          </p:cNvPicPr>
          <p:nvPr/>
        </p:nvPicPr>
        <p:blipFill>
          <a:blip r:embed="rId11" cstate="print"/>
          <a:srcRect/>
          <a:stretch>
            <a:fillRect/>
          </a:stretch>
        </p:blipFill>
        <p:spPr bwMode="auto">
          <a:xfrm>
            <a:off x="4340964" y="4251584"/>
            <a:ext cx="4381500" cy="2238375"/>
          </a:xfrm>
          <a:prstGeom prst="rect">
            <a:avLst/>
          </a:prstGeom>
          <a:noFill/>
          <a:ln w="9525">
            <a:noFill/>
            <a:miter lim="800000"/>
            <a:headEnd/>
            <a:tailEnd/>
          </a:ln>
        </p:spPr>
      </p:pic>
      <p:sp>
        <p:nvSpPr>
          <p:cNvPr id="89" name="TextBox 88"/>
          <p:cNvSpPr txBox="1"/>
          <p:nvPr/>
        </p:nvSpPr>
        <p:spPr>
          <a:xfrm>
            <a:off x="6027840" y="6083533"/>
            <a:ext cx="69763" cy="141577"/>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1</a:t>
            </a:r>
            <a:endParaRPr lang="en-US" sz="800" dirty="0">
              <a:latin typeface="Times New Roman" pitchFamily="18" charset="0"/>
              <a:cs typeface="Times New Roman" pitchFamily="18" charset="0"/>
            </a:endParaRPr>
          </a:p>
        </p:txBody>
      </p:sp>
      <p:sp>
        <p:nvSpPr>
          <p:cNvPr id="90" name="TextBox 89"/>
          <p:cNvSpPr txBox="1"/>
          <p:nvPr/>
        </p:nvSpPr>
        <p:spPr>
          <a:xfrm>
            <a:off x="5437083" y="6249372"/>
            <a:ext cx="1415143" cy="141577"/>
          </a:xfrm>
          <a:prstGeom prst="rect">
            <a:avLst/>
          </a:prstGeom>
          <a:noFill/>
        </p:spPr>
        <p:txBody>
          <a:bodyPr wrap="square" lIns="9144" tIns="9144" rIns="9144" bIns="9144" rtlCol="0" anchor="ctr" anchorCtr="0">
            <a:spAutoFit/>
          </a:bodyPr>
          <a:lstStyle/>
          <a:p>
            <a:r>
              <a:rPr lang="en-US" sz="800" dirty="0" smtClean="0">
                <a:latin typeface="Times New Roman" pitchFamily="18" charset="0"/>
                <a:cs typeface="Times New Roman" pitchFamily="18" charset="0"/>
              </a:rPr>
              <a:t>Fri Jan-13-2014, 1:00 PM</a:t>
            </a:r>
            <a:endParaRPr lang="en-US" sz="800" dirty="0">
              <a:latin typeface="Times New Roman" pitchFamily="18" charset="0"/>
              <a:cs typeface="Times New Roman" pitchFamily="18" charset="0"/>
            </a:endParaRPr>
          </a:p>
        </p:txBody>
      </p:sp>
      <p:grpSp>
        <p:nvGrpSpPr>
          <p:cNvPr id="13" name="Group 12"/>
          <p:cNvGrpSpPr/>
          <p:nvPr/>
        </p:nvGrpSpPr>
        <p:grpSpPr>
          <a:xfrm>
            <a:off x="4860947" y="1849995"/>
            <a:ext cx="3151307" cy="1683706"/>
            <a:chOff x="4860947" y="1849995"/>
            <a:chExt cx="3151307" cy="1683706"/>
          </a:xfrm>
        </p:grpSpPr>
        <p:grpSp>
          <p:nvGrpSpPr>
            <p:cNvPr id="12" name="Group 11"/>
            <p:cNvGrpSpPr/>
            <p:nvPr/>
          </p:nvGrpSpPr>
          <p:grpSpPr>
            <a:xfrm>
              <a:off x="4933087" y="1849995"/>
              <a:ext cx="3079167" cy="800607"/>
              <a:chOff x="4933087" y="1849995"/>
              <a:chExt cx="3079167" cy="800607"/>
            </a:xfrm>
          </p:grpSpPr>
          <p:grpSp>
            <p:nvGrpSpPr>
              <p:cNvPr id="6" name="Group 5"/>
              <p:cNvGrpSpPr/>
              <p:nvPr/>
            </p:nvGrpSpPr>
            <p:grpSpPr>
              <a:xfrm>
                <a:off x="4933087" y="1973106"/>
                <a:ext cx="476250" cy="645658"/>
                <a:chOff x="4933087" y="1973106"/>
                <a:chExt cx="476250" cy="645658"/>
              </a:xfrm>
            </p:grpSpPr>
            <p:sp>
              <p:nvSpPr>
                <p:cNvPr id="68" name="TextBox 67"/>
                <p:cNvSpPr txBox="1"/>
                <p:nvPr/>
              </p:nvSpPr>
              <p:spPr>
                <a:xfrm>
                  <a:off x="4980038" y="1973106"/>
                  <a:ext cx="382349"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Callback</a:t>
                  </a:r>
                  <a:endParaRPr lang="en-US" sz="800" dirty="0">
                    <a:solidFill>
                      <a:schemeClr val="bg1"/>
                    </a:solidFill>
                    <a:latin typeface="Times New Roman" pitchFamily="18" charset="0"/>
                    <a:cs typeface="Times New Roman" pitchFamily="18" charset="0"/>
                  </a:endParaRPr>
                </a:p>
              </p:txBody>
            </p:sp>
            <p:pic>
              <p:nvPicPr>
                <p:cNvPr id="6146" name="Picture 2" descr="C:\7.0_projects\kronos_terminal_ee_training_kit\7.0_development\images\InTouch_icons_50x50n\CallForAssistance_50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3087" y="2142514"/>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5654711" y="1849995"/>
                <a:ext cx="571503" cy="800607"/>
                <a:chOff x="5655278" y="1849995"/>
                <a:chExt cx="571503" cy="800607"/>
              </a:xfrm>
            </p:grpSpPr>
            <p:sp>
              <p:nvSpPr>
                <p:cNvPr id="92" name="TextBox 91"/>
                <p:cNvSpPr txBox="1"/>
                <p:nvPr/>
              </p:nvSpPr>
              <p:spPr>
                <a:xfrm>
                  <a:off x="5655278" y="1849995"/>
                  <a:ext cx="571503" cy="264688"/>
                </a:xfrm>
                <a:prstGeom prst="rect">
                  <a:avLst/>
                </a:prstGeom>
                <a:noFill/>
              </p:spPr>
              <p:txBody>
                <a:bodyPr wrap="none" lIns="9144" tIns="9144" rIns="9144" bIns="9144" rtlCol="0" anchor="ctr" anchorCtr="0">
                  <a:spAutoFit/>
                </a:bodyPr>
                <a:lstStyle/>
                <a:p>
                  <a:pPr algn="ctr"/>
                  <a:r>
                    <a:rPr lang="en-US" sz="800" dirty="0" smtClean="0">
                      <a:solidFill>
                        <a:schemeClr val="bg1"/>
                      </a:solidFill>
                      <a:latin typeface="Times New Roman" pitchFamily="18" charset="0"/>
                      <a:cs typeface="Times New Roman" pitchFamily="18" charset="0"/>
                    </a:rPr>
                    <a:t>Transfer with</a:t>
                  </a:r>
                  <a:br>
                    <a:rPr lang="en-US" sz="800" dirty="0" smtClean="0">
                      <a:solidFill>
                        <a:schemeClr val="bg1"/>
                      </a:solidFill>
                      <a:latin typeface="Times New Roman" pitchFamily="18" charset="0"/>
                      <a:cs typeface="Times New Roman" pitchFamily="18" charset="0"/>
                    </a:rPr>
                  </a:br>
                  <a:r>
                    <a:rPr lang="en-US" sz="800" dirty="0" smtClean="0">
                      <a:solidFill>
                        <a:schemeClr val="bg1"/>
                      </a:solidFill>
                      <a:latin typeface="Times New Roman" pitchFamily="18" charset="0"/>
                      <a:cs typeface="Times New Roman" pitchFamily="18" charset="0"/>
                    </a:rPr>
                    <a:t>Comment</a:t>
                  </a:r>
                  <a:endParaRPr lang="en-US" sz="800" dirty="0">
                    <a:solidFill>
                      <a:schemeClr val="bg1"/>
                    </a:solidFill>
                    <a:latin typeface="Times New Roman" pitchFamily="18" charset="0"/>
                    <a:cs typeface="Times New Roman" pitchFamily="18" charset="0"/>
                  </a:endParaRPr>
                </a:p>
              </p:txBody>
            </p:sp>
            <p:pic>
              <p:nvPicPr>
                <p:cNvPr id="6147" name="Picture 3" descr="C:\7.0_projects\kronos_terminal_ee_training_kit\7.0_development\images\InTouch_icons_50x50n\JobTransfer_50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6417" y="2174352"/>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6471588" y="1973106"/>
                <a:ext cx="537840" cy="645658"/>
                <a:chOff x="6501200" y="1973106"/>
                <a:chExt cx="537840" cy="645658"/>
              </a:xfrm>
            </p:grpSpPr>
            <p:sp>
              <p:nvSpPr>
                <p:cNvPr id="55" name="TextBox 54"/>
                <p:cNvSpPr txBox="1"/>
                <p:nvPr/>
              </p:nvSpPr>
              <p:spPr>
                <a:xfrm>
                  <a:off x="6501200" y="1973106"/>
                  <a:ext cx="537840"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Cancel Meal</a:t>
                  </a:r>
                  <a:endParaRPr lang="en-US" sz="800" dirty="0">
                    <a:solidFill>
                      <a:schemeClr val="bg1"/>
                    </a:solidFill>
                    <a:latin typeface="Times New Roman" pitchFamily="18" charset="0"/>
                    <a:cs typeface="Times New Roman" pitchFamily="18" charset="0"/>
                  </a:endParaRPr>
                </a:p>
              </p:txBody>
            </p:sp>
            <p:pic>
              <p:nvPicPr>
                <p:cNvPr id="6148" name="Picture 4" descr="C:\7.0_projects\kronos_terminal_ee_training_kit\7.0_development\images\InTouch_icons_50x50n\CancelMealDeduction_50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31995" y="2142514"/>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7254803" y="1973106"/>
                <a:ext cx="757451" cy="655927"/>
                <a:chOff x="7254803" y="1973106"/>
                <a:chExt cx="757451" cy="655927"/>
              </a:xfrm>
            </p:grpSpPr>
            <p:sp>
              <p:nvSpPr>
                <p:cNvPr id="74" name="TextBox 73"/>
                <p:cNvSpPr txBox="1"/>
                <p:nvPr/>
              </p:nvSpPr>
              <p:spPr>
                <a:xfrm>
                  <a:off x="7254803" y="1973106"/>
                  <a:ext cx="757451"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Request Time Off</a:t>
                  </a:r>
                  <a:endParaRPr lang="en-US" sz="800" dirty="0">
                    <a:solidFill>
                      <a:schemeClr val="bg1"/>
                    </a:solidFill>
                    <a:latin typeface="Times New Roman" pitchFamily="18" charset="0"/>
                    <a:cs typeface="Times New Roman" pitchFamily="18" charset="0"/>
                  </a:endParaRPr>
                </a:p>
              </p:txBody>
            </p:sp>
            <p:pic>
              <p:nvPicPr>
                <p:cNvPr id="6149" name="Picture 5" descr="C:\7.0_projects\kronos_terminal_ee_training_kit\7.0_development\images\InTouch_icons_50x50n\RequestTimeOff_50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95403" y="2152783"/>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1" name="Group 10"/>
            <p:cNvGrpSpPr/>
            <p:nvPr/>
          </p:nvGrpSpPr>
          <p:grpSpPr>
            <a:xfrm>
              <a:off x="4860947" y="2788301"/>
              <a:ext cx="3139285" cy="745400"/>
              <a:chOff x="4860947" y="2788301"/>
              <a:chExt cx="3139285" cy="745400"/>
            </a:xfrm>
          </p:grpSpPr>
          <p:grpSp>
            <p:nvGrpSpPr>
              <p:cNvPr id="7" name="Group 6"/>
              <p:cNvGrpSpPr/>
              <p:nvPr/>
            </p:nvGrpSpPr>
            <p:grpSpPr>
              <a:xfrm>
                <a:off x="4860947" y="2909231"/>
                <a:ext cx="656462" cy="617827"/>
                <a:chOff x="4860947" y="2909231"/>
                <a:chExt cx="656462" cy="617827"/>
              </a:xfrm>
            </p:grpSpPr>
            <p:sp>
              <p:nvSpPr>
                <p:cNvPr id="58" name="TextBox 57"/>
                <p:cNvSpPr txBox="1"/>
                <p:nvPr/>
              </p:nvSpPr>
              <p:spPr>
                <a:xfrm>
                  <a:off x="4860947" y="2909231"/>
                  <a:ext cx="656462"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View Timecard</a:t>
                  </a:r>
                  <a:endParaRPr lang="en-US" sz="800" dirty="0">
                    <a:solidFill>
                      <a:schemeClr val="bg1"/>
                    </a:solidFill>
                    <a:latin typeface="Times New Roman" pitchFamily="18" charset="0"/>
                    <a:cs typeface="Times New Roman" pitchFamily="18" charset="0"/>
                  </a:endParaRPr>
                </a:p>
              </p:txBody>
            </p:sp>
            <p:pic>
              <p:nvPicPr>
                <p:cNvPr id="6150" name="Picture 6" descr="C:\7.0_projects\kronos_terminal_ee_training_kit\7.0_development\images\InTouch_icons_50x50n\ViewTimecard_50n.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1053" y="305080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5674127" y="2909231"/>
                <a:ext cx="627608" cy="565857"/>
                <a:chOff x="5658097" y="2909231"/>
                <a:chExt cx="627608" cy="565857"/>
              </a:xfrm>
            </p:grpSpPr>
            <p:sp>
              <p:nvSpPr>
                <p:cNvPr id="61" name="TextBox 60"/>
                <p:cNvSpPr txBox="1"/>
                <p:nvPr/>
              </p:nvSpPr>
              <p:spPr>
                <a:xfrm>
                  <a:off x="5658097" y="2909231"/>
                  <a:ext cx="627608"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View Accruals</a:t>
                  </a:r>
                  <a:endParaRPr lang="en-US" sz="800" dirty="0">
                    <a:solidFill>
                      <a:schemeClr val="bg1"/>
                    </a:solidFill>
                    <a:latin typeface="Times New Roman" pitchFamily="18" charset="0"/>
                    <a:cs typeface="Times New Roman" pitchFamily="18" charset="0"/>
                  </a:endParaRPr>
                </a:p>
              </p:txBody>
            </p:sp>
            <p:pic>
              <p:nvPicPr>
                <p:cNvPr id="6151" name="Picture 7" descr="C:\7.0_projects\kronos_terminal_ee_training_kit\7.0_development\images\InTouch_icons_50x50n\ViewAccruals_50n.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33776" y="299883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6458453" y="2788301"/>
                <a:ext cx="592342" cy="675917"/>
                <a:chOff x="6455247" y="2788301"/>
                <a:chExt cx="592342" cy="675917"/>
              </a:xfrm>
            </p:grpSpPr>
            <p:sp>
              <p:nvSpPr>
                <p:cNvPr id="77" name="TextBox 76"/>
                <p:cNvSpPr txBox="1"/>
                <p:nvPr/>
              </p:nvSpPr>
              <p:spPr>
                <a:xfrm>
                  <a:off x="6455247" y="2788301"/>
                  <a:ext cx="592342" cy="264688"/>
                </a:xfrm>
                <a:prstGeom prst="rect">
                  <a:avLst/>
                </a:prstGeom>
                <a:noFill/>
              </p:spPr>
              <p:txBody>
                <a:bodyPr wrap="none" lIns="9144" tIns="9144" rIns="9144" bIns="9144" rtlCol="0" anchor="ctr" anchorCtr="0">
                  <a:spAutoFit/>
                </a:bodyPr>
                <a:lstStyle/>
                <a:p>
                  <a:pPr algn="ctr"/>
                  <a:r>
                    <a:rPr lang="en-US" sz="800" dirty="0" smtClean="0">
                      <a:solidFill>
                        <a:schemeClr val="bg1"/>
                      </a:solidFill>
                      <a:latin typeface="Times New Roman" pitchFamily="18" charset="0"/>
                      <a:cs typeface="Times New Roman" pitchFamily="18" charset="0"/>
                    </a:rPr>
                    <a:t>Justify </a:t>
                  </a:r>
                </a:p>
                <a:p>
                  <a:pPr algn="ctr"/>
                  <a:r>
                    <a:rPr lang="en-US" sz="800" dirty="0" smtClean="0">
                      <a:solidFill>
                        <a:schemeClr val="bg1"/>
                      </a:solidFill>
                      <a:latin typeface="Times New Roman" pitchFamily="18" charset="0"/>
                      <a:cs typeface="Times New Roman" pitchFamily="18" charset="0"/>
                    </a:rPr>
                    <a:t>Missing Time</a:t>
                  </a:r>
                  <a:endParaRPr lang="en-US" sz="800" dirty="0">
                    <a:solidFill>
                      <a:schemeClr val="bg1"/>
                    </a:solidFill>
                    <a:latin typeface="Times New Roman" pitchFamily="18" charset="0"/>
                    <a:cs typeface="Times New Roman" pitchFamily="18" charset="0"/>
                  </a:endParaRPr>
                </a:p>
              </p:txBody>
            </p:sp>
            <p:pic>
              <p:nvPicPr>
                <p:cNvPr id="6152" name="Picture 8" descr="C:\7.0_projects\kronos_terminal_ee_training_kit\7.0_development\images\InTouch_icons_50x50n\MissingTime_50n.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13293" y="298796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7207514" y="2909231"/>
                <a:ext cx="792718" cy="624470"/>
                <a:chOff x="7207514" y="2909231"/>
                <a:chExt cx="792718" cy="624470"/>
              </a:xfrm>
            </p:grpSpPr>
            <p:sp>
              <p:nvSpPr>
                <p:cNvPr id="64" name="TextBox 63"/>
                <p:cNvSpPr txBox="1"/>
                <p:nvPr/>
              </p:nvSpPr>
              <p:spPr>
                <a:xfrm>
                  <a:off x="7207514" y="2909231"/>
                  <a:ext cx="792718"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Approve Timecard</a:t>
                  </a:r>
                  <a:endParaRPr lang="en-US" sz="800" dirty="0">
                    <a:solidFill>
                      <a:schemeClr val="bg1"/>
                    </a:solidFill>
                    <a:latin typeface="Times New Roman" pitchFamily="18" charset="0"/>
                    <a:cs typeface="Times New Roman" pitchFamily="18" charset="0"/>
                  </a:endParaRPr>
                </a:p>
              </p:txBody>
            </p:sp>
            <p:pic>
              <p:nvPicPr>
                <p:cNvPr id="6153" name="Picture 9" descr="C:\7.0_projects\kronos_terminal_ee_training_kit\7.0_development\images\InTouch_icons_50x50n\ApproveTimecard_50n.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65748" y="3057451"/>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4786313" y="4069253"/>
            <a:ext cx="3792857" cy="2264286"/>
          </a:xfrm>
          <a:prstGeom prst="rect">
            <a:avLst/>
          </a:prstGeom>
          <a:noFill/>
          <a:ln w="9525">
            <a:noFill/>
            <a:miter lim="800000"/>
            <a:headEnd/>
            <a:tailEnd/>
          </a:ln>
        </p:spPr>
      </p:pic>
      <p:pic>
        <p:nvPicPr>
          <p:cNvPr id="42" name="Picture 2"/>
          <p:cNvPicPr>
            <a:picLocks noChangeAspect="1" noChangeArrowheads="1"/>
          </p:cNvPicPr>
          <p:nvPr/>
        </p:nvPicPr>
        <p:blipFill>
          <a:blip r:embed="rId4" cstate="print"/>
          <a:srcRect/>
          <a:stretch>
            <a:fillRect/>
          </a:stretch>
        </p:blipFill>
        <p:spPr bwMode="auto">
          <a:xfrm>
            <a:off x="532182" y="4069253"/>
            <a:ext cx="3778572" cy="2250000"/>
          </a:xfrm>
          <a:prstGeom prst="rect">
            <a:avLst/>
          </a:prstGeom>
          <a:noFill/>
          <a:ln w="9525">
            <a:noFill/>
            <a:miter lim="800000"/>
            <a:headEnd/>
            <a:tailEnd/>
          </a:ln>
        </p:spPr>
      </p:pic>
      <p:sp>
        <p:nvSpPr>
          <p:cNvPr id="31746" name="Rectangle 2"/>
          <p:cNvSpPr>
            <a:spLocks noGrp="1" noChangeArrowheads="1"/>
          </p:cNvSpPr>
          <p:nvPr>
            <p:ph type="title"/>
          </p:nvPr>
        </p:nvSpPr>
        <p:spPr/>
        <p:txBody>
          <a:bodyPr/>
          <a:lstStyle/>
          <a:p>
            <a:r>
              <a:rPr lang="en-US" dirty="0" smtClean="0"/>
              <a:t>Transfer with Comment (typically students)</a:t>
            </a:r>
          </a:p>
        </p:txBody>
      </p:sp>
      <p:sp>
        <p:nvSpPr>
          <p:cNvPr id="54" name="Text Placeholder 53"/>
          <p:cNvSpPr>
            <a:spLocks noGrp="1"/>
          </p:cNvSpPr>
          <p:nvPr>
            <p:ph type="body" sz="quarter" idx="11"/>
          </p:nvPr>
        </p:nvSpPr>
        <p:spPr>
          <a:xfrm>
            <a:off x="274320" y="1179513"/>
            <a:ext cx="4059555" cy="5148262"/>
          </a:xfrm>
        </p:spPr>
        <p:txBody>
          <a:bodyPr/>
          <a:lstStyle/>
          <a:p>
            <a:pPr>
              <a:spcBef>
                <a:spcPts val="200"/>
              </a:spcBef>
              <a:buFontTx/>
              <a:buAutoNum type="arabicParenR"/>
            </a:pPr>
            <a:r>
              <a:rPr lang="en-US" sz="2000" dirty="0" smtClean="0">
                <a:latin typeface="Calibri" pitchFamily="34" charset="0"/>
              </a:rPr>
              <a:t>Press the Transfer with Comment soft key.</a:t>
            </a:r>
          </a:p>
          <a:p>
            <a:pPr>
              <a:spcBef>
                <a:spcPts val="200"/>
              </a:spcBef>
              <a:buFontTx/>
              <a:buAutoNum type="arabicParenR"/>
            </a:pPr>
            <a:r>
              <a:rPr lang="en-US" sz="2000" dirty="0" smtClean="0">
                <a:latin typeface="Calibri" pitchFamily="34" charset="0"/>
              </a:rPr>
              <a:t>Swipe your badge or enter your Wildcat ID.</a:t>
            </a:r>
          </a:p>
          <a:p>
            <a:pPr>
              <a:spcBef>
                <a:spcPts val="200"/>
              </a:spcBef>
              <a:buFontTx/>
              <a:buAutoNum type="arabicParenR"/>
            </a:pPr>
            <a:r>
              <a:rPr lang="en-US" sz="2000" dirty="0" smtClean="0">
                <a:latin typeface="Calibri" pitchFamily="34" charset="0"/>
              </a:rPr>
              <a:t>Accept or change the comment code. To change the comment, you must know the correct code number.</a:t>
            </a:r>
          </a:p>
          <a:p>
            <a:endParaRPr lang="en-US" sz="2000" dirty="0"/>
          </a:p>
        </p:txBody>
      </p:sp>
      <p:pic>
        <p:nvPicPr>
          <p:cNvPr id="6" name="Picture 5" descr="InTouch_screen_display.bmp"/>
          <p:cNvPicPr>
            <a:picLocks noChangeAspect="1"/>
          </p:cNvPicPr>
          <p:nvPr/>
        </p:nvPicPr>
        <p:blipFill>
          <a:blip r:embed="rId5" cstate="print"/>
          <a:stretch>
            <a:fillRect/>
          </a:stretch>
        </p:blipFill>
        <p:spPr>
          <a:xfrm>
            <a:off x="4244947" y="1111090"/>
            <a:ext cx="4555594" cy="2759958"/>
          </a:xfrm>
          <a:prstGeom prst="rect">
            <a:avLst/>
          </a:prstGeom>
        </p:spPr>
      </p:pic>
      <p:pic>
        <p:nvPicPr>
          <p:cNvPr id="7" name="Picture 6" descr="keypad.bmp"/>
          <p:cNvPicPr>
            <a:picLocks noChangeAspect="1"/>
          </p:cNvPicPr>
          <p:nvPr/>
        </p:nvPicPr>
        <p:blipFill>
          <a:blip r:embed="rId6" cstate="print"/>
          <a:stretch>
            <a:fillRect/>
          </a:stretch>
        </p:blipFill>
        <p:spPr>
          <a:xfrm>
            <a:off x="8490817" y="3472443"/>
            <a:ext cx="249394" cy="145480"/>
          </a:xfrm>
          <a:prstGeom prst="rect">
            <a:avLst/>
          </a:prstGeom>
        </p:spPr>
      </p:pic>
      <p:pic>
        <p:nvPicPr>
          <p:cNvPr id="8" name="Picture 2"/>
          <p:cNvPicPr>
            <a:picLocks noChangeAspect="1" noChangeArrowheads="1"/>
          </p:cNvPicPr>
          <p:nvPr/>
        </p:nvPicPr>
        <p:blipFill>
          <a:blip r:embed="rId7" cstate="print"/>
          <a:srcRect/>
          <a:stretch>
            <a:fillRect/>
          </a:stretch>
        </p:blipFill>
        <p:spPr bwMode="auto">
          <a:xfrm>
            <a:off x="5794636" y="1152334"/>
            <a:ext cx="2942857" cy="295238"/>
          </a:xfrm>
          <a:prstGeom prst="rect">
            <a:avLst/>
          </a:prstGeom>
          <a:noFill/>
          <a:ln w="9525">
            <a:noFill/>
            <a:miter lim="800000"/>
            <a:headEnd/>
            <a:tailEnd/>
          </a:ln>
        </p:spPr>
      </p:pic>
      <p:sp>
        <p:nvSpPr>
          <p:cNvPr id="9" name="TextBox 8"/>
          <p:cNvSpPr txBox="1"/>
          <p:nvPr/>
        </p:nvSpPr>
        <p:spPr>
          <a:xfrm>
            <a:off x="6288875" y="1197414"/>
            <a:ext cx="409599"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English</a:t>
            </a:r>
            <a:endParaRPr lang="en-US" sz="1000" dirty="0">
              <a:solidFill>
                <a:schemeClr val="bg1"/>
              </a:solidFill>
              <a:latin typeface="Times New Roman" pitchFamily="18" charset="0"/>
              <a:cs typeface="Times New Roman" pitchFamily="18" charset="0"/>
            </a:endParaRPr>
          </a:p>
        </p:txBody>
      </p:sp>
      <p:sp>
        <p:nvSpPr>
          <p:cNvPr id="10" name="TextBox 9"/>
          <p:cNvSpPr txBox="1"/>
          <p:nvPr/>
        </p:nvSpPr>
        <p:spPr>
          <a:xfrm>
            <a:off x="7811400" y="1197414"/>
            <a:ext cx="454483"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Français</a:t>
            </a:r>
            <a:endParaRPr lang="en-US" sz="1000" dirty="0">
              <a:solidFill>
                <a:schemeClr val="bg1"/>
              </a:solidFill>
              <a:latin typeface="Times New Roman" pitchFamily="18" charset="0"/>
              <a:cs typeface="Times New Roman" pitchFamily="18" charset="0"/>
            </a:endParaRPr>
          </a:p>
        </p:txBody>
      </p:sp>
      <p:sp>
        <p:nvSpPr>
          <p:cNvPr id="11" name="TextBox 10"/>
          <p:cNvSpPr txBox="1"/>
          <p:nvPr/>
        </p:nvSpPr>
        <p:spPr>
          <a:xfrm>
            <a:off x="7046550" y="1197414"/>
            <a:ext cx="432041"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Español</a:t>
            </a:r>
            <a:endParaRPr lang="en-US" sz="1000" dirty="0">
              <a:solidFill>
                <a:schemeClr val="bg1"/>
              </a:solidFill>
              <a:latin typeface="Times New Roman" pitchFamily="18" charset="0"/>
              <a:cs typeface="Times New Roman" pitchFamily="18" charset="0"/>
            </a:endParaRPr>
          </a:p>
        </p:txBody>
      </p:sp>
      <p:pic>
        <p:nvPicPr>
          <p:cNvPr id="24" name="Picture 2"/>
          <p:cNvPicPr>
            <a:picLocks noChangeAspect="1" noChangeArrowheads="1"/>
          </p:cNvPicPr>
          <p:nvPr/>
        </p:nvPicPr>
        <p:blipFill>
          <a:blip r:embed="rId8" cstate="print"/>
          <a:srcRect/>
          <a:stretch>
            <a:fillRect/>
          </a:stretch>
        </p:blipFill>
        <p:spPr bwMode="auto">
          <a:xfrm>
            <a:off x="7222675" y="1493244"/>
            <a:ext cx="1485715" cy="221429"/>
          </a:xfrm>
          <a:prstGeom prst="rect">
            <a:avLst/>
          </a:prstGeom>
          <a:noFill/>
          <a:ln w="9525">
            <a:noFill/>
            <a:miter lim="800000"/>
            <a:headEnd/>
            <a:tailEnd/>
          </a:ln>
        </p:spPr>
      </p:pic>
      <p:sp>
        <p:nvSpPr>
          <p:cNvPr id="25" name="Rounded Rectangle 24"/>
          <p:cNvSpPr/>
          <p:nvPr/>
        </p:nvSpPr>
        <p:spPr>
          <a:xfrm>
            <a:off x="5586306" y="1788677"/>
            <a:ext cx="726745" cy="78789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5" name="Picture 6" descr="C:\Users\MARIAL~1\AppData\Local\Temp\SNAGHTML12792b3.PNG"/>
          <p:cNvPicPr>
            <a:picLocks noChangeAspect="1" noChangeArrowheads="1"/>
          </p:cNvPicPr>
          <p:nvPr/>
        </p:nvPicPr>
        <p:blipFill>
          <a:blip r:embed="rId9" cstate="print"/>
          <a:srcRect/>
          <a:stretch>
            <a:fillRect/>
          </a:stretch>
        </p:blipFill>
        <p:spPr bwMode="auto">
          <a:xfrm>
            <a:off x="6354491" y="3556700"/>
            <a:ext cx="64286" cy="64286"/>
          </a:xfrm>
          <a:prstGeom prst="rect">
            <a:avLst/>
          </a:prstGeom>
          <a:noFill/>
        </p:spPr>
      </p:pic>
      <p:pic>
        <p:nvPicPr>
          <p:cNvPr id="36" name="Picture 8" descr="C:\Users\MARIAL~1\AppData\Local\Temp\SNAGHTML127c73a.PNG"/>
          <p:cNvPicPr>
            <a:picLocks noChangeAspect="1" noChangeArrowheads="1"/>
          </p:cNvPicPr>
          <p:nvPr/>
        </p:nvPicPr>
        <p:blipFill>
          <a:blip r:embed="rId10" cstate="print"/>
          <a:srcRect/>
          <a:stretch>
            <a:fillRect/>
          </a:stretch>
        </p:blipFill>
        <p:spPr bwMode="auto">
          <a:xfrm>
            <a:off x="6437620" y="3509198"/>
            <a:ext cx="128572" cy="164286"/>
          </a:xfrm>
          <a:prstGeom prst="rect">
            <a:avLst/>
          </a:prstGeom>
          <a:noFill/>
        </p:spPr>
      </p:pic>
      <p:pic>
        <p:nvPicPr>
          <p:cNvPr id="37" name="Picture 10" descr="C:\Users\MARIAL~1\AppData\Local\Temp\SNAGHTML129b408.PNG"/>
          <p:cNvPicPr>
            <a:picLocks noChangeAspect="1" noChangeArrowheads="1"/>
          </p:cNvPicPr>
          <p:nvPr/>
        </p:nvPicPr>
        <p:blipFill>
          <a:blip r:embed="rId11" cstate="print"/>
          <a:srcRect/>
          <a:stretch>
            <a:fillRect/>
          </a:stretch>
        </p:blipFill>
        <p:spPr bwMode="auto">
          <a:xfrm>
            <a:off x="8385175" y="2488913"/>
            <a:ext cx="292857" cy="307143"/>
          </a:xfrm>
          <a:prstGeom prst="rect">
            <a:avLst/>
          </a:prstGeom>
          <a:noFill/>
          <a:ln>
            <a:solidFill>
              <a:srgbClr val="5191CD"/>
            </a:solidFill>
          </a:ln>
        </p:spPr>
      </p:pic>
      <p:pic>
        <p:nvPicPr>
          <p:cNvPr id="38" name="Picture 10" descr="C:\Users\MARIAL~1\AppData\Local\Temp\SNAGHTML129b408.PNG"/>
          <p:cNvPicPr>
            <a:picLocks noChangeAspect="1" noChangeArrowheads="1"/>
          </p:cNvPicPr>
          <p:nvPr/>
        </p:nvPicPr>
        <p:blipFill>
          <a:blip r:embed="rId11" cstate="print"/>
          <a:srcRect/>
          <a:stretch>
            <a:fillRect/>
          </a:stretch>
        </p:blipFill>
        <p:spPr bwMode="auto">
          <a:xfrm rot="10800000">
            <a:off x="4358975" y="2488913"/>
            <a:ext cx="292857" cy="307143"/>
          </a:xfrm>
          <a:prstGeom prst="rect">
            <a:avLst/>
          </a:prstGeom>
          <a:noFill/>
          <a:ln>
            <a:solidFill>
              <a:srgbClr val="5191CD"/>
            </a:solidFill>
          </a:ln>
        </p:spPr>
      </p:pic>
      <p:sp>
        <p:nvSpPr>
          <p:cNvPr id="43" name="TextBox 42"/>
          <p:cNvSpPr txBox="1"/>
          <p:nvPr/>
        </p:nvSpPr>
        <p:spPr>
          <a:xfrm>
            <a:off x="827333" y="4287920"/>
            <a:ext cx="1415143"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Transfer with Comment</a:t>
            </a:r>
            <a:endParaRPr lang="en-US" sz="800" dirty="0">
              <a:solidFill>
                <a:schemeClr val="bg1"/>
              </a:solidFill>
              <a:latin typeface="Times New Roman" pitchFamily="18" charset="0"/>
              <a:cs typeface="Times New Roman" pitchFamily="18" charset="0"/>
            </a:endParaRPr>
          </a:p>
        </p:txBody>
      </p:sp>
      <p:sp>
        <p:nvSpPr>
          <p:cNvPr id="45" name="TextBox 44"/>
          <p:cNvSpPr txBox="1"/>
          <p:nvPr/>
        </p:nvSpPr>
        <p:spPr>
          <a:xfrm>
            <a:off x="5123108" y="4306970"/>
            <a:ext cx="1415143"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Job Transfer  - 1</a:t>
            </a:r>
            <a:endParaRPr lang="en-US" sz="800" dirty="0">
              <a:solidFill>
                <a:schemeClr val="bg1"/>
              </a:solidFill>
              <a:latin typeface="Times New Roman" pitchFamily="18" charset="0"/>
              <a:cs typeface="Times New Roman" pitchFamily="18" charset="0"/>
            </a:endParaRPr>
          </a:p>
        </p:txBody>
      </p:sp>
      <p:sp>
        <p:nvSpPr>
          <p:cNvPr id="47" name="TextBox 46"/>
          <p:cNvSpPr txBox="1"/>
          <p:nvPr/>
        </p:nvSpPr>
        <p:spPr>
          <a:xfrm>
            <a:off x="5377175" y="4843028"/>
            <a:ext cx="172355" cy="141577"/>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140</a:t>
            </a:r>
          </a:p>
        </p:txBody>
      </p:sp>
      <p:sp>
        <p:nvSpPr>
          <p:cNvPr id="48" name="TextBox 47"/>
          <p:cNvSpPr txBox="1"/>
          <p:nvPr/>
        </p:nvSpPr>
        <p:spPr>
          <a:xfrm>
            <a:off x="6320150" y="4966853"/>
            <a:ext cx="172355" cy="141577"/>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170</a:t>
            </a:r>
          </a:p>
        </p:txBody>
      </p:sp>
      <p:sp>
        <p:nvSpPr>
          <p:cNvPr id="49" name="TextBox 48"/>
          <p:cNvSpPr txBox="1"/>
          <p:nvPr/>
        </p:nvSpPr>
        <p:spPr>
          <a:xfrm>
            <a:off x="6320150" y="5243078"/>
            <a:ext cx="121059" cy="141577"/>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90</a:t>
            </a:r>
          </a:p>
        </p:txBody>
      </p:sp>
      <p:sp>
        <p:nvSpPr>
          <p:cNvPr id="50" name="TextBox 49"/>
          <p:cNvSpPr txBox="1"/>
          <p:nvPr/>
        </p:nvSpPr>
        <p:spPr>
          <a:xfrm>
            <a:off x="6320150" y="5519303"/>
            <a:ext cx="172355" cy="141577"/>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230</a:t>
            </a:r>
          </a:p>
        </p:txBody>
      </p:sp>
      <p:grpSp>
        <p:nvGrpSpPr>
          <p:cNvPr id="51" name="Group 50"/>
          <p:cNvGrpSpPr/>
          <p:nvPr/>
        </p:nvGrpSpPr>
        <p:grpSpPr>
          <a:xfrm>
            <a:off x="4860947" y="1849995"/>
            <a:ext cx="3151307" cy="1683706"/>
            <a:chOff x="4860947" y="1849995"/>
            <a:chExt cx="3151307" cy="1683706"/>
          </a:xfrm>
        </p:grpSpPr>
        <p:grpSp>
          <p:nvGrpSpPr>
            <p:cNvPr id="52" name="Group 51"/>
            <p:cNvGrpSpPr/>
            <p:nvPr/>
          </p:nvGrpSpPr>
          <p:grpSpPr>
            <a:xfrm>
              <a:off x="4933087" y="1849995"/>
              <a:ext cx="3079167" cy="800607"/>
              <a:chOff x="4933087" y="1849995"/>
              <a:chExt cx="3079167" cy="800607"/>
            </a:xfrm>
          </p:grpSpPr>
          <p:grpSp>
            <p:nvGrpSpPr>
              <p:cNvPr id="67" name="Group 66"/>
              <p:cNvGrpSpPr/>
              <p:nvPr/>
            </p:nvGrpSpPr>
            <p:grpSpPr>
              <a:xfrm>
                <a:off x="4933087" y="1973106"/>
                <a:ext cx="476250" cy="645658"/>
                <a:chOff x="4933087" y="1973106"/>
                <a:chExt cx="476250" cy="645658"/>
              </a:xfrm>
            </p:grpSpPr>
            <p:sp>
              <p:nvSpPr>
                <p:cNvPr id="77" name="TextBox 76"/>
                <p:cNvSpPr txBox="1"/>
                <p:nvPr/>
              </p:nvSpPr>
              <p:spPr>
                <a:xfrm>
                  <a:off x="4980038" y="1973106"/>
                  <a:ext cx="382349"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Callback</a:t>
                  </a:r>
                  <a:endParaRPr lang="en-US" sz="800" dirty="0">
                    <a:solidFill>
                      <a:schemeClr val="bg1"/>
                    </a:solidFill>
                    <a:latin typeface="Times New Roman" pitchFamily="18" charset="0"/>
                    <a:cs typeface="Times New Roman" pitchFamily="18" charset="0"/>
                  </a:endParaRPr>
                </a:p>
              </p:txBody>
            </p:sp>
            <p:pic>
              <p:nvPicPr>
                <p:cNvPr id="78" name="Picture 2" descr="C:\7.0_projects\kronos_terminal_ee_training_kit\7.0_development\images\InTouch_icons_50x50n\CallForAssistance_50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3087" y="2142514"/>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 name="Group 67"/>
              <p:cNvGrpSpPr/>
              <p:nvPr/>
            </p:nvGrpSpPr>
            <p:grpSpPr>
              <a:xfrm>
                <a:off x="5654711" y="1849995"/>
                <a:ext cx="571503" cy="800607"/>
                <a:chOff x="5655278" y="1849995"/>
                <a:chExt cx="571503" cy="800607"/>
              </a:xfrm>
            </p:grpSpPr>
            <p:sp>
              <p:nvSpPr>
                <p:cNvPr id="75" name="TextBox 74"/>
                <p:cNvSpPr txBox="1"/>
                <p:nvPr/>
              </p:nvSpPr>
              <p:spPr>
                <a:xfrm>
                  <a:off x="5655278" y="1849995"/>
                  <a:ext cx="571503" cy="264688"/>
                </a:xfrm>
                <a:prstGeom prst="rect">
                  <a:avLst/>
                </a:prstGeom>
                <a:noFill/>
              </p:spPr>
              <p:txBody>
                <a:bodyPr wrap="none" lIns="9144" tIns="9144" rIns="9144" bIns="9144" rtlCol="0" anchor="ctr" anchorCtr="0">
                  <a:spAutoFit/>
                </a:bodyPr>
                <a:lstStyle/>
                <a:p>
                  <a:pPr algn="ctr"/>
                  <a:r>
                    <a:rPr lang="en-US" sz="800" dirty="0" smtClean="0">
                      <a:solidFill>
                        <a:schemeClr val="bg1"/>
                      </a:solidFill>
                      <a:latin typeface="Times New Roman" pitchFamily="18" charset="0"/>
                      <a:cs typeface="Times New Roman" pitchFamily="18" charset="0"/>
                    </a:rPr>
                    <a:t>Transfer with</a:t>
                  </a:r>
                  <a:br>
                    <a:rPr lang="en-US" sz="800" dirty="0" smtClean="0">
                      <a:solidFill>
                        <a:schemeClr val="bg1"/>
                      </a:solidFill>
                      <a:latin typeface="Times New Roman" pitchFamily="18" charset="0"/>
                      <a:cs typeface="Times New Roman" pitchFamily="18" charset="0"/>
                    </a:rPr>
                  </a:br>
                  <a:r>
                    <a:rPr lang="en-US" sz="800" dirty="0" smtClean="0">
                      <a:solidFill>
                        <a:schemeClr val="bg1"/>
                      </a:solidFill>
                      <a:latin typeface="Times New Roman" pitchFamily="18" charset="0"/>
                      <a:cs typeface="Times New Roman" pitchFamily="18" charset="0"/>
                    </a:rPr>
                    <a:t>Comment</a:t>
                  </a:r>
                  <a:endParaRPr lang="en-US" sz="800" dirty="0">
                    <a:solidFill>
                      <a:schemeClr val="bg1"/>
                    </a:solidFill>
                    <a:latin typeface="Times New Roman" pitchFamily="18" charset="0"/>
                    <a:cs typeface="Times New Roman" pitchFamily="18" charset="0"/>
                  </a:endParaRPr>
                </a:p>
              </p:txBody>
            </p:sp>
            <p:pic>
              <p:nvPicPr>
                <p:cNvPr id="76" name="Picture 3" descr="C:\7.0_projects\kronos_terminal_ee_training_kit\7.0_development\images\InTouch_icons_50x50n\JobTransfer_50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6417" y="2174352"/>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p:cNvGrpSpPr/>
              <p:nvPr/>
            </p:nvGrpSpPr>
            <p:grpSpPr>
              <a:xfrm>
                <a:off x="6471588" y="1973106"/>
                <a:ext cx="537840" cy="645658"/>
                <a:chOff x="6501200" y="1973106"/>
                <a:chExt cx="537840" cy="645658"/>
              </a:xfrm>
            </p:grpSpPr>
            <p:sp>
              <p:nvSpPr>
                <p:cNvPr id="73" name="TextBox 72"/>
                <p:cNvSpPr txBox="1"/>
                <p:nvPr/>
              </p:nvSpPr>
              <p:spPr>
                <a:xfrm>
                  <a:off x="6501200" y="1973106"/>
                  <a:ext cx="537840"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Cancel Meal</a:t>
                  </a:r>
                  <a:endParaRPr lang="en-US" sz="800" dirty="0">
                    <a:solidFill>
                      <a:schemeClr val="bg1"/>
                    </a:solidFill>
                    <a:latin typeface="Times New Roman" pitchFamily="18" charset="0"/>
                    <a:cs typeface="Times New Roman" pitchFamily="18" charset="0"/>
                  </a:endParaRPr>
                </a:p>
              </p:txBody>
            </p:sp>
            <p:pic>
              <p:nvPicPr>
                <p:cNvPr id="74" name="Picture 4" descr="C:\7.0_projects\kronos_terminal_ee_training_kit\7.0_development\images\InTouch_icons_50x50n\CancelMealDeduction_50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31995" y="2142514"/>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Group 69"/>
              <p:cNvGrpSpPr/>
              <p:nvPr/>
            </p:nvGrpSpPr>
            <p:grpSpPr>
              <a:xfrm>
                <a:off x="7254803" y="1973106"/>
                <a:ext cx="757451" cy="655927"/>
                <a:chOff x="7254803" y="1973106"/>
                <a:chExt cx="757451" cy="655927"/>
              </a:xfrm>
            </p:grpSpPr>
            <p:sp>
              <p:nvSpPr>
                <p:cNvPr id="71" name="TextBox 70"/>
                <p:cNvSpPr txBox="1"/>
                <p:nvPr/>
              </p:nvSpPr>
              <p:spPr>
                <a:xfrm>
                  <a:off x="7254803" y="1973106"/>
                  <a:ext cx="757451"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Request Time Off</a:t>
                  </a:r>
                  <a:endParaRPr lang="en-US" sz="800" dirty="0">
                    <a:solidFill>
                      <a:schemeClr val="bg1"/>
                    </a:solidFill>
                    <a:latin typeface="Times New Roman" pitchFamily="18" charset="0"/>
                    <a:cs typeface="Times New Roman" pitchFamily="18" charset="0"/>
                  </a:endParaRPr>
                </a:p>
              </p:txBody>
            </p:sp>
            <p:pic>
              <p:nvPicPr>
                <p:cNvPr id="72" name="Picture 5" descr="C:\7.0_projects\kronos_terminal_ee_training_kit\7.0_development\images\InTouch_icons_50x50n\RequestTimeOff_50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95403" y="2152783"/>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3" name="Group 52"/>
            <p:cNvGrpSpPr/>
            <p:nvPr/>
          </p:nvGrpSpPr>
          <p:grpSpPr>
            <a:xfrm>
              <a:off x="4860947" y="2788301"/>
              <a:ext cx="3139285" cy="745400"/>
              <a:chOff x="4860947" y="2788301"/>
              <a:chExt cx="3139285" cy="745400"/>
            </a:xfrm>
          </p:grpSpPr>
          <p:grpSp>
            <p:nvGrpSpPr>
              <p:cNvPr id="55" name="Group 54"/>
              <p:cNvGrpSpPr/>
              <p:nvPr/>
            </p:nvGrpSpPr>
            <p:grpSpPr>
              <a:xfrm>
                <a:off x="4860947" y="2909231"/>
                <a:ext cx="656462" cy="617827"/>
                <a:chOff x="4860947" y="2909231"/>
                <a:chExt cx="656462" cy="617827"/>
              </a:xfrm>
            </p:grpSpPr>
            <p:sp>
              <p:nvSpPr>
                <p:cNvPr id="65" name="TextBox 64"/>
                <p:cNvSpPr txBox="1"/>
                <p:nvPr/>
              </p:nvSpPr>
              <p:spPr>
                <a:xfrm>
                  <a:off x="4860947" y="2909231"/>
                  <a:ext cx="656462"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View Timecard</a:t>
                  </a:r>
                  <a:endParaRPr lang="en-US" sz="800" dirty="0">
                    <a:solidFill>
                      <a:schemeClr val="bg1"/>
                    </a:solidFill>
                    <a:latin typeface="Times New Roman" pitchFamily="18" charset="0"/>
                    <a:cs typeface="Times New Roman" pitchFamily="18" charset="0"/>
                  </a:endParaRPr>
                </a:p>
              </p:txBody>
            </p:sp>
            <p:pic>
              <p:nvPicPr>
                <p:cNvPr id="66" name="Picture 6" descr="C:\7.0_projects\kronos_terminal_ee_training_kit\7.0_development\images\InTouch_icons_50x50n\ViewTimecard_50n.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1053" y="305080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p:cNvGrpSpPr/>
              <p:nvPr/>
            </p:nvGrpSpPr>
            <p:grpSpPr>
              <a:xfrm>
                <a:off x="5674127" y="2909231"/>
                <a:ext cx="627608" cy="565857"/>
                <a:chOff x="5658097" y="2909231"/>
                <a:chExt cx="627608" cy="565857"/>
              </a:xfrm>
            </p:grpSpPr>
            <p:sp>
              <p:nvSpPr>
                <p:cNvPr id="63" name="TextBox 62"/>
                <p:cNvSpPr txBox="1"/>
                <p:nvPr/>
              </p:nvSpPr>
              <p:spPr>
                <a:xfrm>
                  <a:off x="5658097" y="2909231"/>
                  <a:ext cx="627608"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View Accruals</a:t>
                  </a:r>
                  <a:endParaRPr lang="en-US" sz="800" dirty="0">
                    <a:solidFill>
                      <a:schemeClr val="bg1"/>
                    </a:solidFill>
                    <a:latin typeface="Times New Roman" pitchFamily="18" charset="0"/>
                    <a:cs typeface="Times New Roman" pitchFamily="18" charset="0"/>
                  </a:endParaRPr>
                </a:p>
              </p:txBody>
            </p:sp>
            <p:pic>
              <p:nvPicPr>
                <p:cNvPr id="64" name="Picture 7" descr="C:\7.0_projects\kronos_terminal_ee_training_kit\7.0_development\images\InTouch_icons_50x50n\ViewAccruals_50n.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33776" y="299883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Group 56"/>
              <p:cNvGrpSpPr/>
              <p:nvPr/>
            </p:nvGrpSpPr>
            <p:grpSpPr>
              <a:xfrm>
                <a:off x="6458453" y="2788301"/>
                <a:ext cx="592342" cy="675917"/>
                <a:chOff x="6455247" y="2788301"/>
                <a:chExt cx="592342" cy="675917"/>
              </a:xfrm>
            </p:grpSpPr>
            <p:sp>
              <p:nvSpPr>
                <p:cNvPr id="61" name="TextBox 60"/>
                <p:cNvSpPr txBox="1"/>
                <p:nvPr/>
              </p:nvSpPr>
              <p:spPr>
                <a:xfrm>
                  <a:off x="6455247" y="2788301"/>
                  <a:ext cx="592342" cy="264688"/>
                </a:xfrm>
                <a:prstGeom prst="rect">
                  <a:avLst/>
                </a:prstGeom>
                <a:noFill/>
              </p:spPr>
              <p:txBody>
                <a:bodyPr wrap="none" lIns="9144" tIns="9144" rIns="9144" bIns="9144" rtlCol="0" anchor="ctr" anchorCtr="0">
                  <a:spAutoFit/>
                </a:bodyPr>
                <a:lstStyle/>
                <a:p>
                  <a:pPr algn="ctr"/>
                  <a:r>
                    <a:rPr lang="en-US" sz="800" dirty="0" smtClean="0">
                      <a:solidFill>
                        <a:schemeClr val="bg1"/>
                      </a:solidFill>
                      <a:latin typeface="Times New Roman" pitchFamily="18" charset="0"/>
                      <a:cs typeface="Times New Roman" pitchFamily="18" charset="0"/>
                    </a:rPr>
                    <a:t>Justify </a:t>
                  </a:r>
                </a:p>
                <a:p>
                  <a:pPr algn="ctr"/>
                  <a:r>
                    <a:rPr lang="en-US" sz="800" dirty="0" smtClean="0">
                      <a:solidFill>
                        <a:schemeClr val="bg1"/>
                      </a:solidFill>
                      <a:latin typeface="Times New Roman" pitchFamily="18" charset="0"/>
                      <a:cs typeface="Times New Roman" pitchFamily="18" charset="0"/>
                    </a:rPr>
                    <a:t>Missing Time</a:t>
                  </a:r>
                  <a:endParaRPr lang="en-US" sz="800" dirty="0">
                    <a:solidFill>
                      <a:schemeClr val="bg1"/>
                    </a:solidFill>
                    <a:latin typeface="Times New Roman" pitchFamily="18" charset="0"/>
                    <a:cs typeface="Times New Roman" pitchFamily="18" charset="0"/>
                  </a:endParaRPr>
                </a:p>
              </p:txBody>
            </p:sp>
            <p:pic>
              <p:nvPicPr>
                <p:cNvPr id="62" name="Picture 8" descr="C:\7.0_projects\kronos_terminal_ee_training_kit\7.0_development\images\InTouch_icons_50x50n\MissingTime_50n.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13293" y="298796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p:cNvGrpSpPr/>
              <p:nvPr/>
            </p:nvGrpSpPr>
            <p:grpSpPr>
              <a:xfrm>
                <a:off x="7207514" y="2909231"/>
                <a:ext cx="792718" cy="624470"/>
                <a:chOff x="7207514" y="2909231"/>
                <a:chExt cx="792718" cy="624470"/>
              </a:xfrm>
            </p:grpSpPr>
            <p:sp>
              <p:nvSpPr>
                <p:cNvPr id="59" name="TextBox 58"/>
                <p:cNvSpPr txBox="1"/>
                <p:nvPr/>
              </p:nvSpPr>
              <p:spPr>
                <a:xfrm>
                  <a:off x="7207514" y="2909231"/>
                  <a:ext cx="792718"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Approve Timecard</a:t>
                  </a:r>
                  <a:endParaRPr lang="en-US" sz="800" dirty="0">
                    <a:solidFill>
                      <a:schemeClr val="bg1"/>
                    </a:solidFill>
                    <a:latin typeface="Times New Roman" pitchFamily="18" charset="0"/>
                    <a:cs typeface="Times New Roman" pitchFamily="18" charset="0"/>
                  </a:endParaRPr>
                </a:p>
              </p:txBody>
            </p:sp>
            <p:pic>
              <p:nvPicPr>
                <p:cNvPr id="60" name="Picture 9" descr="C:\7.0_projects\kronos_terminal_ee_training_kit\7.0_development\images\InTouch_icons_50x50n\ApproveTimecard_50n.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65748" y="3057451"/>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79" name="Text Box 4"/>
          <p:cNvSpPr txBox="1">
            <a:spLocks noChangeArrowheads="1"/>
          </p:cNvSpPr>
          <p:nvPr/>
        </p:nvSpPr>
        <p:spPr bwMode="auto">
          <a:xfrm>
            <a:off x="6569634" y="6449566"/>
            <a:ext cx="1644650" cy="304800"/>
          </a:xfrm>
          <a:prstGeom prst="rect">
            <a:avLst/>
          </a:prstGeom>
          <a:noFill/>
          <a:ln w="9525">
            <a:noFill/>
            <a:miter lim="800000"/>
            <a:headEnd/>
            <a:tailEnd/>
          </a:ln>
        </p:spPr>
        <p:txBody>
          <a:bodyPr lIns="0" tIns="0" rIns="0" bIns="0">
            <a:spAutoFit/>
          </a:bodyPr>
          <a:lstStyle/>
          <a:p>
            <a:pPr algn="r">
              <a:spcBef>
                <a:spcPct val="50000"/>
              </a:spcBef>
            </a:pPr>
            <a:r>
              <a:rPr lang="en-US" sz="2000" i="1" dirty="0">
                <a:solidFill>
                  <a:srgbClr val="5191CD"/>
                </a:solidFill>
                <a:latin typeface="Calibri" pitchFamily="34" charset="0"/>
              </a:rPr>
              <a:t>(Continued)</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623888" y="2490788"/>
            <a:ext cx="3792857" cy="2264286"/>
          </a:xfrm>
          <a:prstGeom prst="rect">
            <a:avLst/>
          </a:prstGeom>
          <a:noFill/>
          <a:ln w="9525">
            <a:noFill/>
            <a:miter lim="800000"/>
            <a:headEnd/>
            <a:tailEnd/>
          </a:ln>
        </p:spPr>
      </p:pic>
      <p:sp>
        <p:nvSpPr>
          <p:cNvPr id="31746" name="Rectangle 2"/>
          <p:cNvSpPr>
            <a:spLocks noGrp="1" noChangeArrowheads="1"/>
          </p:cNvSpPr>
          <p:nvPr>
            <p:ph type="title"/>
          </p:nvPr>
        </p:nvSpPr>
        <p:spPr/>
        <p:txBody>
          <a:bodyPr/>
          <a:lstStyle/>
          <a:p>
            <a:r>
              <a:rPr lang="en-US" dirty="0" smtClean="0"/>
              <a:t>Transfer with Comment </a:t>
            </a:r>
            <a:r>
              <a:rPr lang="en-US" sz="2000" i="1" dirty="0" smtClean="0"/>
              <a:t>(Continued) (Student)</a:t>
            </a:r>
          </a:p>
        </p:txBody>
      </p:sp>
      <p:sp>
        <p:nvSpPr>
          <p:cNvPr id="50" name="Text Placeholder 49"/>
          <p:cNvSpPr>
            <a:spLocks noGrp="1"/>
          </p:cNvSpPr>
          <p:nvPr>
            <p:ph type="body" sz="quarter" idx="11"/>
          </p:nvPr>
        </p:nvSpPr>
        <p:spPr>
          <a:xfrm>
            <a:off x="274319" y="1179513"/>
            <a:ext cx="8098155" cy="5148262"/>
          </a:xfrm>
        </p:spPr>
        <p:txBody>
          <a:bodyPr/>
          <a:lstStyle/>
          <a:p>
            <a:pPr>
              <a:spcBef>
                <a:spcPts val="200"/>
              </a:spcBef>
              <a:buFont typeface="+mj-lt"/>
              <a:buAutoNum type="arabicParenR" startAt="4"/>
            </a:pPr>
            <a:r>
              <a:rPr lang="en-US" sz="1600" dirty="0" smtClean="0">
                <a:latin typeface="Calibri" pitchFamily="34" charset="0"/>
              </a:rPr>
              <a:t>Accept or change the job transfer. </a:t>
            </a:r>
          </a:p>
          <a:p>
            <a:pPr marL="800100" lvl="1" indent="-342900">
              <a:spcBef>
                <a:spcPts val="200"/>
              </a:spcBef>
              <a:buFont typeface="Arial" pitchFamily="34" charset="0"/>
              <a:buChar char="•"/>
            </a:pPr>
            <a:r>
              <a:rPr lang="en-US" sz="1200" dirty="0" smtClean="0">
                <a:latin typeface="Calibri" pitchFamily="34" charset="0"/>
              </a:rPr>
              <a:t>To accept the job that is displayed, press Review, and then proceed to next step.</a:t>
            </a:r>
          </a:p>
          <a:p>
            <a:pPr marL="800100" lvl="1" indent="-342900">
              <a:spcBef>
                <a:spcPts val="200"/>
              </a:spcBef>
              <a:buFont typeface="Arial" pitchFamily="34" charset="0"/>
              <a:buChar char="•"/>
            </a:pPr>
            <a:r>
              <a:rPr lang="en-US" sz="1200" dirty="0" smtClean="0">
                <a:latin typeface="Calibri" pitchFamily="34" charset="0"/>
              </a:rPr>
              <a:t>To select a different job, press the LIST soft key. Select a job from the list, and then proceed to next step.</a:t>
            </a:r>
          </a:p>
          <a:p>
            <a:pPr>
              <a:spcBef>
                <a:spcPts val="200"/>
              </a:spcBef>
              <a:buFont typeface="+mj-lt"/>
              <a:buAutoNum type="arabicParenR" startAt="5"/>
            </a:pPr>
            <a:r>
              <a:rPr lang="en-US" sz="1600" dirty="0" smtClean="0">
                <a:latin typeface="Calibri" pitchFamily="34" charset="0"/>
              </a:rPr>
              <a:t>Review the transfer data. When finished, click Submit.</a:t>
            </a:r>
          </a:p>
          <a:p>
            <a:pPr>
              <a:spcBef>
                <a:spcPts val="200"/>
              </a:spcBef>
              <a:buFont typeface="+mj-lt"/>
              <a:buAutoNum type="arabicParenR" startAt="5"/>
            </a:pPr>
            <a:r>
              <a:rPr lang="en-US" sz="1600" dirty="0" smtClean="0">
                <a:latin typeface="Calibri" pitchFamily="34" charset="0"/>
              </a:rPr>
              <a:t>Review the approval message.</a:t>
            </a:r>
          </a:p>
          <a:p>
            <a:endParaRPr lang="en-US" dirty="0"/>
          </a:p>
        </p:txBody>
      </p:sp>
      <p:sp>
        <p:nvSpPr>
          <p:cNvPr id="51" name="TextBox 50"/>
          <p:cNvSpPr txBox="1"/>
          <p:nvPr/>
        </p:nvSpPr>
        <p:spPr>
          <a:xfrm>
            <a:off x="941633" y="2535320"/>
            <a:ext cx="1415143"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Job Transfer  - 1</a:t>
            </a:r>
            <a:endParaRPr lang="en-US" sz="800" dirty="0">
              <a:solidFill>
                <a:schemeClr val="bg1"/>
              </a:solidFill>
              <a:latin typeface="Times New Roman" pitchFamily="18" charset="0"/>
              <a:cs typeface="Times New Roman" pitchFamily="18" charset="0"/>
            </a:endParaRPr>
          </a:p>
        </p:txBody>
      </p:sp>
      <p:sp>
        <p:nvSpPr>
          <p:cNvPr id="53" name="TextBox 52"/>
          <p:cNvSpPr txBox="1"/>
          <p:nvPr/>
        </p:nvSpPr>
        <p:spPr>
          <a:xfrm>
            <a:off x="1214750" y="3061853"/>
            <a:ext cx="172355" cy="141577"/>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140</a:t>
            </a:r>
          </a:p>
        </p:txBody>
      </p:sp>
      <p:sp>
        <p:nvSpPr>
          <p:cNvPr id="54" name="TextBox 53"/>
          <p:cNvSpPr txBox="1"/>
          <p:nvPr/>
        </p:nvSpPr>
        <p:spPr>
          <a:xfrm>
            <a:off x="2129150" y="3223778"/>
            <a:ext cx="531428" cy="141577"/>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Receptionist</a:t>
            </a:r>
          </a:p>
        </p:txBody>
      </p:sp>
      <p:pic>
        <p:nvPicPr>
          <p:cNvPr id="2052" name="Picture 4"/>
          <p:cNvPicPr>
            <a:picLocks noChangeAspect="1" noChangeArrowheads="1"/>
          </p:cNvPicPr>
          <p:nvPr/>
        </p:nvPicPr>
        <p:blipFill>
          <a:blip r:embed="rId4" cstate="print"/>
          <a:srcRect/>
          <a:stretch>
            <a:fillRect/>
          </a:stretch>
        </p:blipFill>
        <p:spPr bwMode="auto">
          <a:xfrm>
            <a:off x="4643438" y="2490788"/>
            <a:ext cx="3407143" cy="2157143"/>
          </a:xfrm>
          <a:prstGeom prst="rect">
            <a:avLst/>
          </a:prstGeom>
          <a:noFill/>
          <a:ln w="9525">
            <a:noFill/>
            <a:miter lim="800000"/>
            <a:headEnd/>
            <a:tailEnd/>
          </a:ln>
        </p:spPr>
      </p:pic>
      <p:sp>
        <p:nvSpPr>
          <p:cNvPr id="56" name="TextBox 55"/>
          <p:cNvSpPr txBox="1"/>
          <p:nvPr/>
        </p:nvSpPr>
        <p:spPr>
          <a:xfrm>
            <a:off x="5777225" y="2690378"/>
            <a:ext cx="172355" cy="141577"/>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140</a:t>
            </a:r>
          </a:p>
        </p:txBody>
      </p:sp>
      <p:sp>
        <p:nvSpPr>
          <p:cNvPr id="57" name="TextBox 56"/>
          <p:cNvSpPr txBox="1"/>
          <p:nvPr/>
        </p:nvSpPr>
        <p:spPr>
          <a:xfrm>
            <a:off x="5777225" y="2957078"/>
            <a:ext cx="531428" cy="141577"/>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Receptionist</a:t>
            </a:r>
          </a:p>
        </p:txBody>
      </p:sp>
      <p:pic>
        <p:nvPicPr>
          <p:cNvPr id="2053" name="Picture 5"/>
          <p:cNvPicPr>
            <a:picLocks noChangeAspect="1" noChangeArrowheads="1"/>
          </p:cNvPicPr>
          <p:nvPr/>
        </p:nvPicPr>
        <p:blipFill>
          <a:blip r:embed="rId5" cstate="print"/>
          <a:srcRect/>
          <a:stretch>
            <a:fillRect/>
          </a:stretch>
        </p:blipFill>
        <p:spPr bwMode="auto">
          <a:xfrm>
            <a:off x="2886076" y="4852988"/>
            <a:ext cx="3257143" cy="1664286"/>
          </a:xfrm>
          <a:prstGeom prst="rect">
            <a:avLst/>
          </a:prstGeom>
          <a:noFill/>
          <a:ln w="9525">
            <a:noFill/>
            <a:miter lim="800000"/>
            <a:headEnd/>
            <a:tailEnd/>
          </a:ln>
        </p:spPr>
      </p:pic>
      <p:sp>
        <p:nvSpPr>
          <p:cNvPr id="58" name="TextBox 57"/>
          <p:cNvSpPr txBox="1"/>
          <p:nvPr/>
        </p:nvSpPr>
        <p:spPr>
          <a:xfrm>
            <a:off x="4751868" y="5128215"/>
            <a:ext cx="2073349" cy="246221"/>
          </a:xfrm>
          <a:prstGeom prst="rect">
            <a:avLst/>
          </a:prstGeom>
          <a:noFill/>
        </p:spPr>
        <p:txBody>
          <a:bodyPr wrap="square" rtlCol="0">
            <a:spAutoFit/>
          </a:bodyPr>
          <a:lstStyle/>
          <a:p>
            <a:r>
              <a:rPr lang="en-US" sz="1000" b="1" dirty="0" smtClean="0">
                <a:solidFill>
                  <a:srgbClr val="00B050"/>
                </a:solidFill>
                <a:latin typeface="Times New Roman" pitchFamily="18" charset="0"/>
                <a:cs typeface="Times New Roman" pitchFamily="18" charset="0"/>
              </a:rPr>
              <a:t>Receptionist</a:t>
            </a:r>
            <a:endParaRPr lang="en-US" sz="1000" b="1" dirty="0">
              <a:solidFill>
                <a:srgbClr val="00B050"/>
              </a:solidFill>
              <a:latin typeface="Times New Roman" pitchFamily="18" charset="0"/>
              <a:cs typeface="Times New Roman" pitchFamily="18" charset="0"/>
            </a:endParaRPr>
          </a:p>
        </p:txBody>
      </p:sp>
      <p:sp>
        <p:nvSpPr>
          <p:cNvPr id="59" name="TextBox 58"/>
          <p:cNvSpPr txBox="1"/>
          <p:nvPr/>
        </p:nvSpPr>
        <p:spPr>
          <a:xfrm>
            <a:off x="4113459" y="6197496"/>
            <a:ext cx="134692" cy="141577"/>
          </a:xfrm>
          <a:prstGeom prst="rect">
            <a:avLst/>
          </a:prstGeom>
          <a:noFill/>
        </p:spPr>
        <p:txBody>
          <a:bodyPr wrap="square" lIns="9144" tIns="9144" rIns="9144" bIns="9144" rtlCol="0" anchor="ctr" anchorCtr="0">
            <a:spAutoFit/>
          </a:bodyPr>
          <a:lstStyle/>
          <a:p>
            <a:r>
              <a:rPr lang="en-US" sz="800" dirty="0" smtClean="0">
                <a:latin typeface="Times New Roman" pitchFamily="18" charset="0"/>
                <a:cs typeface="Times New Roman" pitchFamily="18" charset="0"/>
              </a:rPr>
              <a:t>1</a:t>
            </a:r>
            <a:endParaRPr lang="en-US" sz="800" dirty="0">
              <a:latin typeface="Times New Roman" pitchFamily="18" charset="0"/>
              <a:cs typeface="Times New Roman" pitchFamily="18" charset="0"/>
            </a:endParaRPr>
          </a:p>
        </p:txBody>
      </p:sp>
      <p:sp>
        <p:nvSpPr>
          <p:cNvPr id="60" name="TextBox 59"/>
          <p:cNvSpPr txBox="1"/>
          <p:nvPr/>
        </p:nvSpPr>
        <p:spPr>
          <a:xfrm>
            <a:off x="3694358" y="6335795"/>
            <a:ext cx="1415143" cy="141577"/>
          </a:xfrm>
          <a:prstGeom prst="rect">
            <a:avLst/>
          </a:prstGeom>
          <a:noFill/>
        </p:spPr>
        <p:txBody>
          <a:bodyPr wrap="square" lIns="9144" tIns="9144" rIns="9144" bIns="9144" rtlCol="0" anchor="ctr" anchorCtr="0">
            <a:spAutoFit/>
          </a:bodyPr>
          <a:lstStyle/>
          <a:p>
            <a:r>
              <a:rPr lang="en-US" sz="800" dirty="0" smtClean="0">
                <a:latin typeface="Times New Roman" pitchFamily="18" charset="0"/>
                <a:cs typeface="Times New Roman" pitchFamily="18" charset="0"/>
              </a:rPr>
              <a:t>Wed Jan-18-2014, 11:15 am</a:t>
            </a:r>
            <a:endParaRPr lang="en-US" sz="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Request Time Off</a:t>
            </a:r>
          </a:p>
        </p:txBody>
      </p:sp>
      <p:sp>
        <p:nvSpPr>
          <p:cNvPr id="58" name="Text Placeholder 57"/>
          <p:cNvSpPr>
            <a:spLocks noGrp="1"/>
          </p:cNvSpPr>
          <p:nvPr>
            <p:ph type="body" sz="quarter" idx="11"/>
          </p:nvPr>
        </p:nvSpPr>
        <p:spPr>
          <a:xfrm>
            <a:off x="274320" y="988119"/>
            <a:ext cx="4053131" cy="5148262"/>
          </a:xfrm>
        </p:spPr>
        <p:txBody>
          <a:bodyPr/>
          <a:lstStyle/>
          <a:p>
            <a:pPr>
              <a:spcBef>
                <a:spcPct val="50000"/>
              </a:spcBef>
              <a:buFontTx/>
              <a:buAutoNum type="arabicParenR"/>
            </a:pPr>
            <a:r>
              <a:rPr lang="en-US" sz="2000" dirty="0" smtClean="0">
                <a:latin typeface="Calibri" pitchFamily="34" charset="0"/>
              </a:rPr>
              <a:t>Press the Request Time Off </a:t>
            </a:r>
            <a:br>
              <a:rPr lang="en-US" sz="2000" dirty="0" smtClean="0">
                <a:latin typeface="Calibri" pitchFamily="34" charset="0"/>
              </a:rPr>
            </a:br>
            <a:r>
              <a:rPr lang="en-US" sz="2000" dirty="0" smtClean="0">
                <a:latin typeface="Calibri" pitchFamily="34" charset="0"/>
              </a:rPr>
              <a:t>soft key.</a:t>
            </a:r>
          </a:p>
          <a:p>
            <a:pPr>
              <a:spcBef>
                <a:spcPct val="50000"/>
              </a:spcBef>
              <a:buFontTx/>
              <a:buAutoNum type="arabicParenR"/>
            </a:pPr>
            <a:r>
              <a:rPr lang="en-US" sz="2000" dirty="0" smtClean="0">
                <a:latin typeface="Calibri" pitchFamily="34" charset="0"/>
              </a:rPr>
              <a:t>Swipe your badge or enter your Wildcat ID.</a:t>
            </a:r>
          </a:p>
          <a:p>
            <a:pPr>
              <a:spcBef>
                <a:spcPct val="50000"/>
              </a:spcBef>
              <a:buFontTx/>
              <a:buAutoNum type="arabicParenR"/>
            </a:pPr>
            <a:r>
              <a:rPr lang="en-US" sz="2000" dirty="0" smtClean="0">
                <a:latin typeface="Calibri" pitchFamily="34" charset="0"/>
              </a:rPr>
              <a:t>To see your available balances, click Time Balances. When finished, click Close.</a:t>
            </a:r>
          </a:p>
        </p:txBody>
      </p:sp>
      <p:pic>
        <p:nvPicPr>
          <p:cNvPr id="59" name="Picture 58" descr="InTouch_screen_display.bmp"/>
          <p:cNvPicPr>
            <a:picLocks noChangeAspect="1"/>
          </p:cNvPicPr>
          <p:nvPr/>
        </p:nvPicPr>
        <p:blipFill>
          <a:blip r:embed="rId3" cstate="print"/>
          <a:stretch>
            <a:fillRect/>
          </a:stretch>
        </p:blipFill>
        <p:spPr>
          <a:xfrm>
            <a:off x="4244947" y="1111090"/>
            <a:ext cx="4555594" cy="2759958"/>
          </a:xfrm>
          <a:prstGeom prst="rect">
            <a:avLst/>
          </a:prstGeom>
        </p:spPr>
      </p:pic>
      <p:pic>
        <p:nvPicPr>
          <p:cNvPr id="60" name="Picture 59" descr="keypad.bmp"/>
          <p:cNvPicPr>
            <a:picLocks noChangeAspect="1"/>
          </p:cNvPicPr>
          <p:nvPr/>
        </p:nvPicPr>
        <p:blipFill>
          <a:blip r:embed="rId4" cstate="print"/>
          <a:stretch>
            <a:fillRect/>
          </a:stretch>
        </p:blipFill>
        <p:spPr>
          <a:xfrm>
            <a:off x="8490817" y="3472443"/>
            <a:ext cx="249394" cy="145480"/>
          </a:xfrm>
          <a:prstGeom prst="rect">
            <a:avLst/>
          </a:prstGeom>
        </p:spPr>
      </p:pic>
      <p:pic>
        <p:nvPicPr>
          <p:cNvPr id="61" name="Picture 2"/>
          <p:cNvPicPr>
            <a:picLocks noChangeAspect="1" noChangeArrowheads="1"/>
          </p:cNvPicPr>
          <p:nvPr/>
        </p:nvPicPr>
        <p:blipFill>
          <a:blip r:embed="rId5" cstate="print"/>
          <a:srcRect/>
          <a:stretch>
            <a:fillRect/>
          </a:stretch>
        </p:blipFill>
        <p:spPr bwMode="auto">
          <a:xfrm>
            <a:off x="5794636" y="1152334"/>
            <a:ext cx="2942857" cy="295238"/>
          </a:xfrm>
          <a:prstGeom prst="rect">
            <a:avLst/>
          </a:prstGeom>
          <a:noFill/>
          <a:ln w="9525">
            <a:noFill/>
            <a:miter lim="800000"/>
            <a:headEnd/>
            <a:tailEnd/>
          </a:ln>
        </p:spPr>
      </p:pic>
      <p:sp>
        <p:nvSpPr>
          <p:cNvPr id="62" name="TextBox 61"/>
          <p:cNvSpPr txBox="1"/>
          <p:nvPr/>
        </p:nvSpPr>
        <p:spPr>
          <a:xfrm>
            <a:off x="6288875" y="1197414"/>
            <a:ext cx="409599"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English</a:t>
            </a:r>
            <a:endParaRPr lang="en-US" sz="1000" dirty="0">
              <a:solidFill>
                <a:schemeClr val="bg1"/>
              </a:solidFill>
              <a:latin typeface="Times New Roman" pitchFamily="18" charset="0"/>
              <a:cs typeface="Times New Roman" pitchFamily="18" charset="0"/>
            </a:endParaRPr>
          </a:p>
        </p:txBody>
      </p:sp>
      <p:sp>
        <p:nvSpPr>
          <p:cNvPr id="63" name="TextBox 62"/>
          <p:cNvSpPr txBox="1"/>
          <p:nvPr/>
        </p:nvSpPr>
        <p:spPr>
          <a:xfrm>
            <a:off x="7811400" y="1197414"/>
            <a:ext cx="454483"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Français</a:t>
            </a:r>
            <a:endParaRPr lang="en-US" sz="1000" dirty="0">
              <a:solidFill>
                <a:schemeClr val="bg1"/>
              </a:solidFill>
              <a:latin typeface="Times New Roman" pitchFamily="18" charset="0"/>
              <a:cs typeface="Times New Roman" pitchFamily="18" charset="0"/>
            </a:endParaRPr>
          </a:p>
        </p:txBody>
      </p:sp>
      <p:sp>
        <p:nvSpPr>
          <p:cNvPr id="64" name="TextBox 63"/>
          <p:cNvSpPr txBox="1"/>
          <p:nvPr/>
        </p:nvSpPr>
        <p:spPr>
          <a:xfrm>
            <a:off x="7046550" y="1197414"/>
            <a:ext cx="432041"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Español</a:t>
            </a:r>
            <a:endParaRPr lang="en-US" sz="1000" dirty="0">
              <a:solidFill>
                <a:schemeClr val="bg1"/>
              </a:solidFill>
              <a:latin typeface="Times New Roman" pitchFamily="18" charset="0"/>
              <a:cs typeface="Times New Roman" pitchFamily="18" charset="0"/>
            </a:endParaRPr>
          </a:p>
        </p:txBody>
      </p:sp>
      <p:pic>
        <p:nvPicPr>
          <p:cNvPr id="77" name="Picture 2"/>
          <p:cNvPicPr>
            <a:picLocks noChangeAspect="1" noChangeArrowheads="1"/>
          </p:cNvPicPr>
          <p:nvPr/>
        </p:nvPicPr>
        <p:blipFill>
          <a:blip r:embed="rId6" cstate="print"/>
          <a:srcRect/>
          <a:stretch>
            <a:fillRect/>
          </a:stretch>
        </p:blipFill>
        <p:spPr bwMode="auto">
          <a:xfrm>
            <a:off x="7222675" y="1493244"/>
            <a:ext cx="1485715" cy="221429"/>
          </a:xfrm>
          <a:prstGeom prst="rect">
            <a:avLst/>
          </a:prstGeom>
          <a:noFill/>
          <a:ln w="9525">
            <a:noFill/>
            <a:miter lim="800000"/>
            <a:headEnd/>
            <a:tailEnd/>
          </a:ln>
        </p:spPr>
      </p:pic>
      <p:sp>
        <p:nvSpPr>
          <p:cNvPr id="78" name="Rounded Rectangle 77"/>
          <p:cNvSpPr/>
          <p:nvPr/>
        </p:nvSpPr>
        <p:spPr>
          <a:xfrm>
            <a:off x="7210208" y="1878389"/>
            <a:ext cx="902434" cy="78789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8" name="Picture 6" descr="C:\Users\MARIAL~1\AppData\Local\Temp\SNAGHTML12792b3.PNG"/>
          <p:cNvPicPr>
            <a:picLocks noChangeAspect="1" noChangeArrowheads="1"/>
          </p:cNvPicPr>
          <p:nvPr/>
        </p:nvPicPr>
        <p:blipFill>
          <a:blip r:embed="rId7" cstate="print"/>
          <a:srcRect/>
          <a:stretch>
            <a:fillRect/>
          </a:stretch>
        </p:blipFill>
        <p:spPr bwMode="auto">
          <a:xfrm>
            <a:off x="6354491" y="3556700"/>
            <a:ext cx="64286" cy="64286"/>
          </a:xfrm>
          <a:prstGeom prst="rect">
            <a:avLst/>
          </a:prstGeom>
          <a:noFill/>
        </p:spPr>
      </p:pic>
      <p:pic>
        <p:nvPicPr>
          <p:cNvPr id="89" name="Picture 8" descr="C:\Users\MARIAL~1\AppData\Local\Temp\SNAGHTML127c73a.PNG"/>
          <p:cNvPicPr>
            <a:picLocks noChangeAspect="1" noChangeArrowheads="1"/>
          </p:cNvPicPr>
          <p:nvPr/>
        </p:nvPicPr>
        <p:blipFill>
          <a:blip r:embed="rId8" cstate="print"/>
          <a:srcRect/>
          <a:stretch>
            <a:fillRect/>
          </a:stretch>
        </p:blipFill>
        <p:spPr bwMode="auto">
          <a:xfrm>
            <a:off x="6437620" y="3509198"/>
            <a:ext cx="128572" cy="164286"/>
          </a:xfrm>
          <a:prstGeom prst="rect">
            <a:avLst/>
          </a:prstGeom>
          <a:noFill/>
        </p:spPr>
      </p:pic>
      <p:pic>
        <p:nvPicPr>
          <p:cNvPr id="90" name="Picture 10" descr="C:\Users\MARIAL~1\AppData\Local\Temp\SNAGHTML129b408.PNG"/>
          <p:cNvPicPr>
            <a:picLocks noChangeAspect="1" noChangeArrowheads="1"/>
          </p:cNvPicPr>
          <p:nvPr/>
        </p:nvPicPr>
        <p:blipFill>
          <a:blip r:embed="rId9" cstate="print"/>
          <a:srcRect/>
          <a:stretch>
            <a:fillRect/>
          </a:stretch>
        </p:blipFill>
        <p:spPr bwMode="auto">
          <a:xfrm>
            <a:off x="8385175" y="2488913"/>
            <a:ext cx="292857" cy="307143"/>
          </a:xfrm>
          <a:prstGeom prst="rect">
            <a:avLst/>
          </a:prstGeom>
          <a:noFill/>
          <a:ln>
            <a:solidFill>
              <a:srgbClr val="5191CD"/>
            </a:solidFill>
          </a:ln>
        </p:spPr>
      </p:pic>
      <p:pic>
        <p:nvPicPr>
          <p:cNvPr id="91" name="Picture 10" descr="C:\Users\MARIAL~1\AppData\Local\Temp\SNAGHTML129b408.PNG"/>
          <p:cNvPicPr>
            <a:picLocks noChangeAspect="1" noChangeArrowheads="1"/>
          </p:cNvPicPr>
          <p:nvPr/>
        </p:nvPicPr>
        <p:blipFill>
          <a:blip r:embed="rId9" cstate="print"/>
          <a:srcRect/>
          <a:stretch>
            <a:fillRect/>
          </a:stretch>
        </p:blipFill>
        <p:spPr bwMode="auto">
          <a:xfrm rot="10800000">
            <a:off x="4358975" y="2488913"/>
            <a:ext cx="292857" cy="307143"/>
          </a:xfrm>
          <a:prstGeom prst="rect">
            <a:avLst/>
          </a:prstGeom>
          <a:noFill/>
          <a:ln>
            <a:solidFill>
              <a:srgbClr val="5191CD"/>
            </a:solidFill>
          </a:ln>
        </p:spPr>
      </p:pic>
      <p:pic>
        <p:nvPicPr>
          <p:cNvPr id="92163" name="Picture 3"/>
          <p:cNvPicPr>
            <a:picLocks noChangeAspect="1" noChangeArrowheads="1"/>
          </p:cNvPicPr>
          <p:nvPr/>
        </p:nvPicPr>
        <p:blipFill>
          <a:blip r:embed="rId10" cstate="print"/>
          <a:srcRect/>
          <a:stretch>
            <a:fillRect/>
          </a:stretch>
        </p:blipFill>
        <p:spPr bwMode="auto">
          <a:xfrm>
            <a:off x="367932" y="4094709"/>
            <a:ext cx="3785714" cy="2214286"/>
          </a:xfrm>
          <a:prstGeom prst="rect">
            <a:avLst/>
          </a:prstGeom>
          <a:noFill/>
          <a:ln w="9525">
            <a:noFill/>
            <a:miter lim="800000"/>
            <a:headEnd/>
            <a:tailEnd/>
          </a:ln>
        </p:spPr>
      </p:pic>
      <p:sp>
        <p:nvSpPr>
          <p:cNvPr id="97" name="TextBox 96"/>
          <p:cNvSpPr txBox="1"/>
          <p:nvPr/>
        </p:nvSpPr>
        <p:spPr>
          <a:xfrm>
            <a:off x="657205" y="4284596"/>
            <a:ext cx="1415143"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Request Time Off</a:t>
            </a:r>
            <a:endParaRPr lang="en-US" sz="800" dirty="0">
              <a:solidFill>
                <a:schemeClr val="bg1"/>
              </a:solidFill>
              <a:latin typeface="Times New Roman" pitchFamily="18" charset="0"/>
              <a:cs typeface="Times New Roman" pitchFamily="18" charset="0"/>
            </a:endParaRPr>
          </a:p>
        </p:txBody>
      </p:sp>
      <p:pic>
        <p:nvPicPr>
          <p:cNvPr id="92166" name="Picture 6"/>
          <p:cNvPicPr>
            <a:picLocks noChangeAspect="1" noChangeArrowheads="1"/>
          </p:cNvPicPr>
          <p:nvPr/>
        </p:nvPicPr>
        <p:blipFill>
          <a:blip r:embed="rId11" cstate="print"/>
          <a:srcRect/>
          <a:stretch>
            <a:fillRect/>
          </a:stretch>
        </p:blipFill>
        <p:spPr bwMode="auto">
          <a:xfrm>
            <a:off x="4784985" y="4094709"/>
            <a:ext cx="3364286" cy="2142857"/>
          </a:xfrm>
          <a:prstGeom prst="rect">
            <a:avLst/>
          </a:prstGeom>
          <a:noFill/>
          <a:ln w="9525">
            <a:noFill/>
            <a:miter lim="800000"/>
            <a:headEnd/>
            <a:tailEnd/>
          </a:ln>
        </p:spPr>
      </p:pic>
      <p:sp>
        <p:nvSpPr>
          <p:cNvPr id="109" name="TextBox 108"/>
          <p:cNvSpPr txBox="1"/>
          <p:nvPr/>
        </p:nvSpPr>
        <p:spPr>
          <a:xfrm>
            <a:off x="4881875" y="4462743"/>
            <a:ext cx="387157" cy="387798"/>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Personal</a:t>
            </a:r>
          </a:p>
          <a:p>
            <a:r>
              <a:rPr lang="en-US" sz="800" dirty="0" smtClean="0">
                <a:latin typeface="Times New Roman" pitchFamily="18" charset="0"/>
                <a:cs typeface="Times New Roman" pitchFamily="18" charset="0"/>
              </a:rPr>
              <a:t>Sick</a:t>
            </a:r>
          </a:p>
          <a:p>
            <a:r>
              <a:rPr lang="en-US" sz="800" dirty="0" smtClean="0">
                <a:latin typeface="Times New Roman" pitchFamily="18" charset="0"/>
                <a:cs typeface="Times New Roman" pitchFamily="18" charset="0"/>
              </a:rPr>
              <a:t>Vacation</a:t>
            </a:r>
          </a:p>
        </p:txBody>
      </p:sp>
      <p:sp>
        <p:nvSpPr>
          <p:cNvPr id="110" name="TextBox 109"/>
          <p:cNvSpPr txBox="1"/>
          <p:nvPr/>
        </p:nvSpPr>
        <p:spPr>
          <a:xfrm>
            <a:off x="7394718" y="4462743"/>
            <a:ext cx="172355" cy="387798"/>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16</a:t>
            </a:r>
          </a:p>
          <a:p>
            <a:r>
              <a:rPr lang="en-US" sz="800" dirty="0" smtClean="0">
                <a:latin typeface="Times New Roman" pitchFamily="18" charset="0"/>
                <a:cs typeface="Times New Roman" pitchFamily="18" charset="0"/>
              </a:rPr>
              <a:t>80</a:t>
            </a:r>
          </a:p>
          <a:p>
            <a:r>
              <a:rPr lang="en-US" sz="800" dirty="0" smtClean="0">
                <a:latin typeface="Times New Roman" pitchFamily="18" charset="0"/>
                <a:cs typeface="Times New Roman" pitchFamily="18" charset="0"/>
              </a:rPr>
              <a:t>124</a:t>
            </a:r>
          </a:p>
        </p:txBody>
      </p:sp>
      <p:grpSp>
        <p:nvGrpSpPr>
          <p:cNvPr id="45" name="Group 44"/>
          <p:cNvGrpSpPr/>
          <p:nvPr/>
        </p:nvGrpSpPr>
        <p:grpSpPr>
          <a:xfrm>
            <a:off x="4860947" y="1849995"/>
            <a:ext cx="3151307" cy="1683706"/>
            <a:chOff x="4860947" y="1849995"/>
            <a:chExt cx="3151307" cy="1683706"/>
          </a:xfrm>
        </p:grpSpPr>
        <p:grpSp>
          <p:nvGrpSpPr>
            <p:cNvPr id="46" name="Group 45"/>
            <p:cNvGrpSpPr/>
            <p:nvPr/>
          </p:nvGrpSpPr>
          <p:grpSpPr>
            <a:xfrm>
              <a:off x="4933087" y="1849995"/>
              <a:ext cx="3079167" cy="800607"/>
              <a:chOff x="4933087" y="1849995"/>
              <a:chExt cx="3079167" cy="800607"/>
            </a:xfrm>
          </p:grpSpPr>
          <p:grpSp>
            <p:nvGrpSpPr>
              <p:cNvPr id="98" name="Group 97"/>
              <p:cNvGrpSpPr/>
              <p:nvPr/>
            </p:nvGrpSpPr>
            <p:grpSpPr>
              <a:xfrm>
                <a:off x="4933087" y="1973106"/>
                <a:ext cx="476250" cy="645658"/>
                <a:chOff x="4933087" y="1973106"/>
                <a:chExt cx="476250" cy="645658"/>
              </a:xfrm>
            </p:grpSpPr>
            <p:sp>
              <p:nvSpPr>
                <p:cNvPr id="108" name="TextBox 107"/>
                <p:cNvSpPr txBox="1"/>
                <p:nvPr/>
              </p:nvSpPr>
              <p:spPr>
                <a:xfrm>
                  <a:off x="4980038" y="1973106"/>
                  <a:ext cx="382349"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Callback</a:t>
                  </a:r>
                  <a:endParaRPr lang="en-US" sz="800" dirty="0">
                    <a:solidFill>
                      <a:schemeClr val="bg1"/>
                    </a:solidFill>
                    <a:latin typeface="Times New Roman" pitchFamily="18" charset="0"/>
                    <a:cs typeface="Times New Roman" pitchFamily="18" charset="0"/>
                  </a:endParaRPr>
                </a:p>
              </p:txBody>
            </p:sp>
            <p:pic>
              <p:nvPicPr>
                <p:cNvPr id="111" name="Picture 2" descr="C:\7.0_projects\kronos_terminal_ee_training_kit\7.0_development\images\InTouch_icons_50x50n\CallForAssistance_50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3087" y="2142514"/>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9" name="Group 98"/>
              <p:cNvGrpSpPr/>
              <p:nvPr/>
            </p:nvGrpSpPr>
            <p:grpSpPr>
              <a:xfrm>
                <a:off x="5654711" y="1849995"/>
                <a:ext cx="571503" cy="800607"/>
                <a:chOff x="5655278" y="1849995"/>
                <a:chExt cx="571503" cy="800607"/>
              </a:xfrm>
            </p:grpSpPr>
            <p:sp>
              <p:nvSpPr>
                <p:cNvPr id="106" name="TextBox 105"/>
                <p:cNvSpPr txBox="1"/>
                <p:nvPr/>
              </p:nvSpPr>
              <p:spPr>
                <a:xfrm>
                  <a:off x="5655278" y="1849995"/>
                  <a:ext cx="571503" cy="264688"/>
                </a:xfrm>
                <a:prstGeom prst="rect">
                  <a:avLst/>
                </a:prstGeom>
                <a:noFill/>
              </p:spPr>
              <p:txBody>
                <a:bodyPr wrap="none" lIns="9144" tIns="9144" rIns="9144" bIns="9144" rtlCol="0" anchor="ctr" anchorCtr="0">
                  <a:spAutoFit/>
                </a:bodyPr>
                <a:lstStyle/>
                <a:p>
                  <a:pPr algn="ctr"/>
                  <a:r>
                    <a:rPr lang="en-US" sz="800" dirty="0" smtClean="0">
                      <a:solidFill>
                        <a:schemeClr val="bg1"/>
                      </a:solidFill>
                      <a:latin typeface="Times New Roman" pitchFamily="18" charset="0"/>
                      <a:cs typeface="Times New Roman" pitchFamily="18" charset="0"/>
                    </a:rPr>
                    <a:t>Transfer with</a:t>
                  </a:r>
                  <a:br>
                    <a:rPr lang="en-US" sz="800" dirty="0" smtClean="0">
                      <a:solidFill>
                        <a:schemeClr val="bg1"/>
                      </a:solidFill>
                      <a:latin typeface="Times New Roman" pitchFamily="18" charset="0"/>
                      <a:cs typeface="Times New Roman" pitchFamily="18" charset="0"/>
                    </a:rPr>
                  </a:br>
                  <a:r>
                    <a:rPr lang="en-US" sz="800" dirty="0" smtClean="0">
                      <a:solidFill>
                        <a:schemeClr val="bg1"/>
                      </a:solidFill>
                      <a:latin typeface="Times New Roman" pitchFamily="18" charset="0"/>
                      <a:cs typeface="Times New Roman" pitchFamily="18" charset="0"/>
                    </a:rPr>
                    <a:t>Comment</a:t>
                  </a:r>
                  <a:endParaRPr lang="en-US" sz="800" dirty="0">
                    <a:solidFill>
                      <a:schemeClr val="bg1"/>
                    </a:solidFill>
                    <a:latin typeface="Times New Roman" pitchFamily="18" charset="0"/>
                    <a:cs typeface="Times New Roman" pitchFamily="18" charset="0"/>
                  </a:endParaRPr>
                </a:p>
              </p:txBody>
            </p:sp>
            <p:pic>
              <p:nvPicPr>
                <p:cNvPr id="107" name="Picture 3" descr="C:\7.0_projects\kronos_terminal_ee_training_kit\7.0_development\images\InTouch_icons_50x50n\JobTransfer_50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6417" y="2174352"/>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0" name="Group 99"/>
              <p:cNvGrpSpPr/>
              <p:nvPr/>
            </p:nvGrpSpPr>
            <p:grpSpPr>
              <a:xfrm>
                <a:off x="6471588" y="1973106"/>
                <a:ext cx="537840" cy="645658"/>
                <a:chOff x="6501200" y="1973106"/>
                <a:chExt cx="537840" cy="645658"/>
              </a:xfrm>
            </p:grpSpPr>
            <p:sp>
              <p:nvSpPr>
                <p:cNvPr id="104" name="TextBox 103"/>
                <p:cNvSpPr txBox="1"/>
                <p:nvPr/>
              </p:nvSpPr>
              <p:spPr>
                <a:xfrm>
                  <a:off x="6501200" y="1973106"/>
                  <a:ext cx="537840"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Cancel Meal</a:t>
                  </a:r>
                  <a:endParaRPr lang="en-US" sz="800" dirty="0">
                    <a:solidFill>
                      <a:schemeClr val="bg1"/>
                    </a:solidFill>
                    <a:latin typeface="Times New Roman" pitchFamily="18" charset="0"/>
                    <a:cs typeface="Times New Roman" pitchFamily="18" charset="0"/>
                  </a:endParaRPr>
                </a:p>
              </p:txBody>
            </p:sp>
            <p:pic>
              <p:nvPicPr>
                <p:cNvPr id="105" name="Picture 4" descr="C:\7.0_projects\kronos_terminal_ee_training_kit\7.0_development\images\InTouch_icons_50x50n\CancelMealDeduction_50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31995" y="2142514"/>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1" name="Group 100"/>
              <p:cNvGrpSpPr/>
              <p:nvPr/>
            </p:nvGrpSpPr>
            <p:grpSpPr>
              <a:xfrm>
                <a:off x="7254803" y="1973106"/>
                <a:ext cx="757451" cy="655927"/>
                <a:chOff x="7254803" y="1973106"/>
                <a:chExt cx="757451" cy="655927"/>
              </a:xfrm>
            </p:grpSpPr>
            <p:sp>
              <p:nvSpPr>
                <p:cNvPr id="102" name="TextBox 101"/>
                <p:cNvSpPr txBox="1"/>
                <p:nvPr/>
              </p:nvSpPr>
              <p:spPr>
                <a:xfrm>
                  <a:off x="7254803" y="1973106"/>
                  <a:ext cx="757451"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Request Time Off</a:t>
                  </a:r>
                  <a:endParaRPr lang="en-US" sz="800" dirty="0">
                    <a:solidFill>
                      <a:schemeClr val="bg1"/>
                    </a:solidFill>
                    <a:latin typeface="Times New Roman" pitchFamily="18" charset="0"/>
                    <a:cs typeface="Times New Roman" pitchFamily="18" charset="0"/>
                  </a:endParaRPr>
                </a:p>
              </p:txBody>
            </p:sp>
            <p:pic>
              <p:nvPicPr>
                <p:cNvPr id="103" name="Picture 5" descr="C:\7.0_projects\kronos_terminal_ee_training_kit\7.0_development\images\InTouch_icons_50x50n\RequestTimeOff_50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95403" y="2152783"/>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7" name="Group 46"/>
            <p:cNvGrpSpPr/>
            <p:nvPr/>
          </p:nvGrpSpPr>
          <p:grpSpPr>
            <a:xfrm>
              <a:off x="4860947" y="2788301"/>
              <a:ext cx="3139285" cy="745400"/>
              <a:chOff x="4860947" y="2788301"/>
              <a:chExt cx="3139285" cy="745400"/>
            </a:xfrm>
          </p:grpSpPr>
          <p:grpSp>
            <p:nvGrpSpPr>
              <p:cNvPr id="48" name="Group 47"/>
              <p:cNvGrpSpPr/>
              <p:nvPr/>
            </p:nvGrpSpPr>
            <p:grpSpPr>
              <a:xfrm>
                <a:off x="4860947" y="2909231"/>
                <a:ext cx="656462" cy="617827"/>
                <a:chOff x="4860947" y="2909231"/>
                <a:chExt cx="656462" cy="617827"/>
              </a:xfrm>
            </p:grpSpPr>
            <p:sp>
              <p:nvSpPr>
                <p:cNvPr id="95" name="TextBox 94"/>
                <p:cNvSpPr txBox="1"/>
                <p:nvPr/>
              </p:nvSpPr>
              <p:spPr>
                <a:xfrm>
                  <a:off x="4860947" y="2909231"/>
                  <a:ext cx="656462"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View Timecard</a:t>
                  </a:r>
                  <a:endParaRPr lang="en-US" sz="800" dirty="0">
                    <a:solidFill>
                      <a:schemeClr val="bg1"/>
                    </a:solidFill>
                    <a:latin typeface="Times New Roman" pitchFamily="18" charset="0"/>
                    <a:cs typeface="Times New Roman" pitchFamily="18" charset="0"/>
                  </a:endParaRPr>
                </a:p>
              </p:txBody>
            </p:sp>
            <p:pic>
              <p:nvPicPr>
                <p:cNvPr id="96" name="Picture 6" descr="C:\7.0_projects\kronos_terminal_ee_training_kit\7.0_development\images\InTouch_icons_50x50n\ViewTimecard_50n.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1053" y="305080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5674127" y="2909231"/>
                <a:ext cx="627608" cy="565857"/>
                <a:chOff x="5658097" y="2909231"/>
                <a:chExt cx="627608" cy="565857"/>
              </a:xfrm>
            </p:grpSpPr>
            <p:sp>
              <p:nvSpPr>
                <p:cNvPr id="56" name="TextBox 55"/>
                <p:cNvSpPr txBox="1"/>
                <p:nvPr/>
              </p:nvSpPr>
              <p:spPr>
                <a:xfrm>
                  <a:off x="5658097" y="2909231"/>
                  <a:ext cx="627608"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View Accruals</a:t>
                  </a:r>
                  <a:endParaRPr lang="en-US" sz="800" dirty="0">
                    <a:solidFill>
                      <a:schemeClr val="bg1"/>
                    </a:solidFill>
                    <a:latin typeface="Times New Roman" pitchFamily="18" charset="0"/>
                    <a:cs typeface="Times New Roman" pitchFamily="18" charset="0"/>
                  </a:endParaRPr>
                </a:p>
              </p:txBody>
            </p:sp>
            <p:pic>
              <p:nvPicPr>
                <p:cNvPr id="57" name="Picture 7" descr="C:\7.0_projects\kronos_terminal_ee_training_kit\7.0_development\images\InTouch_icons_50x50n\ViewAccruals_50n.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33776" y="299883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p:cNvGrpSpPr/>
              <p:nvPr/>
            </p:nvGrpSpPr>
            <p:grpSpPr>
              <a:xfrm>
                <a:off x="6458453" y="2788301"/>
                <a:ext cx="592342" cy="675917"/>
                <a:chOff x="6455247" y="2788301"/>
                <a:chExt cx="592342" cy="675917"/>
              </a:xfrm>
            </p:grpSpPr>
            <p:sp>
              <p:nvSpPr>
                <p:cNvPr id="54" name="TextBox 53"/>
                <p:cNvSpPr txBox="1"/>
                <p:nvPr/>
              </p:nvSpPr>
              <p:spPr>
                <a:xfrm>
                  <a:off x="6455247" y="2788301"/>
                  <a:ext cx="592342" cy="264688"/>
                </a:xfrm>
                <a:prstGeom prst="rect">
                  <a:avLst/>
                </a:prstGeom>
                <a:noFill/>
              </p:spPr>
              <p:txBody>
                <a:bodyPr wrap="none" lIns="9144" tIns="9144" rIns="9144" bIns="9144" rtlCol="0" anchor="ctr" anchorCtr="0">
                  <a:spAutoFit/>
                </a:bodyPr>
                <a:lstStyle/>
                <a:p>
                  <a:pPr algn="ctr"/>
                  <a:r>
                    <a:rPr lang="en-US" sz="800" dirty="0" smtClean="0">
                      <a:solidFill>
                        <a:schemeClr val="bg1"/>
                      </a:solidFill>
                      <a:latin typeface="Times New Roman" pitchFamily="18" charset="0"/>
                      <a:cs typeface="Times New Roman" pitchFamily="18" charset="0"/>
                    </a:rPr>
                    <a:t>Justify </a:t>
                  </a:r>
                </a:p>
                <a:p>
                  <a:pPr algn="ctr"/>
                  <a:r>
                    <a:rPr lang="en-US" sz="800" dirty="0" smtClean="0">
                      <a:solidFill>
                        <a:schemeClr val="bg1"/>
                      </a:solidFill>
                      <a:latin typeface="Times New Roman" pitchFamily="18" charset="0"/>
                      <a:cs typeface="Times New Roman" pitchFamily="18" charset="0"/>
                    </a:rPr>
                    <a:t>Missing Time</a:t>
                  </a:r>
                  <a:endParaRPr lang="en-US" sz="800" dirty="0">
                    <a:solidFill>
                      <a:schemeClr val="bg1"/>
                    </a:solidFill>
                    <a:latin typeface="Times New Roman" pitchFamily="18" charset="0"/>
                    <a:cs typeface="Times New Roman" pitchFamily="18" charset="0"/>
                  </a:endParaRPr>
                </a:p>
              </p:txBody>
            </p:sp>
            <p:pic>
              <p:nvPicPr>
                <p:cNvPr id="55" name="Picture 8" descr="C:\7.0_projects\kronos_terminal_ee_training_kit\7.0_development\images\InTouch_icons_50x50n\MissingTime_50n.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13293" y="298796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p:cNvGrpSpPr/>
              <p:nvPr/>
            </p:nvGrpSpPr>
            <p:grpSpPr>
              <a:xfrm>
                <a:off x="7207514" y="2909231"/>
                <a:ext cx="792718" cy="624470"/>
                <a:chOff x="7207514" y="2909231"/>
                <a:chExt cx="792718" cy="624470"/>
              </a:xfrm>
            </p:grpSpPr>
            <p:sp>
              <p:nvSpPr>
                <p:cNvPr id="52" name="TextBox 51"/>
                <p:cNvSpPr txBox="1"/>
                <p:nvPr/>
              </p:nvSpPr>
              <p:spPr>
                <a:xfrm>
                  <a:off x="7207514" y="2909231"/>
                  <a:ext cx="792718"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Approve Timecard</a:t>
                  </a:r>
                  <a:endParaRPr lang="en-US" sz="800" dirty="0">
                    <a:solidFill>
                      <a:schemeClr val="bg1"/>
                    </a:solidFill>
                    <a:latin typeface="Times New Roman" pitchFamily="18" charset="0"/>
                    <a:cs typeface="Times New Roman" pitchFamily="18" charset="0"/>
                  </a:endParaRPr>
                </a:p>
              </p:txBody>
            </p:sp>
            <p:pic>
              <p:nvPicPr>
                <p:cNvPr id="53" name="Picture 9" descr="C:\7.0_projects\kronos_terminal_ee_training_kit\7.0_development\images\InTouch_icons_50x50n\ApproveTimecard_50n.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65748" y="3057451"/>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65" name="Text Box 4"/>
          <p:cNvSpPr txBox="1">
            <a:spLocks noChangeArrowheads="1"/>
          </p:cNvSpPr>
          <p:nvPr/>
        </p:nvSpPr>
        <p:spPr bwMode="auto">
          <a:xfrm>
            <a:off x="6685544" y="6410929"/>
            <a:ext cx="1644650" cy="304800"/>
          </a:xfrm>
          <a:prstGeom prst="rect">
            <a:avLst/>
          </a:prstGeom>
          <a:noFill/>
          <a:ln w="9525">
            <a:noFill/>
            <a:miter lim="800000"/>
            <a:headEnd/>
            <a:tailEnd/>
          </a:ln>
        </p:spPr>
        <p:txBody>
          <a:bodyPr lIns="0" tIns="0" rIns="0" bIns="0">
            <a:spAutoFit/>
          </a:bodyPr>
          <a:lstStyle/>
          <a:p>
            <a:pPr algn="r">
              <a:spcBef>
                <a:spcPct val="50000"/>
              </a:spcBef>
            </a:pPr>
            <a:r>
              <a:rPr lang="en-US" sz="2000" i="1" dirty="0">
                <a:solidFill>
                  <a:srgbClr val="5191CD"/>
                </a:solidFill>
                <a:latin typeface="Calibri" pitchFamily="34" charset="0"/>
              </a:rPr>
              <a:t>(Continued)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Request Time Off </a:t>
            </a:r>
            <a:r>
              <a:rPr lang="en-US" sz="2000" i="1" dirty="0" smtClean="0"/>
              <a:t>(Continued)</a:t>
            </a:r>
          </a:p>
        </p:txBody>
      </p:sp>
      <p:sp>
        <p:nvSpPr>
          <p:cNvPr id="58" name="Text Placeholder 57"/>
          <p:cNvSpPr>
            <a:spLocks noGrp="1"/>
          </p:cNvSpPr>
          <p:nvPr>
            <p:ph type="body" sz="quarter" idx="11"/>
          </p:nvPr>
        </p:nvSpPr>
        <p:spPr>
          <a:xfrm>
            <a:off x="274320" y="988119"/>
            <a:ext cx="4053131" cy="5148262"/>
          </a:xfrm>
        </p:spPr>
        <p:txBody>
          <a:bodyPr/>
          <a:lstStyle/>
          <a:p>
            <a:pPr>
              <a:spcBef>
                <a:spcPct val="50000"/>
              </a:spcBef>
              <a:buFont typeface="+mj-lt"/>
              <a:buAutoNum type="arabicParenR" startAt="4"/>
            </a:pPr>
            <a:r>
              <a:rPr lang="en-US" sz="1800" dirty="0" smtClean="0">
                <a:latin typeface="Calibri" pitchFamily="34" charset="0"/>
              </a:rPr>
              <a:t>Optionally, press the comment code. Use the arrows on the right to scroll through comments. You must know the code number.</a:t>
            </a:r>
          </a:p>
          <a:p>
            <a:pPr>
              <a:spcBef>
                <a:spcPct val="50000"/>
              </a:spcBef>
              <a:buFontTx/>
              <a:buAutoNum type="arabicParenR" startAt="4"/>
            </a:pPr>
            <a:r>
              <a:rPr lang="en-US" sz="1800" dirty="0" smtClean="0">
                <a:latin typeface="Calibri" pitchFamily="34" charset="0"/>
              </a:rPr>
              <a:t>Press the Leave Type code. Use the arrows on the right to scroll through the codes.</a:t>
            </a:r>
          </a:p>
          <a:p>
            <a:pPr>
              <a:spcBef>
                <a:spcPct val="50000"/>
              </a:spcBef>
              <a:buFontTx/>
              <a:buAutoNum type="arabicParenR" startAt="4"/>
            </a:pPr>
            <a:r>
              <a:rPr lang="en-US" sz="1800" dirty="0" smtClean="0">
                <a:latin typeface="Calibri" pitchFamily="34" charset="0"/>
              </a:rPr>
              <a:t>Select the From and To dates.</a:t>
            </a:r>
          </a:p>
        </p:txBody>
      </p:sp>
      <p:sp>
        <p:nvSpPr>
          <p:cNvPr id="97" name="TextBox 96"/>
          <p:cNvSpPr txBox="1"/>
          <p:nvPr/>
        </p:nvSpPr>
        <p:spPr>
          <a:xfrm>
            <a:off x="763535" y="4497256"/>
            <a:ext cx="1415143"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Request Time Off</a:t>
            </a:r>
            <a:endParaRPr lang="en-US" sz="800" dirty="0">
              <a:solidFill>
                <a:schemeClr val="bg1"/>
              </a:solidFill>
              <a:latin typeface="Times New Roman" pitchFamily="18" charset="0"/>
              <a:cs typeface="Times New Roman" pitchFamily="18" charset="0"/>
            </a:endParaRPr>
          </a:p>
        </p:txBody>
      </p:sp>
      <p:pic>
        <p:nvPicPr>
          <p:cNvPr id="92164" name="Picture 4"/>
          <p:cNvPicPr>
            <a:picLocks noChangeAspect="1" noChangeArrowheads="1"/>
          </p:cNvPicPr>
          <p:nvPr/>
        </p:nvPicPr>
        <p:blipFill>
          <a:blip r:embed="rId3" cstate="print"/>
          <a:srcRect/>
          <a:stretch>
            <a:fillRect/>
          </a:stretch>
        </p:blipFill>
        <p:spPr bwMode="auto">
          <a:xfrm>
            <a:off x="4747438" y="1104236"/>
            <a:ext cx="3771429" cy="2242857"/>
          </a:xfrm>
          <a:prstGeom prst="rect">
            <a:avLst/>
          </a:prstGeom>
          <a:noFill/>
          <a:ln w="9525">
            <a:noFill/>
            <a:miter lim="800000"/>
            <a:headEnd/>
            <a:tailEnd/>
          </a:ln>
        </p:spPr>
      </p:pic>
      <p:sp>
        <p:nvSpPr>
          <p:cNvPr id="99" name="TextBox 98"/>
          <p:cNvSpPr txBox="1"/>
          <p:nvPr/>
        </p:nvSpPr>
        <p:spPr>
          <a:xfrm>
            <a:off x="5020099" y="1130269"/>
            <a:ext cx="1415143"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Request Time Off | Adams, Julie</a:t>
            </a:r>
            <a:endParaRPr lang="en-US" sz="800" dirty="0">
              <a:solidFill>
                <a:schemeClr val="bg1"/>
              </a:solidFill>
              <a:latin typeface="Times New Roman" pitchFamily="18" charset="0"/>
              <a:cs typeface="Times New Roman" pitchFamily="18" charset="0"/>
            </a:endParaRPr>
          </a:p>
        </p:txBody>
      </p:sp>
      <p:sp>
        <p:nvSpPr>
          <p:cNvPr id="100" name="TextBox 99"/>
          <p:cNvSpPr txBox="1"/>
          <p:nvPr/>
        </p:nvSpPr>
        <p:spPr>
          <a:xfrm>
            <a:off x="5073276" y="1513041"/>
            <a:ext cx="694934" cy="141577"/>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Comment Code:</a:t>
            </a:r>
            <a:endParaRPr lang="en-US" sz="800" dirty="0">
              <a:latin typeface="Times New Roman" pitchFamily="18" charset="0"/>
              <a:cs typeface="Times New Roman" pitchFamily="18" charset="0"/>
            </a:endParaRPr>
          </a:p>
        </p:txBody>
      </p:sp>
      <p:sp>
        <p:nvSpPr>
          <p:cNvPr id="102" name="TextBox 101"/>
          <p:cNvSpPr txBox="1"/>
          <p:nvPr/>
        </p:nvSpPr>
        <p:spPr>
          <a:xfrm>
            <a:off x="5155029" y="1856835"/>
            <a:ext cx="531428" cy="141577"/>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Leave Type:</a:t>
            </a:r>
            <a:endParaRPr lang="en-US" sz="800" dirty="0">
              <a:latin typeface="Times New Roman" pitchFamily="18" charset="0"/>
              <a:cs typeface="Times New Roman" pitchFamily="18" charset="0"/>
            </a:endParaRPr>
          </a:p>
        </p:txBody>
      </p:sp>
      <p:sp>
        <p:nvSpPr>
          <p:cNvPr id="103" name="TextBox 102"/>
          <p:cNvSpPr txBox="1"/>
          <p:nvPr/>
        </p:nvSpPr>
        <p:spPr>
          <a:xfrm>
            <a:off x="6225137" y="1795274"/>
            <a:ext cx="427233" cy="264688"/>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140</a:t>
            </a:r>
          </a:p>
          <a:p>
            <a:r>
              <a:rPr lang="en-US" sz="800" dirty="0" smtClean="0">
                <a:latin typeface="Times New Roman" pitchFamily="18" charset="0"/>
                <a:cs typeface="Times New Roman" pitchFamily="18" charset="0"/>
              </a:rPr>
              <a:t>Approved</a:t>
            </a:r>
            <a:endParaRPr lang="en-US" sz="800" dirty="0">
              <a:latin typeface="Times New Roman" pitchFamily="18" charset="0"/>
              <a:cs typeface="Times New Roman" pitchFamily="18" charset="0"/>
            </a:endParaRPr>
          </a:p>
        </p:txBody>
      </p:sp>
      <p:sp>
        <p:nvSpPr>
          <p:cNvPr id="104" name="TextBox 103"/>
          <p:cNvSpPr txBox="1"/>
          <p:nvPr/>
        </p:nvSpPr>
        <p:spPr>
          <a:xfrm>
            <a:off x="6225137" y="2160326"/>
            <a:ext cx="465705" cy="264688"/>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150</a:t>
            </a:r>
          </a:p>
          <a:p>
            <a:r>
              <a:rPr lang="en-US" sz="800" dirty="0" smtClean="0">
                <a:latin typeface="Times New Roman" pitchFamily="18" charset="0"/>
                <a:cs typeface="Times New Roman" pitchFamily="18" charset="0"/>
              </a:rPr>
              <a:t>Child Care</a:t>
            </a:r>
            <a:endParaRPr lang="en-US" sz="800" dirty="0">
              <a:latin typeface="Times New Roman" pitchFamily="18" charset="0"/>
              <a:cs typeface="Times New Roman" pitchFamily="18" charset="0"/>
            </a:endParaRPr>
          </a:p>
        </p:txBody>
      </p:sp>
      <p:sp>
        <p:nvSpPr>
          <p:cNvPr id="105" name="TextBox 104"/>
          <p:cNvSpPr txBox="1"/>
          <p:nvPr/>
        </p:nvSpPr>
        <p:spPr>
          <a:xfrm>
            <a:off x="6225137" y="2479302"/>
            <a:ext cx="371127" cy="264688"/>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160</a:t>
            </a:r>
          </a:p>
          <a:p>
            <a:r>
              <a:rPr lang="en-US" sz="800" dirty="0" smtClean="0">
                <a:latin typeface="Times New Roman" pitchFamily="18" charset="0"/>
                <a:cs typeface="Times New Roman" pitchFamily="18" charset="0"/>
              </a:rPr>
              <a:t>Training</a:t>
            </a:r>
            <a:endParaRPr lang="en-US" sz="800" dirty="0">
              <a:latin typeface="Times New Roman" pitchFamily="18" charset="0"/>
              <a:cs typeface="Times New Roman" pitchFamily="18" charset="0"/>
            </a:endParaRPr>
          </a:p>
        </p:txBody>
      </p:sp>
      <p:pic>
        <p:nvPicPr>
          <p:cNvPr id="93186" name="Picture 2"/>
          <p:cNvPicPr>
            <a:picLocks noChangeAspect="1" noChangeArrowheads="1"/>
          </p:cNvPicPr>
          <p:nvPr/>
        </p:nvPicPr>
        <p:blipFill>
          <a:blip r:embed="rId4" cstate="print"/>
          <a:srcRect/>
          <a:stretch>
            <a:fillRect/>
          </a:stretch>
        </p:blipFill>
        <p:spPr bwMode="auto">
          <a:xfrm>
            <a:off x="457759" y="3802786"/>
            <a:ext cx="3778572" cy="2235715"/>
          </a:xfrm>
          <a:prstGeom prst="rect">
            <a:avLst/>
          </a:prstGeom>
          <a:noFill/>
          <a:ln w="9525">
            <a:noFill/>
            <a:miter lim="800000"/>
            <a:headEnd/>
            <a:tailEnd/>
          </a:ln>
        </p:spPr>
      </p:pic>
      <p:sp>
        <p:nvSpPr>
          <p:cNvPr id="50" name="TextBox 49"/>
          <p:cNvSpPr txBox="1"/>
          <p:nvPr/>
        </p:nvSpPr>
        <p:spPr>
          <a:xfrm>
            <a:off x="770638" y="4470306"/>
            <a:ext cx="694934" cy="315984"/>
          </a:xfrm>
          <a:prstGeom prst="rect">
            <a:avLst/>
          </a:prstGeom>
          <a:noFill/>
        </p:spPr>
        <p:txBody>
          <a:bodyPr wrap="none" lIns="9144" tIns="9144" rIns="9144" bIns="9144" rtlCol="0" anchor="ctr" anchorCtr="0">
            <a:spAutoFit/>
          </a:bodyPr>
          <a:lstStyle/>
          <a:p>
            <a:pPr algn="ctr">
              <a:spcAft>
                <a:spcPts val="400"/>
              </a:spcAft>
            </a:pPr>
            <a:r>
              <a:rPr lang="en-US" sz="800" dirty="0" smtClean="0">
                <a:latin typeface="Times New Roman" pitchFamily="18" charset="0"/>
                <a:cs typeface="Times New Roman" pitchFamily="18" charset="0"/>
              </a:rPr>
              <a:t>Comment Code:</a:t>
            </a:r>
          </a:p>
          <a:p>
            <a:pPr algn="ctr"/>
            <a:r>
              <a:rPr lang="en-US" sz="800" dirty="0" smtClean="0">
                <a:latin typeface="Times New Roman" pitchFamily="18" charset="0"/>
                <a:cs typeface="Times New Roman" pitchFamily="18" charset="0"/>
              </a:rPr>
              <a:t>140</a:t>
            </a:r>
            <a:endParaRPr lang="en-US" sz="800" dirty="0">
              <a:latin typeface="Times New Roman" pitchFamily="18" charset="0"/>
              <a:cs typeface="Times New Roman" pitchFamily="18" charset="0"/>
            </a:endParaRPr>
          </a:p>
        </p:txBody>
      </p:sp>
      <p:sp>
        <p:nvSpPr>
          <p:cNvPr id="51" name="TextBox 50"/>
          <p:cNvSpPr txBox="1"/>
          <p:nvPr/>
        </p:nvSpPr>
        <p:spPr>
          <a:xfrm>
            <a:off x="852391" y="4826872"/>
            <a:ext cx="531428" cy="141577"/>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Leave Type:</a:t>
            </a:r>
            <a:endParaRPr lang="en-US" sz="800" dirty="0">
              <a:latin typeface="Times New Roman" pitchFamily="18" charset="0"/>
              <a:cs typeface="Times New Roman" pitchFamily="18" charset="0"/>
            </a:endParaRPr>
          </a:p>
        </p:txBody>
      </p:sp>
      <p:sp>
        <p:nvSpPr>
          <p:cNvPr id="52" name="TextBox 51"/>
          <p:cNvSpPr txBox="1"/>
          <p:nvPr/>
        </p:nvSpPr>
        <p:spPr>
          <a:xfrm>
            <a:off x="1922499" y="4765311"/>
            <a:ext cx="201209" cy="264688"/>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202</a:t>
            </a:r>
          </a:p>
          <a:p>
            <a:r>
              <a:rPr lang="en-US" sz="800" dirty="0" smtClean="0">
                <a:latin typeface="Times New Roman" pitchFamily="18" charset="0"/>
                <a:cs typeface="Times New Roman" pitchFamily="18" charset="0"/>
              </a:rPr>
              <a:t>Sick</a:t>
            </a:r>
            <a:endParaRPr lang="en-US" sz="800" dirty="0">
              <a:latin typeface="Times New Roman" pitchFamily="18" charset="0"/>
              <a:cs typeface="Times New Roman" pitchFamily="18" charset="0"/>
            </a:endParaRPr>
          </a:p>
        </p:txBody>
      </p:sp>
      <p:sp>
        <p:nvSpPr>
          <p:cNvPr id="53" name="TextBox 52"/>
          <p:cNvSpPr txBox="1"/>
          <p:nvPr/>
        </p:nvSpPr>
        <p:spPr>
          <a:xfrm>
            <a:off x="1922499" y="5130363"/>
            <a:ext cx="387157" cy="264688"/>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203</a:t>
            </a:r>
          </a:p>
          <a:p>
            <a:r>
              <a:rPr lang="en-US" sz="800" dirty="0" smtClean="0">
                <a:latin typeface="Times New Roman" pitchFamily="18" charset="0"/>
                <a:cs typeface="Times New Roman" pitchFamily="18" charset="0"/>
              </a:rPr>
              <a:t>Vacation</a:t>
            </a:r>
            <a:endParaRPr lang="en-US" sz="800" dirty="0">
              <a:latin typeface="Times New Roman" pitchFamily="18" charset="0"/>
              <a:cs typeface="Times New Roman" pitchFamily="18" charset="0"/>
            </a:endParaRPr>
          </a:p>
        </p:txBody>
      </p:sp>
      <p:sp>
        <p:nvSpPr>
          <p:cNvPr id="54" name="TextBox 53"/>
          <p:cNvSpPr txBox="1"/>
          <p:nvPr/>
        </p:nvSpPr>
        <p:spPr>
          <a:xfrm>
            <a:off x="1922499" y="5449339"/>
            <a:ext cx="194797" cy="264688"/>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204</a:t>
            </a:r>
          </a:p>
          <a:p>
            <a:r>
              <a:rPr lang="en-US" sz="800" dirty="0" smtClean="0">
                <a:latin typeface="Times New Roman" pitchFamily="18" charset="0"/>
                <a:cs typeface="Times New Roman" pitchFamily="18" charset="0"/>
              </a:rPr>
              <a:t>Jury</a:t>
            </a:r>
            <a:endParaRPr lang="en-US" sz="800" dirty="0">
              <a:latin typeface="Times New Roman" pitchFamily="18" charset="0"/>
              <a:cs typeface="Times New Roman" pitchFamily="18" charset="0"/>
            </a:endParaRPr>
          </a:p>
        </p:txBody>
      </p:sp>
      <p:sp>
        <p:nvSpPr>
          <p:cNvPr id="55" name="TextBox 54"/>
          <p:cNvSpPr txBox="1"/>
          <p:nvPr/>
        </p:nvSpPr>
        <p:spPr>
          <a:xfrm>
            <a:off x="1904779" y="4417981"/>
            <a:ext cx="371127" cy="264688"/>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201</a:t>
            </a:r>
          </a:p>
          <a:p>
            <a:r>
              <a:rPr lang="en-US" sz="800" dirty="0" smtClean="0">
                <a:latin typeface="Times New Roman" pitchFamily="18" charset="0"/>
                <a:cs typeface="Times New Roman" pitchFamily="18" charset="0"/>
              </a:rPr>
              <a:t>Personal</a:t>
            </a:r>
            <a:endParaRPr lang="en-US" sz="800" dirty="0">
              <a:latin typeface="Times New Roman" pitchFamily="18" charset="0"/>
              <a:cs typeface="Times New Roman" pitchFamily="18" charset="0"/>
            </a:endParaRPr>
          </a:p>
        </p:txBody>
      </p:sp>
      <p:sp>
        <p:nvSpPr>
          <p:cNvPr id="56" name="TextBox 55"/>
          <p:cNvSpPr txBox="1"/>
          <p:nvPr/>
        </p:nvSpPr>
        <p:spPr>
          <a:xfrm>
            <a:off x="717461" y="4089674"/>
            <a:ext cx="1415143"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Request Time Off | Adams, Julie</a:t>
            </a:r>
            <a:endParaRPr lang="en-US" sz="800" dirty="0">
              <a:solidFill>
                <a:schemeClr val="bg1"/>
              </a:solidFill>
              <a:latin typeface="Times New Roman" pitchFamily="18" charset="0"/>
              <a:cs typeface="Times New Roman" pitchFamily="18" charset="0"/>
            </a:endParaRPr>
          </a:p>
        </p:txBody>
      </p:sp>
      <p:pic>
        <p:nvPicPr>
          <p:cNvPr id="93187" name="Picture 3"/>
          <p:cNvPicPr>
            <a:picLocks noChangeAspect="1" noChangeArrowheads="1"/>
          </p:cNvPicPr>
          <p:nvPr/>
        </p:nvPicPr>
        <p:blipFill>
          <a:blip r:embed="rId5" cstate="print"/>
          <a:srcRect/>
          <a:stretch>
            <a:fillRect/>
          </a:stretch>
        </p:blipFill>
        <p:spPr bwMode="auto">
          <a:xfrm>
            <a:off x="4613977" y="3802786"/>
            <a:ext cx="3764286" cy="2228572"/>
          </a:xfrm>
          <a:prstGeom prst="rect">
            <a:avLst/>
          </a:prstGeom>
          <a:noFill/>
          <a:ln w="9525">
            <a:solidFill>
              <a:schemeClr val="tx1"/>
            </a:solidFill>
            <a:miter lim="800000"/>
            <a:headEnd/>
            <a:tailEnd/>
          </a:ln>
        </p:spPr>
      </p:pic>
      <p:sp>
        <p:nvSpPr>
          <p:cNvPr id="65" name="TextBox 64"/>
          <p:cNvSpPr txBox="1"/>
          <p:nvPr/>
        </p:nvSpPr>
        <p:spPr>
          <a:xfrm>
            <a:off x="4963410" y="4463217"/>
            <a:ext cx="694934" cy="315984"/>
          </a:xfrm>
          <a:prstGeom prst="rect">
            <a:avLst/>
          </a:prstGeom>
          <a:noFill/>
        </p:spPr>
        <p:txBody>
          <a:bodyPr wrap="none" lIns="9144" tIns="9144" rIns="9144" bIns="9144" rtlCol="0" anchor="ctr" anchorCtr="0">
            <a:spAutoFit/>
          </a:bodyPr>
          <a:lstStyle/>
          <a:p>
            <a:pPr algn="ctr">
              <a:spcAft>
                <a:spcPts val="400"/>
              </a:spcAft>
            </a:pPr>
            <a:r>
              <a:rPr lang="en-US" sz="800" dirty="0" smtClean="0">
                <a:latin typeface="Times New Roman" pitchFamily="18" charset="0"/>
                <a:cs typeface="Times New Roman" pitchFamily="18" charset="0"/>
              </a:rPr>
              <a:t>Comment Code:</a:t>
            </a:r>
          </a:p>
          <a:p>
            <a:pPr algn="ctr"/>
            <a:r>
              <a:rPr lang="en-US" sz="800" dirty="0" smtClean="0">
                <a:latin typeface="Times New Roman" pitchFamily="18" charset="0"/>
                <a:cs typeface="Times New Roman" pitchFamily="18" charset="0"/>
              </a:rPr>
              <a:t>140</a:t>
            </a:r>
            <a:endParaRPr lang="en-US" sz="800" dirty="0">
              <a:latin typeface="Times New Roman" pitchFamily="18" charset="0"/>
              <a:cs typeface="Times New Roman" pitchFamily="18" charset="0"/>
            </a:endParaRPr>
          </a:p>
        </p:txBody>
      </p:sp>
      <p:sp>
        <p:nvSpPr>
          <p:cNvPr id="68" name="TextBox 67"/>
          <p:cNvSpPr txBox="1"/>
          <p:nvPr/>
        </p:nvSpPr>
        <p:spPr>
          <a:xfrm>
            <a:off x="4878336" y="4103850"/>
            <a:ext cx="1415143"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Request Time Off | Adams, Julie</a:t>
            </a:r>
            <a:endParaRPr lang="en-US" sz="800" dirty="0">
              <a:solidFill>
                <a:schemeClr val="bg1"/>
              </a:solidFill>
              <a:latin typeface="Times New Roman" pitchFamily="18" charset="0"/>
              <a:cs typeface="Times New Roman" pitchFamily="18" charset="0"/>
            </a:endParaRPr>
          </a:p>
        </p:txBody>
      </p:sp>
      <p:sp>
        <p:nvSpPr>
          <p:cNvPr id="71" name="TextBox 70"/>
          <p:cNvSpPr txBox="1"/>
          <p:nvPr/>
        </p:nvSpPr>
        <p:spPr>
          <a:xfrm>
            <a:off x="5013265" y="4838910"/>
            <a:ext cx="531428" cy="315984"/>
          </a:xfrm>
          <a:prstGeom prst="rect">
            <a:avLst/>
          </a:prstGeom>
          <a:noFill/>
        </p:spPr>
        <p:txBody>
          <a:bodyPr wrap="none" lIns="9144" tIns="9144" rIns="9144" bIns="9144" rtlCol="0" anchor="ctr" anchorCtr="0">
            <a:spAutoFit/>
          </a:bodyPr>
          <a:lstStyle/>
          <a:p>
            <a:pPr algn="ctr">
              <a:spcAft>
                <a:spcPts val="400"/>
              </a:spcAft>
            </a:pPr>
            <a:r>
              <a:rPr lang="en-US" sz="800" dirty="0" smtClean="0">
                <a:latin typeface="Times New Roman" pitchFamily="18" charset="0"/>
                <a:cs typeface="Times New Roman" pitchFamily="18" charset="0"/>
              </a:rPr>
              <a:t>Leave Type:</a:t>
            </a:r>
          </a:p>
          <a:p>
            <a:pPr algn="ctr"/>
            <a:r>
              <a:rPr lang="en-US" sz="800" dirty="0" smtClean="0">
                <a:latin typeface="Times New Roman" pitchFamily="18" charset="0"/>
                <a:cs typeface="Times New Roman" pitchFamily="18" charset="0"/>
              </a:rPr>
              <a:t>Personal</a:t>
            </a:r>
            <a:endParaRPr lang="en-US" sz="800" dirty="0">
              <a:latin typeface="Times New Roman" pitchFamily="18" charset="0"/>
              <a:cs typeface="Times New Roman" pitchFamily="18" charset="0"/>
            </a:endParaRPr>
          </a:p>
        </p:txBody>
      </p:sp>
      <p:sp>
        <p:nvSpPr>
          <p:cNvPr id="74" name="TextBox 73"/>
          <p:cNvSpPr txBox="1"/>
          <p:nvPr/>
        </p:nvSpPr>
        <p:spPr>
          <a:xfrm>
            <a:off x="7469390" y="4298788"/>
            <a:ext cx="385555" cy="141577"/>
          </a:xfrm>
          <a:prstGeom prst="rect">
            <a:avLst/>
          </a:prstGeom>
          <a:noFill/>
        </p:spPr>
        <p:txBody>
          <a:bodyPr wrap="none" lIns="9144" tIns="9144" rIns="9144" bIns="9144" rtlCol="0" anchor="ctr" anchorCtr="0">
            <a:spAutoFit/>
          </a:bodyPr>
          <a:lstStyle/>
          <a:p>
            <a:r>
              <a:rPr lang="en-US" sz="800" dirty="0" smtClean="0">
                <a:latin typeface="Times New Roman" pitchFamily="18" charset="0"/>
                <a:cs typeface="Times New Roman" pitchFamily="18" charset="0"/>
              </a:rPr>
              <a:t>Jan 2014</a:t>
            </a:r>
            <a:endParaRPr lang="en-US" sz="800" dirty="0">
              <a:latin typeface="Times New Roman" pitchFamily="18" charset="0"/>
              <a:cs typeface="Times New Roman" pitchFamily="18" charset="0"/>
            </a:endParaRPr>
          </a:p>
        </p:txBody>
      </p:sp>
      <p:sp>
        <p:nvSpPr>
          <p:cNvPr id="25" name="Text Box 4"/>
          <p:cNvSpPr txBox="1">
            <a:spLocks noChangeArrowheads="1"/>
          </p:cNvSpPr>
          <p:nvPr/>
        </p:nvSpPr>
        <p:spPr bwMode="auto">
          <a:xfrm>
            <a:off x="6956001" y="6398050"/>
            <a:ext cx="1644650" cy="304800"/>
          </a:xfrm>
          <a:prstGeom prst="rect">
            <a:avLst/>
          </a:prstGeom>
          <a:noFill/>
          <a:ln w="9525">
            <a:noFill/>
            <a:miter lim="800000"/>
            <a:headEnd/>
            <a:tailEnd/>
          </a:ln>
        </p:spPr>
        <p:txBody>
          <a:bodyPr lIns="0" tIns="0" rIns="0" bIns="0">
            <a:spAutoFit/>
          </a:bodyPr>
          <a:lstStyle/>
          <a:p>
            <a:pPr algn="r">
              <a:spcBef>
                <a:spcPct val="50000"/>
              </a:spcBef>
            </a:pPr>
            <a:r>
              <a:rPr lang="en-US" sz="2000" i="1" dirty="0">
                <a:solidFill>
                  <a:srgbClr val="5191CD"/>
                </a:solidFill>
                <a:latin typeface="Calibri" pitchFamily="34" charset="0"/>
              </a:rPr>
              <a:t>(Continued)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Request Time Off </a:t>
            </a:r>
            <a:r>
              <a:rPr lang="en-US" sz="2000" i="1" dirty="0" smtClean="0"/>
              <a:t>(Continued)</a:t>
            </a:r>
          </a:p>
        </p:txBody>
      </p:sp>
      <p:sp>
        <p:nvSpPr>
          <p:cNvPr id="58" name="Text Placeholder 57"/>
          <p:cNvSpPr>
            <a:spLocks noGrp="1"/>
          </p:cNvSpPr>
          <p:nvPr>
            <p:ph type="body" sz="quarter" idx="11"/>
          </p:nvPr>
        </p:nvSpPr>
        <p:spPr>
          <a:xfrm>
            <a:off x="274320" y="988119"/>
            <a:ext cx="8199829" cy="5148262"/>
          </a:xfrm>
        </p:spPr>
        <p:txBody>
          <a:bodyPr/>
          <a:lstStyle/>
          <a:p>
            <a:pPr>
              <a:spcBef>
                <a:spcPct val="50000"/>
              </a:spcBef>
              <a:buFont typeface="+mj-lt"/>
              <a:buAutoNum type="arabicParenR" startAt="7"/>
            </a:pPr>
            <a:r>
              <a:rPr lang="en-US" sz="1800" dirty="0" smtClean="0">
                <a:latin typeface="Calibri" pitchFamily="34" charset="0"/>
              </a:rPr>
              <a:t>Enter the Hours/Day using the keypad.</a:t>
            </a:r>
          </a:p>
          <a:p>
            <a:pPr>
              <a:spcBef>
                <a:spcPct val="50000"/>
              </a:spcBef>
              <a:buFontTx/>
              <a:buAutoNum type="arabicParenR" startAt="7"/>
            </a:pPr>
            <a:r>
              <a:rPr lang="en-US" sz="1800" dirty="0" smtClean="0">
                <a:latin typeface="Calibri" pitchFamily="34" charset="0"/>
              </a:rPr>
              <a:t>When finished, press Enter.</a:t>
            </a:r>
          </a:p>
          <a:p>
            <a:pPr>
              <a:spcBef>
                <a:spcPct val="50000"/>
              </a:spcBef>
              <a:buFontTx/>
              <a:buAutoNum type="arabicParenR" startAt="7"/>
            </a:pPr>
            <a:r>
              <a:rPr lang="en-US" sz="1800" dirty="0" smtClean="0">
                <a:latin typeface="Calibri" pitchFamily="34" charset="0"/>
              </a:rPr>
              <a:t>Review the information. When finished, press Submit.</a:t>
            </a:r>
          </a:p>
          <a:p>
            <a:pPr>
              <a:spcBef>
                <a:spcPct val="50000"/>
              </a:spcBef>
              <a:buFontTx/>
              <a:buAutoNum type="arabicParenR" startAt="7"/>
            </a:pPr>
            <a:r>
              <a:rPr lang="en-US" sz="1800" dirty="0" smtClean="0">
                <a:latin typeface="Calibri" pitchFamily="34" charset="0"/>
              </a:rPr>
              <a:t>During peak wall terminal usage Leave requests will not be accepted.</a:t>
            </a:r>
          </a:p>
        </p:txBody>
      </p:sp>
      <p:pic>
        <p:nvPicPr>
          <p:cNvPr id="94210" name="Picture 2"/>
          <p:cNvPicPr>
            <a:picLocks noChangeAspect="1" noChangeArrowheads="1"/>
          </p:cNvPicPr>
          <p:nvPr/>
        </p:nvPicPr>
        <p:blipFill>
          <a:blip r:embed="rId3" cstate="print"/>
          <a:srcRect/>
          <a:stretch>
            <a:fillRect/>
          </a:stretch>
        </p:blipFill>
        <p:spPr bwMode="auto">
          <a:xfrm>
            <a:off x="711828" y="3194052"/>
            <a:ext cx="3764286" cy="2250000"/>
          </a:xfrm>
          <a:prstGeom prst="rect">
            <a:avLst/>
          </a:prstGeom>
          <a:noFill/>
          <a:ln w="9525">
            <a:noFill/>
            <a:miter lim="800000"/>
            <a:headEnd/>
            <a:tailEnd/>
          </a:ln>
        </p:spPr>
      </p:pic>
      <p:sp>
        <p:nvSpPr>
          <p:cNvPr id="27" name="TextBox 26"/>
          <p:cNvSpPr txBox="1"/>
          <p:nvPr/>
        </p:nvSpPr>
        <p:spPr>
          <a:xfrm>
            <a:off x="1155418" y="3584218"/>
            <a:ext cx="531428" cy="315984"/>
          </a:xfrm>
          <a:prstGeom prst="rect">
            <a:avLst/>
          </a:prstGeom>
          <a:noFill/>
        </p:spPr>
        <p:txBody>
          <a:bodyPr wrap="none" lIns="9144" tIns="9144" rIns="9144" bIns="9144" rtlCol="0" anchor="ctr" anchorCtr="0">
            <a:spAutoFit/>
          </a:bodyPr>
          <a:lstStyle/>
          <a:p>
            <a:pPr algn="ctr">
              <a:spcAft>
                <a:spcPts val="400"/>
              </a:spcAft>
            </a:pPr>
            <a:r>
              <a:rPr lang="en-US" sz="800" dirty="0" smtClean="0">
                <a:latin typeface="Times New Roman" pitchFamily="18" charset="0"/>
                <a:cs typeface="Times New Roman" pitchFamily="18" charset="0"/>
              </a:rPr>
              <a:t>Leave Type:</a:t>
            </a:r>
          </a:p>
          <a:p>
            <a:pPr algn="ctr"/>
            <a:r>
              <a:rPr lang="en-US" sz="800" dirty="0" smtClean="0">
                <a:latin typeface="Times New Roman" pitchFamily="18" charset="0"/>
                <a:cs typeface="Times New Roman" pitchFamily="18" charset="0"/>
              </a:rPr>
              <a:t>Personal</a:t>
            </a:r>
            <a:endParaRPr lang="en-US" sz="800" dirty="0">
              <a:latin typeface="Times New Roman" pitchFamily="18" charset="0"/>
              <a:cs typeface="Times New Roman" pitchFamily="18" charset="0"/>
            </a:endParaRPr>
          </a:p>
        </p:txBody>
      </p:sp>
      <p:sp>
        <p:nvSpPr>
          <p:cNvPr id="31" name="TextBox 30"/>
          <p:cNvSpPr txBox="1"/>
          <p:nvPr/>
        </p:nvSpPr>
        <p:spPr>
          <a:xfrm>
            <a:off x="972638" y="3196493"/>
            <a:ext cx="1415143"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Request Time Off | Adams, Julie</a:t>
            </a:r>
            <a:endParaRPr lang="en-US" sz="800" dirty="0">
              <a:solidFill>
                <a:schemeClr val="bg1"/>
              </a:solidFill>
              <a:latin typeface="Times New Roman" pitchFamily="18" charset="0"/>
              <a:cs typeface="Times New Roman" pitchFamily="18" charset="0"/>
            </a:endParaRPr>
          </a:p>
        </p:txBody>
      </p:sp>
      <p:sp>
        <p:nvSpPr>
          <p:cNvPr id="33" name="TextBox 32"/>
          <p:cNvSpPr txBox="1"/>
          <p:nvPr/>
        </p:nvSpPr>
        <p:spPr>
          <a:xfrm>
            <a:off x="1191485" y="3949270"/>
            <a:ext cx="459293" cy="315984"/>
          </a:xfrm>
          <a:prstGeom prst="rect">
            <a:avLst/>
          </a:prstGeom>
          <a:noFill/>
        </p:spPr>
        <p:txBody>
          <a:bodyPr wrap="none" lIns="9144" tIns="9144" rIns="9144" bIns="9144" rtlCol="0" anchor="ctr" anchorCtr="0">
            <a:spAutoFit/>
          </a:bodyPr>
          <a:lstStyle/>
          <a:p>
            <a:pPr algn="ctr">
              <a:spcAft>
                <a:spcPts val="400"/>
              </a:spcAft>
            </a:pPr>
            <a:r>
              <a:rPr lang="en-US" sz="800" dirty="0" smtClean="0">
                <a:latin typeface="Times New Roman" pitchFamily="18" charset="0"/>
                <a:cs typeface="Times New Roman" pitchFamily="18" charset="0"/>
              </a:rPr>
              <a:t>From Date</a:t>
            </a:r>
          </a:p>
          <a:p>
            <a:pPr algn="ctr"/>
            <a:r>
              <a:rPr lang="en-US" sz="800" dirty="0" smtClean="0">
                <a:latin typeface="Times New Roman" pitchFamily="18" charset="0"/>
                <a:cs typeface="Times New Roman" pitchFamily="18" charset="0"/>
              </a:rPr>
              <a:t>1/16/2014</a:t>
            </a:r>
            <a:endParaRPr lang="en-US" sz="800" dirty="0">
              <a:latin typeface="Times New Roman" pitchFamily="18" charset="0"/>
              <a:cs typeface="Times New Roman" pitchFamily="18" charset="0"/>
            </a:endParaRPr>
          </a:p>
        </p:txBody>
      </p:sp>
      <p:sp>
        <p:nvSpPr>
          <p:cNvPr id="34" name="TextBox 33"/>
          <p:cNvSpPr txBox="1"/>
          <p:nvPr/>
        </p:nvSpPr>
        <p:spPr>
          <a:xfrm>
            <a:off x="1203508" y="4310777"/>
            <a:ext cx="435248" cy="315984"/>
          </a:xfrm>
          <a:prstGeom prst="rect">
            <a:avLst/>
          </a:prstGeom>
          <a:noFill/>
        </p:spPr>
        <p:txBody>
          <a:bodyPr wrap="none" lIns="9144" tIns="9144" rIns="9144" bIns="9144" rtlCol="0" anchor="ctr" anchorCtr="0">
            <a:spAutoFit/>
          </a:bodyPr>
          <a:lstStyle/>
          <a:p>
            <a:pPr algn="ctr">
              <a:spcAft>
                <a:spcPts val="400"/>
              </a:spcAft>
            </a:pPr>
            <a:r>
              <a:rPr lang="en-US" sz="800" dirty="0" smtClean="0">
                <a:latin typeface="Times New Roman" pitchFamily="18" charset="0"/>
                <a:cs typeface="Times New Roman" pitchFamily="18" charset="0"/>
              </a:rPr>
              <a:t>To Date:</a:t>
            </a:r>
          </a:p>
          <a:p>
            <a:pPr algn="ctr"/>
            <a:r>
              <a:rPr lang="en-US" sz="800" dirty="0" smtClean="0">
                <a:latin typeface="Times New Roman" pitchFamily="18" charset="0"/>
                <a:cs typeface="Times New Roman" pitchFamily="18" charset="0"/>
              </a:rPr>
              <a:t>1/20/2014</a:t>
            </a:r>
            <a:endParaRPr lang="en-US" sz="800" dirty="0">
              <a:latin typeface="Times New Roman" pitchFamily="18" charset="0"/>
              <a:cs typeface="Times New Roman" pitchFamily="18" charset="0"/>
            </a:endParaRPr>
          </a:p>
        </p:txBody>
      </p:sp>
      <p:sp>
        <p:nvSpPr>
          <p:cNvPr id="35" name="TextBox 34"/>
          <p:cNvSpPr txBox="1"/>
          <p:nvPr/>
        </p:nvSpPr>
        <p:spPr>
          <a:xfrm>
            <a:off x="1144699" y="4667335"/>
            <a:ext cx="496161" cy="141577"/>
          </a:xfrm>
          <a:prstGeom prst="rect">
            <a:avLst/>
          </a:prstGeom>
          <a:noFill/>
        </p:spPr>
        <p:txBody>
          <a:bodyPr wrap="none" lIns="9144" tIns="9144" rIns="9144" bIns="9144" rtlCol="0" anchor="ctr" anchorCtr="0">
            <a:spAutoFit/>
          </a:bodyPr>
          <a:lstStyle/>
          <a:p>
            <a:pPr algn="ctr">
              <a:spcAft>
                <a:spcPts val="400"/>
              </a:spcAft>
            </a:pPr>
            <a:r>
              <a:rPr lang="en-US" sz="800" dirty="0" smtClean="0">
                <a:latin typeface="Times New Roman" pitchFamily="18" charset="0"/>
                <a:cs typeface="Times New Roman" pitchFamily="18" charset="0"/>
              </a:rPr>
              <a:t>Hours/Day:</a:t>
            </a:r>
          </a:p>
        </p:txBody>
      </p:sp>
      <p:pic>
        <p:nvPicPr>
          <p:cNvPr id="94213" name="Picture 5"/>
          <p:cNvPicPr>
            <a:picLocks noChangeAspect="1" noChangeArrowheads="1"/>
          </p:cNvPicPr>
          <p:nvPr/>
        </p:nvPicPr>
        <p:blipFill>
          <a:blip r:embed="rId4" cstate="print"/>
          <a:srcRect/>
          <a:stretch>
            <a:fillRect/>
          </a:stretch>
        </p:blipFill>
        <p:spPr bwMode="auto">
          <a:xfrm>
            <a:off x="5010484" y="3194052"/>
            <a:ext cx="3392858" cy="2150000"/>
          </a:xfrm>
          <a:prstGeom prst="rect">
            <a:avLst/>
          </a:prstGeom>
          <a:noFill/>
          <a:ln w="9525">
            <a:noFill/>
            <a:miter lim="800000"/>
            <a:headEnd/>
            <a:tailEnd/>
          </a:ln>
        </p:spPr>
      </p:pic>
      <p:sp>
        <p:nvSpPr>
          <p:cNvPr id="99" name="TextBox 98"/>
          <p:cNvSpPr txBox="1"/>
          <p:nvPr/>
        </p:nvSpPr>
        <p:spPr>
          <a:xfrm>
            <a:off x="2149307" y="3352437"/>
            <a:ext cx="1415143" cy="141577"/>
          </a:xfrm>
          <a:prstGeom prst="rect">
            <a:avLst/>
          </a:prstGeom>
          <a:noFill/>
        </p:spPr>
        <p:txBody>
          <a:bodyPr wrap="square" lIns="9144" tIns="9144" rIns="9144" bIns="9144" rtlCol="0" anchor="ctr" anchorCtr="0">
            <a:spAutoFit/>
          </a:bodyPr>
          <a:lstStyle/>
          <a:p>
            <a:r>
              <a:rPr lang="en-US" sz="800" dirty="0" smtClean="0">
                <a:latin typeface="Times New Roman" pitchFamily="18" charset="0"/>
                <a:cs typeface="Times New Roman" pitchFamily="18" charset="0"/>
              </a:rPr>
              <a:t>Hours/Day:</a:t>
            </a:r>
            <a:endParaRPr lang="en-US" sz="800" dirty="0">
              <a:latin typeface="Times New Roman" pitchFamily="18" charset="0"/>
              <a:cs typeface="Times New Roman" pitchFamily="18" charset="0"/>
            </a:endParaRPr>
          </a:p>
        </p:txBody>
      </p:sp>
      <p:sp>
        <p:nvSpPr>
          <p:cNvPr id="38" name="TextBox 37"/>
          <p:cNvSpPr txBox="1"/>
          <p:nvPr/>
        </p:nvSpPr>
        <p:spPr>
          <a:xfrm>
            <a:off x="5096320" y="3383066"/>
            <a:ext cx="694934" cy="1044388"/>
          </a:xfrm>
          <a:prstGeom prst="rect">
            <a:avLst/>
          </a:prstGeom>
          <a:noFill/>
        </p:spPr>
        <p:txBody>
          <a:bodyPr wrap="none" lIns="9144" tIns="9144" rIns="9144" bIns="9144" rtlCol="0" anchor="ctr" anchorCtr="0">
            <a:spAutoFit/>
          </a:bodyPr>
          <a:lstStyle/>
          <a:p>
            <a:pPr>
              <a:spcAft>
                <a:spcPts val="800"/>
              </a:spcAft>
            </a:pPr>
            <a:r>
              <a:rPr lang="en-US" sz="800" dirty="0" smtClean="0">
                <a:latin typeface="Times New Roman" pitchFamily="18" charset="0"/>
                <a:cs typeface="Times New Roman" pitchFamily="18" charset="0"/>
              </a:rPr>
              <a:t>Comment Code:</a:t>
            </a:r>
          </a:p>
          <a:p>
            <a:pPr>
              <a:spcAft>
                <a:spcPts val="800"/>
              </a:spcAft>
            </a:pPr>
            <a:r>
              <a:rPr lang="en-US" sz="800" dirty="0" smtClean="0">
                <a:latin typeface="Times New Roman" pitchFamily="18" charset="0"/>
                <a:cs typeface="Times New Roman" pitchFamily="18" charset="0"/>
              </a:rPr>
              <a:t>Leave Type:</a:t>
            </a:r>
          </a:p>
          <a:p>
            <a:pPr>
              <a:spcAft>
                <a:spcPts val="800"/>
              </a:spcAft>
            </a:pPr>
            <a:r>
              <a:rPr lang="en-US" sz="800" dirty="0" smtClean="0">
                <a:latin typeface="Times New Roman" pitchFamily="18" charset="0"/>
                <a:cs typeface="Times New Roman" pitchFamily="18" charset="0"/>
              </a:rPr>
              <a:t>From Date:</a:t>
            </a:r>
          </a:p>
          <a:p>
            <a:pPr>
              <a:spcAft>
                <a:spcPts val="800"/>
              </a:spcAft>
            </a:pPr>
            <a:r>
              <a:rPr lang="en-US" sz="800" dirty="0" smtClean="0">
                <a:latin typeface="Times New Roman" pitchFamily="18" charset="0"/>
                <a:cs typeface="Times New Roman" pitchFamily="18" charset="0"/>
              </a:rPr>
              <a:t>To Date:</a:t>
            </a:r>
          </a:p>
          <a:p>
            <a:pPr>
              <a:spcAft>
                <a:spcPts val="800"/>
              </a:spcAft>
            </a:pPr>
            <a:r>
              <a:rPr lang="en-US" sz="800" dirty="0" smtClean="0">
                <a:latin typeface="Times New Roman" pitchFamily="18" charset="0"/>
                <a:cs typeface="Times New Roman" pitchFamily="18" charset="0"/>
              </a:rPr>
              <a:t>Hours /Day</a:t>
            </a:r>
            <a:endParaRPr lang="en-US" sz="800" dirty="0">
              <a:latin typeface="Times New Roman" pitchFamily="18" charset="0"/>
              <a:cs typeface="Times New Roman" pitchFamily="18" charset="0"/>
            </a:endParaRPr>
          </a:p>
        </p:txBody>
      </p:sp>
      <p:sp>
        <p:nvSpPr>
          <p:cNvPr id="39" name="TextBox 38"/>
          <p:cNvSpPr txBox="1"/>
          <p:nvPr/>
        </p:nvSpPr>
        <p:spPr>
          <a:xfrm>
            <a:off x="7025910" y="3383066"/>
            <a:ext cx="606769" cy="1044388"/>
          </a:xfrm>
          <a:prstGeom prst="rect">
            <a:avLst/>
          </a:prstGeom>
          <a:noFill/>
        </p:spPr>
        <p:txBody>
          <a:bodyPr wrap="none" lIns="9144" tIns="9144" rIns="9144" bIns="9144" rtlCol="0" anchor="ctr" anchorCtr="0">
            <a:spAutoFit/>
          </a:bodyPr>
          <a:lstStyle/>
          <a:p>
            <a:pPr>
              <a:spcAft>
                <a:spcPts val="800"/>
              </a:spcAft>
            </a:pPr>
            <a:r>
              <a:rPr lang="en-US" sz="800" dirty="0" smtClean="0">
                <a:latin typeface="Times New Roman" pitchFamily="18" charset="0"/>
                <a:cs typeface="Times New Roman" pitchFamily="18" charset="0"/>
              </a:rPr>
              <a:t>140 Approved</a:t>
            </a:r>
          </a:p>
          <a:p>
            <a:pPr>
              <a:spcAft>
                <a:spcPts val="800"/>
              </a:spcAft>
            </a:pPr>
            <a:r>
              <a:rPr lang="en-US" sz="800" dirty="0" smtClean="0">
                <a:latin typeface="Times New Roman" pitchFamily="18" charset="0"/>
                <a:cs typeface="Times New Roman" pitchFamily="18" charset="0"/>
              </a:rPr>
              <a:t>201 Personal</a:t>
            </a:r>
          </a:p>
          <a:p>
            <a:pPr>
              <a:spcAft>
                <a:spcPts val="800"/>
              </a:spcAft>
            </a:pPr>
            <a:r>
              <a:rPr lang="en-US" sz="800" dirty="0" smtClean="0">
                <a:latin typeface="Times New Roman" pitchFamily="18" charset="0"/>
                <a:cs typeface="Times New Roman" pitchFamily="18" charset="0"/>
              </a:rPr>
              <a:t>1/16/2014</a:t>
            </a:r>
          </a:p>
          <a:p>
            <a:pPr>
              <a:spcAft>
                <a:spcPts val="800"/>
              </a:spcAft>
            </a:pPr>
            <a:r>
              <a:rPr lang="en-US" sz="800" dirty="0" smtClean="0">
                <a:latin typeface="Times New Roman" pitchFamily="18" charset="0"/>
                <a:cs typeface="Times New Roman" pitchFamily="18" charset="0"/>
              </a:rPr>
              <a:t>To1/20/2014</a:t>
            </a:r>
          </a:p>
          <a:p>
            <a:pPr>
              <a:spcAft>
                <a:spcPts val="800"/>
              </a:spcAft>
            </a:pPr>
            <a:r>
              <a:rPr lang="en-US" sz="800" dirty="0" smtClean="0">
                <a:latin typeface="Times New Roman" pitchFamily="18" charset="0"/>
                <a:cs typeface="Times New Roman" pitchFamily="18" charset="0"/>
              </a:rPr>
              <a:t>8:00</a:t>
            </a:r>
            <a:endParaRPr lang="en-US" sz="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zachary.strohmeyer\Desktop\Tasks for People\Eileen\October\Kronos InTouch H3 Prox Blank No T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299" y="1357954"/>
            <a:ext cx="4790575" cy="3257210"/>
          </a:xfrm>
          <a:prstGeom prst="rect">
            <a:avLst/>
          </a:prstGeom>
          <a:noFill/>
          <a:extLst>
            <a:ext uri="{909E8E84-426E-40DD-AFC4-6F175D3DCCD1}">
              <a14:hiddenFill xmlns:a14="http://schemas.microsoft.com/office/drawing/2010/main">
                <a:solidFill>
                  <a:srgbClr val="FFFFFF"/>
                </a:solidFill>
              </a14:hiddenFill>
            </a:ext>
          </a:extLst>
        </p:spPr>
      </p:pic>
      <p:sp>
        <p:nvSpPr>
          <p:cNvPr id="9218" name="Title 1"/>
          <p:cNvSpPr>
            <a:spLocks noGrp="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dirty="0" smtClean="0">
                <a:cs typeface="Arial" charset="0"/>
              </a:rPr>
              <a:t>What is the Kronos InTouch Terminal?</a:t>
            </a:r>
          </a:p>
        </p:txBody>
      </p:sp>
      <p:sp>
        <p:nvSpPr>
          <p:cNvPr id="9219" name="Text Placeholder 2"/>
          <p:cNvSpPr>
            <a:spLocks noGrp="1"/>
          </p:cNvSpPr>
          <p:nvPr>
            <p:ph type="body" sz="quarter" idx="11"/>
          </p:nvPr>
        </p:nvSpPr>
        <p:spPr bwMode="auto">
          <a:xfrm>
            <a:off x="274638" y="1179513"/>
            <a:ext cx="4310062" cy="5148262"/>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Char char="•"/>
            </a:pPr>
            <a:r>
              <a:rPr lang="en-US" dirty="0" smtClean="0">
                <a:cs typeface="Arial" charset="0"/>
              </a:rPr>
              <a:t>The terminal is like an Automated Teller Machine (ATM). It helps you:</a:t>
            </a:r>
          </a:p>
          <a:p>
            <a:pPr lvl="1"/>
            <a:r>
              <a:rPr lang="en-US" dirty="0" smtClean="0">
                <a:cs typeface="Arial" charset="0"/>
              </a:rPr>
              <a:t>Get the information that you need, when you need it</a:t>
            </a:r>
          </a:p>
          <a:p>
            <a:pPr lvl="1"/>
            <a:r>
              <a:rPr lang="en-US" dirty="0" smtClean="0">
                <a:cs typeface="Arial" charset="0"/>
              </a:rPr>
              <a:t>View and manage your own information, including</a:t>
            </a:r>
          </a:p>
          <a:p>
            <a:pPr lvl="2"/>
            <a:r>
              <a:rPr lang="en-US" dirty="0" smtClean="0">
                <a:cs typeface="Arial" charset="0"/>
              </a:rPr>
              <a:t>Request time off</a:t>
            </a:r>
          </a:p>
          <a:p>
            <a:pPr lvl="2"/>
            <a:r>
              <a:rPr lang="en-US" dirty="0" smtClean="0">
                <a:cs typeface="Arial" charset="0"/>
              </a:rPr>
              <a:t>View and approve timecard</a:t>
            </a:r>
          </a:p>
          <a:p>
            <a:pPr lvl="2"/>
            <a:r>
              <a:rPr lang="en-US" dirty="0" smtClean="0">
                <a:cs typeface="Arial" charset="0"/>
              </a:rPr>
              <a:t>View accrual balances</a:t>
            </a:r>
          </a:p>
          <a:p>
            <a:pPr lvl="2"/>
            <a:r>
              <a:rPr lang="en-US" dirty="0" smtClean="0">
                <a:cs typeface="Arial" charset="0"/>
              </a:rPr>
              <a:t>View current and future schedules</a:t>
            </a:r>
          </a:p>
          <a:p>
            <a:pPr lvl="2"/>
            <a:r>
              <a:rPr lang="en-US" dirty="0" smtClean="0">
                <a:cs typeface="Arial" charset="0"/>
              </a:rPr>
              <a:t>Cancel meal deductions</a:t>
            </a:r>
          </a:p>
        </p:txBody>
      </p:sp>
      <p:pic>
        <p:nvPicPr>
          <p:cNvPr id="5" name="Picture 2"/>
          <p:cNvPicPr>
            <a:picLocks noChangeAspect="1" noChangeArrowheads="1"/>
          </p:cNvPicPr>
          <p:nvPr/>
        </p:nvPicPr>
        <p:blipFill rotWithShape="1">
          <a:blip r:embed="rId4" cstate="print"/>
          <a:srcRect l="18370" t="16445" r="17250" b="20481"/>
          <a:stretch/>
        </p:blipFill>
        <p:spPr bwMode="auto">
          <a:xfrm>
            <a:off x="5057775" y="2190750"/>
            <a:ext cx="3152776" cy="1834541"/>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6631675" y="2482969"/>
            <a:ext cx="1485715" cy="221429"/>
          </a:xfrm>
          <a:prstGeom prst="rect">
            <a:avLst/>
          </a:prstGeom>
          <a:noFill/>
          <a:ln w="9525">
            <a:noFill/>
            <a:miter lim="800000"/>
            <a:headEnd/>
            <a:tailEnd/>
          </a:ln>
        </p:spPr>
      </p:pic>
      <p:grpSp>
        <p:nvGrpSpPr>
          <p:cNvPr id="54" name="Group 53"/>
          <p:cNvGrpSpPr/>
          <p:nvPr/>
        </p:nvGrpSpPr>
        <p:grpSpPr>
          <a:xfrm>
            <a:off x="6082501" y="2258777"/>
            <a:ext cx="2060000" cy="206667"/>
            <a:chOff x="6082501" y="2258777"/>
            <a:chExt cx="2060000" cy="206667"/>
          </a:xfrm>
        </p:grpSpPr>
        <p:pic>
          <p:nvPicPr>
            <p:cNvPr id="50" name="Picture 2"/>
            <p:cNvPicPr>
              <a:picLocks noChangeAspect="1" noChangeArrowheads="1"/>
            </p:cNvPicPr>
            <p:nvPr/>
          </p:nvPicPr>
          <p:blipFill>
            <a:blip r:embed="rId6" cstate="print"/>
            <a:srcRect/>
            <a:stretch>
              <a:fillRect/>
            </a:stretch>
          </p:blipFill>
          <p:spPr bwMode="auto">
            <a:xfrm>
              <a:off x="6082501" y="2258777"/>
              <a:ext cx="2060000" cy="206667"/>
            </a:xfrm>
            <a:prstGeom prst="rect">
              <a:avLst/>
            </a:prstGeom>
            <a:noFill/>
            <a:ln w="9525">
              <a:noFill/>
              <a:miter lim="800000"/>
              <a:headEnd/>
              <a:tailEnd/>
            </a:ln>
          </p:spPr>
        </p:pic>
        <p:sp>
          <p:nvSpPr>
            <p:cNvPr id="51" name="TextBox 50"/>
            <p:cNvSpPr txBox="1"/>
            <p:nvPr/>
          </p:nvSpPr>
          <p:spPr>
            <a:xfrm>
              <a:off x="6405781" y="2282337"/>
              <a:ext cx="332655"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English</a:t>
              </a:r>
              <a:endParaRPr lang="en-US" sz="800" dirty="0">
                <a:solidFill>
                  <a:schemeClr val="bg1"/>
                </a:solidFill>
                <a:latin typeface="Times New Roman" pitchFamily="18" charset="0"/>
                <a:cs typeface="Times New Roman" pitchFamily="18" charset="0"/>
              </a:endParaRPr>
            </a:p>
          </p:txBody>
        </p:sp>
        <p:sp>
          <p:nvSpPr>
            <p:cNvPr id="52" name="TextBox 51"/>
            <p:cNvSpPr txBox="1"/>
            <p:nvPr/>
          </p:nvSpPr>
          <p:spPr>
            <a:xfrm>
              <a:off x="7453245" y="2282337"/>
              <a:ext cx="364715"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Français</a:t>
              </a:r>
              <a:endParaRPr lang="en-US" sz="800" dirty="0">
                <a:solidFill>
                  <a:schemeClr val="bg1"/>
                </a:solidFill>
                <a:latin typeface="Times New Roman" pitchFamily="18" charset="0"/>
                <a:cs typeface="Times New Roman" pitchFamily="18" charset="0"/>
              </a:endParaRPr>
            </a:p>
          </p:txBody>
        </p:sp>
        <p:sp>
          <p:nvSpPr>
            <p:cNvPr id="53" name="TextBox 52"/>
            <p:cNvSpPr txBox="1"/>
            <p:nvPr/>
          </p:nvSpPr>
          <p:spPr>
            <a:xfrm>
              <a:off x="6934915" y="2282337"/>
              <a:ext cx="348685"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Español</a:t>
              </a:r>
              <a:endParaRPr lang="en-US" sz="800" dirty="0">
                <a:solidFill>
                  <a:schemeClr val="bg1"/>
                </a:solidFill>
                <a:latin typeface="Times New Roman" pitchFamily="18" charset="0"/>
                <a:cs typeface="Times New Roman" pitchFamily="18" charset="0"/>
              </a:endParaRPr>
            </a:p>
          </p:txBody>
        </p:sp>
      </p:grpSp>
      <p:grpSp>
        <p:nvGrpSpPr>
          <p:cNvPr id="6" name="Group 5"/>
          <p:cNvGrpSpPr/>
          <p:nvPr/>
        </p:nvGrpSpPr>
        <p:grpSpPr>
          <a:xfrm>
            <a:off x="5141422" y="2586030"/>
            <a:ext cx="2993248" cy="1439261"/>
            <a:chOff x="5141422" y="2586030"/>
            <a:chExt cx="2993248" cy="1439261"/>
          </a:xfrm>
        </p:grpSpPr>
        <p:grpSp>
          <p:nvGrpSpPr>
            <p:cNvPr id="4" name="Group 3"/>
            <p:cNvGrpSpPr/>
            <p:nvPr/>
          </p:nvGrpSpPr>
          <p:grpSpPr>
            <a:xfrm>
              <a:off x="5584289" y="2753367"/>
              <a:ext cx="2550381" cy="1157575"/>
              <a:chOff x="5584289" y="2753367"/>
              <a:chExt cx="2550381" cy="1157575"/>
            </a:xfrm>
          </p:grpSpPr>
          <p:pic>
            <p:nvPicPr>
              <p:cNvPr id="29" name="Picture 28" descr="keypad.bmp"/>
              <p:cNvPicPr>
                <a:picLocks noChangeAspect="1"/>
              </p:cNvPicPr>
              <p:nvPr/>
            </p:nvPicPr>
            <p:blipFill>
              <a:blip r:embed="rId7" cstate="print"/>
              <a:stretch>
                <a:fillRect/>
              </a:stretch>
            </p:blipFill>
            <p:spPr>
              <a:xfrm>
                <a:off x="7848955" y="3744275"/>
                <a:ext cx="285715" cy="166667"/>
              </a:xfrm>
              <a:prstGeom prst="rect">
                <a:avLst/>
              </a:prstGeom>
            </p:spPr>
          </p:pic>
          <p:sp>
            <p:nvSpPr>
              <p:cNvPr id="38" name="TextBox 37"/>
              <p:cNvSpPr txBox="1"/>
              <p:nvPr/>
            </p:nvSpPr>
            <p:spPr>
              <a:xfrm>
                <a:off x="5594708" y="2753367"/>
                <a:ext cx="476926" cy="141577"/>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Add Punch</a:t>
                </a:r>
                <a:endParaRPr lang="en-US" sz="800" b="0" dirty="0">
                  <a:solidFill>
                    <a:schemeClr val="bg1"/>
                  </a:solidFill>
                  <a:latin typeface="Times New Roman" pitchFamily="18" charset="0"/>
                  <a:ea typeface="PMingLiU" pitchFamily="18" charset="-120"/>
                </a:endParaRPr>
              </a:p>
            </p:txBody>
          </p:sp>
          <p:sp>
            <p:nvSpPr>
              <p:cNvPr id="39" name="TextBox 38"/>
              <p:cNvSpPr txBox="1"/>
              <p:nvPr/>
            </p:nvSpPr>
            <p:spPr>
              <a:xfrm>
                <a:off x="5593906" y="3086313"/>
                <a:ext cx="566695" cy="141577"/>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Delete Punch</a:t>
                </a:r>
                <a:endParaRPr lang="en-US" sz="800" b="0" dirty="0">
                  <a:solidFill>
                    <a:schemeClr val="bg1"/>
                  </a:solidFill>
                  <a:latin typeface="Times New Roman" pitchFamily="18" charset="0"/>
                  <a:ea typeface="PMingLiU" pitchFamily="18" charset="-120"/>
                </a:endParaRPr>
              </a:p>
            </p:txBody>
          </p:sp>
          <p:sp>
            <p:nvSpPr>
              <p:cNvPr id="40" name="TextBox 39"/>
              <p:cNvSpPr txBox="1"/>
              <p:nvPr/>
            </p:nvSpPr>
            <p:spPr>
              <a:xfrm>
                <a:off x="5584289" y="3381159"/>
                <a:ext cx="989886" cy="141577"/>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Cancel Meal Deduction</a:t>
                </a:r>
                <a:endParaRPr lang="en-US" sz="800" b="0" dirty="0">
                  <a:solidFill>
                    <a:schemeClr val="bg1"/>
                  </a:solidFill>
                  <a:latin typeface="Times New Roman" pitchFamily="18" charset="0"/>
                  <a:ea typeface="PMingLiU" pitchFamily="18" charset="-120"/>
                </a:endParaRPr>
              </a:p>
            </p:txBody>
          </p:sp>
          <p:sp>
            <p:nvSpPr>
              <p:cNvPr id="41" name="TextBox 40"/>
              <p:cNvSpPr txBox="1"/>
              <p:nvPr/>
            </p:nvSpPr>
            <p:spPr>
              <a:xfrm>
                <a:off x="5589097" y="3695055"/>
                <a:ext cx="698141" cy="141577"/>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Review Punches</a:t>
                </a:r>
                <a:endParaRPr lang="en-US" sz="800" b="0" dirty="0">
                  <a:solidFill>
                    <a:schemeClr val="bg1"/>
                  </a:solidFill>
                  <a:latin typeface="Times New Roman" pitchFamily="18" charset="0"/>
                  <a:ea typeface="PMingLiU" pitchFamily="18" charset="-120"/>
                </a:endParaRPr>
              </a:p>
            </p:txBody>
          </p:sp>
          <p:sp>
            <p:nvSpPr>
              <p:cNvPr id="42" name="TextBox 41"/>
              <p:cNvSpPr txBox="1"/>
              <p:nvPr/>
            </p:nvSpPr>
            <p:spPr>
              <a:xfrm>
                <a:off x="6980818" y="2753367"/>
                <a:ext cx="627608" cy="141577"/>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View Accruals</a:t>
                </a:r>
                <a:endParaRPr lang="en-US" sz="800" b="0" dirty="0">
                  <a:solidFill>
                    <a:schemeClr val="bg1"/>
                  </a:solidFill>
                  <a:latin typeface="Times New Roman" pitchFamily="18" charset="0"/>
                  <a:ea typeface="PMingLiU" pitchFamily="18" charset="-120"/>
                </a:endParaRPr>
              </a:p>
            </p:txBody>
          </p:sp>
          <p:sp>
            <p:nvSpPr>
              <p:cNvPr id="43" name="TextBox 42"/>
              <p:cNvSpPr txBox="1"/>
              <p:nvPr/>
            </p:nvSpPr>
            <p:spPr>
              <a:xfrm>
                <a:off x="6978413" y="3086313"/>
                <a:ext cx="680507" cy="141577"/>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View Schedules</a:t>
                </a:r>
                <a:endParaRPr lang="en-US" sz="800" b="0" dirty="0">
                  <a:solidFill>
                    <a:schemeClr val="bg1"/>
                  </a:solidFill>
                  <a:latin typeface="Times New Roman" pitchFamily="18" charset="0"/>
                  <a:ea typeface="PMingLiU" pitchFamily="18" charset="-120"/>
                </a:endParaRPr>
              </a:p>
            </p:txBody>
          </p:sp>
          <p:sp>
            <p:nvSpPr>
              <p:cNvPr id="44" name="TextBox 43"/>
              <p:cNvSpPr txBox="1"/>
              <p:nvPr/>
            </p:nvSpPr>
            <p:spPr>
              <a:xfrm>
                <a:off x="6980818" y="3381159"/>
                <a:ext cx="656462" cy="141577"/>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View Timecard</a:t>
                </a:r>
                <a:endParaRPr lang="en-US" sz="800" b="0" dirty="0">
                  <a:solidFill>
                    <a:schemeClr val="bg1"/>
                  </a:solidFill>
                  <a:latin typeface="Times New Roman" pitchFamily="18" charset="0"/>
                  <a:ea typeface="PMingLiU" pitchFamily="18" charset="-120"/>
                </a:endParaRPr>
              </a:p>
            </p:txBody>
          </p:sp>
          <p:sp>
            <p:nvSpPr>
              <p:cNvPr id="45" name="TextBox 44"/>
              <p:cNvSpPr txBox="1"/>
              <p:nvPr/>
            </p:nvSpPr>
            <p:spPr>
              <a:xfrm>
                <a:off x="6976810" y="3695055"/>
                <a:ext cx="792718" cy="141577"/>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Approve Timecard</a:t>
                </a:r>
                <a:endParaRPr lang="en-US" sz="800" b="0" dirty="0">
                  <a:solidFill>
                    <a:schemeClr val="bg1"/>
                  </a:solidFill>
                  <a:latin typeface="Times New Roman" pitchFamily="18" charset="0"/>
                  <a:ea typeface="PMingLiU" pitchFamily="18" charset="-120"/>
                </a:endParaRPr>
              </a:p>
            </p:txBody>
          </p:sp>
        </p:grpSp>
        <p:grpSp>
          <p:nvGrpSpPr>
            <p:cNvPr id="2" name="Group 1"/>
            <p:cNvGrpSpPr/>
            <p:nvPr/>
          </p:nvGrpSpPr>
          <p:grpSpPr>
            <a:xfrm>
              <a:off x="5141422" y="2586030"/>
              <a:ext cx="1925986" cy="1439261"/>
              <a:chOff x="5141422" y="2586030"/>
              <a:chExt cx="1925986" cy="1439261"/>
            </a:xfrm>
          </p:grpSpPr>
          <p:pic>
            <p:nvPicPr>
              <p:cNvPr id="1026" name="Picture 2" descr="C:\7.0_projects\kronos_terminal_ee_training_kit\7.0_development\images\InTouch_icons_50x50n\AddPunch_50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1359" y="258603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7.0_projects\kronos_terminal_ee_training_kit\7.0_development\images\InTouch_icons_50x50n\DeletePunch_50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1422" y="2926015"/>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7.0_projects\kronos_terminal_ee_training_kit\7.0_development\images\InTouch_icons_50x50n\CancelMealDeduction_50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0947" y="324045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7.0_projects\kronos_terminal_ee_training_kit\7.0_development\images\InTouch_icons_50x50n\ReviewPunches_50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1422" y="3549041"/>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7.0_projects\kronos_terminal_ee_training_kit\7.0_development\images\InTouch_icons_50x50n\ViewAccruals_50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1158" y="258603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7.0_projects\kronos_terminal_ee_training_kit\7.0_development\images\InTouch_icons_50x50n\ViewSchedule_50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91158" y="2926015"/>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7.0_projects\kronos_terminal_ee_training_kit\7.0_development\images\InTouch_icons_50x50n\ViewTimecard_50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91158" y="324045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7.0_projects\kronos_terminal_ee_training_kit\7.0_development\images\InTouch_icons_50x50n\ApproveTimecard_50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91158" y="3549041"/>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View Accruals Online</a:t>
            </a:r>
          </a:p>
        </p:txBody>
      </p:sp>
      <p:sp>
        <p:nvSpPr>
          <p:cNvPr id="42" name="Text Placeholder 41"/>
          <p:cNvSpPr>
            <a:spLocks noGrp="1"/>
          </p:cNvSpPr>
          <p:nvPr>
            <p:ph type="body" sz="quarter" idx="11"/>
          </p:nvPr>
        </p:nvSpPr>
        <p:spPr>
          <a:xfrm>
            <a:off x="274320" y="1179513"/>
            <a:ext cx="4050030" cy="5148262"/>
          </a:xfrm>
        </p:spPr>
        <p:txBody>
          <a:bodyPr/>
          <a:lstStyle/>
          <a:p>
            <a:pPr marL="457200" indent="-457200">
              <a:buFont typeface="+mj-lt"/>
              <a:buAutoNum type="arabicParenR"/>
            </a:pPr>
            <a:r>
              <a:rPr lang="en-US" sz="1800" dirty="0" smtClean="0">
                <a:latin typeface="Calibri" pitchFamily="34" charset="0"/>
              </a:rPr>
              <a:t>Press the View Accruals soft key.</a:t>
            </a:r>
          </a:p>
          <a:p>
            <a:pPr marL="457200" indent="-457200">
              <a:buFont typeface="+mj-lt"/>
              <a:buAutoNum type="arabicParenR"/>
            </a:pPr>
            <a:r>
              <a:rPr lang="en-US" sz="1800" dirty="0" smtClean="0">
                <a:latin typeface="Calibri" pitchFamily="34" charset="0"/>
              </a:rPr>
              <a:t>Swipe your badge or enter your Wildcat ID.</a:t>
            </a:r>
          </a:p>
          <a:p>
            <a:pPr marL="457200" indent="-457200">
              <a:buFont typeface="+mj-lt"/>
              <a:buAutoNum type="arabicParenR"/>
            </a:pPr>
            <a:r>
              <a:rPr lang="en-US" sz="1800" dirty="0" smtClean="0">
                <a:latin typeface="Calibri" pitchFamily="34" charset="0"/>
              </a:rPr>
              <a:t>Accruals information appears. If necessary, use the up and down arrow keys to scroll through the data.</a:t>
            </a:r>
          </a:p>
          <a:p>
            <a:pPr marL="457200" indent="-457200">
              <a:buFont typeface="+mj-lt"/>
              <a:buAutoNum type="arabicParenR"/>
            </a:pPr>
            <a:r>
              <a:rPr lang="en-US" sz="1800" dirty="0" smtClean="0">
                <a:latin typeface="Calibri" pitchFamily="34" charset="0"/>
              </a:rPr>
              <a:t>Please note accruals are estimated, true  balances are on HRIS.</a:t>
            </a:r>
          </a:p>
          <a:p>
            <a:endParaRPr lang="en-US" sz="2000" dirty="0"/>
          </a:p>
        </p:txBody>
      </p:sp>
      <p:pic>
        <p:nvPicPr>
          <p:cNvPr id="4" name="Picture 3" descr="InTouch_screen_display.bmp"/>
          <p:cNvPicPr>
            <a:picLocks noChangeAspect="1"/>
          </p:cNvPicPr>
          <p:nvPr/>
        </p:nvPicPr>
        <p:blipFill>
          <a:blip r:embed="rId3" cstate="print"/>
          <a:stretch>
            <a:fillRect/>
          </a:stretch>
        </p:blipFill>
        <p:spPr>
          <a:xfrm>
            <a:off x="4322698" y="1164474"/>
            <a:ext cx="4555594" cy="2759958"/>
          </a:xfrm>
          <a:prstGeom prst="rect">
            <a:avLst/>
          </a:prstGeom>
        </p:spPr>
      </p:pic>
      <p:pic>
        <p:nvPicPr>
          <p:cNvPr id="5" name="Picture 4" descr="keypad.bmp"/>
          <p:cNvPicPr>
            <a:picLocks noChangeAspect="1"/>
          </p:cNvPicPr>
          <p:nvPr/>
        </p:nvPicPr>
        <p:blipFill>
          <a:blip r:embed="rId4" cstate="print"/>
          <a:stretch>
            <a:fillRect/>
          </a:stretch>
        </p:blipFill>
        <p:spPr>
          <a:xfrm>
            <a:off x="8568568" y="3525827"/>
            <a:ext cx="249394" cy="145480"/>
          </a:xfrm>
          <a:prstGeom prst="rect">
            <a:avLst/>
          </a:prstGeom>
        </p:spPr>
      </p:pic>
      <p:pic>
        <p:nvPicPr>
          <p:cNvPr id="6" name="Picture 2"/>
          <p:cNvPicPr>
            <a:picLocks noChangeAspect="1" noChangeArrowheads="1"/>
          </p:cNvPicPr>
          <p:nvPr/>
        </p:nvPicPr>
        <p:blipFill>
          <a:blip r:embed="rId5" cstate="print"/>
          <a:srcRect/>
          <a:stretch>
            <a:fillRect/>
          </a:stretch>
        </p:blipFill>
        <p:spPr bwMode="auto">
          <a:xfrm>
            <a:off x="5872387" y="1205718"/>
            <a:ext cx="2942857" cy="295238"/>
          </a:xfrm>
          <a:prstGeom prst="rect">
            <a:avLst/>
          </a:prstGeom>
          <a:noFill/>
          <a:ln w="9525">
            <a:noFill/>
            <a:miter lim="800000"/>
            <a:headEnd/>
            <a:tailEnd/>
          </a:ln>
        </p:spPr>
      </p:pic>
      <p:sp>
        <p:nvSpPr>
          <p:cNvPr id="7" name="TextBox 6"/>
          <p:cNvSpPr txBox="1"/>
          <p:nvPr/>
        </p:nvSpPr>
        <p:spPr>
          <a:xfrm>
            <a:off x="6366626" y="1250798"/>
            <a:ext cx="409599"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English</a:t>
            </a:r>
            <a:endParaRPr lang="en-US" sz="1000" dirty="0">
              <a:solidFill>
                <a:schemeClr val="bg1"/>
              </a:solidFill>
              <a:latin typeface="Times New Roman" pitchFamily="18" charset="0"/>
              <a:cs typeface="Times New Roman" pitchFamily="18" charset="0"/>
            </a:endParaRPr>
          </a:p>
        </p:txBody>
      </p:sp>
      <p:sp>
        <p:nvSpPr>
          <p:cNvPr id="8" name="TextBox 7"/>
          <p:cNvSpPr txBox="1"/>
          <p:nvPr/>
        </p:nvSpPr>
        <p:spPr>
          <a:xfrm>
            <a:off x="7889151" y="1250798"/>
            <a:ext cx="454483"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Français</a:t>
            </a:r>
            <a:endParaRPr lang="en-US" sz="1000" dirty="0">
              <a:solidFill>
                <a:schemeClr val="bg1"/>
              </a:solidFill>
              <a:latin typeface="Times New Roman" pitchFamily="18" charset="0"/>
              <a:cs typeface="Times New Roman" pitchFamily="18" charset="0"/>
            </a:endParaRPr>
          </a:p>
        </p:txBody>
      </p:sp>
      <p:sp>
        <p:nvSpPr>
          <p:cNvPr id="9" name="TextBox 8"/>
          <p:cNvSpPr txBox="1"/>
          <p:nvPr/>
        </p:nvSpPr>
        <p:spPr>
          <a:xfrm>
            <a:off x="7124301" y="1250798"/>
            <a:ext cx="432041"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Español</a:t>
            </a:r>
            <a:endParaRPr lang="en-US" sz="1000" dirty="0">
              <a:solidFill>
                <a:schemeClr val="bg1"/>
              </a:solidFill>
              <a:latin typeface="Times New Roman" pitchFamily="18" charset="0"/>
              <a:cs typeface="Times New Roman" pitchFamily="18" charset="0"/>
            </a:endParaRPr>
          </a:p>
        </p:txBody>
      </p:sp>
      <p:pic>
        <p:nvPicPr>
          <p:cNvPr id="22" name="Picture 2"/>
          <p:cNvPicPr>
            <a:picLocks noChangeAspect="1" noChangeArrowheads="1"/>
          </p:cNvPicPr>
          <p:nvPr/>
        </p:nvPicPr>
        <p:blipFill>
          <a:blip r:embed="rId6" cstate="print"/>
          <a:srcRect/>
          <a:stretch>
            <a:fillRect/>
          </a:stretch>
        </p:blipFill>
        <p:spPr bwMode="auto">
          <a:xfrm>
            <a:off x="7300426" y="1546628"/>
            <a:ext cx="1485715" cy="221429"/>
          </a:xfrm>
          <a:prstGeom prst="rect">
            <a:avLst/>
          </a:prstGeom>
          <a:noFill/>
          <a:ln w="9525">
            <a:noFill/>
            <a:miter lim="800000"/>
            <a:headEnd/>
            <a:tailEnd/>
          </a:ln>
        </p:spPr>
      </p:pic>
      <p:sp>
        <p:nvSpPr>
          <p:cNvPr id="23" name="Rounded Rectangle 22"/>
          <p:cNvSpPr/>
          <p:nvPr/>
        </p:nvSpPr>
        <p:spPr>
          <a:xfrm>
            <a:off x="5617319" y="2839971"/>
            <a:ext cx="764211" cy="747853"/>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3" name="Picture 6" descr="C:\Users\MARIAL~1\AppData\Local\Temp\SNAGHTML12792b3.PNG"/>
          <p:cNvPicPr>
            <a:picLocks noChangeAspect="1" noChangeArrowheads="1"/>
          </p:cNvPicPr>
          <p:nvPr/>
        </p:nvPicPr>
        <p:blipFill>
          <a:blip r:embed="rId7" cstate="print"/>
          <a:srcRect/>
          <a:stretch>
            <a:fillRect/>
          </a:stretch>
        </p:blipFill>
        <p:spPr bwMode="auto">
          <a:xfrm>
            <a:off x="6432242" y="3610084"/>
            <a:ext cx="64286" cy="64286"/>
          </a:xfrm>
          <a:prstGeom prst="rect">
            <a:avLst/>
          </a:prstGeom>
          <a:noFill/>
        </p:spPr>
      </p:pic>
      <p:pic>
        <p:nvPicPr>
          <p:cNvPr id="34" name="Picture 8" descr="C:\Users\MARIAL~1\AppData\Local\Temp\SNAGHTML127c73a.PNG"/>
          <p:cNvPicPr>
            <a:picLocks noChangeAspect="1" noChangeArrowheads="1"/>
          </p:cNvPicPr>
          <p:nvPr/>
        </p:nvPicPr>
        <p:blipFill>
          <a:blip r:embed="rId8" cstate="print"/>
          <a:srcRect/>
          <a:stretch>
            <a:fillRect/>
          </a:stretch>
        </p:blipFill>
        <p:spPr bwMode="auto">
          <a:xfrm>
            <a:off x="6515371" y="3562582"/>
            <a:ext cx="128572" cy="164286"/>
          </a:xfrm>
          <a:prstGeom prst="rect">
            <a:avLst/>
          </a:prstGeom>
          <a:noFill/>
        </p:spPr>
      </p:pic>
      <p:pic>
        <p:nvPicPr>
          <p:cNvPr id="35" name="Picture 10" descr="C:\Users\MARIAL~1\AppData\Local\Temp\SNAGHTML129b408.PNG"/>
          <p:cNvPicPr>
            <a:picLocks noChangeAspect="1" noChangeArrowheads="1"/>
          </p:cNvPicPr>
          <p:nvPr/>
        </p:nvPicPr>
        <p:blipFill>
          <a:blip r:embed="rId9" cstate="print"/>
          <a:srcRect/>
          <a:stretch>
            <a:fillRect/>
          </a:stretch>
        </p:blipFill>
        <p:spPr bwMode="auto">
          <a:xfrm>
            <a:off x="8462926" y="2542297"/>
            <a:ext cx="292857" cy="307143"/>
          </a:xfrm>
          <a:prstGeom prst="rect">
            <a:avLst/>
          </a:prstGeom>
          <a:noFill/>
          <a:ln>
            <a:solidFill>
              <a:srgbClr val="5191CD"/>
            </a:solidFill>
          </a:ln>
        </p:spPr>
      </p:pic>
      <p:pic>
        <p:nvPicPr>
          <p:cNvPr id="36" name="Picture 10" descr="C:\Users\MARIAL~1\AppData\Local\Temp\SNAGHTML129b408.PNG"/>
          <p:cNvPicPr>
            <a:picLocks noChangeAspect="1" noChangeArrowheads="1"/>
          </p:cNvPicPr>
          <p:nvPr/>
        </p:nvPicPr>
        <p:blipFill>
          <a:blip r:embed="rId9" cstate="print"/>
          <a:srcRect/>
          <a:stretch>
            <a:fillRect/>
          </a:stretch>
        </p:blipFill>
        <p:spPr bwMode="auto">
          <a:xfrm rot="10800000">
            <a:off x="4436726" y="2542297"/>
            <a:ext cx="292857" cy="307143"/>
          </a:xfrm>
          <a:prstGeom prst="rect">
            <a:avLst/>
          </a:prstGeom>
          <a:noFill/>
          <a:ln>
            <a:solidFill>
              <a:srgbClr val="5191CD"/>
            </a:solidFill>
          </a:ln>
        </p:spPr>
      </p:pic>
      <p:pic>
        <p:nvPicPr>
          <p:cNvPr id="1027" name="Picture 3"/>
          <p:cNvPicPr>
            <a:picLocks noChangeAspect="1" noChangeArrowheads="1"/>
          </p:cNvPicPr>
          <p:nvPr/>
        </p:nvPicPr>
        <p:blipFill>
          <a:blip r:embed="rId10" cstate="print"/>
          <a:srcRect/>
          <a:stretch>
            <a:fillRect/>
          </a:stretch>
        </p:blipFill>
        <p:spPr bwMode="auto">
          <a:xfrm>
            <a:off x="590550" y="4095751"/>
            <a:ext cx="3800000" cy="2257143"/>
          </a:xfrm>
          <a:prstGeom prst="rect">
            <a:avLst/>
          </a:prstGeom>
          <a:noFill/>
          <a:ln w="9525">
            <a:noFill/>
            <a:miter lim="800000"/>
            <a:headEnd/>
            <a:tailEnd/>
          </a:ln>
        </p:spPr>
      </p:pic>
      <p:sp>
        <p:nvSpPr>
          <p:cNvPr id="49" name="TextBox 48"/>
          <p:cNvSpPr txBox="1"/>
          <p:nvPr/>
        </p:nvSpPr>
        <p:spPr>
          <a:xfrm>
            <a:off x="877388" y="4110893"/>
            <a:ext cx="1415143"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View Accruals | Adams, Julie</a:t>
            </a:r>
            <a:endParaRPr lang="en-US" sz="800" dirty="0">
              <a:solidFill>
                <a:schemeClr val="bg1"/>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11" cstate="print"/>
          <a:srcRect/>
          <a:stretch>
            <a:fillRect/>
          </a:stretch>
        </p:blipFill>
        <p:spPr bwMode="auto">
          <a:xfrm>
            <a:off x="4857751" y="4095751"/>
            <a:ext cx="3771429" cy="2242857"/>
          </a:xfrm>
          <a:prstGeom prst="rect">
            <a:avLst/>
          </a:prstGeom>
          <a:noFill/>
          <a:ln w="9525">
            <a:noFill/>
            <a:miter lim="800000"/>
            <a:headEnd/>
            <a:tailEnd/>
          </a:ln>
        </p:spPr>
      </p:pic>
      <p:sp>
        <p:nvSpPr>
          <p:cNvPr id="51" name="TextBox 50"/>
          <p:cNvSpPr txBox="1"/>
          <p:nvPr/>
        </p:nvSpPr>
        <p:spPr>
          <a:xfrm>
            <a:off x="5135063" y="4110893"/>
            <a:ext cx="1415143"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View Accruals  - 1</a:t>
            </a:r>
            <a:endParaRPr lang="en-US" sz="800" dirty="0">
              <a:solidFill>
                <a:schemeClr val="bg1"/>
              </a:solidFill>
              <a:latin typeface="Times New Roman" pitchFamily="18" charset="0"/>
              <a:cs typeface="Times New Roman" pitchFamily="18" charset="0"/>
            </a:endParaRPr>
          </a:p>
        </p:txBody>
      </p:sp>
      <p:sp>
        <p:nvSpPr>
          <p:cNvPr id="52" name="TextBox 51"/>
          <p:cNvSpPr txBox="1"/>
          <p:nvPr/>
        </p:nvSpPr>
        <p:spPr>
          <a:xfrm>
            <a:off x="4991545" y="4386891"/>
            <a:ext cx="387157" cy="541687"/>
          </a:xfrm>
          <a:prstGeom prst="rect">
            <a:avLst/>
          </a:prstGeom>
          <a:noFill/>
        </p:spPr>
        <p:txBody>
          <a:bodyPr wrap="none" lIns="9144" tIns="9144" rIns="9144" bIns="9144" rtlCol="0" anchor="ctr" anchorCtr="0">
            <a:spAutoFit/>
          </a:bodyPr>
          <a:lstStyle/>
          <a:p>
            <a:pPr>
              <a:spcAft>
                <a:spcPts val="600"/>
              </a:spcAft>
            </a:pPr>
            <a:r>
              <a:rPr lang="en-US" sz="800" dirty="0" smtClean="0">
                <a:latin typeface="Times New Roman" pitchFamily="18" charset="0"/>
                <a:cs typeface="Times New Roman" pitchFamily="18" charset="0"/>
              </a:rPr>
              <a:t>Vacation</a:t>
            </a:r>
          </a:p>
          <a:p>
            <a:pPr>
              <a:spcAft>
                <a:spcPts val="600"/>
              </a:spcAft>
            </a:pPr>
            <a:r>
              <a:rPr lang="en-US" sz="800" dirty="0" smtClean="0">
                <a:latin typeface="Times New Roman" pitchFamily="18" charset="0"/>
                <a:cs typeface="Times New Roman" pitchFamily="18" charset="0"/>
              </a:rPr>
              <a:t>Sick</a:t>
            </a:r>
          </a:p>
          <a:p>
            <a:pPr>
              <a:spcAft>
                <a:spcPts val="600"/>
              </a:spcAft>
            </a:pPr>
            <a:r>
              <a:rPr lang="en-US" sz="800" dirty="0" smtClean="0">
                <a:latin typeface="Times New Roman" pitchFamily="18" charset="0"/>
                <a:cs typeface="Times New Roman" pitchFamily="18" charset="0"/>
              </a:rPr>
              <a:t>Personal</a:t>
            </a:r>
          </a:p>
        </p:txBody>
      </p:sp>
      <p:sp>
        <p:nvSpPr>
          <p:cNvPr id="53" name="TextBox 52"/>
          <p:cNvSpPr txBox="1"/>
          <p:nvPr/>
        </p:nvSpPr>
        <p:spPr>
          <a:xfrm>
            <a:off x="6921135" y="4386891"/>
            <a:ext cx="435247" cy="541687"/>
          </a:xfrm>
          <a:prstGeom prst="rect">
            <a:avLst/>
          </a:prstGeom>
          <a:noFill/>
        </p:spPr>
        <p:txBody>
          <a:bodyPr wrap="none" lIns="9144" tIns="9144" rIns="9144" bIns="9144" rtlCol="0" anchor="ctr" anchorCtr="0">
            <a:spAutoFit/>
          </a:bodyPr>
          <a:lstStyle/>
          <a:p>
            <a:pPr algn="r">
              <a:spcAft>
                <a:spcPts val="600"/>
              </a:spcAft>
            </a:pPr>
            <a:r>
              <a:rPr lang="en-US" sz="800" dirty="0" smtClean="0">
                <a:latin typeface="Times New Roman" pitchFamily="18" charset="0"/>
                <a:cs typeface="Times New Roman" pitchFamily="18" charset="0"/>
              </a:rPr>
              <a:t>160:00:00</a:t>
            </a:r>
          </a:p>
          <a:p>
            <a:pPr algn="r">
              <a:spcAft>
                <a:spcPts val="600"/>
              </a:spcAft>
            </a:pPr>
            <a:r>
              <a:rPr lang="en-US" sz="800" dirty="0" smtClean="0">
                <a:latin typeface="Times New Roman" pitchFamily="18" charset="0"/>
                <a:cs typeface="Times New Roman" pitchFamily="18" charset="0"/>
              </a:rPr>
              <a:t>80:00:00</a:t>
            </a:r>
          </a:p>
          <a:p>
            <a:pPr algn="r">
              <a:spcAft>
                <a:spcPts val="600"/>
              </a:spcAft>
            </a:pPr>
            <a:r>
              <a:rPr lang="en-US" sz="800" dirty="0" smtClean="0">
                <a:latin typeface="Times New Roman" pitchFamily="18" charset="0"/>
                <a:cs typeface="Times New Roman" pitchFamily="18" charset="0"/>
              </a:rPr>
              <a:t>0:00:00</a:t>
            </a:r>
          </a:p>
        </p:txBody>
      </p:sp>
      <p:grpSp>
        <p:nvGrpSpPr>
          <p:cNvPr id="46" name="Group 45"/>
          <p:cNvGrpSpPr/>
          <p:nvPr/>
        </p:nvGrpSpPr>
        <p:grpSpPr>
          <a:xfrm>
            <a:off x="4860947" y="1849995"/>
            <a:ext cx="3151307" cy="1683706"/>
            <a:chOff x="4860947" y="1849995"/>
            <a:chExt cx="3151307" cy="1683706"/>
          </a:xfrm>
        </p:grpSpPr>
        <p:grpSp>
          <p:nvGrpSpPr>
            <p:cNvPr id="47" name="Group 46"/>
            <p:cNvGrpSpPr/>
            <p:nvPr/>
          </p:nvGrpSpPr>
          <p:grpSpPr>
            <a:xfrm>
              <a:off x="4933087" y="1849995"/>
              <a:ext cx="3079167" cy="800607"/>
              <a:chOff x="4933087" y="1849995"/>
              <a:chExt cx="3079167" cy="800607"/>
            </a:xfrm>
          </p:grpSpPr>
          <p:grpSp>
            <p:nvGrpSpPr>
              <p:cNvPr id="65" name="Group 64"/>
              <p:cNvGrpSpPr/>
              <p:nvPr/>
            </p:nvGrpSpPr>
            <p:grpSpPr>
              <a:xfrm>
                <a:off x="4933087" y="1973106"/>
                <a:ext cx="476250" cy="645658"/>
                <a:chOff x="4933087" y="1973106"/>
                <a:chExt cx="476250" cy="645658"/>
              </a:xfrm>
            </p:grpSpPr>
            <p:sp>
              <p:nvSpPr>
                <p:cNvPr id="75" name="TextBox 74"/>
                <p:cNvSpPr txBox="1"/>
                <p:nvPr/>
              </p:nvSpPr>
              <p:spPr>
                <a:xfrm>
                  <a:off x="4980038" y="1973106"/>
                  <a:ext cx="382349"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Callback</a:t>
                  </a:r>
                  <a:endParaRPr lang="en-US" sz="800" dirty="0">
                    <a:solidFill>
                      <a:schemeClr val="bg1"/>
                    </a:solidFill>
                    <a:latin typeface="Times New Roman" pitchFamily="18" charset="0"/>
                    <a:cs typeface="Times New Roman" pitchFamily="18" charset="0"/>
                  </a:endParaRPr>
                </a:p>
              </p:txBody>
            </p:sp>
            <p:pic>
              <p:nvPicPr>
                <p:cNvPr id="76" name="Picture 2" descr="C:\7.0_projects\kronos_terminal_ee_training_kit\7.0_development\images\InTouch_icons_50x50n\CallForAssistance_50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3087" y="2142514"/>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Group 65"/>
              <p:cNvGrpSpPr/>
              <p:nvPr/>
            </p:nvGrpSpPr>
            <p:grpSpPr>
              <a:xfrm>
                <a:off x="5654711" y="1849995"/>
                <a:ext cx="571503" cy="800607"/>
                <a:chOff x="5655278" y="1849995"/>
                <a:chExt cx="571503" cy="800607"/>
              </a:xfrm>
            </p:grpSpPr>
            <p:sp>
              <p:nvSpPr>
                <p:cNvPr id="73" name="TextBox 72"/>
                <p:cNvSpPr txBox="1"/>
                <p:nvPr/>
              </p:nvSpPr>
              <p:spPr>
                <a:xfrm>
                  <a:off x="5655278" y="1849995"/>
                  <a:ext cx="571503" cy="264688"/>
                </a:xfrm>
                <a:prstGeom prst="rect">
                  <a:avLst/>
                </a:prstGeom>
                <a:noFill/>
              </p:spPr>
              <p:txBody>
                <a:bodyPr wrap="none" lIns="9144" tIns="9144" rIns="9144" bIns="9144" rtlCol="0" anchor="ctr" anchorCtr="0">
                  <a:spAutoFit/>
                </a:bodyPr>
                <a:lstStyle/>
                <a:p>
                  <a:pPr algn="ctr"/>
                  <a:r>
                    <a:rPr lang="en-US" sz="800" dirty="0" smtClean="0">
                      <a:solidFill>
                        <a:schemeClr val="bg1"/>
                      </a:solidFill>
                      <a:latin typeface="Times New Roman" pitchFamily="18" charset="0"/>
                      <a:cs typeface="Times New Roman" pitchFamily="18" charset="0"/>
                    </a:rPr>
                    <a:t>Transfer with</a:t>
                  </a:r>
                  <a:br>
                    <a:rPr lang="en-US" sz="800" dirty="0" smtClean="0">
                      <a:solidFill>
                        <a:schemeClr val="bg1"/>
                      </a:solidFill>
                      <a:latin typeface="Times New Roman" pitchFamily="18" charset="0"/>
                      <a:cs typeface="Times New Roman" pitchFamily="18" charset="0"/>
                    </a:rPr>
                  </a:br>
                  <a:r>
                    <a:rPr lang="en-US" sz="800" dirty="0" smtClean="0">
                      <a:solidFill>
                        <a:schemeClr val="bg1"/>
                      </a:solidFill>
                      <a:latin typeface="Times New Roman" pitchFamily="18" charset="0"/>
                      <a:cs typeface="Times New Roman" pitchFamily="18" charset="0"/>
                    </a:rPr>
                    <a:t>Comment</a:t>
                  </a:r>
                  <a:endParaRPr lang="en-US" sz="800" dirty="0">
                    <a:solidFill>
                      <a:schemeClr val="bg1"/>
                    </a:solidFill>
                    <a:latin typeface="Times New Roman" pitchFamily="18" charset="0"/>
                    <a:cs typeface="Times New Roman" pitchFamily="18" charset="0"/>
                  </a:endParaRPr>
                </a:p>
              </p:txBody>
            </p:sp>
            <p:pic>
              <p:nvPicPr>
                <p:cNvPr id="74" name="Picture 3" descr="C:\7.0_projects\kronos_terminal_ee_training_kit\7.0_development\images\InTouch_icons_50x50n\JobTransfer_50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6417" y="2174352"/>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7" name="Group 66"/>
              <p:cNvGrpSpPr/>
              <p:nvPr/>
            </p:nvGrpSpPr>
            <p:grpSpPr>
              <a:xfrm>
                <a:off x="6471588" y="1973106"/>
                <a:ext cx="537840" cy="645658"/>
                <a:chOff x="6501200" y="1973106"/>
                <a:chExt cx="537840" cy="645658"/>
              </a:xfrm>
            </p:grpSpPr>
            <p:sp>
              <p:nvSpPr>
                <p:cNvPr id="71" name="TextBox 70"/>
                <p:cNvSpPr txBox="1"/>
                <p:nvPr/>
              </p:nvSpPr>
              <p:spPr>
                <a:xfrm>
                  <a:off x="6501200" y="1973106"/>
                  <a:ext cx="537840"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Cancel Meal</a:t>
                  </a:r>
                  <a:endParaRPr lang="en-US" sz="800" dirty="0">
                    <a:solidFill>
                      <a:schemeClr val="bg1"/>
                    </a:solidFill>
                    <a:latin typeface="Times New Roman" pitchFamily="18" charset="0"/>
                    <a:cs typeface="Times New Roman" pitchFamily="18" charset="0"/>
                  </a:endParaRPr>
                </a:p>
              </p:txBody>
            </p:sp>
            <p:pic>
              <p:nvPicPr>
                <p:cNvPr id="72" name="Picture 4" descr="C:\7.0_projects\kronos_terminal_ee_training_kit\7.0_development\images\InTouch_icons_50x50n\CancelMealDeduction_50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31995" y="2142514"/>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 name="Group 67"/>
              <p:cNvGrpSpPr/>
              <p:nvPr/>
            </p:nvGrpSpPr>
            <p:grpSpPr>
              <a:xfrm>
                <a:off x="7254803" y="1973106"/>
                <a:ext cx="757451" cy="655927"/>
                <a:chOff x="7254803" y="1973106"/>
                <a:chExt cx="757451" cy="655927"/>
              </a:xfrm>
            </p:grpSpPr>
            <p:sp>
              <p:nvSpPr>
                <p:cNvPr id="69" name="TextBox 68"/>
                <p:cNvSpPr txBox="1"/>
                <p:nvPr/>
              </p:nvSpPr>
              <p:spPr>
                <a:xfrm>
                  <a:off x="7254803" y="1973106"/>
                  <a:ext cx="757451"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Request Time Off</a:t>
                  </a:r>
                  <a:endParaRPr lang="en-US" sz="800" dirty="0">
                    <a:solidFill>
                      <a:schemeClr val="bg1"/>
                    </a:solidFill>
                    <a:latin typeface="Times New Roman" pitchFamily="18" charset="0"/>
                    <a:cs typeface="Times New Roman" pitchFamily="18" charset="0"/>
                  </a:endParaRPr>
                </a:p>
              </p:txBody>
            </p:sp>
            <p:pic>
              <p:nvPicPr>
                <p:cNvPr id="70" name="Picture 5" descr="C:\7.0_projects\kronos_terminal_ee_training_kit\7.0_development\images\InTouch_icons_50x50n\RequestTimeOff_50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95403" y="2152783"/>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8" name="Group 47"/>
            <p:cNvGrpSpPr/>
            <p:nvPr/>
          </p:nvGrpSpPr>
          <p:grpSpPr>
            <a:xfrm>
              <a:off x="4860947" y="2788301"/>
              <a:ext cx="3139285" cy="745400"/>
              <a:chOff x="4860947" y="2788301"/>
              <a:chExt cx="3139285" cy="745400"/>
            </a:xfrm>
          </p:grpSpPr>
          <p:grpSp>
            <p:nvGrpSpPr>
              <p:cNvPr id="50" name="Group 49"/>
              <p:cNvGrpSpPr/>
              <p:nvPr/>
            </p:nvGrpSpPr>
            <p:grpSpPr>
              <a:xfrm>
                <a:off x="4860947" y="2909231"/>
                <a:ext cx="656462" cy="617827"/>
                <a:chOff x="4860947" y="2909231"/>
                <a:chExt cx="656462" cy="617827"/>
              </a:xfrm>
            </p:grpSpPr>
            <p:sp>
              <p:nvSpPr>
                <p:cNvPr id="63" name="TextBox 62"/>
                <p:cNvSpPr txBox="1"/>
                <p:nvPr/>
              </p:nvSpPr>
              <p:spPr>
                <a:xfrm>
                  <a:off x="4860947" y="2909231"/>
                  <a:ext cx="656462"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View Timecard</a:t>
                  </a:r>
                  <a:endParaRPr lang="en-US" sz="800" dirty="0">
                    <a:solidFill>
                      <a:schemeClr val="bg1"/>
                    </a:solidFill>
                    <a:latin typeface="Times New Roman" pitchFamily="18" charset="0"/>
                    <a:cs typeface="Times New Roman" pitchFamily="18" charset="0"/>
                  </a:endParaRPr>
                </a:p>
              </p:txBody>
            </p:sp>
            <p:pic>
              <p:nvPicPr>
                <p:cNvPr id="64" name="Picture 6" descr="C:\7.0_projects\kronos_terminal_ee_training_kit\7.0_development\images\InTouch_icons_50x50n\ViewTimecard_50n.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1053" y="305080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p:cNvGrpSpPr/>
              <p:nvPr/>
            </p:nvGrpSpPr>
            <p:grpSpPr>
              <a:xfrm>
                <a:off x="5674127" y="2909231"/>
                <a:ext cx="627608" cy="565857"/>
                <a:chOff x="5658097" y="2909231"/>
                <a:chExt cx="627608" cy="565857"/>
              </a:xfrm>
            </p:grpSpPr>
            <p:sp>
              <p:nvSpPr>
                <p:cNvPr id="61" name="TextBox 60"/>
                <p:cNvSpPr txBox="1"/>
                <p:nvPr/>
              </p:nvSpPr>
              <p:spPr>
                <a:xfrm>
                  <a:off x="5658097" y="2909231"/>
                  <a:ext cx="627608"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View Accruals</a:t>
                  </a:r>
                  <a:endParaRPr lang="en-US" sz="800" dirty="0">
                    <a:solidFill>
                      <a:schemeClr val="bg1"/>
                    </a:solidFill>
                    <a:latin typeface="Times New Roman" pitchFamily="18" charset="0"/>
                    <a:cs typeface="Times New Roman" pitchFamily="18" charset="0"/>
                  </a:endParaRPr>
                </a:p>
              </p:txBody>
            </p:sp>
            <p:pic>
              <p:nvPicPr>
                <p:cNvPr id="62" name="Picture 7" descr="C:\7.0_projects\kronos_terminal_ee_training_kit\7.0_development\images\InTouch_icons_50x50n\ViewAccruals_50n.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33776" y="299883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 name="Group 54"/>
              <p:cNvGrpSpPr/>
              <p:nvPr/>
            </p:nvGrpSpPr>
            <p:grpSpPr>
              <a:xfrm>
                <a:off x="6458453" y="2788301"/>
                <a:ext cx="592342" cy="675917"/>
                <a:chOff x="6455247" y="2788301"/>
                <a:chExt cx="592342" cy="675917"/>
              </a:xfrm>
            </p:grpSpPr>
            <p:sp>
              <p:nvSpPr>
                <p:cNvPr id="59" name="TextBox 58"/>
                <p:cNvSpPr txBox="1"/>
                <p:nvPr/>
              </p:nvSpPr>
              <p:spPr>
                <a:xfrm>
                  <a:off x="6455247" y="2788301"/>
                  <a:ext cx="592342" cy="264688"/>
                </a:xfrm>
                <a:prstGeom prst="rect">
                  <a:avLst/>
                </a:prstGeom>
                <a:noFill/>
              </p:spPr>
              <p:txBody>
                <a:bodyPr wrap="none" lIns="9144" tIns="9144" rIns="9144" bIns="9144" rtlCol="0" anchor="ctr" anchorCtr="0">
                  <a:spAutoFit/>
                </a:bodyPr>
                <a:lstStyle/>
                <a:p>
                  <a:pPr algn="ctr"/>
                  <a:r>
                    <a:rPr lang="en-US" sz="800" dirty="0" smtClean="0">
                      <a:solidFill>
                        <a:schemeClr val="bg1"/>
                      </a:solidFill>
                      <a:latin typeface="Times New Roman" pitchFamily="18" charset="0"/>
                      <a:cs typeface="Times New Roman" pitchFamily="18" charset="0"/>
                    </a:rPr>
                    <a:t>Justify </a:t>
                  </a:r>
                </a:p>
                <a:p>
                  <a:pPr algn="ctr"/>
                  <a:r>
                    <a:rPr lang="en-US" sz="800" dirty="0" smtClean="0">
                      <a:solidFill>
                        <a:schemeClr val="bg1"/>
                      </a:solidFill>
                      <a:latin typeface="Times New Roman" pitchFamily="18" charset="0"/>
                      <a:cs typeface="Times New Roman" pitchFamily="18" charset="0"/>
                    </a:rPr>
                    <a:t>Missing Time</a:t>
                  </a:r>
                  <a:endParaRPr lang="en-US" sz="800" dirty="0">
                    <a:solidFill>
                      <a:schemeClr val="bg1"/>
                    </a:solidFill>
                    <a:latin typeface="Times New Roman" pitchFamily="18" charset="0"/>
                    <a:cs typeface="Times New Roman" pitchFamily="18" charset="0"/>
                  </a:endParaRPr>
                </a:p>
              </p:txBody>
            </p:sp>
            <p:pic>
              <p:nvPicPr>
                <p:cNvPr id="60" name="Picture 8" descr="C:\7.0_projects\kronos_terminal_ee_training_kit\7.0_development\images\InTouch_icons_50x50n\MissingTime_50n.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13293" y="298796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p:cNvGrpSpPr/>
              <p:nvPr/>
            </p:nvGrpSpPr>
            <p:grpSpPr>
              <a:xfrm>
                <a:off x="7207514" y="2909231"/>
                <a:ext cx="792718" cy="624470"/>
                <a:chOff x="7207514" y="2909231"/>
                <a:chExt cx="792718" cy="624470"/>
              </a:xfrm>
            </p:grpSpPr>
            <p:sp>
              <p:nvSpPr>
                <p:cNvPr id="57" name="TextBox 56"/>
                <p:cNvSpPr txBox="1"/>
                <p:nvPr/>
              </p:nvSpPr>
              <p:spPr>
                <a:xfrm>
                  <a:off x="7207514" y="2909231"/>
                  <a:ext cx="792718"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Approve Timecard</a:t>
                  </a:r>
                  <a:endParaRPr lang="en-US" sz="800" dirty="0">
                    <a:solidFill>
                      <a:schemeClr val="bg1"/>
                    </a:solidFill>
                    <a:latin typeface="Times New Roman" pitchFamily="18" charset="0"/>
                    <a:cs typeface="Times New Roman" pitchFamily="18" charset="0"/>
                  </a:endParaRPr>
                </a:p>
              </p:txBody>
            </p:sp>
            <p:pic>
              <p:nvPicPr>
                <p:cNvPr id="58" name="Picture 9" descr="C:\7.0_projects\kronos_terminal_ee_training_kit\7.0_development\images\InTouch_icons_50x50n\ApproveTimecard_50n.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65748" y="3057451"/>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View Timecard Online</a:t>
            </a:r>
          </a:p>
        </p:txBody>
      </p:sp>
      <p:sp>
        <p:nvSpPr>
          <p:cNvPr id="37" name="Text Placeholder 36"/>
          <p:cNvSpPr>
            <a:spLocks noGrp="1"/>
          </p:cNvSpPr>
          <p:nvPr>
            <p:ph type="body" sz="quarter" idx="11"/>
          </p:nvPr>
        </p:nvSpPr>
        <p:spPr>
          <a:xfrm>
            <a:off x="274320" y="1179513"/>
            <a:ext cx="8593233" cy="5148262"/>
          </a:xfrm>
        </p:spPr>
        <p:txBody>
          <a:bodyPr/>
          <a:lstStyle/>
          <a:p>
            <a:pPr>
              <a:spcBef>
                <a:spcPct val="50000"/>
              </a:spcBef>
              <a:buFontTx/>
              <a:buAutoNum type="arabicParenR"/>
            </a:pPr>
            <a:r>
              <a:rPr lang="en-US" sz="2000" dirty="0" smtClean="0">
                <a:latin typeface="Calibri" pitchFamily="34" charset="0"/>
              </a:rPr>
              <a:t>Press the View Timecard soft key.</a:t>
            </a:r>
          </a:p>
          <a:p>
            <a:pPr>
              <a:spcBef>
                <a:spcPct val="50000"/>
              </a:spcBef>
              <a:buFontTx/>
              <a:buAutoNum type="arabicParenR"/>
            </a:pPr>
            <a:r>
              <a:rPr lang="en-US" sz="2000" dirty="0" smtClean="0">
                <a:latin typeface="Calibri" pitchFamily="34" charset="0"/>
              </a:rPr>
              <a:t>Swipe your badge or enter your Wildcat ID.</a:t>
            </a:r>
          </a:p>
        </p:txBody>
      </p:sp>
      <p:pic>
        <p:nvPicPr>
          <p:cNvPr id="38" name="Picture 37" descr="InTouch_screen_display.bmp"/>
          <p:cNvPicPr>
            <a:picLocks noChangeAspect="1"/>
          </p:cNvPicPr>
          <p:nvPr/>
        </p:nvPicPr>
        <p:blipFill>
          <a:blip r:embed="rId3" cstate="print"/>
          <a:stretch>
            <a:fillRect/>
          </a:stretch>
        </p:blipFill>
        <p:spPr>
          <a:xfrm>
            <a:off x="236473" y="2812299"/>
            <a:ext cx="4555594" cy="2759958"/>
          </a:xfrm>
          <a:prstGeom prst="rect">
            <a:avLst/>
          </a:prstGeom>
        </p:spPr>
      </p:pic>
      <p:pic>
        <p:nvPicPr>
          <p:cNvPr id="39" name="Picture 38" descr="keypad.bmp"/>
          <p:cNvPicPr>
            <a:picLocks noChangeAspect="1"/>
          </p:cNvPicPr>
          <p:nvPr/>
        </p:nvPicPr>
        <p:blipFill>
          <a:blip r:embed="rId4" cstate="print"/>
          <a:stretch>
            <a:fillRect/>
          </a:stretch>
        </p:blipFill>
        <p:spPr>
          <a:xfrm>
            <a:off x="4482343" y="5173652"/>
            <a:ext cx="249394" cy="145480"/>
          </a:xfrm>
          <a:prstGeom prst="rect">
            <a:avLst/>
          </a:prstGeom>
        </p:spPr>
      </p:pic>
      <p:pic>
        <p:nvPicPr>
          <p:cNvPr id="40" name="Picture 2"/>
          <p:cNvPicPr>
            <a:picLocks noChangeAspect="1" noChangeArrowheads="1"/>
          </p:cNvPicPr>
          <p:nvPr/>
        </p:nvPicPr>
        <p:blipFill>
          <a:blip r:embed="rId5" cstate="print"/>
          <a:srcRect/>
          <a:stretch>
            <a:fillRect/>
          </a:stretch>
        </p:blipFill>
        <p:spPr bwMode="auto">
          <a:xfrm>
            <a:off x="1786162" y="2853543"/>
            <a:ext cx="2942857" cy="295238"/>
          </a:xfrm>
          <a:prstGeom prst="rect">
            <a:avLst/>
          </a:prstGeom>
          <a:noFill/>
          <a:ln w="9525">
            <a:noFill/>
            <a:miter lim="800000"/>
            <a:headEnd/>
            <a:tailEnd/>
          </a:ln>
        </p:spPr>
      </p:pic>
      <p:sp>
        <p:nvSpPr>
          <p:cNvPr id="41" name="TextBox 40"/>
          <p:cNvSpPr txBox="1"/>
          <p:nvPr/>
        </p:nvSpPr>
        <p:spPr>
          <a:xfrm>
            <a:off x="2280401" y="2898623"/>
            <a:ext cx="409599"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English</a:t>
            </a:r>
            <a:endParaRPr lang="en-US" sz="1000" dirty="0">
              <a:solidFill>
                <a:schemeClr val="bg1"/>
              </a:solidFill>
              <a:latin typeface="Times New Roman" pitchFamily="18" charset="0"/>
              <a:cs typeface="Times New Roman" pitchFamily="18" charset="0"/>
            </a:endParaRPr>
          </a:p>
        </p:txBody>
      </p:sp>
      <p:sp>
        <p:nvSpPr>
          <p:cNvPr id="42" name="TextBox 41"/>
          <p:cNvSpPr txBox="1"/>
          <p:nvPr/>
        </p:nvSpPr>
        <p:spPr>
          <a:xfrm>
            <a:off x="3802926" y="2898623"/>
            <a:ext cx="454483"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Français</a:t>
            </a:r>
            <a:endParaRPr lang="en-US" sz="1000" dirty="0">
              <a:solidFill>
                <a:schemeClr val="bg1"/>
              </a:solidFill>
              <a:latin typeface="Times New Roman" pitchFamily="18" charset="0"/>
              <a:cs typeface="Times New Roman" pitchFamily="18" charset="0"/>
            </a:endParaRPr>
          </a:p>
        </p:txBody>
      </p:sp>
      <p:sp>
        <p:nvSpPr>
          <p:cNvPr id="43" name="TextBox 42"/>
          <p:cNvSpPr txBox="1"/>
          <p:nvPr/>
        </p:nvSpPr>
        <p:spPr>
          <a:xfrm>
            <a:off x="3038076" y="2898623"/>
            <a:ext cx="432041"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Español</a:t>
            </a:r>
            <a:endParaRPr lang="en-US" sz="1000" dirty="0">
              <a:solidFill>
                <a:schemeClr val="bg1"/>
              </a:solidFill>
              <a:latin typeface="Times New Roman" pitchFamily="18" charset="0"/>
              <a:cs typeface="Times New Roman" pitchFamily="18" charset="0"/>
            </a:endParaRPr>
          </a:p>
        </p:txBody>
      </p:sp>
      <p:pic>
        <p:nvPicPr>
          <p:cNvPr id="56" name="Picture 2"/>
          <p:cNvPicPr>
            <a:picLocks noChangeAspect="1" noChangeArrowheads="1"/>
          </p:cNvPicPr>
          <p:nvPr/>
        </p:nvPicPr>
        <p:blipFill>
          <a:blip r:embed="rId6" cstate="print"/>
          <a:srcRect/>
          <a:stretch>
            <a:fillRect/>
          </a:stretch>
        </p:blipFill>
        <p:spPr bwMode="auto">
          <a:xfrm>
            <a:off x="3214201" y="3194453"/>
            <a:ext cx="1485715" cy="221429"/>
          </a:xfrm>
          <a:prstGeom prst="rect">
            <a:avLst/>
          </a:prstGeom>
          <a:noFill/>
          <a:ln w="9525">
            <a:noFill/>
            <a:miter lim="800000"/>
            <a:headEnd/>
            <a:tailEnd/>
          </a:ln>
        </p:spPr>
      </p:pic>
      <p:sp>
        <p:nvSpPr>
          <p:cNvPr id="57" name="Rounded Rectangle 56"/>
          <p:cNvSpPr/>
          <p:nvPr/>
        </p:nvSpPr>
        <p:spPr>
          <a:xfrm>
            <a:off x="788144" y="4525896"/>
            <a:ext cx="764211" cy="747853"/>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7" name="Picture 6" descr="C:\Users\MARIAL~1\AppData\Local\Temp\SNAGHTML12792b3.PNG"/>
          <p:cNvPicPr>
            <a:picLocks noChangeAspect="1" noChangeArrowheads="1"/>
          </p:cNvPicPr>
          <p:nvPr/>
        </p:nvPicPr>
        <p:blipFill>
          <a:blip r:embed="rId7" cstate="print"/>
          <a:srcRect/>
          <a:stretch>
            <a:fillRect/>
          </a:stretch>
        </p:blipFill>
        <p:spPr bwMode="auto">
          <a:xfrm>
            <a:off x="2346017" y="5257909"/>
            <a:ext cx="64286" cy="64286"/>
          </a:xfrm>
          <a:prstGeom prst="rect">
            <a:avLst/>
          </a:prstGeom>
          <a:noFill/>
        </p:spPr>
      </p:pic>
      <p:pic>
        <p:nvPicPr>
          <p:cNvPr id="68" name="Picture 8" descr="C:\Users\MARIAL~1\AppData\Local\Temp\SNAGHTML127c73a.PNG"/>
          <p:cNvPicPr>
            <a:picLocks noChangeAspect="1" noChangeArrowheads="1"/>
          </p:cNvPicPr>
          <p:nvPr/>
        </p:nvPicPr>
        <p:blipFill>
          <a:blip r:embed="rId8" cstate="print"/>
          <a:srcRect/>
          <a:stretch>
            <a:fillRect/>
          </a:stretch>
        </p:blipFill>
        <p:spPr bwMode="auto">
          <a:xfrm>
            <a:off x="2429146" y="5210407"/>
            <a:ext cx="128572" cy="164286"/>
          </a:xfrm>
          <a:prstGeom prst="rect">
            <a:avLst/>
          </a:prstGeom>
          <a:noFill/>
        </p:spPr>
      </p:pic>
      <p:pic>
        <p:nvPicPr>
          <p:cNvPr id="69" name="Picture 10" descr="C:\Users\MARIAL~1\AppData\Local\Temp\SNAGHTML129b408.PNG"/>
          <p:cNvPicPr>
            <a:picLocks noChangeAspect="1" noChangeArrowheads="1"/>
          </p:cNvPicPr>
          <p:nvPr/>
        </p:nvPicPr>
        <p:blipFill>
          <a:blip r:embed="rId9" cstate="print"/>
          <a:srcRect/>
          <a:stretch>
            <a:fillRect/>
          </a:stretch>
        </p:blipFill>
        <p:spPr bwMode="auto">
          <a:xfrm>
            <a:off x="4376701" y="4190122"/>
            <a:ext cx="292857" cy="307143"/>
          </a:xfrm>
          <a:prstGeom prst="rect">
            <a:avLst/>
          </a:prstGeom>
          <a:noFill/>
          <a:ln>
            <a:solidFill>
              <a:srgbClr val="5191CD"/>
            </a:solidFill>
          </a:ln>
        </p:spPr>
      </p:pic>
      <p:pic>
        <p:nvPicPr>
          <p:cNvPr id="70" name="Picture 10" descr="C:\Users\MARIAL~1\AppData\Local\Temp\SNAGHTML129b408.PNG"/>
          <p:cNvPicPr>
            <a:picLocks noChangeAspect="1" noChangeArrowheads="1"/>
          </p:cNvPicPr>
          <p:nvPr/>
        </p:nvPicPr>
        <p:blipFill>
          <a:blip r:embed="rId9" cstate="print"/>
          <a:srcRect/>
          <a:stretch>
            <a:fillRect/>
          </a:stretch>
        </p:blipFill>
        <p:spPr bwMode="auto">
          <a:xfrm rot="10800000">
            <a:off x="350501" y="4190122"/>
            <a:ext cx="292857" cy="307143"/>
          </a:xfrm>
          <a:prstGeom prst="rect">
            <a:avLst/>
          </a:prstGeom>
          <a:noFill/>
          <a:ln>
            <a:solidFill>
              <a:srgbClr val="5191CD"/>
            </a:solidFill>
          </a:ln>
        </p:spPr>
      </p:pic>
      <p:pic>
        <p:nvPicPr>
          <p:cNvPr id="95234" name="Picture 2"/>
          <p:cNvPicPr>
            <a:picLocks noChangeAspect="1" noChangeArrowheads="1"/>
          </p:cNvPicPr>
          <p:nvPr/>
        </p:nvPicPr>
        <p:blipFill>
          <a:blip r:embed="rId10" cstate="print"/>
          <a:srcRect/>
          <a:stretch>
            <a:fillRect/>
          </a:stretch>
        </p:blipFill>
        <p:spPr bwMode="auto">
          <a:xfrm>
            <a:off x="5056891" y="3123314"/>
            <a:ext cx="3785714" cy="2228572"/>
          </a:xfrm>
          <a:prstGeom prst="rect">
            <a:avLst/>
          </a:prstGeom>
          <a:noFill/>
          <a:ln w="9525">
            <a:noFill/>
            <a:miter lim="800000"/>
            <a:headEnd/>
            <a:tailEnd/>
          </a:ln>
        </p:spPr>
      </p:pic>
      <p:sp>
        <p:nvSpPr>
          <p:cNvPr id="77" name="TextBox 76"/>
          <p:cNvSpPr txBox="1"/>
          <p:nvPr/>
        </p:nvSpPr>
        <p:spPr>
          <a:xfrm>
            <a:off x="5331988" y="3143331"/>
            <a:ext cx="1415143"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View Time card</a:t>
            </a:r>
            <a:endParaRPr lang="en-US" sz="800" dirty="0">
              <a:solidFill>
                <a:schemeClr val="bg1"/>
              </a:solidFill>
              <a:latin typeface="Times New Roman" pitchFamily="18" charset="0"/>
              <a:cs typeface="Times New Roman" pitchFamily="18" charset="0"/>
            </a:endParaRPr>
          </a:p>
        </p:txBody>
      </p:sp>
      <p:grpSp>
        <p:nvGrpSpPr>
          <p:cNvPr id="74" name="Group 73"/>
          <p:cNvGrpSpPr/>
          <p:nvPr/>
        </p:nvGrpSpPr>
        <p:grpSpPr>
          <a:xfrm>
            <a:off x="853492" y="3526701"/>
            <a:ext cx="3151307" cy="1683706"/>
            <a:chOff x="4860947" y="1849995"/>
            <a:chExt cx="3151307" cy="1683706"/>
          </a:xfrm>
        </p:grpSpPr>
        <p:grpSp>
          <p:nvGrpSpPr>
            <p:cNvPr id="76" name="Group 75"/>
            <p:cNvGrpSpPr/>
            <p:nvPr/>
          </p:nvGrpSpPr>
          <p:grpSpPr>
            <a:xfrm>
              <a:off x="4933087" y="1849995"/>
              <a:ext cx="3079167" cy="800607"/>
              <a:chOff x="4933087" y="1849995"/>
              <a:chExt cx="3079167" cy="800607"/>
            </a:xfrm>
          </p:grpSpPr>
          <p:grpSp>
            <p:nvGrpSpPr>
              <p:cNvPr id="91" name="Group 90"/>
              <p:cNvGrpSpPr/>
              <p:nvPr/>
            </p:nvGrpSpPr>
            <p:grpSpPr>
              <a:xfrm>
                <a:off x="4933087" y="1973106"/>
                <a:ext cx="476250" cy="645658"/>
                <a:chOff x="4933087" y="1973106"/>
                <a:chExt cx="476250" cy="645658"/>
              </a:xfrm>
            </p:grpSpPr>
            <p:sp>
              <p:nvSpPr>
                <p:cNvPr id="101" name="TextBox 100"/>
                <p:cNvSpPr txBox="1"/>
                <p:nvPr/>
              </p:nvSpPr>
              <p:spPr>
                <a:xfrm>
                  <a:off x="4980038" y="1973106"/>
                  <a:ext cx="382349"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Callback</a:t>
                  </a:r>
                  <a:endParaRPr lang="en-US" sz="800" dirty="0">
                    <a:solidFill>
                      <a:schemeClr val="bg1"/>
                    </a:solidFill>
                    <a:latin typeface="Times New Roman" pitchFamily="18" charset="0"/>
                    <a:cs typeface="Times New Roman" pitchFamily="18" charset="0"/>
                  </a:endParaRPr>
                </a:p>
              </p:txBody>
            </p:sp>
            <p:pic>
              <p:nvPicPr>
                <p:cNvPr id="102" name="Picture 2" descr="C:\7.0_projects\kronos_terminal_ee_training_kit\7.0_development\images\InTouch_icons_50x50n\CallForAssistance_50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3087" y="2142514"/>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 name="Group 91"/>
              <p:cNvGrpSpPr/>
              <p:nvPr/>
            </p:nvGrpSpPr>
            <p:grpSpPr>
              <a:xfrm>
                <a:off x="5654711" y="1849995"/>
                <a:ext cx="571503" cy="800607"/>
                <a:chOff x="5655278" y="1849995"/>
                <a:chExt cx="571503" cy="800607"/>
              </a:xfrm>
            </p:grpSpPr>
            <p:sp>
              <p:nvSpPr>
                <p:cNvPr id="99" name="TextBox 98"/>
                <p:cNvSpPr txBox="1"/>
                <p:nvPr/>
              </p:nvSpPr>
              <p:spPr>
                <a:xfrm>
                  <a:off x="5655278" y="1849995"/>
                  <a:ext cx="571503" cy="264688"/>
                </a:xfrm>
                <a:prstGeom prst="rect">
                  <a:avLst/>
                </a:prstGeom>
                <a:noFill/>
              </p:spPr>
              <p:txBody>
                <a:bodyPr wrap="none" lIns="9144" tIns="9144" rIns="9144" bIns="9144" rtlCol="0" anchor="ctr" anchorCtr="0">
                  <a:spAutoFit/>
                </a:bodyPr>
                <a:lstStyle/>
                <a:p>
                  <a:pPr algn="ctr"/>
                  <a:r>
                    <a:rPr lang="en-US" sz="800" dirty="0" smtClean="0">
                      <a:solidFill>
                        <a:schemeClr val="bg1"/>
                      </a:solidFill>
                      <a:latin typeface="Times New Roman" pitchFamily="18" charset="0"/>
                      <a:cs typeface="Times New Roman" pitchFamily="18" charset="0"/>
                    </a:rPr>
                    <a:t>Transfer with</a:t>
                  </a:r>
                  <a:br>
                    <a:rPr lang="en-US" sz="800" dirty="0" smtClean="0">
                      <a:solidFill>
                        <a:schemeClr val="bg1"/>
                      </a:solidFill>
                      <a:latin typeface="Times New Roman" pitchFamily="18" charset="0"/>
                      <a:cs typeface="Times New Roman" pitchFamily="18" charset="0"/>
                    </a:rPr>
                  </a:br>
                  <a:r>
                    <a:rPr lang="en-US" sz="800" dirty="0" smtClean="0">
                      <a:solidFill>
                        <a:schemeClr val="bg1"/>
                      </a:solidFill>
                      <a:latin typeface="Times New Roman" pitchFamily="18" charset="0"/>
                      <a:cs typeface="Times New Roman" pitchFamily="18" charset="0"/>
                    </a:rPr>
                    <a:t>Comment</a:t>
                  </a:r>
                  <a:endParaRPr lang="en-US" sz="800" dirty="0">
                    <a:solidFill>
                      <a:schemeClr val="bg1"/>
                    </a:solidFill>
                    <a:latin typeface="Times New Roman" pitchFamily="18" charset="0"/>
                    <a:cs typeface="Times New Roman" pitchFamily="18" charset="0"/>
                  </a:endParaRPr>
                </a:p>
              </p:txBody>
            </p:sp>
            <p:pic>
              <p:nvPicPr>
                <p:cNvPr id="100" name="Picture 3" descr="C:\7.0_projects\kronos_terminal_ee_training_kit\7.0_development\images\InTouch_icons_50x50n\JobTransfer_50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6417" y="2174352"/>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3" name="Group 92"/>
              <p:cNvGrpSpPr/>
              <p:nvPr/>
            </p:nvGrpSpPr>
            <p:grpSpPr>
              <a:xfrm>
                <a:off x="6471588" y="1973106"/>
                <a:ext cx="537840" cy="645658"/>
                <a:chOff x="6501200" y="1973106"/>
                <a:chExt cx="537840" cy="645658"/>
              </a:xfrm>
            </p:grpSpPr>
            <p:sp>
              <p:nvSpPr>
                <p:cNvPr id="97" name="TextBox 96"/>
                <p:cNvSpPr txBox="1"/>
                <p:nvPr/>
              </p:nvSpPr>
              <p:spPr>
                <a:xfrm>
                  <a:off x="6501200" y="1973106"/>
                  <a:ext cx="537840"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Cancel Meal</a:t>
                  </a:r>
                  <a:endParaRPr lang="en-US" sz="800" dirty="0">
                    <a:solidFill>
                      <a:schemeClr val="bg1"/>
                    </a:solidFill>
                    <a:latin typeface="Times New Roman" pitchFamily="18" charset="0"/>
                    <a:cs typeface="Times New Roman" pitchFamily="18" charset="0"/>
                  </a:endParaRPr>
                </a:p>
              </p:txBody>
            </p:sp>
            <p:pic>
              <p:nvPicPr>
                <p:cNvPr id="98" name="Picture 4" descr="C:\7.0_projects\kronos_terminal_ee_training_kit\7.0_development\images\InTouch_icons_50x50n\CancelMealDeduction_50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31995" y="2142514"/>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 name="Group 93"/>
              <p:cNvGrpSpPr/>
              <p:nvPr/>
            </p:nvGrpSpPr>
            <p:grpSpPr>
              <a:xfrm>
                <a:off x="7254803" y="1973106"/>
                <a:ext cx="757451" cy="655927"/>
                <a:chOff x="7254803" y="1973106"/>
                <a:chExt cx="757451" cy="655927"/>
              </a:xfrm>
            </p:grpSpPr>
            <p:sp>
              <p:nvSpPr>
                <p:cNvPr id="95" name="TextBox 94"/>
                <p:cNvSpPr txBox="1"/>
                <p:nvPr/>
              </p:nvSpPr>
              <p:spPr>
                <a:xfrm>
                  <a:off x="7254803" y="1973106"/>
                  <a:ext cx="757451"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Request Time Off</a:t>
                  </a:r>
                  <a:endParaRPr lang="en-US" sz="800" dirty="0">
                    <a:solidFill>
                      <a:schemeClr val="bg1"/>
                    </a:solidFill>
                    <a:latin typeface="Times New Roman" pitchFamily="18" charset="0"/>
                    <a:cs typeface="Times New Roman" pitchFamily="18" charset="0"/>
                  </a:endParaRPr>
                </a:p>
              </p:txBody>
            </p:sp>
            <p:pic>
              <p:nvPicPr>
                <p:cNvPr id="96" name="Picture 5" descr="C:\7.0_projects\kronos_terminal_ee_training_kit\7.0_development\images\InTouch_icons_50x50n\RequestTimeOff_50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5403" y="2152783"/>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8" name="Group 77"/>
            <p:cNvGrpSpPr/>
            <p:nvPr/>
          </p:nvGrpSpPr>
          <p:grpSpPr>
            <a:xfrm>
              <a:off x="4860947" y="2788301"/>
              <a:ext cx="3139285" cy="745400"/>
              <a:chOff x="4860947" y="2788301"/>
              <a:chExt cx="3139285" cy="745400"/>
            </a:xfrm>
          </p:grpSpPr>
          <p:grpSp>
            <p:nvGrpSpPr>
              <p:cNvPr id="79" name="Group 78"/>
              <p:cNvGrpSpPr/>
              <p:nvPr/>
            </p:nvGrpSpPr>
            <p:grpSpPr>
              <a:xfrm>
                <a:off x="4860947" y="2909231"/>
                <a:ext cx="656462" cy="617827"/>
                <a:chOff x="4860947" y="2909231"/>
                <a:chExt cx="656462" cy="617827"/>
              </a:xfrm>
            </p:grpSpPr>
            <p:sp>
              <p:nvSpPr>
                <p:cNvPr id="89" name="TextBox 88"/>
                <p:cNvSpPr txBox="1"/>
                <p:nvPr/>
              </p:nvSpPr>
              <p:spPr>
                <a:xfrm>
                  <a:off x="4860947" y="2909231"/>
                  <a:ext cx="656462"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View Timecard</a:t>
                  </a:r>
                  <a:endParaRPr lang="en-US" sz="800" dirty="0">
                    <a:solidFill>
                      <a:schemeClr val="bg1"/>
                    </a:solidFill>
                    <a:latin typeface="Times New Roman" pitchFamily="18" charset="0"/>
                    <a:cs typeface="Times New Roman" pitchFamily="18" charset="0"/>
                  </a:endParaRPr>
                </a:p>
              </p:txBody>
            </p:sp>
            <p:pic>
              <p:nvPicPr>
                <p:cNvPr id="90" name="Picture 6" descr="C:\7.0_projects\kronos_terminal_ee_training_kit\7.0_development\images\InTouch_icons_50x50n\ViewTimecard_50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1053" y="305080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Group 79"/>
              <p:cNvGrpSpPr/>
              <p:nvPr/>
            </p:nvGrpSpPr>
            <p:grpSpPr>
              <a:xfrm>
                <a:off x="5674127" y="2909231"/>
                <a:ext cx="627608" cy="565857"/>
                <a:chOff x="5658097" y="2909231"/>
                <a:chExt cx="627608" cy="565857"/>
              </a:xfrm>
            </p:grpSpPr>
            <p:sp>
              <p:nvSpPr>
                <p:cNvPr id="87" name="TextBox 86"/>
                <p:cNvSpPr txBox="1"/>
                <p:nvPr/>
              </p:nvSpPr>
              <p:spPr>
                <a:xfrm>
                  <a:off x="5658097" y="2909231"/>
                  <a:ext cx="627608"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View Accruals</a:t>
                  </a:r>
                  <a:endParaRPr lang="en-US" sz="800" dirty="0">
                    <a:solidFill>
                      <a:schemeClr val="bg1"/>
                    </a:solidFill>
                    <a:latin typeface="Times New Roman" pitchFamily="18" charset="0"/>
                    <a:cs typeface="Times New Roman" pitchFamily="18" charset="0"/>
                  </a:endParaRPr>
                </a:p>
              </p:txBody>
            </p:sp>
            <p:pic>
              <p:nvPicPr>
                <p:cNvPr id="88" name="Picture 7" descr="C:\7.0_projects\kronos_terminal_ee_training_kit\7.0_development\images\InTouch_icons_50x50n\ViewAccruals_50n.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33776" y="299883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 name="Group 80"/>
              <p:cNvGrpSpPr/>
              <p:nvPr/>
            </p:nvGrpSpPr>
            <p:grpSpPr>
              <a:xfrm>
                <a:off x="6458453" y="2788301"/>
                <a:ext cx="592342" cy="675917"/>
                <a:chOff x="6455247" y="2788301"/>
                <a:chExt cx="592342" cy="675917"/>
              </a:xfrm>
            </p:grpSpPr>
            <p:sp>
              <p:nvSpPr>
                <p:cNvPr id="85" name="TextBox 84"/>
                <p:cNvSpPr txBox="1"/>
                <p:nvPr/>
              </p:nvSpPr>
              <p:spPr>
                <a:xfrm>
                  <a:off x="6455247" y="2788301"/>
                  <a:ext cx="592342" cy="264688"/>
                </a:xfrm>
                <a:prstGeom prst="rect">
                  <a:avLst/>
                </a:prstGeom>
                <a:noFill/>
              </p:spPr>
              <p:txBody>
                <a:bodyPr wrap="none" lIns="9144" tIns="9144" rIns="9144" bIns="9144" rtlCol="0" anchor="ctr" anchorCtr="0">
                  <a:spAutoFit/>
                </a:bodyPr>
                <a:lstStyle/>
                <a:p>
                  <a:pPr algn="ctr"/>
                  <a:r>
                    <a:rPr lang="en-US" sz="800" dirty="0" smtClean="0">
                      <a:solidFill>
                        <a:schemeClr val="bg1"/>
                      </a:solidFill>
                      <a:latin typeface="Times New Roman" pitchFamily="18" charset="0"/>
                      <a:cs typeface="Times New Roman" pitchFamily="18" charset="0"/>
                    </a:rPr>
                    <a:t>Justify </a:t>
                  </a:r>
                </a:p>
                <a:p>
                  <a:pPr algn="ctr"/>
                  <a:r>
                    <a:rPr lang="en-US" sz="800" dirty="0" smtClean="0">
                      <a:solidFill>
                        <a:schemeClr val="bg1"/>
                      </a:solidFill>
                      <a:latin typeface="Times New Roman" pitchFamily="18" charset="0"/>
                      <a:cs typeface="Times New Roman" pitchFamily="18" charset="0"/>
                    </a:rPr>
                    <a:t>Missing Time</a:t>
                  </a:r>
                  <a:endParaRPr lang="en-US" sz="800" dirty="0">
                    <a:solidFill>
                      <a:schemeClr val="bg1"/>
                    </a:solidFill>
                    <a:latin typeface="Times New Roman" pitchFamily="18" charset="0"/>
                    <a:cs typeface="Times New Roman" pitchFamily="18" charset="0"/>
                  </a:endParaRPr>
                </a:p>
              </p:txBody>
            </p:sp>
            <p:pic>
              <p:nvPicPr>
                <p:cNvPr id="86" name="Picture 8" descr="C:\7.0_projects\kronos_terminal_ee_training_kit\7.0_development\images\InTouch_icons_50x50n\MissingTime_50n.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3293" y="298796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 name="Group 81"/>
              <p:cNvGrpSpPr/>
              <p:nvPr/>
            </p:nvGrpSpPr>
            <p:grpSpPr>
              <a:xfrm>
                <a:off x="7207514" y="2909231"/>
                <a:ext cx="792718" cy="624470"/>
                <a:chOff x="7207514" y="2909231"/>
                <a:chExt cx="792718" cy="624470"/>
              </a:xfrm>
            </p:grpSpPr>
            <p:sp>
              <p:nvSpPr>
                <p:cNvPr id="83" name="TextBox 82"/>
                <p:cNvSpPr txBox="1"/>
                <p:nvPr/>
              </p:nvSpPr>
              <p:spPr>
                <a:xfrm>
                  <a:off x="7207514" y="2909231"/>
                  <a:ext cx="792718"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Approve Timecard</a:t>
                  </a:r>
                  <a:endParaRPr lang="en-US" sz="800" dirty="0">
                    <a:solidFill>
                      <a:schemeClr val="bg1"/>
                    </a:solidFill>
                    <a:latin typeface="Times New Roman" pitchFamily="18" charset="0"/>
                    <a:cs typeface="Times New Roman" pitchFamily="18" charset="0"/>
                  </a:endParaRPr>
                </a:p>
              </p:txBody>
            </p:sp>
            <p:pic>
              <p:nvPicPr>
                <p:cNvPr id="84" name="Picture 9" descr="C:\7.0_projects\kronos_terminal_ee_training_kit\7.0_development\images\InTouch_icons_50x50n\ApproveTimecard_50n.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65748" y="3057451"/>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45" name="Text Box 4"/>
          <p:cNvSpPr txBox="1">
            <a:spLocks noChangeArrowheads="1"/>
          </p:cNvSpPr>
          <p:nvPr/>
        </p:nvSpPr>
        <p:spPr bwMode="auto">
          <a:xfrm>
            <a:off x="7329488" y="6024563"/>
            <a:ext cx="1644650" cy="304800"/>
          </a:xfrm>
          <a:prstGeom prst="rect">
            <a:avLst/>
          </a:prstGeom>
          <a:noFill/>
          <a:ln w="9525">
            <a:noFill/>
            <a:miter lim="800000"/>
            <a:headEnd/>
            <a:tailEnd/>
          </a:ln>
        </p:spPr>
        <p:txBody>
          <a:bodyPr lIns="0" tIns="0" rIns="0" bIns="0">
            <a:spAutoFit/>
          </a:bodyPr>
          <a:lstStyle/>
          <a:p>
            <a:pPr algn="r">
              <a:spcBef>
                <a:spcPct val="50000"/>
              </a:spcBef>
            </a:pPr>
            <a:r>
              <a:rPr lang="en-US" sz="2000" i="1" dirty="0">
                <a:solidFill>
                  <a:srgbClr val="5191CD"/>
                </a:solidFill>
                <a:latin typeface="Calibri" pitchFamily="34" charset="0"/>
              </a:rPr>
              <a:t>(Continued)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View Timecard Online </a:t>
            </a:r>
            <a:r>
              <a:rPr lang="en-US" sz="2000" i="1" dirty="0" smtClean="0"/>
              <a:t>(Continued)</a:t>
            </a:r>
          </a:p>
        </p:txBody>
      </p:sp>
      <p:sp>
        <p:nvSpPr>
          <p:cNvPr id="37" name="Text Placeholder 36"/>
          <p:cNvSpPr>
            <a:spLocks noGrp="1"/>
          </p:cNvSpPr>
          <p:nvPr>
            <p:ph type="body" sz="quarter" idx="11"/>
          </p:nvPr>
        </p:nvSpPr>
        <p:spPr>
          <a:xfrm>
            <a:off x="274320" y="1179513"/>
            <a:ext cx="8221094" cy="5148262"/>
          </a:xfrm>
        </p:spPr>
        <p:txBody>
          <a:bodyPr/>
          <a:lstStyle/>
          <a:p>
            <a:pPr>
              <a:spcBef>
                <a:spcPct val="50000"/>
              </a:spcBef>
              <a:buFont typeface="+mj-lt"/>
              <a:buAutoNum type="arabicParenR" startAt="3"/>
            </a:pPr>
            <a:r>
              <a:rPr lang="en-US" sz="2000" dirty="0" smtClean="0">
                <a:latin typeface="Calibri" pitchFamily="34" charset="0"/>
              </a:rPr>
              <a:t>To select a time period, press the soft key that corresponds to the period of time for which you want to view timecard information.</a:t>
            </a:r>
          </a:p>
          <a:p>
            <a:pPr>
              <a:spcBef>
                <a:spcPct val="50000"/>
              </a:spcBef>
              <a:buFontTx/>
              <a:buAutoNum type="arabicParenR" startAt="3"/>
            </a:pPr>
            <a:r>
              <a:rPr lang="en-US" sz="2000" dirty="0" smtClean="0">
                <a:latin typeface="Calibri" pitchFamily="34" charset="0"/>
              </a:rPr>
              <a:t>If there is no information to show, a message tells you this.</a:t>
            </a:r>
          </a:p>
          <a:p>
            <a:pPr lvl="1">
              <a:spcBef>
                <a:spcPct val="50000"/>
              </a:spcBef>
              <a:buFont typeface="Arial" pitchFamily="34" charset="0"/>
              <a:buChar char="•"/>
            </a:pPr>
            <a:r>
              <a:rPr lang="en-US" dirty="0" smtClean="0">
                <a:latin typeface="Calibri" pitchFamily="34" charset="0"/>
              </a:rPr>
              <a:t>If information is available, the timecard appears. To scroll, use the up and down arrow keys.</a:t>
            </a:r>
            <a:endParaRPr lang="en-US" b="1" dirty="0" smtClean="0">
              <a:latin typeface="Arial Narrow" pitchFamily="34" charset="0"/>
            </a:endParaRPr>
          </a:p>
        </p:txBody>
      </p:sp>
      <p:pic>
        <p:nvPicPr>
          <p:cNvPr id="95235" name="Picture 3"/>
          <p:cNvPicPr>
            <a:picLocks noChangeAspect="1" noChangeArrowheads="1"/>
          </p:cNvPicPr>
          <p:nvPr/>
        </p:nvPicPr>
        <p:blipFill>
          <a:blip r:embed="rId3" cstate="print"/>
          <a:srcRect/>
          <a:stretch>
            <a:fillRect/>
          </a:stretch>
        </p:blipFill>
        <p:spPr bwMode="auto">
          <a:xfrm>
            <a:off x="580582" y="3889967"/>
            <a:ext cx="3785714" cy="2250000"/>
          </a:xfrm>
          <a:prstGeom prst="rect">
            <a:avLst/>
          </a:prstGeom>
          <a:noFill/>
          <a:ln w="9525">
            <a:noFill/>
            <a:miter lim="800000"/>
            <a:headEnd/>
            <a:tailEnd/>
          </a:ln>
        </p:spPr>
      </p:pic>
      <p:sp>
        <p:nvSpPr>
          <p:cNvPr id="44" name="TextBox 43"/>
          <p:cNvSpPr txBox="1"/>
          <p:nvPr/>
        </p:nvSpPr>
        <p:spPr>
          <a:xfrm>
            <a:off x="845052" y="3908868"/>
            <a:ext cx="1415143"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View Timecard | Adams, Julie</a:t>
            </a:r>
            <a:endParaRPr lang="en-US" sz="800" dirty="0">
              <a:solidFill>
                <a:schemeClr val="bg1"/>
              </a:solidFill>
              <a:latin typeface="Times New Roman" pitchFamily="18" charset="0"/>
              <a:cs typeface="Times New Roman" pitchFamily="18" charset="0"/>
            </a:endParaRPr>
          </a:p>
        </p:txBody>
      </p:sp>
      <p:pic>
        <p:nvPicPr>
          <p:cNvPr id="96258" name="Picture 2"/>
          <p:cNvPicPr>
            <a:picLocks noChangeAspect="1" noChangeArrowheads="1"/>
          </p:cNvPicPr>
          <p:nvPr/>
        </p:nvPicPr>
        <p:blipFill>
          <a:blip r:embed="rId4" cstate="print"/>
          <a:srcRect/>
          <a:stretch>
            <a:fillRect/>
          </a:stretch>
        </p:blipFill>
        <p:spPr bwMode="auto">
          <a:xfrm>
            <a:off x="4599689" y="3889967"/>
            <a:ext cx="3785714" cy="2242857"/>
          </a:xfrm>
          <a:prstGeom prst="rect">
            <a:avLst/>
          </a:prstGeom>
          <a:noFill/>
          <a:ln w="9525">
            <a:noFill/>
            <a:miter lim="800000"/>
            <a:headEnd/>
            <a:tailEnd/>
          </a:ln>
        </p:spPr>
      </p:pic>
      <p:sp>
        <p:nvSpPr>
          <p:cNvPr id="47" name="TextBox 46"/>
          <p:cNvSpPr txBox="1"/>
          <p:nvPr/>
        </p:nvSpPr>
        <p:spPr>
          <a:xfrm>
            <a:off x="4835797" y="3908868"/>
            <a:ext cx="1415143"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View Timecard | Adams, Julie</a:t>
            </a:r>
            <a:endParaRPr lang="en-US" sz="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p:txBody>
          <a:bodyPr/>
          <a:lstStyle/>
          <a:p>
            <a:r>
              <a:rPr lang="en-US" dirty="0" smtClean="0"/>
              <a:t>Justify Missing Time</a:t>
            </a:r>
            <a:endParaRPr lang="en-US" dirty="0"/>
          </a:p>
        </p:txBody>
      </p:sp>
      <p:sp>
        <p:nvSpPr>
          <p:cNvPr id="54" name="Text Placeholder 39"/>
          <p:cNvSpPr>
            <a:spLocks noGrp="1"/>
          </p:cNvSpPr>
          <p:nvPr>
            <p:ph type="body" sz="quarter" idx="11"/>
          </p:nvPr>
        </p:nvSpPr>
        <p:spPr>
          <a:xfrm>
            <a:off x="274320" y="945587"/>
            <a:ext cx="4042499" cy="5148262"/>
          </a:xfrm>
        </p:spPr>
        <p:txBody>
          <a:bodyPr/>
          <a:lstStyle/>
          <a:p>
            <a:pPr>
              <a:spcBef>
                <a:spcPct val="50000"/>
              </a:spcBef>
              <a:buFontTx/>
              <a:buAutoNum type="arabicParenR"/>
            </a:pPr>
            <a:r>
              <a:rPr lang="en-US" sz="2000" dirty="0" smtClean="0">
                <a:latin typeface="Calibri" pitchFamily="34" charset="0"/>
              </a:rPr>
              <a:t>Press the Justify Missing Time soft key.</a:t>
            </a:r>
          </a:p>
          <a:p>
            <a:pPr>
              <a:spcBef>
                <a:spcPct val="50000"/>
              </a:spcBef>
              <a:buFontTx/>
              <a:buAutoNum type="arabicParenR"/>
            </a:pPr>
            <a:r>
              <a:rPr lang="en-US" sz="2000" dirty="0" smtClean="0">
                <a:latin typeface="Calibri" pitchFamily="34" charset="0"/>
              </a:rPr>
              <a:t>Swipe your badge or enter your Wildcat ID.</a:t>
            </a:r>
          </a:p>
          <a:p>
            <a:pPr>
              <a:spcBef>
                <a:spcPct val="50000"/>
              </a:spcBef>
              <a:buFontTx/>
              <a:buAutoNum type="arabicParenR"/>
            </a:pPr>
            <a:r>
              <a:rPr lang="en-US" sz="2000" dirty="0" smtClean="0">
                <a:latin typeface="Calibri" pitchFamily="34" charset="0"/>
              </a:rPr>
              <a:t>Select the exception you want to justify. Use the arrows to scroll through if there are multiple exceptions.</a:t>
            </a:r>
          </a:p>
        </p:txBody>
      </p:sp>
      <p:pic>
        <p:nvPicPr>
          <p:cNvPr id="55" name="Picture 54" descr="InTouch_screen_display.bmp"/>
          <p:cNvPicPr>
            <a:picLocks noChangeAspect="1"/>
          </p:cNvPicPr>
          <p:nvPr/>
        </p:nvPicPr>
        <p:blipFill>
          <a:blip r:embed="rId3" cstate="print"/>
          <a:stretch>
            <a:fillRect/>
          </a:stretch>
        </p:blipFill>
        <p:spPr>
          <a:xfrm>
            <a:off x="4351273" y="872976"/>
            <a:ext cx="4555594" cy="2759958"/>
          </a:xfrm>
          <a:prstGeom prst="rect">
            <a:avLst/>
          </a:prstGeom>
        </p:spPr>
      </p:pic>
      <p:pic>
        <p:nvPicPr>
          <p:cNvPr id="56" name="Picture 55" descr="keypad.bmp"/>
          <p:cNvPicPr>
            <a:picLocks noChangeAspect="1"/>
          </p:cNvPicPr>
          <p:nvPr/>
        </p:nvPicPr>
        <p:blipFill>
          <a:blip r:embed="rId4" cstate="print"/>
          <a:stretch>
            <a:fillRect/>
          </a:stretch>
        </p:blipFill>
        <p:spPr>
          <a:xfrm>
            <a:off x="8597143" y="3260087"/>
            <a:ext cx="249394" cy="145480"/>
          </a:xfrm>
          <a:prstGeom prst="rect">
            <a:avLst/>
          </a:prstGeom>
        </p:spPr>
      </p:pic>
      <p:pic>
        <p:nvPicPr>
          <p:cNvPr id="57" name="Picture 2"/>
          <p:cNvPicPr>
            <a:picLocks noChangeAspect="1" noChangeArrowheads="1"/>
          </p:cNvPicPr>
          <p:nvPr/>
        </p:nvPicPr>
        <p:blipFill>
          <a:blip r:embed="rId5" cstate="print"/>
          <a:srcRect/>
          <a:stretch>
            <a:fillRect/>
          </a:stretch>
        </p:blipFill>
        <p:spPr bwMode="auto">
          <a:xfrm>
            <a:off x="5900962" y="939978"/>
            <a:ext cx="2942857" cy="295238"/>
          </a:xfrm>
          <a:prstGeom prst="rect">
            <a:avLst/>
          </a:prstGeom>
          <a:noFill/>
          <a:ln w="9525">
            <a:noFill/>
            <a:miter lim="800000"/>
            <a:headEnd/>
            <a:tailEnd/>
          </a:ln>
        </p:spPr>
      </p:pic>
      <p:sp>
        <p:nvSpPr>
          <p:cNvPr id="58" name="TextBox 57"/>
          <p:cNvSpPr txBox="1"/>
          <p:nvPr/>
        </p:nvSpPr>
        <p:spPr>
          <a:xfrm>
            <a:off x="6395201" y="985058"/>
            <a:ext cx="409599"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English</a:t>
            </a:r>
            <a:endParaRPr lang="en-US" sz="1000" dirty="0">
              <a:solidFill>
                <a:schemeClr val="bg1"/>
              </a:solidFill>
              <a:latin typeface="Times New Roman" pitchFamily="18" charset="0"/>
              <a:cs typeface="Times New Roman" pitchFamily="18" charset="0"/>
            </a:endParaRPr>
          </a:p>
        </p:txBody>
      </p:sp>
      <p:sp>
        <p:nvSpPr>
          <p:cNvPr id="59" name="TextBox 58"/>
          <p:cNvSpPr txBox="1"/>
          <p:nvPr/>
        </p:nvSpPr>
        <p:spPr>
          <a:xfrm>
            <a:off x="7917726" y="985058"/>
            <a:ext cx="454483"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Français</a:t>
            </a:r>
            <a:endParaRPr lang="en-US" sz="1000" dirty="0">
              <a:solidFill>
                <a:schemeClr val="bg1"/>
              </a:solidFill>
              <a:latin typeface="Times New Roman" pitchFamily="18" charset="0"/>
              <a:cs typeface="Times New Roman" pitchFamily="18" charset="0"/>
            </a:endParaRPr>
          </a:p>
        </p:txBody>
      </p:sp>
      <p:sp>
        <p:nvSpPr>
          <p:cNvPr id="60" name="TextBox 59"/>
          <p:cNvSpPr txBox="1"/>
          <p:nvPr/>
        </p:nvSpPr>
        <p:spPr>
          <a:xfrm>
            <a:off x="7152876" y="985058"/>
            <a:ext cx="432041"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Español</a:t>
            </a:r>
            <a:endParaRPr lang="en-US" sz="1000" dirty="0">
              <a:solidFill>
                <a:schemeClr val="bg1"/>
              </a:solidFill>
              <a:latin typeface="Times New Roman" pitchFamily="18" charset="0"/>
              <a:cs typeface="Times New Roman" pitchFamily="18" charset="0"/>
            </a:endParaRPr>
          </a:p>
        </p:txBody>
      </p:sp>
      <p:pic>
        <p:nvPicPr>
          <p:cNvPr id="89" name="Picture 2"/>
          <p:cNvPicPr>
            <a:picLocks noChangeAspect="1" noChangeArrowheads="1"/>
          </p:cNvPicPr>
          <p:nvPr/>
        </p:nvPicPr>
        <p:blipFill>
          <a:blip r:embed="rId6" cstate="print"/>
          <a:srcRect/>
          <a:stretch>
            <a:fillRect/>
          </a:stretch>
        </p:blipFill>
        <p:spPr bwMode="auto">
          <a:xfrm>
            <a:off x="7329001" y="1280888"/>
            <a:ext cx="1485715" cy="221429"/>
          </a:xfrm>
          <a:prstGeom prst="rect">
            <a:avLst/>
          </a:prstGeom>
          <a:noFill/>
          <a:ln w="9525">
            <a:noFill/>
            <a:miter lim="800000"/>
            <a:headEnd/>
            <a:tailEnd/>
          </a:ln>
        </p:spPr>
      </p:pic>
      <p:sp>
        <p:nvSpPr>
          <p:cNvPr id="90" name="Rounded Rectangle 89"/>
          <p:cNvSpPr/>
          <p:nvPr/>
        </p:nvSpPr>
        <p:spPr>
          <a:xfrm>
            <a:off x="6457950" y="2564706"/>
            <a:ext cx="794562" cy="747853"/>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1" name="Picture 6" descr="C:\Users\MARIAL~1\AppData\Local\Temp\SNAGHTML12792b3.PNG"/>
          <p:cNvPicPr>
            <a:picLocks noChangeAspect="1" noChangeArrowheads="1"/>
          </p:cNvPicPr>
          <p:nvPr/>
        </p:nvPicPr>
        <p:blipFill>
          <a:blip r:embed="rId7" cstate="print"/>
          <a:srcRect/>
          <a:stretch>
            <a:fillRect/>
          </a:stretch>
        </p:blipFill>
        <p:spPr bwMode="auto">
          <a:xfrm>
            <a:off x="6460817" y="3344344"/>
            <a:ext cx="64286" cy="64286"/>
          </a:xfrm>
          <a:prstGeom prst="rect">
            <a:avLst/>
          </a:prstGeom>
          <a:noFill/>
        </p:spPr>
      </p:pic>
      <p:pic>
        <p:nvPicPr>
          <p:cNvPr id="102" name="Picture 8" descr="C:\Users\MARIAL~1\AppData\Local\Temp\SNAGHTML127c73a.PNG"/>
          <p:cNvPicPr>
            <a:picLocks noChangeAspect="1" noChangeArrowheads="1"/>
          </p:cNvPicPr>
          <p:nvPr/>
        </p:nvPicPr>
        <p:blipFill>
          <a:blip r:embed="rId8" cstate="print"/>
          <a:srcRect/>
          <a:stretch>
            <a:fillRect/>
          </a:stretch>
        </p:blipFill>
        <p:spPr bwMode="auto">
          <a:xfrm>
            <a:off x="6543946" y="3296842"/>
            <a:ext cx="128572" cy="164286"/>
          </a:xfrm>
          <a:prstGeom prst="rect">
            <a:avLst/>
          </a:prstGeom>
          <a:noFill/>
        </p:spPr>
      </p:pic>
      <p:pic>
        <p:nvPicPr>
          <p:cNvPr id="103" name="Picture 10" descr="C:\Users\MARIAL~1\AppData\Local\Temp\SNAGHTML129b408.PNG"/>
          <p:cNvPicPr>
            <a:picLocks noChangeAspect="1" noChangeArrowheads="1"/>
          </p:cNvPicPr>
          <p:nvPr/>
        </p:nvPicPr>
        <p:blipFill>
          <a:blip r:embed="rId9" cstate="print"/>
          <a:srcRect/>
          <a:stretch>
            <a:fillRect/>
          </a:stretch>
        </p:blipFill>
        <p:spPr bwMode="auto">
          <a:xfrm>
            <a:off x="8491501" y="2276557"/>
            <a:ext cx="292857" cy="307143"/>
          </a:xfrm>
          <a:prstGeom prst="rect">
            <a:avLst/>
          </a:prstGeom>
          <a:noFill/>
          <a:ln>
            <a:solidFill>
              <a:srgbClr val="5191CD"/>
            </a:solidFill>
          </a:ln>
        </p:spPr>
      </p:pic>
      <p:pic>
        <p:nvPicPr>
          <p:cNvPr id="104" name="Picture 10" descr="C:\Users\MARIAL~1\AppData\Local\Temp\SNAGHTML129b408.PNG"/>
          <p:cNvPicPr>
            <a:picLocks noChangeAspect="1" noChangeArrowheads="1"/>
          </p:cNvPicPr>
          <p:nvPr/>
        </p:nvPicPr>
        <p:blipFill>
          <a:blip r:embed="rId9" cstate="print"/>
          <a:srcRect/>
          <a:stretch>
            <a:fillRect/>
          </a:stretch>
        </p:blipFill>
        <p:spPr bwMode="auto">
          <a:xfrm rot="10800000">
            <a:off x="4465301" y="2276557"/>
            <a:ext cx="292857" cy="307143"/>
          </a:xfrm>
          <a:prstGeom prst="rect">
            <a:avLst/>
          </a:prstGeom>
          <a:noFill/>
          <a:ln>
            <a:solidFill>
              <a:srgbClr val="5191CD"/>
            </a:solidFill>
          </a:ln>
        </p:spPr>
      </p:pic>
      <p:pic>
        <p:nvPicPr>
          <p:cNvPr id="1028" name="Picture 4"/>
          <p:cNvPicPr>
            <a:picLocks noChangeAspect="1" noChangeArrowheads="1"/>
          </p:cNvPicPr>
          <p:nvPr/>
        </p:nvPicPr>
        <p:blipFill>
          <a:blip r:embed="rId10" cstate="print"/>
          <a:srcRect/>
          <a:stretch>
            <a:fillRect/>
          </a:stretch>
        </p:blipFill>
        <p:spPr bwMode="auto">
          <a:xfrm>
            <a:off x="604838" y="3892636"/>
            <a:ext cx="3792857" cy="2242857"/>
          </a:xfrm>
          <a:prstGeom prst="rect">
            <a:avLst/>
          </a:prstGeom>
          <a:noFill/>
          <a:ln w="9525">
            <a:noFill/>
            <a:miter lim="800000"/>
            <a:headEnd/>
            <a:tailEnd/>
          </a:ln>
        </p:spPr>
      </p:pic>
      <p:pic>
        <p:nvPicPr>
          <p:cNvPr id="1029" name="Picture 5"/>
          <p:cNvPicPr>
            <a:picLocks noChangeAspect="1" noChangeArrowheads="1"/>
          </p:cNvPicPr>
          <p:nvPr/>
        </p:nvPicPr>
        <p:blipFill>
          <a:blip r:embed="rId11" cstate="print"/>
          <a:srcRect/>
          <a:stretch>
            <a:fillRect/>
          </a:stretch>
        </p:blipFill>
        <p:spPr bwMode="auto">
          <a:xfrm>
            <a:off x="4795838" y="3892636"/>
            <a:ext cx="3778572" cy="2242857"/>
          </a:xfrm>
          <a:prstGeom prst="rect">
            <a:avLst/>
          </a:prstGeom>
          <a:noFill/>
          <a:ln w="9525">
            <a:noFill/>
            <a:miter lim="800000"/>
            <a:headEnd/>
            <a:tailEnd/>
          </a:ln>
        </p:spPr>
      </p:pic>
      <p:sp>
        <p:nvSpPr>
          <p:cNvPr id="112" name="TextBox 111"/>
          <p:cNvSpPr txBox="1"/>
          <p:nvPr/>
        </p:nvSpPr>
        <p:spPr>
          <a:xfrm>
            <a:off x="901755" y="4351010"/>
            <a:ext cx="1415143"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Justify Missing Time</a:t>
            </a:r>
            <a:endParaRPr lang="en-US" sz="800" dirty="0">
              <a:solidFill>
                <a:schemeClr val="bg1"/>
              </a:solidFill>
              <a:latin typeface="Times New Roman" pitchFamily="18" charset="0"/>
              <a:cs typeface="Times New Roman" pitchFamily="18" charset="0"/>
            </a:endParaRPr>
          </a:p>
        </p:txBody>
      </p:sp>
      <p:sp>
        <p:nvSpPr>
          <p:cNvPr id="113" name="TextBox 112"/>
          <p:cNvSpPr txBox="1"/>
          <p:nvPr/>
        </p:nvSpPr>
        <p:spPr>
          <a:xfrm>
            <a:off x="5133513" y="4351010"/>
            <a:ext cx="1781637"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Justify Missing Time | Adams, Julie</a:t>
            </a:r>
            <a:endParaRPr lang="en-US" sz="800" dirty="0">
              <a:solidFill>
                <a:schemeClr val="bg1"/>
              </a:solidFill>
              <a:latin typeface="Times New Roman" pitchFamily="18" charset="0"/>
              <a:cs typeface="Times New Roman" pitchFamily="18" charset="0"/>
            </a:endParaRPr>
          </a:p>
        </p:txBody>
      </p:sp>
      <p:grpSp>
        <p:nvGrpSpPr>
          <p:cNvPr id="44" name="Group 43"/>
          <p:cNvGrpSpPr/>
          <p:nvPr/>
        </p:nvGrpSpPr>
        <p:grpSpPr>
          <a:xfrm>
            <a:off x="4949449" y="1710507"/>
            <a:ext cx="3151307" cy="1683706"/>
            <a:chOff x="4860947" y="1849995"/>
            <a:chExt cx="3151307" cy="1683706"/>
          </a:xfrm>
        </p:grpSpPr>
        <p:grpSp>
          <p:nvGrpSpPr>
            <p:cNvPr id="45" name="Group 44"/>
            <p:cNvGrpSpPr/>
            <p:nvPr/>
          </p:nvGrpSpPr>
          <p:grpSpPr>
            <a:xfrm>
              <a:off x="4933087" y="1849995"/>
              <a:ext cx="3079167" cy="800607"/>
              <a:chOff x="4933087" y="1849995"/>
              <a:chExt cx="3079167" cy="800607"/>
            </a:xfrm>
          </p:grpSpPr>
          <p:grpSp>
            <p:nvGrpSpPr>
              <p:cNvPr id="75" name="Group 74"/>
              <p:cNvGrpSpPr/>
              <p:nvPr/>
            </p:nvGrpSpPr>
            <p:grpSpPr>
              <a:xfrm>
                <a:off x="4933087" y="1973106"/>
                <a:ext cx="476250" cy="645658"/>
                <a:chOff x="4933087" y="1973106"/>
                <a:chExt cx="476250" cy="645658"/>
              </a:xfrm>
            </p:grpSpPr>
            <p:sp>
              <p:nvSpPr>
                <p:cNvPr id="91" name="TextBox 90"/>
                <p:cNvSpPr txBox="1"/>
                <p:nvPr/>
              </p:nvSpPr>
              <p:spPr>
                <a:xfrm>
                  <a:off x="4980038" y="1973106"/>
                  <a:ext cx="382349"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Callback</a:t>
                  </a:r>
                  <a:endParaRPr lang="en-US" sz="800" dirty="0">
                    <a:solidFill>
                      <a:schemeClr val="bg1"/>
                    </a:solidFill>
                    <a:latin typeface="Times New Roman" pitchFamily="18" charset="0"/>
                    <a:cs typeface="Times New Roman" pitchFamily="18" charset="0"/>
                  </a:endParaRPr>
                </a:p>
              </p:txBody>
            </p:sp>
            <p:pic>
              <p:nvPicPr>
                <p:cNvPr id="108" name="Picture 2" descr="C:\7.0_projects\kronos_terminal_ee_training_kit\7.0_development\images\InTouch_icons_50x50n\CallForAssistance_50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3087" y="2142514"/>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 name="Group 75"/>
              <p:cNvGrpSpPr/>
              <p:nvPr/>
            </p:nvGrpSpPr>
            <p:grpSpPr>
              <a:xfrm>
                <a:off x="5654711" y="1849995"/>
                <a:ext cx="571503" cy="800607"/>
                <a:chOff x="5655278" y="1849995"/>
                <a:chExt cx="571503" cy="800607"/>
              </a:xfrm>
            </p:grpSpPr>
            <p:sp>
              <p:nvSpPr>
                <p:cNvPr id="84" name="TextBox 83"/>
                <p:cNvSpPr txBox="1"/>
                <p:nvPr/>
              </p:nvSpPr>
              <p:spPr>
                <a:xfrm>
                  <a:off x="5655278" y="1849995"/>
                  <a:ext cx="571503" cy="264688"/>
                </a:xfrm>
                <a:prstGeom prst="rect">
                  <a:avLst/>
                </a:prstGeom>
                <a:noFill/>
              </p:spPr>
              <p:txBody>
                <a:bodyPr wrap="none" lIns="9144" tIns="9144" rIns="9144" bIns="9144" rtlCol="0" anchor="ctr" anchorCtr="0">
                  <a:spAutoFit/>
                </a:bodyPr>
                <a:lstStyle/>
                <a:p>
                  <a:pPr algn="ctr"/>
                  <a:r>
                    <a:rPr lang="en-US" sz="800" dirty="0" smtClean="0">
                      <a:solidFill>
                        <a:schemeClr val="bg1"/>
                      </a:solidFill>
                      <a:latin typeface="Times New Roman" pitchFamily="18" charset="0"/>
                      <a:cs typeface="Times New Roman" pitchFamily="18" charset="0"/>
                    </a:rPr>
                    <a:t>Transfer with</a:t>
                  </a:r>
                  <a:br>
                    <a:rPr lang="en-US" sz="800" dirty="0" smtClean="0">
                      <a:solidFill>
                        <a:schemeClr val="bg1"/>
                      </a:solidFill>
                      <a:latin typeface="Times New Roman" pitchFamily="18" charset="0"/>
                      <a:cs typeface="Times New Roman" pitchFamily="18" charset="0"/>
                    </a:rPr>
                  </a:br>
                  <a:r>
                    <a:rPr lang="en-US" sz="800" dirty="0" smtClean="0">
                      <a:solidFill>
                        <a:schemeClr val="bg1"/>
                      </a:solidFill>
                      <a:latin typeface="Times New Roman" pitchFamily="18" charset="0"/>
                      <a:cs typeface="Times New Roman" pitchFamily="18" charset="0"/>
                    </a:rPr>
                    <a:t>Comment</a:t>
                  </a:r>
                  <a:endParaRPr lang="en-US" sz="800" dirty="0">
                    <a:solidFill>
                      <a:schemeClr val="bg1"/>
                    </a:solidFill>
                    <a:latin typeface="Times New Roman" pitchFamily="18" charset="0"/>
                    <a:cs typeface="Times New Roman" pitchFamily="18" charset="0"/>
                  </a:endParaRPr>
                </a:p>
              </p:txBody>
            </p:sp>
            <p:pic>
              <p:nvPicPr>
                <p:cNvPr id="85" name="Picture 3" descr="C:\7.0_projects\kronos_terminal_ee_training_kit\7.0_development\images\InTouch_icons_50x50n\JobTransfer_50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6417" y="2174352"/>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p:cNvGrpSpPr/>
              <p:nvPr/>
            </p:nvGrpSpPr>
            <p:grpSpPr>
              <a:xfrm>
                <a:off x="6471588" y="1973106"/>
                <a:ext cx="537840" cy="645658"/>
                <a:chOff x="6501200" y="1973106"/>
                <a:chExt cx="537840" cy="645658"/>
              </a:xfrm>
            </p:grpSpPr>
            <p:sp>
              <p:nvSpPr>
                <p:cNvPr id="82" name="TextBox 81"/>
                <p:cNvSpPr txBox="1"/>
                <p:nvPr/>
              </p:nvSpPr>
              <p:spPr>
                <a:xfrm>
                  <a:off x="6501200" y="1973106"/>
                  <a:ext cx="537840"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Cancel Meal</a:t>
                  </a:r>
                  <a:endParaRPr lang="en-US" sz="800" dirty="0">
                    <a:solidFill>
                      <a:schemeClr val="bg1"/>
                    </a:solidFill>
                    <a:latin typeface="Times New Roman" pitchFamily="18" charset="0"/>
                    <a:cs typeface="Times New Roman" pitchFamily="18" charset="0"/>
                  </a:endParaRPr>
                </a:p>
              </p:txBody>
            </p:sp>
            <p:pic>
              <p:nvPicPr>
                <p:cNvPr id="83" name="Picture 4" descr="C:\7.0_projects\kronos_terminal_ee_training_kit\7.0_development\images\InTouch_icons_50x50n\CancelMealDeduction_50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31995" y="2142514"/>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 name="Group 78"/>
              <p:cNvGrpSpPr/>
              <p:nvPr/>
            </p:nvGrpSpPr>
            <p:grpSpPr>
              <a:xfrm>
                <a:off x="7254803" y="1973106"/>
                <a:ext cx="757451" cy="655927"/>
                <a:chOff x="7254803" y="1973106"/>
                <a:chExt cx="757451" cy="655927"/>
              </a:xfrm>
            </p:grpSpPr>
            <p:sp>
              <p:nvSpPr>
                <p:cNvPr id="80" name="TextBox 79"/>
                <p:cNvSpPr txBox="1"/>
                <p:nvPr/>
              </p:nvSpPr>
              <p:spPr>
                <a:xfrm>
                  <a:off x="7254803" y="1973106"/>
                  <a:ext cx="757451"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Request Time Off</a:t>
                  </a:r>
                  <a:endParaRPr lang="en-US" sz="800" dirty="0">
                    <a:solidFill>
                      <a:schemeClr val="bg1"/>
                    </a:solidFill>
                    <a:latin typeface="Times New Roman" pitchFamily="18" charset="0"/>
                    <a:cs typeface="Times New Roman" pitchFamily="18" charset="0"/>
                  </a:endParaRPr>
                </a:p>
              </p:txBody>
            </p:sp>
            <p:pic>
              <p:nvPicPr>
                <p:cNvPr id="81" name="Picture 5" descr="C:\7.0_projects\kronos_terminal_ee_training_kit\7.0_development\images\InTouch_icons_50x50n\RequestTimeOff_50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95403" y="2152783"/>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6" name="Group 45"/>
            <p:cNvGrpSpPr/>
            <p:nvPr/>
          </p:nvGrpSpPr>
          <p:grpSpPr>
            <a:xfrm>
              <a:off x="4860947" y="2788301"/>
              <a:ext cx="3139285" cy="745400"/>
              <a:chOff x="4860947" y="2788301"/>
              <a:chExt cx="3139285" cy="745400"/>
            </a:xfrm>
          </p:grpSpPr>
          <p:grpSp>
            <p:nvGrpSpPr>
              <p:cNvPr id="47" name="Group 46"/>
              <p:cNvGrpSpPr/>
              <p:nvPr/>
            </p:nvGrpSpPr>
            <p:grpSpPr>
              <a:xfrm>
                <a:off x="4860947" y="2909231"/>
                <a:ext cx="656462" cy="617827"/>
                <a:chOff x="4860947" y="2909231"/>
                <a:chExt cx="656462" cy="617827"/>
              </a:xfrm>
            </p:grpSpPr>
            <p:sp>
              <p:nvSpPr>
                <p:cNvPr id="73" name="TextBox 72"/>
                <p:cNvSpPr txBox="1"/>
                <p:nvPr/>
              </p:nvSpPr>
              <p:spPr>
                <a:xfrm>
                  <a:off x="4860947" y="2909231"/>
                  <a:ext cx="656462"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View Timecard</a:t>
                  </a:r>
                  <a:endParaRPr lang="en-US" sz="800" dirty="0">
                    <a:solidFill>
                      <a:schemeClr val="bg1"/>
                    </a:solidFill>
                    <a:latin typeface="Times New Roman" pitchFamily="18" charset="0"/>
                    <a:cs typeface="Times New Roman" pitchFamily="18" charset="0"/>
                  </a:endParaRPr>
                </a:p>
              </p:txBody>
            </p:sp>
            <p:pic>
              <p:nvPicPr>
                <p:cNvPr id="74" name="Picture 6" descr="C:\7.0_projects\kronos_terminal_ee_training_kit\7.0_development\images\InTouch_icons_50x50n\ViewTimecard_50n.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1053" y="305080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p:cNvGrpSpPr/>
              <p:nvPr/>
            </p:nvGrpSpPr>
            <p:grpSpPr>
              <a:xfrm>
                <a:off x="5674127" y="2909231"/>
                <a:ext cx="627608" cy="565857"/>
                <a:chOff x="5658097" y="2909231"/>
                <a:chExt cx="627608" cy="565857"/>
              </a:xfrm>
            </p:grpSpPr>
            <p:sp>
              <p:nvSpPr>
                <p:cNvPr id="70" name="TextBox 69"/>
                <p:cNvSpPr txBox="1"/>
                <p:nvPr/>
              </p:nvSpPr>
              <p:spPr>
                <a:xfrm>
                  <a:off x="5658097" y="2909231"/>
                  <a:ext cx="627608"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View Accruals</a:t>
                  </a:r>
                  <a:endParaRPr lang="en-US" sz="800" dirty="0">
                    <a:solidFill>
                      <a:schemeClr val="bg1"/>
                    </a:solidFill>
                    <a:latin typeface="Times New Roman" pitchFamily="18" charset="0"/>
                    <a:cs typeface="Times New Roman" pitchFamily="18" charset="0"/>
                  </a:endParaRPr>
                </a:p>
              </p:txBody>
            </p:sp>
            <p:pic>
              <p:nvPicPr>
                <p:cNvPr id="71" name="Picture 7" descr="C:\7.0_projects\kronos_terminal_ee_training_kit\7.0_development\images\InTouch_icons_50x50n\ViewAccruals_50n.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33776" y="299883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6458453" y="2788301"/>
                <a:ext cx="592342" cy="675917"/>
                <a:chOff x="6455247" y="2788301"/>
                <a:chExt cx="592342" cy="675917"/>
              </a:xfrm>
            </p:grpSpPr>
            <p:sp>
              <p:nvSpPr>
                <p:cNvPr id="68" name="TextBox 67"/>
                <p:cNvSpPr txBox="1"/>
                <p:nvPr/>
              </p:nvSpPr>
              <p:spPr>
                <a:xfrm>
                  <a:off x="6455247" y="2788301"/>
                  <a:ext cx="592342" cy="264688"/>
                </a:xfrm>
                <a:prstGeom prst="rect">
                  <a:avLst/>
                </a:prstGeom>
                <a:noFill/>
              </p:spPr>
              <p:txBody>
                <a:bodyPr wrap="none" lIns="9144" tIns="9144" rIns="9144" bIns="9144" rtlCol="0" anchor="ctr" anchorCtr="0">
                  <a:spAutoFit/>
                </a:bodyPr>
                <a:lstStyle/>
                <a:p>
                  <a:pPr algn="ctr"/>
                  <a:r>
                    <a:rPr lang="en-US" sz="800" dirty="0" smtClean="0">
                      <a:solidFill>
                        <a:schemeClr val="bg1"/>
                      </a:solidFill>
                      <a:latin typeface="Times New Roman" pitchFamily="18" charset="0"/>
                      <a:cs typeface="Times New Roman" pitchFamily="18" charset="0"/>
                    </a:rPr>
                    <a:t>Justify </a:t>
                  </a:r>
                </a:p>
                <a:p>
                  <a:pPr algn="ctr"/>
                  <a:r>
                    <a:rPr lang="en-US" sz="800" dirty="0" smtClean="0">
                      <a:solidFill>
                        <a:schemeClr val="bg1"/>
                      </a:solidFill>
                      <a:latin typeface="Times New Roman" pitchFamily="18" charset="0"/>
                      <a:cs typeface="Times New Roman" pitchFamily="18" charset="0"/>
                    </a:rPr>
                    <a:t>Missing Time</a:t>
                  </a:r>
                  <a:endParaRPr lang="en-US" sz="800" dirty="0">
                    <a:solidFill>
                      <a:schemeClr val="bg1"/>
                    </a:solidFill>
                    <a:latin typeface="Times New Roman" pitchFamily="18" charset="0"/>
                    <a:cs typeface="Times New Roman" pitchFamily="18" charset="0"/>
                  </a:endParaRPr>
                </a:p>
              </p:txBody>
            </p:sp>
            <p:pic>
              <p:nvPicPr>
                <p:cNvPr id="69" name="Picture 8" descr="C:\7.0_projects\kronos_terminal_ee_training_kit\7.0_development\images\InTouch_icons_50x50n\MissingTime_50n.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13293" y="298796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p:cNvGrpSpPr/>
              <p:nvPr/>
            </p:nvGrpSpPr>
            <p:grpSpPr>
              <a:xfrm>
                <a:off x="7207514" y="2909231"/>
                <a:ext cx="792718" cy="624470"/>
                <a:chOff x="7207514" y="2909231"/>
                <a:chExt cx="792718" cy="624470"/>
              </a:xfrm>
            </p:grpSpPr>
            <p:sp>
              <p:nvSpPr>
                <p:cNvPr id="51" name="TextBox 50"/>
                <p:cNvSpPr txBox="1"/>
                <p:nvPr/>
              </p:nvSpPr>
              <p:spPr>
                <a:xfrm>
                  <a:off x="7207514" y="2909231"/>
                  <a:ext cx="792718"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Approve Timecard</a:t>
                  </a:r>
                  <a:endParaRPr lang="en-US" sz="800" dirty="0">
                    <a:solidFill>
                      <a:schemeClr val="bg1"/>
                    </a:solidFill>
                    <a:latin typeface="Times New Roman" pitchFamily="18" charset="0"/>
                    <a:cs typeface="Times New Roman" pitchFamily="18" charset="0"/>
                  </a:endParaRPr>
                </a:p>
              </p:txBody>
            </p:sp>
            <p:pic>
              <p:nvPicPr>
                <p:cNvPr id="53" name="Picture 9" descr="C:\7.0_projects\kronos_terminal_ee_training_kit\7.0_development\images\InTouch_icons_50x50n\ApproveTimecard_50n.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65748" y="3057451"/>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61" name="Text Box 4"/>
          <p:cNvSpPr txBox="1">
            <a:spLocks noChangeArrowheads="1"/>
          </p:cNvSpPr>
          <p:nvPr/>
        </p:nvSpPr>
        <p:spPr bwMode="auto">
          <a:xfrm>
            <a:off x="6956001" y="6282140"/>
            <a:ext cx="1644650" cy="304800"/>
          </a:xfrm>
          <a:prstGeom prst="rect">
            <a:avLst/>
          </a:prstGeom>
          <a:noFill/>
          <a:ln w="9525">
            <a:noFill/>
            <a:miter lim="800000"/>
            <a:headEnd/>
            <a:tailEnd/>
          </a:ln>
        </p:spPr>
        <p:txBody>
          <a:bodyPr lIns="0" tIns="0" rIns="0" bIns="0">
            <a:spAutoFit/>
          </a:bodyPr>
          <a:lstStyle/>
          <a:p>
            <a:pPr algn="r">
              <a:spcBef>
                <a:spcPct val="50000"/>
              </a:spcBef>
            </a:pPr>
            <a:r>
              <a:rPr lang="en-US" sz="2000" i="1" dirty="0">
                <a:solidFill>
                  <a:srgbClr val="5191CD"/>
                </a:solidFill>
                <a:latin typeface="Calibri" pitchFamily="34" charset="0"/>
              </a:rPr>
              <a:t>(Continued)</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576263" y="3486151"/>
            <a:ext cx="3807143" cy="2271429"/>
          </a:xfrm>
          <a:prstGeom prst="rect">
            <a:avLst/>
          </a:prstGeom>
          <a:noFill/>
          <a:ln w="9525">
            <a:noFill/>
            <a:miter lim="800000"/>
            <a:headEnd/>
            <a:tailEnd/>
          </a:ln>
        </p:spPr>
      </p:pic>
      <p:sp>
        <p:nvSpPr>
          <p:cNvPr id="52" name="Title 51"/>
          <p:cNvSpPr>
            <a:spLocks noGrp="1"/>
          </p:cNvSpPr>
          <p:nvPr>
            <p:ph type="title"/>
          </p:nvPr>
        </p:nvSpPr>
        <p:spPr/>
        <p:txBody>
          <a:bodyPr/>
          <a:lstStyle/>
          <a:p>
            <a:r>
              <a:rPr lang="en-US" dirty="0" smtClean="0"/>
              <a:t>Justify Missing Time </a:t>
            </a:r>
            <a:r>
              <a:rPr lang="en-US" sz="2000" i="1" dirty="0" smtClean="0"/>
              <a:t>(Continued)</a:t>
            </a:r>
            <a:endParaRPr lang="en-US" sz="2000" i="1" dirty="0"/>
          </a:p>
        </p:txBody>
      </p:sp>
      <p:sp>
        <p:nvSpPr>
          <p:cNvPr id="54" name="Text Placeholder 39"/>
          <p:cNvSpPr>
            <a:spLocks noGrp="1"/>
          </p:cNvSpPr>
          <p:nvPr>
            <p:ph type="body" sz="quarter" idx="11"/>
          </p:nvPr>
        </p:nvSpPr>
        <p:spPr/>
        <p:txBody>
          <a:bodyPr/>
          <a:lstStyle/>
          <a:p>
            <a:pPr marL="457200" indent="-457200">
              <a:buFont typeface="+mj-lt"/>
              <a:buAutoNum type="arabicParenR" startAt="4"/>
            </a:pPr>
            <a:r>
              <a:rPr lang="en-US" dirty="0" smtClean="0"/>
              <a:t>Select the duration pay code for this exception from the list of pay codes. Use the arrow keys if necessary. </a:t>
            </a:r>
          </a:p>
          <a:p>
            <a:pPr lvl="1"/>
            <a:r>
              <a:rPr lang="en-US" dirty="0" smtClean="0"/>
              <a:t>Note: Pay Codes with an asterisk require a manager’s approval. </a:t>
            </a:r>
          </a:p>
        </p:txBody>
      </p:sp>
      <p:sp>
        <p:nvSpPr>
          <p:cNvPr id="45" name="TextBox 44"/>
          <p:cNvSpPr txBox="1"/>
          <p:nvPr/>
        </p:nvSpPr>
        <p:spPr>
          <a:xfrm>
            <a:off x="873180" y="3494718"/>
            <a:ext cx="679395"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Justify Missing </a:t>
            </a:r>
            <a:endParaRPr lang="en-US" sz="800" dirty="0">
              <a:solidFill>
                <a:schemeClr val="bg1"/>
              </a:solidFill>
              <a:latin typeface="Times New Roman" pitchFamily="18" charset="0"/>
              <a:cs typeface="Times New Roman" pitchFamily="18" charset="0"/>
            </a:endParaRPr>
          </a:p>
        </p:txBody>
      </p:sp>
      <p:sp>
        <p:nvSpPr>
          <p:cNvPr id="46" name="TextBox 45"/>
          <p:cNvSpPr txBox="1"/>
          <p:nvPr/>
        </p:nvSpPr>
        <p:spPr>
          <a:xfrm>
            <a:off x="2044335" y="4339296"/>
            <a:ext cx="608372" cy="141577"/>
          </a:xfrm>
          <a:prstGeom prst="rect">
            <a:avLst/>
          </a:prstGeom>
          <a:noFill/>
        </p:spPr>
        <p:txBody>
          <a:bodyPr wrap="none" lIns="9144" tIns="9144" rIns="9144" bIns="9144" rtlCol="0" anchor="ctr" anchorCtr="0">
            <a:spAutoFit/>
          </a:bodyPr>
          <a:lstStyle/>
          <a:p>
            <a:pPr>
              <a:spcAft>
                <a:spcPts val="800"/>
              </a:spcAft>
            </a:pPr>
            <a:r>
              <a:rPr lang="en-US" sz="800" dirty="0" smtClean="0">
                <a:latin typeface="Times New Roman" pitchFamily="18" charset="0"/>
                <a:cs typeface="Times New Roman" pitchFamily="18" charset="0"/>
              </a:rPr>
              <a:t>*MT-Absence</a:t>
            </a:r>
          </a:p>
        </p:txBody>
      </p:sp>
      <p:sp>
        <p:nvSpPr>
          <p:cNvPr id="47" name="TextBox 46"/>
          <p:cNvSpPr txBox="1"/>
          <p:nvPr/>
        </p:nvSpPr>
        <p:spPr>
          <a:xfrm>
            <a:off x="2044335" y="4663146"/>
            <a:ext cx="609975" cy="141577"/>
          </a:xfrm>
          <a:prstGeom prst="rect">
            <a:avLst/>
          </a:prstGeom>
          <a:noFill/>
        </p:spPr>
        <p:txBody>
          <a:bodyPr wrap="none" lIns="9144" tIns="9144" rIns="9144" bIns="9144" rtlCol="0" anchor="ctr" anchorCtr="0">
            <a:spAutoFit/>
          </a:bodyPr>
          <a:lstStyle/>
          <a:p>
            <a:pPr>
              <a:spcAft>
                <a:spcPts val="800"/>
              </a:spcAft>
            </a:pPr>
            <a:r>
              <a:rPr lang="en-US" sz="800" dirty="0" smtClean="0">
                <a:latin typeface="Times New Roman" pitchFamily="18" charset="0"/>
                <a:cs typeface="Times New Roman" pitchFamily="18" charset="0"/>
              </a:rPr>
              <a:t>*MT-Training</a:t>
            </a:r>
            <a:endParaRPr lang="en-US" sz="800" dirty="0">
              <a:latin typeface="Times New Roman" pitchFamily="18" charset="0"/>
              <a:cs typeface="Times New Roman" pitchFamily="18" charset="0"/>
            </a:endParaRPr>
          </a:p>
        </p:txBody>
      </p:sp>
      <p:sp>
        <p:nvSpPr>
          <p:cNvPr id="49" name="TextBox 48"/>
          <p:cNvSpPr txBox="1"/>
          <p:nvPr/>
        </p:nvSpPr>
        <p:spPr>
          <a:xfrm>
            <a:off x="1816156" y="3556193"/>
            <a:ext cx="269820" cy="126188"/>
          </a:xfrm>
          <a:prstGeom prst="rect">
            <a:avLst/>
          </a:prstGeom>
          <a:noFill/>
        </p:spPr>
        <p:txBody>
          <a:bodyPr wrap="square" lIns="9144" tIns="9144" rIns="9144" bIns="9144" rtlCol="0" anchor="ctr" anchorCtr="0">
            <a:spAutoFit/>
          </a:bodyPr>
          <a:lstStyle/>
          <a:p>
            <a:r>
              <a:rPr lang="en-US" sz="700" dirty="0" smtClean="0">
                <a:solidFill>
                  <a:srgbClr val="FFCF00"/>
                </a:solidFill>
                <a:latin typeface="Times New Roman" pitchFamily="18" charset="0"/>
                <a:cs typeface="Times New Roman" pitchFamily="18" charset="0"/>
              </a:rPr>
              <a:t>1:30</a:t>
            </a:r>
            <a:endParaRPr lang="en-US" sz="700" dirty="0">
              <a:solidFill>
                <a:srgbClr val="FFCF00"/>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4" cstate="print"/>
          <a:srcRect/>
          <a:stretch>
            <a:fillRect/>
          </a:stretch>
        </p:blipFill>
        <p:spPr bwMode="auto">
          <a:xfrm>
            <a:off x="4752975" y="3471863"/>
            <a:ext cx="3800000" cy="2250000"/>
          </a:xfrm>
          <a:prstGeom prst="rect">
            <a:avLst/>
          </a:prstGeom>
          <a:noFill/>
          <a:ln w="9525">
            <a:noFill/>
            <a:miter lim="800000"/>
            <a:headEnd/>
            <a:tailEnd/>
          </a:ln>
        </p:spPr>
      </p:pic>
      <p:sp>
        <p:nvSpPr>
          <p:cNvPr id="51" name="TextBox 50"/>
          <p:cNvSpPr txBox="1"/>
          <p:nvPr/>
        </p:nvSpPr>
        <p:spPr>
          <a:xfrm>
            <a:off x="5064180" y="3494718"/>
            <a:ext cx="679395"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Justify Missing </a:t>
            </a:r>
            <a:endParaRPr lang="en-US" sz="800" dirty="0">
              <a:solidFill>
                <a:schemeClr val="bg1"/>
              </a:solidFill>
              <a:latin typeface="Times New Roman" pitchFamily="18" charset="0"/>
              <a:cs typeface="Times New Roman" pitchFamily="18" charset="0"/>
            </a:endParaRPr>
          </a:p>
        </p:txBody>
      </p:sp>
      <p:sp>
        <p:nvSpPr>
          <p:cNvPr id="53" name="TextBox 52"/>
          <p:cNvSpPr txBox="1"/>
          <p:nvPr/>
        </p:nvSpPr>
        <p:spPr>
          <a:xfrm>
            <a:off x="6007156" y="3556193"/>
            <a:ext cx="269820" cy="126188"/>
          </a:xfrm>
          <a:prstGeom prst="rect">
            <a:avLst/>
          </a:prstGeom>
          <a:noFill/>
        </p:spPr>
        <p:txBody>
          <a:bodyPr wrap="square" lIns="9144" tIns="9144" rIns="9144" bIns="9144" rtlCol="0" anchor="ctr" anchorCtr="0">
            <a:spAutoFit/>
          </a:bodyPr>
          <a:lstStyle/>
          <a:p>
            <a:r>
              <a:rPr lang="en-US" sz="700" dirty="0" smtClean="0">
                <a:solidFill>
                  <a:srgbClr val="FFCF00"/>
                </a:solidFill>
                <a:latin typeface="Times New Roman" pitchFamily="18" charset="0"/>
                <a:cs typeface="Times New Roman" pitchFamily="18" charset="0"/>
              </a:rPr>
              <a:t>1:30</a:t>
            </a:r>
            <a:endParaRPr lang="en-US" sz="700" dirty="0">
              <a:solidFill>
                <a:srgbClr val="FFCF00"/>
              </a:solidFill>
              <a:latin typeface="Times New Roman" pitchFamily="18" charset="0"/>
              <a:cs typeface="Times New Roman" pitchFamily="18" charset="0"/>
            </a:endParaRPr>
          </a:p>
        </p:txBody>
      </p:sp>
      <p:sp>
        <p:nvSpPr>
          <p:cNvPr id="61" name="TextBox 60"/>
          <p:cNvSpPr txBox="1"/>
          <p:nvPr/>
        </p:nvSpPr>
        <p:spPr>
          <a:xfrm>
            <a:off x="5416185" y="4044021"/>
            <a:ext cx="69763" cy="141577"/>
          </a:xfrm>
          <a:prstGeom prst="rect">
            <a:avLst/>
          </a:prstGeom>
          <a:noFill/>
        </p:spPr>
        <p:txBody>
          <a:bodyPr wrap="none" lIns="9144" tIns="9144" rIns="9144" bIns="9144" rtlCol="0" anchor="ctr" anchorCtr="0">
            <a:spAutoFit/>
          </a:bodyPr>
          <a:lstStyle/>
          <a:p>
            <a:pPr>
              <a:spcAft>
                <a:spcPts val="800"/>
              </a:spcAft>
            </a:pPr>
            <a:r>
              <a:rPr lang="en-US" sz="800" dirty="0" smtClean="0">
                <a:latin typeface="Times New Roman" pitchFamily="18" charset="0"/>
                <a:cs typeface="Times New Roman" pitchFamily="18" charset="0"/>
              </a:rPr>
              <a:t>2</a:t>
            </a:r>
            <a:endParaRPr lang="en-US" sz="800" dirty="0">
              <a:latin typeface="Times New Roman" pitchFamily="18" charset="0"/>
              <a:cs typeface="Times New Roman" pitchFamily="18" charset="0"/>
            </a:endParaRPr>
          </a:p>
        </p:txBody>
      </p:sp>
      <p:sp>
        <p:nvSpPr>
          <p:cNvPr id="64" name="TextBox 63"/>
          <p:cNvSpPr txBox="1"/>
          <p:nvPr/>
        </p:nvSpPr>
        <p:spPr>
          <a:xfrm>
            <a:off x="5359035" y="4396446"/>
            <a:ext cx="201209" cy="141577"/>
          </a:xfrm>
          <a:prstGeom prst="rect">
            <a:avLst/>
          </a:prstGeom>
          <a:noFill/>
        </p:spPr>
        <p:txBody>
          <a:bodyPr wrap="none" lIns="9144" tIns="9144" rIns="9144" bIns="9144" rtlCol="0" anchor="ctr" anchorCtr="0">
            <a:spAutoFit/>
          </a:bodyPr>
          <a:lstStyle/>
          <a:p>
            <a:pPr>
              <a:spcAft>
                <a:spcPts val="800"/>
              </a:spcAft>
            </a:pPr>
            <a:r>
              <a:rPr lang="en-US" sz="800" dirty="0" smtClean="0">
                <a:latin typeface="Times New Roman" pitchFamily="18" charset="0"/>
                <a:cs typeface="Times New Roman" pitchFamily="18" charset="0"/>
              </a:rPr>
              <a:t>1:30</a:t>
            </a:r>
            <a:endParaRPr lang="en-US" sz="800" dirty="0">
              <a:latin typeface="Times New Roman" pitchFamily="18" charset="0"/>
              <a:cs typeface="Times New Roman" pitchFamily="18" charset="0"/>
            </a:endParaRPr>
          </a:p>
        </p:txBody>
      </p:sp>
      <p:sp>
        <p:nvSpPr>
          <p:cNvPr id="67" name="TextBox 66"/>
          <p:cNvSpPr txBox="1"/>
          <p:nvPr/>
        </p:nvSpPr>
        <p:spPr>
          <a:xfrm>
            <a:off x="8007405" y="3772402"/>
            <a:ext cx="412695" cy="233910"/>
          </a:xfrm>
          <a:prstGeom prst="rect">
            <a:avLst/>
          </a:prstGeom>
          <a:noFill/>
        </p:spPr>
        <p:txBody>
          <a:bodyPr wrap="square" lIns="9144" tIns="9144" rIns="9144" bIns="9144" rtlCol="0" anchor="ctr" anchorCtr="0">
            <a:spAutoFit/>
          </a:bodyPr>
          <a:lstStyle/>
          <a:p>
            <a:r>
              <a:rPr lang="en-US" sz="1400" dirty="0" smtClean="0">
                <a:solidFill>
                  <a:schemeClr val="bg1"/>
                </a:solidFill>
                <a:latin typeface="Times New Roman" pitchFamily="18" charset="0"/>
                <a:cs typeface="Times New Roman" pitchFamily="18" charset="0"/>
              </a:rPr>
              <a:t>1:30</a:t>
            </a:r>
            <a:endParaRPr lang="en-US" sz="1400" dirty="0">
              <a:solidFill>
                <a:schemeClr val="bg1"/>
              </a:solidFill>
              <a:latin typeface="Times New Roman" pitchFamily="18" charset="0"/>
              <a:cs typeface="Times New Roman" pitchFamily="18" charset="0"/>
            </a:endParaRPr>
          </a:p>
        </p:txBody>
      </p:sp>
      <p:sp>
        <p:nvSpPr>
          <p:cNvPr id="15" name="Text Box 4"/>
          <p:cNvSpPr txBox="1">
            <a:spLocks noChangeArrowheads="1"/>
          </p:cNvSpPr>
          <p:nvPr/>
        </p:nvSpPr>
        <p:spPr bwMode="auto">
          <a:xfrm>
            <a:off x="7329488" y="6024563"/>
            <a:ext cx="1644650" cy="304800"/>
          </a:xfrm>
          <a:prstGeom prst="rect">
            <a:avLst/>
          </a:prstGeom>
          <a:noFill/>
          <a:ln w="9525">
            <a:noFill/>
            <a:miter lim="800000"/>
            <a:headEnd/>
            <a:tailEnd/>
          </a:ln>
        </p:spPr>
        <p:txBody>
          <a:bodyPr lIns="0" tIns="0" rIns="0" bIns="0">
            <a:spAutoFit/>
          </a:bodyPr>
          <a:lstStyle/>
          <a:p>
            <a:pPr algn="r">
              <a:spcBef>
                <a:spcPct val="50000"/>
              </a:spcBef>
            </a:pPr>
            <a:r>
              <a:rPr lang="en-US" sz="2000" i="1" dirty="0">
                <a:solidFill>
                  <a:srgbClr val="5191CD"/>
                </a:solidFill>
                <a:latin typeface="Calibri" pitchFamily="34" charset="0"/>
              </a:rPr>
              <a:t>(Continued)</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Approve Timecard Online</a:t>
            </a:r>
          </a:p>
        </p:txBody>
      </p:sp>
      <p:sp>
        <p:nvSpPr>
          <p:cNvPr id="40" name="Text Placeholder 39"/>
          <p:cNvSpPr>
            <a:spLocks noGrp="1"/>
          </p:cNvSpPr>
          <p:nvPr>
            <p:ph type="body" sz="quarter" idx="11"/>
          </p:nvPr>
        </p:nvSpPr>
        <p:spPr>
          <a:xfrm>
            <a:off x="274320" y="945587"/>
            <a:ext cx="4042499" cy="5148262"/>
          </a:xfrm>
        </p:spPr>
        <p:txBody>
          <a:bodyPr/>
          <a:lstStyle/>
          <a:p>
            <a:pPr>
              <a:spcBef>
                <a:spcPts val="400"/>
              </a:spcBef>
              <a:buFontTx/>
              <a:buAutoNum type="arabicParenR"/>
            </a:pPr>
            <a:r>
              <a:rPr lang="en-US" sz="2000" dirty="0" smtClean="0">
                <a:latin typeface="Calibri" pitchFamily="34" charset="0"/>
              </a:rPr>
              <a:t>Press the Approve Timecard </a:t>
            </a:r>
            <a:br>
              <a:rPr lang="en-US" sz="2000" dirty="0" smtClean="0">
                <a:latin typeface="Calibri" pitchFamily="34" charset="0"/>
              </a:rPr>
            </a:br>
            <a:r>
              <a:rPr lang="en-US" sz="2000" dirty="0" smtClean="0">
                <a:latin typeface="Calibri" pitchFamily="34" charset="0"/>
              </a:rPr>
              <a:t>soft key.</a:t>
            </a:r>
          </a:p>
          <a:p>
            <a:pPr>
              <a:spcBef>
                <a:spcPts val="400"/>
              </a:spcBef>
              <a:buFontTx/>
              <a:buAutoNum type="arabicParenR"/>
            </a:pPr>
            <a:r>
              <a:rPr lang="en-US" sz="2000" dirty="0" smtClean="0">
                <a:latin typeface="Calibri" pitchFamily="34" charset="0"/>
              </a:rPr>
              <a:t>Swipe your badge or enter your Wildcat ID.</a:t>
            </a:r>
          </a:p>
          <a:p>
            <a:pPr>
              <a:spcBef>
                <a:spcPts val="400"/>
              </a:spcBef>
              <a:buFontTx/>
              <a:buAutoNum type="arabicParenR"/>
            </a:pPr>
            <a:r>
              <a:rPr lang="en-US" sz="2000" dirty="0" smtClean="0">
                <a:latin typeface="Calibri" pitchFamily="34" charset="0"/>
              </a:rPr>
              <a:t>To select a time period, press the soft key that corresponds to the period of time you want to approve.</a:t>
            </a:r>
          </a:p>
        </p:txBody>
      </p:sp>
      <p:pic>
        <p:nvPicPr>
          <p:cNvPr id="41" name="Picture 40" descr="InTouch_screen_display.bmp"/>
          <p:cNvPicPr>
            <a:picLocks noChangeAspect="1"/>
          </p:cNvPicPr>
          <p:nvPr/>
        </p:nvPicPr>
        <p:blipFill>
          <a:blip r:embed="rId3" cstate="print"/>
          <a:stretch>
            <a:fillRect/>
          </a:stretch>
        </p:blipFill>
        <p:spPr>
          <a:xfrm>
            <a:off x="4351273" y="1323741"/>
            <a:ext cx="4555594" cy="2759958"/>
          </a:xfrm>
          <a:prstGeom prst="rect">
            <a:avLst/>
          </a:prstGeom>
        </p:spPr>
      </p:pic>
      <p:pic>
        <p:nvPicPr>
          <p:cNvPr id="42" name="Picture 41" descr="keypad.bmp"/>
          <p:cNvPicPr>
            <a:picLocks noChangeAspect="1"/>
          </p:cNvPicPr>
          <p:nvPr/>
        </p:nvPicPr>
        <p:blipFill>
          <a:blip r:embed="rId4" cstate="print"/>
          <a:stretch>
            <a:fillRect/>
          </a:stretch>
        </p:blipFill>
        <p:spPr>
          <a:xfrm>
            <a:off x="8597143" y="3685094"/>
            <a:ext cx="249394" cy="145480"/>
          </a:xfrm>
          <a:prstGeom prst="rect">
            <a:avLst/>
          </a:prstGeom>
        </p:spPr>
      </p:pic>
      <p:pic>
        <p:nvPicPr>
          <p:cNvPr id="43" name="Picture 2"/>
          <p:cNvPicPr>
            <a:picLocks noChangeAspect="1" noChangeArrowheads="1"/>
          </p:cNvPicPr>
          <p:nvPr/>
        </p:nvPicPr>
        <p:blipFill>
          <a:blip r:embed="rId5" cstate="print"/>
          <a:srcRect/>
          <a:stretch>
            <a:fillRect/>
          </a:stretch>
        </p:blipFill>
        <p:spPr bwMode="auto">
          <a:xfrm>
            <a:off x="5900962" y="1364985"/>
            <a:ext cx="2942857" cy="295238"/>
          </a:xfrm>
          <a:prstGeom prst="rect">
            <a:avLst/>
          </a:prstGeom>
          <a:noFill/>
          <a:ln w="9525">
            <a:noFill/>
            <a:miter lim="800000"/>
            <a:headEnd/>
            <a:tailEnd/>
          </a:ln>
        </p:spPr>
      </p:pic>
      <p:sp>
        <p:nvSpPr>
          <p:cNvPr id="44" name="TextBox 43"/>
          <p:cNvSpPr txBox="1"/>
          <p:nvPr/>
        </p:nvSpPr>
        <p:spPr>
          <a:xfrm>
            <a:off x="6395201" y="1410065"/>
            <a:ext cx="409599"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English</a:t>
            </a:r>
            <a:endParaRPr lang="en-US" sz="1000" dirty="0">
              <a:solidFill>
                <a:schemeClr val="bg1"/>
              </a:solidFill>
              <a:latin typeface="Times New Roman" pitchFamily="18" charset="0"/>
              <a:cs typeface="Times New Roman" pitchFamily="18" charset="0"/>
            </a:endParaRPr>
          </a:p>
        </p:txBody>
      </p:sp>
      <p:sp>
        <p:nvSpPr>
          <p:cNvPr id="45" name="TextBox 44"/>
          <p:cNvSpPr txBox="1"/>
          <p:nvPr/>
        </p:nvSpPr>
        <p:spPr>
          <a:xfrm>
            <a:off x="7917726" y="1410065"/>
            <a:ext cx="454483"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Français</a:t>
            </a:r>
            <a:endParaRPr lang="en-US" sz="1000" dirty="0">
              <a:solidFill>
                <a:schemeClr val="bg1"/>
              </a:solidFill>
              <a:latin typeface="Times New Roman" pitchFamily="18" charset="0"/>
              <a:cs typeface="Times New Roman" pitchFamily="18" charset="0"/>
            </a:endParaRPr>
          </a:p>
        </p:txBody>
      </p:sp>
      <p:sp>
        <p:nvSpPr>
          <p:cNvPr id="46" name="TextBox 45"/>
          <p:cNvSpPr txBox="1"/>
          <p:nvPr/>
        </p:nvSpPr>
        <p:spPr>
          <a:xfrm>
            <a:off x="7152876" y="1410065"/>
            <a:ext cx="432041"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Español</a:t>
            </a:r>
            <a:endParaRPr lang="en-US" sz="1000" dirty="0">
              <a:solidFill>
                <a:schemeClr val="bg1"/>
              </a:solidFill>
              <a:latin typeface="Times New Roman" pitchFamily="18" charset="0"/>
              <a:cs typeface="Times New Roman" pitchFamily="18" charset="0"/>
            </a:endParaRPr>
          </a:p>
        </p:txBody>
      </p:sp>
      <p:pic>
        <p:nvPicPr>
          <p:cNvPr id="59" name="Picture 2"/>
          <p:cNvPicPr>
            <a:picLocks noChangeAspect="1" noChangeArrowheads="1"/>
          </p:cNvPicPr>
          <p:nvPr/>
        </p:nvPicPr>
        <p:blipFill>
          <a:blip r:embed="rId6" cstate="print"/>
          <a:srcRect/>
          <a:stretch>
            <a:fillRect/>
          </a:stretch>
        </p:blipFill>
        <p:spPr bwMode="auto">
          <a:xfrm>
            <a:off x="7329001" y="1705895"/>
            <a:ext cx="1485715" cy="221429"/>
          </a:xfrm>
          <a:prstGeom prst="rect">
            <a:avLst/>
          </a:prstGeom>
          <a:noFill/>
          <a:ln w="9525">
            <a:noFill/>
            <a:miter lim="800000"/>
            <a:headEnd/>
            <a:tailEnd/>
          </a:ln>
        </p:spPr>
      </p:pic>
      <p:sp>
        <p:nvSpPr>
          <p:cNvPr id="60" name="Rounded Rectangle 59"/>
          <p:cNvSpPr/>
          <p:nvPr/>
        </p:nvSpPr>
        <p:spPr>
          <a:xfrm>
            <a:off x="7263372" y="3037338"/>
            <a:ext cx="913065" cy="747853"/>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0" name="Picture 6" descr="C:\Users\MARIAL~1\AppData\Local\Temp\SNAGHTML12792b3.PNG"/>
          <p:cNvPicPr>
            <a:picLocks noChangeAspect="1" noChangeArrowheads="1"/>
          </p:cNvPicPr>
          <p:nvPr/>
        </p:nvPicPr>
        <p:blipFill>
          <a:blip r:embed="rId7" cstate="print"/>
          <a:srcRect/>
          <a:stretch>
            <a:fillRect/>
          </a:stretch>
        </p:blipFill>
        <p:spPr bwMode="auto">
          <a:xfrm>
            <a:off x="6460817" y="3769351"/>
            <a:ext cx="64286" cy="64286"/>
          </a:xfrm>
          <a:prstGeom prst="rect">
            <a:avLst/>
          </a:prstGeom>
          <a:noFill/>
        </p:spPr>
      </p:pic>
      <p:pic>
        <p:nvPicPr>
          <p:cNvPr id="71" name="Picture 8" descr="C:\Users\MARIAL~1\AppData\Local\Temp\SNAGHTML127c73a.PNG"/>
          <p:cNvPicPr>
            <a:picLocks noChangeAspect="1" noChangeArrowheads="1"/>
          </p:cNvPicPr>
          <p:nvPr/>
        </p:nvPicPr>
        <p:blipFill>
          <a:blip r:embed="rId8" cstate="print"/>
          <a:srcRect/>
          <a:stretch>
            <a:fillRect/>
          </a:stretch>
        </p:blipFill>
        <p:spPr bwMode="auto">
          <a:xfrm>
            <a:off x="6543946" y="3721849"/>
            <a:ext cx="128572" cy="164286"/>
          </a:xfrm>
          <a:prstGeom prst="rect">
            <a:avLst/>
          </a:prstGeom>
          <a:noFill/>
        </p:spPr>
      </p:pic>
      <p:pic>
        <p:nvPicPr>
          <p:cNvPr id="72" name="Picture 10" descr="C:\Users\MARIAL~1\AppData\Local\Temp\SNAGHTML129b408.PNG"/>
          <p:cNvPicPr>
            <a:picLocks noChangeAspect="1" noChangeArrowheads="1"/>
          </p:cNvPicPr>
          <p:nvPr/>
        </p:nvPicPr>
        <p:blipFill>
          <a:blip r:embed="rId9" cstate="print"/>
          <a:srcRect/>
          <a:stretch>
            <a:fillRect/>
          </a:stretch>
        </p:blipFill>
        <p:spPr bwMode="auto">
          <a:xfrm>
            <a:off x="8491501" y="2701564"/>
            <a:ext cx="292857" cy="307143"/>
          </a:xfrm>
          <a:prstGeom prst="rect">
            <a:avLst/>
          </a:prstGeom>
          <a:noFill/>
          <a:ln>
            <a:solidFill>
              <a:srgbClr val="5191CD"/>
            </a:solidFill>
          </a:ln>
        </p:spPr>
      </p:pic>
      <p:pic>
        <p:nvPicPr>
          <p:cNvPr id="73" name="Picture 10" descr="C:\Users\MARIAL~1\AppData\Local\Temp\SNAGHTML129b408.PNG"/>
          <p:cNvPicPr>
            <a:picLocks noChangeAspect="1" noChangeArrowheads="1"/>
          </p:cNvPicPr>
          <p:nvPr/>
        </p:nvPicPr>
        <p:blipFill>
          <a:blip r:embed="rId9" cstate="print"/>
          <a:srcRect/>
          <a:stretch>
            <a:fillRect/>
          </a:stretch>
        </p:blipFill>
        <p:spPr bwMode="auto">
          <a:xfrm rot="10800000">
            <a:off x="4465301" y="2701564"/>
            <a:ext cx="292857" cy="307143"/>
          </a:xfrm>
          <a:prstGeom prst="rect">
            <a:avLst/>
          </a:prstGeom>
          <a:noFill/>
          <a:ln>
            <a:solidFill>
              <a:srgbClr val="5191CD"/>
            </a:solidFill>
          </a:ln>
        </p:spPr>
      </p:pic>
      <p:pic>
        <p:nvPicPr>
          <p:cNvPr id="97282" name="Picture 2"/>
          <p:cNvPicPr>
            <a:picLocks noChangeAspect="1" noChangeArrowheads="1"/>
          </p:cNvPicPr>
          <p:nvPr/>
        </p:nvPicPr>
        <p:blipFill>
          <a:blip r:embed="rId10" cstate="print"/>
          <a:srcRect/>
          <a:stretch>
            <a:fillRect/>
          </a:stretch>
        </p:blipFill>
        <p:spPr bwMode="auto">
          <a:xfrm>
            <a:off x="467278" y="4294004"/>
            <a:ext cx="3764286" cy="2250000"/>
          </a:xfrm>
          <a:prstGeom prst="rect">
            <a:avLst/>
          </a:prstGeom>
          <a:noFill/>
          <a:ln w="9525">
            <a:noFill/>
            <a:miter lim="800000"/>
            <a:headEnd/>
            <a:tailEnd/>
          </a:ln>
        </p:spPr>
      </p:pic>
      <p:sp>
        <p:nvSpPr>
          <p:cNvPr id="79" name="TextBox 78"/>
          <p:cNvSpPr txBox="1"/>
          <p:nvPr/>
        </p:nvSpPr>
        <p:spPr>
          <a:xfrm>
            <a:off x="749355" y="4312910"/>
            <a:ext cx="1415143"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Approve Timecard</a:t>
            </a:r>
            <a:endParaRPr lang="en-US" sz="800" dirty="0">
              <a:solidFill>
                <a:schemeClr val="bg1"/>
              </a:solidFill>
              <a:latin typeface="Times New Roman" pitchFamily="18" charset="0"/>
              <a:cs typeface="Times New Roman" pitchFamily="18" charset="0"/>
            </a:endParaRPr>
          </a:p>
        </p:txBody>
      </p:sp>
      <p:pic>
        <p:nvPicPr>
          <p:cNvPr id="97283" name="Picture 3"/>
          <p:cNvPicPr>
            <a:picLocks noChangeAspect="1" noChangeArrowheads="1"/>
          </p:cNvPicPr>
          <p:nvPr/>
        </p:nvPicPr>
        <p:blipFill>
          <a:blip r:embed="rId11" cstate="print"/>
          <a:srcRect/>
          <a:stretch>
            <a:fillRect/>
          </a:stretch>
        </p:blipFill>
        <p:spPr bwMode="auto">
          <a:xfrm>
            <a:off x="4812341" y="4294004"/>
            <a:ext cx="3785714" cy="2242857"/>
          </a:xfrm>
          <a:prstGeom prst="rect">
            <a:avLst/>
          </a:prstGeom>
          <a:noFill/>
          <a:ln w="9525">
            <a:noFill/>
            <a:miter lim="800000"/>
            <a:headEnd/>
            <a:tailEnd/>
          </a:ln>
        </p:spPr>
      </p:pic>
      <p:sp>
        <p:nvSpPr>
          <p:cNvPr id="81" name="TextBox 80"/>
          <p:cNvSpPr txBox="1"/>
          <p:nvPr/>
        </p:nvSpPr>
        <p:spPr>
          <a:xfrm>
            <a:off x="5133513" y="4312910"/>
            <a:ext cx="1415143"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Approve Timecard | Adams, Julie</a:t>
            </a:r>
            <a:endParaRPr lang="en-US" sz="800" dirty="0">
              <a:solidFill>
                <a:schemeClr val="bg1"/>
              </a:solidFill>
              <a:latin typeface="Times New Roman" pitchFamily="18" charset="0"/>
              <a:cs typeface="Times New Roman" pitchFamily="18" charset="0"/>
            </a:endParaRPr>
          </a:p>
        </p:txBody>
      </p:sp>
      <p:grpSp>
        <p:nvGrpSpPr>
          <p:cNvPr id="77" name="Group 76"/>
          <p:cNvGrpSpPr/>
          <p:nvPr/>
        </p:nvGrpSpPr>
        <p:grpSpPr>
          <a:xfrm>
            <a:off x="4973002" y="2038143"/>
            <a:ext cx="3151307" cy="1683706"/>
            <a:chOff x="4860947" y="1849995"/>
            <a:chExt cx="3151307" cy="1683706"/>
          </a:xfrm>
        </p:grpSpPr>
        <p:grpSp>
          <p:nvGrpSpPr>
            <p:cNvPr id="78" name="Group 77"/>
            <p:cNvGrpSpPr/>
            <p:nvPr/>
          </p:nvGrpSpPr>
          <p:grpSpPr>
            <a:xfrm>
              <a:off x="4933087" y="1849995"/>
              <a:ext cx="3079167" cy="800607"/>
              <a:chOff x="4933087" y="1849995"/>
              <a:chExt cx="3079167" cy="800607"/>
            </a:xfrm>
          </p:grpSpPr>
          <p:grpSp>
            <p:nvGrpSpPr>
              <p:cNvPr id="94" name="Group 93"/>
              <p:cNvGrpSpPr/>
              <p:nvPr/>
            </p:nvGrpSpPr>
            <p:grpSpPr>
              <a:xfrm>
                <a:off x="4933087" y="1973106"/>
                <a:ext cx="476250" cy="645658"/>
                <a:chOff x="4933087" y="1973106"/>
                <a:chExt cx="476250" cy="645658"/>
              </a:xfrm>
            </p:grpSpPr>
            <p:sp>
              <p:nvSpPr>
                <p:cNvPr id="104" name="TextBox 103"/>
                <p:cNvSpPr txBox="1"/>
                <p:nvPr/>
              </p:nvSpPr>
              <p:spPr>
                <a:xfrm>
                  <a:off x="4980038" y="1973106"/>
                  <a:ext cx="382349"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Callback</a:t>
                  </a:r>
                  <a:endParaRPr lang="en-US" sz="800" dirty="0">
                    <a:solidFill>
                      <a:schemeClr val="bg1"/>
                    </a:solidFill>
                    <a:latin typeface="Times New Roman" pitchFamily="18" charset="0"/>
                    <a:cs typeface="Times New Roman" pitchFamily="18" charset="0"/>
                  </a:endParaRPr>
                </a:p>
              </p:txBody>
            </p:sp>
            <p:pic>
              <p:nvPicPr>
                <p:cNvPr id="105" name="Picture 2" descr="C:\7.0_projects\kronos_terminal_ee_training_kit\7.0_development\images\InTouch_icons_50x50n\CallForAssistance_50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3087" y="2142514"/>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5" name="Group 94"/>
              <p:cNvGrpSpPr/>
              <p:nvPr/>
            </p:nvGrpSpPr>
            <p:grpSpPr>
              <a:xfrm>
                <a:off x="5654711" y="1849995"/>
                <a:ext cx="571503" cy="800607"/>
                <a:chOff x="5655278" y="1849995"/>
                <a:chExt cx="571503" cy="800607"/>
              </a:xfrm>
            </p:grpSpPr>
            <p:sp>
              <p:nvSpPr>
                <p:cNvPr id="102" name="TextBox 101"/>
                <p:cNvSpPr txBox="1"/>
                <p:nvPr/>
              </p:nvSpPr>
              <p:spPr>
                <a:xfrm>
                  <a:off x="5655278" y="1849995"/>
                  <a:ext cx="571503" cy="264688"/>
                </a:xfrm>
                <a:prstGeom prst="rect">
                  <a:avLst/>
                </a:prstGeom>
                <a:noFill/>
              </p:spPr>
              <p:txBody>
                <a:bodyPr wrap="none" lIns="9144" tIns="9144" rIns="9144" bIns="9144" rtlCol="0" anchor="ctr" anchorCtr="0">
                  <a:spAutoFit/>
                </a:bodyPr>
                <a:lstStyle/>
                <a:p>
                  <a:pPr algn="ctr"/>
                  <a:r>
                    <a:rPr lang="en-US" sz="800" dirty="0" smtClean="0">
                      <a:solidFill>
                        <a:schemeClr val="bg1"/>
                      </a:solidFill>
                      <a:latin typeface="Times New Roman" pitchFamily="18" charset="0"/>
                      <a:cs typeface="Times New Roman" pitchFamily="18" charset="0"/>
                    </a:rPr>
                    <a:t>Transfer with</a:t>
                  </a:r>
                  <a:br>
                    <a:rPr lang="en-US" sz="800" dirty="0" smtClean="0">
                      <a:solidFill>
                        <a:schemeClr val="bg1"/>
                      </a:solidFill>
                      <a:latin typeface="Times New Roman" pitchFamily="18" charset="0"/>
                      <a:cs typeface="Times New Roman" pitchFamily="18" charset="0"/>
                    </a:rPr>
                  </a:br>
                  <a:r>
                    <a:rPr lang="en-US" sz="800" dirty="0" smtClean="0">
                      <a:solidFill>
                        <a:schemeClr val="bg1"/>
                      </a:solidFill>
                      <a:latin typeface="Times New Roman" pitchFamily="18" charset="0"/>
                      <a:cs typeface="Times New Roman" pitchFamily="18" charset="0"/>
                    </a:rPr>
                    <a:t>Comment</a:t>
                  </a:r>
                  <a:endParaRPr lang="en-US" sz="800" dirty="0">
                    <a:solidFill>
                      <a:schemeClr val="bg1"/>
                    </a:solidFill>
                    <a:latin typeface="Times New Roman" pitchFamily="18" charset="0"/>
                    <a:cs typeface="Times New Roman" pitchFamily="18" charset="0"/>
                  </a:endParaRPr>
                </a:p>
              </p:txBody>
            </p:sp>
            <p:pic>
              <p:nvPicPr>
                <p:cNvPr id="103" name="Picture 3" descr="C:\7.0_projects\kronos_terminal_ee_training_kit\7.0_development\images\InTouch_icons_50x50n\JobTransfer_50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6417" y="2174352"/>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6" name="Group 95"/>
              <p:cNvGrpSpPr/>
              <p:nvPr/>
            </p:nvGrpSpPr>
            <p:grpSpPr>
              <a:xfrm>
                <a:off x="6471588" y="1973106"/>
                <a:ext cx="537840" cy="645658"/>
                <a:chOff x="6501200" y="1973106"/>
                <a:chExt cx="537840" cy="645658"/>
              </a:xfrm>
            </p:grpSpPr>
            <p:sp>
              <p:nvSpPr>
                <p:cNvPr id="100" name="TextBox 99"/>
                <p:cNvSpPr txBox="1"/>
                <p:nvPr/>
              </p:nvSpPr>
              <p:spPr>
                <a:xfrm>
                  <a:off x="6501200" y="1973106"/>
                  <a:ext cx="537840"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Cancel Meal</a:t>
                  </a:r>
                  <a:endParaRPr lang="en-US" sz="800" dirty="0">
                    <a:solidFill>
                      <a:schemeClr val="bg1"/>
                    </a:solidFill>
                    <a:latin typeface="Times New Roman" pitchFamily="18" charset="0"/>
                    <a:cs typeface="Times New Roman" pitchFamily="18" charset="0"/>
                  </a:endParaRPr>
                </a:p>
              </p:txBody>
            </p:sp>
            <p:pic>
              <p:nvPicPr>
                <p:cNvPr id="101" name="Picture 4" descr="C:\7.0_projects\kronos_terminal_ee_training_kit\7.0_development\images\InTouch_icons_50x50n\CancelMealDeduction_50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31995" y="2142514"/>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7" name="Group 96"/>
              <p:cNvGrpSpPr/>
              <p:nvPr/>
            </p:nvGrpSpPr>
            <p:grpSpPr>
              <a:xfrm>
                <a:off x="7254803" y="1973106"/>
                <a:ext cx="757451" cy="655927"/>
                <a:chOff x="7254803" y="1973106"/>
                <a:chExt cx="757451" cy="655927"/>
              </a:xfrm>
            </p:grpSpPr>
            <p:sp>
              <p:nvSpPr>
                <p:cNvPr id="98" name="TextBox 97"/>
                <p:cNvSpPr txBox="1"/>
                <p:nvPr/>
              </p:nvSpPr>
              <p:spPr>
                <a:xfrm>
                  <a:off x="7254803" y="1973106"/>
                  <a:ext cx="757451"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Request Time Off</a:t>
                  </a:r>
                  <a:endParaRPr lang="en-US" sz="800" dirty="0">
                    <a:solidFill>
                      <a:schemeClr val="bg1"/>
                    </a:solidFill>
                    <a:latin typeface="Times New Roman" pitchFamily="18" charset="0"/>
                    <a:cs typeface="Times New Roman" pitchFamily="18" charset="0"/>
                  </a:endParaRPr>
                </a:p>
              </p:txBody>
            </p:sp>
            <p:pic>
              <p:nvPicPr>
                <p:cNvPr id="99" name="Picture 5" descr="C:\7.0_projects\kronos_terminal_ee_training_kit\7.0_development\images\InTouch_icons_50x50n\RequestTimeOff_50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95403" y="2152783"/>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0" name="Group 79"/>
            <p:cNvGrpSpPr/>
            <p:nvPr/>
          </p:nvGrpSpPr>
          <p:grpSpPr>
            <a:xfrm>
              <a:off x="4860947" y="2788301"/>
              <a:ext cx="3139285" cy="745400"/>
              <a:chOff x="4860947" y="2788301"/>
              <a:chExt cx="3139285" cy="745400"/>
            </a:xfrm>
          </p:grpSpPr>
          <p:grpSp>
            <p:nvGrpSpPr>
              <p:cNvPr id="82" name="Group 81"/>
              <p:cNvGrpSpPr/>
              <p:nvPr/>
            </p:nvGrpSpPr>
            <p:grpSpPr>
              <a:xfrm>
                <a:off x="4860947" y="2909231"/>
                <a:ext cx="656462" cy="617827"/>
                <a:chOff x="4860947" y="2909231"/>
                <a:chExt cx="656462" cy="617827"/>
              </a:xfrm>
            </p:grpSpPr>
            <p:sp>
              <p:nvSpPr>
                <p:cNvPr id="92" name="TextBox 91"/>
                <p:cNvSpPr txBox="1"/>
                <p:nvPr/>
              </p:nvSpPr>
              <p:spPr>
                <a:xfrm>
                  <a:off x="4860947" y="2909231"/>
                  <a:ext cx="656462"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View Timecard</a:t>
                  </a:r>
                  <a:endParaRPr lang="en-US" sz="800" dirty="0">
                    <a:solidFill>
                      <a:schemeClr val="bg1"/>
                    </a:solidFill>
                    <a:latin typeface="Times New Roman" pitchFamily="18" charset="0"/>
                    <a:cs typeface="Times New Roman" pitchFamily="18" charset="0"/>
                  </a:endParaRPr>
                </a:p>
              </p:txBody>
            </p:sp>
            <p:pic>
              <p:nvPicPr>
                <p:cNvPr id="93" name="Picture 6" descr="C:\7.0_projects\kronos_terminal_ee_training_kit\7.0_development\images\InTouch_icons_50x50n\ViewTimecard_50n.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1053" y="305080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82"/>
              <p:cNvGrpSpPr/>
              <p:nvPr/>
            </p:nvGrpSpPr>
            <p:grpSpPr>
              <a:xfrm>
                <a:off x="5674127" y="2909231"/>
                <a:ext cx="627608" cy="565857"/>
                <a:chOff x="5658097" y="2909231"/>
                <a:chExt cx="627608" cy="565857"/>
              </a:xfrm>
            </p:grpSpPr>
            <p:sp>
              <p:nvSpPr>
                <p:cNvPr id="90" name="TextBox 89"/>
                <p:cNvSpPr txBox="1"/>
                <p:nvPr/>
              </p:nvSpPr>
              <p:spPr>
                <a:xfrm>
                  <a:off x="5658097" y="2909231"/>
                  <a:ext cx="627608"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View Accruals</a:t>
                  </a:r>
                  <a:endParaRPr lang="en-US" sz="800" dirty="0">
                    <a:solidFill>
                      <a:schemeClr val="bg1"/>
                    </a:solidFill>
                    <a:latin typeface="Times New Roman" pitchFamily="18" charset="0"/>
                    <a:cs typeface="Times New Roman" pitchFamily="18" charset="0"/>
                  </a:endParaRPr>
                </a:p>
              </p:txBody>
            </p:sp>
            <p:pic>
              <p:nvPicPr>
                <p:cNvPr id="91" name="Picture 7" descr="C:\7.0_projects\kronos_terminal_ee_training_kit\7.0_development\images\InTouch_icons_50x50n\ViewAccruals_50n.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33776" y="299883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 name="Group 83"/>
              <p:cNvGrpSpPr/>
              <p:nvPr/>
            </p:nvGrpSpPr>
            <p:grpSpPr>
              <a:xfrm>
                <a:off x="6458453" y="2788301"/>
                <a:ext cx="592342" cy="675917"/>
                <a:chOff x="6455247" y="2788301"/>
                <a:chExt cx="592342" cy="675917"/>
              </a:xfrm>
            </p:grpSpPr>
            <p:sp>
              <p:nvSpPr>
                <p:cNvPr id="88" name="TextBox 87"/>
                <p:cNvSpPr txBox="1"/>
                <p:nvPr/>
              </p:nvSpPr>
              <p:spPr>
                <a:xfrm>
                  <a:off x="6455247" y="2788301"/>
                  <a:ext cx="592342" cy="264688"/>
                </a:xfrm>
                <a:prstGeom prst="rect">
                  <a:avLst/>
                </a:prstGeom>
                <a:noFill/>
              </p:spPr>
              <p:txBody>
                <a:bodyPr wrap="none" lIns="9144" tIns="9144" rIns="9144" bIns="9144" rtlCol="0" anchor="ctr" anchorCtr="0">
                  <a:spAutoFit/>
                </a:bodyPr>
                <a:lstStyle/>
                <a:p>
                  <a:pPr algn="ctr"/>
                  <a:r>
                    <a:rPr lang="en-US" sz="800" dirty="0" smtClean="0">
                      <a:solidFill>
                        <a:schemeClr val="bg1"/>
                      </a:solidFill>
                      <a:latin typeface="Times New Roman" pitchFamily="18" charset="0"/>
                      <a:cs typeface="Times New Roman" pitchFamily="18" charset="0"/>
                    </a:rPr>
                    <a:t>Justify </a:t>
                  </a:r>
                </a:p>
                <a:p>
                  <a:pPr algn="ctr"/>
                  <a:r>
                    <a:rPr lang="en-US" sz="800" dirty="0" smtClean="0">
                      <a:solidFill>
                        <a:schemeClr val="bg1"/>
                      </a:solidFill>
                      <a:latin typeface="Times New Roman" pitchFamily="18" charset="0"/>
                      <a:cs typeface="Times New Roman" pitchFamily="18" charset="0"/>
                    </a:rPr>
                    <a:t>Missing Time</a:t>
                  </a:r>
                  <a:endParaRPr lang="en-US" sz="800" dirty="0">
                    <a:solidFill>
                      <a:schemeClr val="bg1"/>
                    </a:solidFill>
                    <a:latin typeface="Times New Roman" pitchFamily="18" charset="0"/>
                    <a:cs typeface="Times New Roman" pitchFamily="18" charset="0"/>
                  </a:endParaRPr>
                </a:p>
              </p:txBody>
            </p:sp>
            <p:pic>
              <p:nvPicPr>
                <p:cNvPr id="89" name="Picture 8" descr="C:\7.0_projects\kronos_terminal_ee_training_kit\7.0_development\images\InTouch_icons_50x50n\MissingTime_50n.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13293" y="2987968"/>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Group 84"/>
              <p:cNvGrpSpPr/>
              <p:nvPr/>
            </p:nvGrpSpPr>
            <p:grpSpPr>
              <a:xfrm>
                <a:off x="7207514" y="2909231"/>
                <a:ext cx="792718" cy="624470"/>
                <a:chOff x="7207514" y="2909231"/>
                <a:chExt cx="792718" cy="624470"/>
              </a:xfrm>
            </p:grpSpPr>
            <p:sp>
              <p:nvSpPr>
                <p:cNvPr id="86" name="TextBox 85"/>
                <p:cNvSpPr txBox="1"/>
                <p:nvPr/>
              </p:nvSpPr>
              <p:spPr>
                <a:xfrm>
                  <a:off x="7207514" y="2909231"/>
                  <a:ext cx="792718"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Approve Timecard</a:t>
                  </a:r>
                  <a:endParaRPr lang="en-US" sz="800" dirty="0">
                    <a:solidFill>
                      <a:schemeClr val="bg1"/>
                    </a:solidFill>
                    <a:latin typeface="Times New Roman" pitchFamily="18" charset="0"/>
                    <a:cs typeface="Times New Roman" pitchFamily="18" charset="0"/>
                  </a:endParaRPr>
                </a:p>
              </p:txBody>
            </p:sp>
            <p:pic>
              <p:nvPicPr>
                <p:cNvPr id="87" name="Picture 9" descr="C:\7.0_projects\kronos_terminal_ee_training_kit\7.0_development\images\InTouch_icons_50x50n\ApproveTimecard_50n.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65748" y="3057451"/>
                  <a:ext cx="476250" cy="476250"/>
                </a:xfrm>
                <a:prstGeom prst="rect">
                  <a:avLst/>
                </a:prstGeom>
                <a:noFill/>
                <a:extLst>
                  <a:ext uri="{909E8E84-426E-40DD-AFC4-6F175D3DCCD1}">
                    <a14:hiddenFill xmlns:a14="http://schemas.microsoft.com/office/drawing/2010/main">
                      <a:solidFill>
                        <a:srgbClr val="FFFFFF"/>
                      </a:solidFill>
                    </a14:hiddenFill>
                  </a:ext>
                </a:extLst>
              </p:spPr>
            </p:pic>
          </p:grpSp>
        </p:gr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Approve Timecard Online</a:t>
            </a:r>
          </a:p>
        </p:txBody>
      </p:sp>
      <p:sp>
        <p:nvSpPr>
          <p:cNvPr id="40" name="Text Placeholder 39"/>
          <p:cNvSpPr>
            <a:spLocks noGrp="1"/>
          </p:cNvSpPr>
          <p:nvPr>
            <p:ph type="body" sz="quarter" idx="11"/>
          </p:nvPr>
        </p:nvSpPr>
        <p:spPr>
          <a:xfrm>
            <a:off x="274320" y="945587"/>
            <a:ext cx="4042499" cy="5148262"/>
          </a:xfrm>
        </p:spPr>
        <p:txBody>
          <a:bodyPr/>
          <a:lstStyle/>
          <a:p>
            <a:pPr>
              <a:spcBef>
                <a:spcPts val="400"/>
              </a:spcBef>
              <a:buFont typeface="+mj-lt"/>
              <a:buAutoNum type="arabicParenR" startAt="4"/>
            </a:pPr>
            <a:r>
              <a:rPr lang="en-US" sz="2000" dirty="0" smtClean="0">
                <a:latin typeface="Calibri" pitchFamily="34" charset="0"/>
              </a:rPr>
              <a:t>If there is no information to show, a message tells you this. Otherwise, the timecard appears. </a:t>
            </a:r>
          </a:p>
          <a:p>
            <a:pPr>
              <a:spcBef>
                <a:spcPts val="400"/>
              </a:spcBef>
              <a:buFontTx/>
              <a:buAutoNum type="arabicParenR" startAt="4"/>
            </a:pPr>
            <a:r>
              <a:rPr lang="en-US" sz="2000" dirty="0" smtClean="0">
                <a:latin typeface="Calibri" pitchFamily="34" charset="0"/>
              </a:rPr>
              <a:t>If you have not yet approved the timecard, the </a:t>
            </a:r>
            <a:r>
              <a:rPr lang="en-US" sz="2000" b="1" dirty="0" smtClean="0">
                <a:latin typeface="Calibri" pitchFamily="34" charset="0"/>
              </a:rPr>
              <a:t>Approve</a:t>
            </a:r>
            <a:r>
              <a:rPr lang="en-US" sz="2000" dirty="0" smtClean="0">
                <a:latin typeface="Calibri" pitchFamily="34" charset="0"/>
              </a:rPr>
              <a:t> option appears. To approve the timecard, press Approve.</a:t>
            </a:r>
          </a:p>
          <a:p>
            <a:pPr lvl="1">
              <a:spcBef>
                <a:spcPts val="400"/>
              </a:spcBef>
            </a:pPr>
            <a:r>
              <a:rPr lang="en-US" sz="1600" dirty="0" smtClean="0">
                <a:latin typeface="Calibri" pitchFamily="34" charset="0"/>
              </a:rPr>
              <a:t>The message </a:t>
            </a:r>
            <a:r>
              <a:rPr lang="en-US" sz="1600" b="1" dirty="0" smtClean="0">
                <a:latin typeface="Calibri" pitchFamily="34" charset="0"/>
              </a:rPr>
              <a:t>Timecard successfully approved</a:t>
            </a:r>
            <a:r>
              <a:rPr lang="en-US" sz="1600" dirty="0" smtClean="0">
                <a:latin typeface="Calibri" pitchFamily="34" charset="0"/>
              </a:rPr>
              <a:t> appears. </a:t>
            </a:r>
          </a:p>
          <a:p>
            <a:pPr>
              <a:spcBef>
                <a:spcPts val="400"/>
              </a:spcBef>
            </a:pPr>
            <a:endParaRPr lang="en-US" sz="2000" dirty="0"/>
          </a:p>
        </p:txBody>
      </p:sp>
      <p:pic>
        <p:nvPicPr>
          <p:cNvPr id="98306" name="Picture 2"/>
          <p:cNvPicPr>
            <a:picLocks noChangeAspect="1" noChangeArrowheads="1"/>
          </p:cNvPicPr>
          <p:nvPr/>
        </p:nvPicPr>
        <p:blipFill>
          <a:blip r:embed="rId3" cstate="print"/>
          <a:srcRect/>
          <a:stretch>
            <a:fillRect/>
          </a:stretch>
        </p:blipFill>
        <p:spPr bwMode="auto">
          <a:xfrm>
            <a:off x="4558266" y="1477484"/>
            <a:ext cx="3800000" cy="2257143"/>
          </a:xfrm>
          <a:prstGeom prst="rect">
            <a:avLst/>
          </a:prstGeom>
          <a:noFill/>
          <a:ln w="9525">
            <a:noFill/>
            <a:miter lim="800000"/>
            <a:headEnd/>
            <a:tailEnd/>
          </a:ln>
        </p:spPr>
      </p:pic>
      <p:sp>
        <p:nvSpPr>
          <p:cNvPr id="47" name="TextBox 46"/>
          <p:cNvSpPr txBox="1"/>
          <p:nvPr/>
        </p:nvSpPr>
        <p:spPr>
          <a:xfrm>
            <a:off x="4857066" y="1495282"/>
            <a:ext cx="1415143"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Approve Timecard | Adams, Julie</a:t>
            </a:r>
            <a:endParaRPr lang="en-US" sz="800" dirty="0">
              <a:solidFill>
                <a:schemeClr val="bg1"/>
              </a:solidFill>
              <a:latin typeface="Times New Roman" pitchFamily="18" charset="0"/>
              <a:cs typeface="Times New Roman" pitchFamily="18" charset="0"/>
            </a:endParaRPr>
          </a:p>
        </p:txBody>
      </p:sp>
      <p:pic>
        <p:nvPicPr>
          <p:cNvPr id="98307" name="Picture 3"/>
          <p:cNvPicPr>
            <a:picLocks noChangeAspect="1" noChangeArrowheads="1"/>
          </p:cNvPicPr>
          <p:nvPr/>
        </p:nvPicPr>
        <p:blipFill>
          <a:blip r:embed="rId4" cstate="print"/>
          <a:srcRect/>
          <a:stretch>
            <a:fillRect/>
          </a:stretch>
        </p:blipFill>
        <p:spPr bwMode="auto">
          <a:xfrm>
            <a:off x="2246682" y="4260333"/>
            <a:ext cx="4352925" cy="2228850"/>
          </a:xfrm>
          <a:prstGeom prst="rect">
            <a:avLst/>
          </a:prstGeom>
          <a:noFill/>
          <a:ln w="9525">
            <a:noFill/>
            <a:miter lim="800000"/>
            <a:headEnd/>
            <a:tailEnd/>
          </a:ln>
        </p:spPr>
      </p:pic>
      <p:sp>
        <p:nvSpPr>
          <p:cNvPr id="50" name="TextBox 49"/>
          <p:cNvSpPr txBox="1"/>
          <p:nvPr/>
        </p:nvSpPr>
        <p:spPr>
          <a:xfrm>
            <a:off x="3189768" y="4699590"/>
            <a:ext cx="2073349" cy="307777"/>
          </a:xfrm>
          <a:prstGeom prst="rect">
            <a:avLst/>
          </a:prstGeom>
          <a:noFill/>
        </p:spPr>
        <p:txBody>
          <a:bodyPr wrap="square" rtlCol="0">
            <a:spAutoFit/>
          </a:bodyPr>
          <a:lstStyle/>
          <a:p>
            <a:r>
              <a:rPr lang="en-US" sz="1400" dirty="0" smtClean="0">
                <a:solidFill>
                  <a:srgbClr val="00B050"/>
                </a:solidFill>
                <a:latin typeface="Times New Roman" pitchFamily="18" charset="0"/>
                <a:cs typeface="Times New Roman" pitchFamily="18" charset="0"/>
              </a:rPr>
              <a:t>Approve Timecard</a:t>
            </a:r>
            <a:endParaRPr lang="en-US" sz="1400" dirty="0">
              <a:solidFill>
                <a:srgbClr val="00B050"/>
              </a:solidFill>
              <a:latin typeface="Times New Roman" pitchFamily="18" charset="0"/>
              <a:cs typeface="Times New Roman" pitchFamily="18" charset="0"/>
            </a:endParaRPr>
          </a:p>
        </p:txBody>
      </p:sp>
      <p:sp>
        <p:nvSpPr>
          <p:cNvPr id="53" name="TextBox 52"/>
          <p:cNvSpPr txBox="1"/>
          <p:nvPr/>
        </p:nvSpPr>
        <p:spPr>
          <a:xfrm>
            <a:off x="3306726" y="5012965"/>
            <a:ext cx="1716047" cy="480131"/>
          </a:xfrm>
          <a:prstGeom prst="rect">
            <a:avLst/>
          </a:prstGeom>
          <a:noFill/>
        </p:spPr>
        <p:txBody>
          <a:bodyPr wrap="none" lIns="9144" tIns="9144" rIns="9144" bIns="9144" rtlCol="0" anchor="ctr" anchorCtr="0">
            <a:spAutoFit/>
          </a:bodyPr>
          <a:lstStyle/>
          <a:p>
            <a:r>
              <a:rPr lang="en-US" sz="1000" dirty="0" smtClean="0">
                <a:latin typeface="Times New Roman" pitchFamily="18" charset="0"/>
                <a:cs typeface="Times New Roman" pitchFamily="18" charset="0"/>
              </a:rPr>
              <a:t>Previous Pay Period</a:t>
            </a:r>
          </a:p>
          <a:p>
            <a:endParaRPr lang="en-US" sz="1000" dirty="0" smtClean="0">
              <a:latin typeface="Times New Roman" pitchFamily="18" charset="0"/>
              <a:cs typeface="Times New Roman" pitchFamily="18" charset="0"/>
            </a:endParaRPr>
          </a:p>
          <a:p>
            <a:r>
              <a:rPr lang="en-US" sz="1000" dirty="0" smtClean="0">
                <a:latin typeface="Times New Roman" pitchFamily="18" charset="0"/>
                <a:cs typeface="Times New Roman" pitchFamily="18" charset="0"/>
              </a:rPr>
              <a:t>Timecard successfully approved.</a:t>
            </a:r>
            <a:endParaRPr lang="en-US" sz="1000" dirty="0">
              <a:latin typeface="Times New Roman" pitchFamily="18" charset="0"/>
              <a:cs typeface="Times New Roman" pitchFamily="18" charset="0"/>
            </a:endParaRPr>
          </a:p>
        </p:txBody>
      </p:sp>
      <p:sp>
        <p:nvSpPr>
          <p:cNvPr id="56" name="TextBox 55"/>
          <p:cNvSpPr txBox="1"/>
          <p:nvPr/>
        </p:nvSpPr>
        <p:spPr>
          <a:xfrm>
            <a:off x="3306726" y="6071654"/>
            <a:ext cx="1063625" cy="326243"/>
          </a:xfrm>
          <a:prstGeom prst="rect">
            <a:avLst/>
          </a:prstGeom>
          <a:noFill/>
        </p:spPr>
        <p:txBody>
          <a:bodyPr wrap="none" lIns="9144" tIns="9144" rIns="9144" bIns="9144" rtlCol="0" anchor="ctr" anchorCtr="0">
            <a:spAutoFit/>
          </a:bodyPr>
          <a:lstStyle/>
          <a:p>
            <a:r>
              <a:rPr lang="en-US" sz="1000" dirty="0" smtClean="0">
                <a:latin typeface="Times New Roman" pitchFamily="18" charset="0"/>
                <a:cs typeface="Times New Roman" pitchFamily="18" charset="0"/>
              </a:rPr>
              <a:t>Name: Adams, Julie</a:t>
            </a:r>
          </a:p>
          <a:p>
            <a:r>
              <a:rPr lang="en-US" sz="1000" dirty="0" smtClean="0">
                <a:latin typeface="Times New Roman" pitchFamily="18" charset="0"/>
                <a:cs typeface="Times New Roman" pitchFamily="18" charset="0"/>
              </a:rPr>
              <a:t>1/13/2014, 4:49PM</a:t>
            </a:r>
            <a:endParaRPr lang="en-US"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View Messages</a:t>
            </a:r>
          </a:p>
        </p:txBody>
      </p:sp>
      <p:sp>
        <p:nvSpPr>
          <p:cNvPr id="17" name="Text Placeholder 16"/>
          <p:cNvSpPr>
            <a:spLocks noGrp="1"/>
          </p:cNvSpPr>
          <p:nvPr>
            <p:ph type="body" sz="quarter" idx="11"/>
          </p:nvPr>
        </p:nvSpPr>
        <p:spPr>
          <a:xfrm>
            <a:off x="274320" y="1179513"/>
            <a:ext cx="4074396" cy="5148262"/>
          </a:xfrm>
        </p:spPr>
        <p:txBody>
          <a:bodyPr/>
          <a:lstStyle/>
          <a:p>
            <a:pPr>
              <a:spcBef>
                <a:spcPct val="50000"/>
              </a:spcBef>
              <a:buFontTx/>
              <a:buAutoNum type="arabicParenR"/>
            </a:pPr>
            <a:r>
              <a:rPr lang="en-US" sz="2000" dirty="0" smtClean="0">
                <a:latin typeface="Calibri" pitchFamily="34" charset="0"/>
              </a:rPr>
              <a:t>Press the View Messages soft key.</a:t>
            </a:r>
          </a:p>
          <a:p>
            <a:pPr>
              <a:spcBef>
                <a:spcPct val="50000"/>
              </a:spcBef>
              <a:buFontTx/>
              <a:buAutoNum type="arabicParenR"/>
            </a:pPr>
            <a:r>
              <a:rPr lang="en-US" sz="2000" dirty="0" smtClean="0">
                <a:latin typeface="Calibri" pitchFamily="34" charset="0"/>
              </a:rPr>
              <a:t>Swipe your badge or enter your Wildcat ID.</a:t>
            </a:r>
          </a:p>
          <a:p>
            <a:pPr>
              <a:spcBef>
                <a:spcPct val="50000"/>
              </a:spcBef>
              <a:buFontTx/>
              <a:buAutoNum type="arabicParenR"/>
            </a:pPr>
            <a:r>
              <a:rPr lang="en-US" sz="2000" dirty="0" smtClean="0">
                <a:latin typeface="Calibri" pitchFamily="34" charset="0"/>
              </a:rPr>
              <a:t>The terminal responds by displaying information. </a:t>
            </a:r>
          </a:p>
        </p:txBody>
      </p:sp>
      <p:pic>
        <p:nvPicPr>
          <p:cNvPr id="18" name="Picture 17" descr="InTouch_screen_display.bmp"/>
          <p:cNvPicPr>
            <a:picLocks noChangeAspect="1"/>
          </p:cNvPicPr>
          <p:nvPr/>
        </p:nvPicPr>
        <p:blipFill>
          <a:blip r:embed="rId3" cstate="print"/>
          <a:stretch>
            <a:fillRect/>
          </a:stretch>
        </p:blipFill>
        <p:spPr>
          <a:xfrm>
            <a:off x="4351273" y="1323741"/>
            <a:ext cx="4555594" cy="2759958"/>
          </a:xfrm>
          <a:prstGeom prst="rect">
            <a:avLst/>
          </a:prstGeom>
        </p:spPr>
      </p:pic>
      <p:pic>
        <p:nvPicPr>
          <p:cNvPr id="19" name="Picture 18" descr="keypad.bmp"/>
          <p:cNvPicPr>
            <a:picLocks noChangeAspect="1"/>
          </p:cNvPicPr>
          <p:nvPr/>
        </p:nvPicPr>
        <p:blipFill>
          <a:blip r:embed="rId4" cstate="print"/>
          <a:stretch>
            <a:fillRect/>
          </a:stretch>
        </p:blipFill>
        <p:spPr>
          <a:xfrm>
            <a:off x="8597143" y="3685094"/>
            <a:ext cx="249394" cy="145480"/>
          </a:xfrm>
          <a:prstGeom prst="rect">
            <a:avLst/>
          </a:prstGeom>
        </p:spPr>
      </p:pic>
      <p:pic>
        <p:nvPicPr>
          <p:cNvPr id="20" name="Picture 2"/>
          <p:cNvPicPr>
            <a:picLocks noChangeAspect="1" noChangeArrowheads="1"/>
          </p:cNvPicPr>
          <p:nvPr/>
        </p:nvPicPr>
        <p:blipFill>
          <a:blip r:embed="rId5" cstate="print"/>
          <a:srcRect/>
          <a:stretch>
            <a:fillRect/>
          </a:stretch>
        </p:blipFill>
        <p:spPr bwMode="auto">
          <a:xfrm>
            <a:off x="5900962" y="1364985"/>
            <a:ext cx="2942857" cy="295238"/>
          </a:xfrm>
          <a:prstGeom prst="rect">
            <a:avLst/>
          </a:prstGeom>
          <a:noFill/>
          <a:ln w="9525">
            <a:noFill/>
            <a:miter lim="800000"/>
            <a:headEnd/>
            <a:tailEnd/>
          </a:ln>
        </p:spPr>
      </p:pic>
      <p:sp>
        <p:nvSpPr>
          <p:cNvPr id="21" name="TextBox 20"/>
          <p:cNvSpPr txBox="1"/>
          <p:nvPr/>
        </p:nvSpPr>
        <p:spPr>
          <a:xfrm>
            <a:off x="6395201" y="1410065"/>
            <a:ext cx="409599"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English</a:t>
            </a:r>
            <a:endParaRPr lang="en-US" sz="1000" dirty="0">
              <a:solidFill>
                <a:schemeClr val="bg1"/>
              </a:solidFill>
              <a:latin typeface="Times New Roman" pitchFamily="18" charset="0"/>
              <a:cs typeface="Times New Roman" pitchFamily="18" charset="0"/>
            </a:endParaRPr>
          </a:p>
        </p:txBody>
      </p:sp>
      <p:sp>
        <p:nvSpPr>
          <p:cNvPr id="22" name="TextBox 21"/>
          <p:cNvSpPr txBox="1"/>
          <p:nvPr/>
        </p:nvSpPr>
        <p:spPr>
          <a:xfrm>
            <a:off x="7917726" y="1410065"/>
            <a:ext cx="454483"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Français</a:t>
            </a:r>
            <a:endParaRPr lang="en-US" sz="1000" dirty="0">
              <a:solidFill>
                <a:schemeClr val="bg1"/>
              </a:solidFill>
              <a:latin typeface="Times New Roman" pitchFamily="18" charset="0"/>
              <a:cs typeface="Times New Roman" pitchFamily="18" charset="0"/>
            </a:endParaRPr>
          </a:p>
        </p:txBody>
      </p:sp>
      <p:sp>
        <p:nvSpPr>
          <p:cNvPr id="23" name="TextBox 22"/>
          <p:cNvSpPr txBox="1"/>
          <p:nvPr/>
        </p:nvSpPr>
        <p:spPr>
          <a:xfrm>
            <a:off x="7152876" y="1410065"/>
            <a:ext cx="432041"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Español</a:t>
            </a:r>
            <a:endParaRPr lang="en-US" sz="1000" dirty="0">
              <a:solidFill>
                <a:schemeClr val="bg1"/>
              </a:solidFill>
              <a:latin typeface="Times New Roman" pitchFamily="18" charset="0"/>
              <a:cs typeface="Times New Roman" pitchFamily="18" charset="0"/>
            </a:endParaRPr>
          </a:p>
        </p:txBody>
      </p:sp>
      <p:pic>
        <p:nvPicPr>
          <p:cNvPr id="36" name="Picture 2"/>
          <p:cNvPicPr>
            <a:picLocks noChangeAspect="1" noChangeArrowheads="1"/>
          </p:cNvPicPr>
          <p:nvPr/>
        </p:nvPicPr>
        <p:blipFill>
          <a:blip r:embed="rId6" cstate="print"/>
          <a:srcRect/>
          <a:stretch>
            <a:fillRect/>
          </a:stretch>
        </p:blipFill>
        <p:spPr bwMode="auto">
          <a:xfrm>
            <a:off x="7329001" y="1705895"/>
            <a:ext cx="1485715" cy="221429"/>
          </a:xfrm>
          <a:prstGeom prst="rect">
            <a:avLst/>
          </a:prstGeom>
          <a:noFill/>
          <a:ln w="9525">
            <a:noFill/>
            <a:miter lim="800000"/>
            <a:headEnd/>
            <a:tailEnd/>
          </a:ln>
        </p:spPr>
      </p:pic>
      <p:sp>
        <p:nvSpPr>
          <p:cNvPr id="37" name="Rounded Rectangle 36"/>
          <p:cNvSpPr/>
          <p:nvPr/>
        </p:nvSpPr>
        <p:spPr>
          <a:xfrm>
            <a:off x="4828930" y="2194189"/>
            <a:ext cx="913065" cy="747853"/>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4949790" y="2245426"/>
            <a:ext cx="651653"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Read Messages</a:t>
            </a:r>
            <a:endParaRPr lang="en-US" sz="800" dirty="0">
              <a:solidFill>
                <a:schemeClr val="bg1"/>
              </a:solidFill>
              <a:latin typeface="Times New Roman" pitchFamily="18" charset="0"/>
              <a:cs typeface="Times New Roman" pitchFamily="18" charset="0"/>
            </a:endParaRPr>
          </a:p>
        </p:txBody>
      </p:sp>
      <p:pic>
        <p:nvPicPr>
          <p:cNvPr id="47" name="Picture 6" descr="C:\Users\MARIAL~1\AppData\Local\Temp\SNAGHTML12792b3.PNG"/>
          <p:cNvPicPr>
            <a:picLocks noChangeAspect="1" noChangeArrowheads="1"/>
          </p:cNvPicPr>
          <p:nvPr/>
        </p:nvPicPr>
        <p:blipFill>
          <a:blip r:embed="rId7" cstate="print"/>
          <a:srcRect/>
          <a:stretch>
            <a:fillRect/>
          </a:stretch>
        </p:blipFill>
        <p:spPr bwMode="auto">
          <a:xfrm>
            <a:off x="6573639" y="3769351"/>
            <a:ext cx="64286" cy="64286"/>
          </a:xfrm>
          <a:prstGeom prst="rect">
            <a:avLst/>
          </a:prstGeom>
          <a:noFill/>
        </p:spPr>
      </p:pic>
      <p:pic>
        <p:nvPicPr>
          <p:cNvPr id="48" name="Picture 8" descr="C:\Users\MARIAL~1\AppData\Local\Temp\SNAGHTML127c73a.PNG"/>
          <p:cNvPicPr>
            <a:picLocks noChangeAspect="1" noChangeArrowheads="1"/>
          </p:cNvPicPr>
          <p:nvPr/>
        </p:nvPicPr>
        <p:blipFill>
          <a:blip r:embed="rId8" cstate="print"/>
          <a:srcRect/>
          <a:stretch>
            <a:fillRect/>
          </a:stretch>
        </p:blipFill>
        <p:spPr bwMode="auto">
          <a:xfrm>
            <a:off x="6413317" y="3727792"/>
            <a:ext cx="128572" cy="164286"/>
          </a:xfrm>
          <a:prstGeom prst="rect">
            <a:avLst/>
          </a:prstGeom>
          <a:noFill/>
        </p:spPr>
      </p:pic>
      <p:pic>
        <p:nvPicPr>
          <p:cNvPr id="49" name="Picture 10" descr="C:\Users\MARIAL~1\AppData\Local\Temp\SNAGHTML129b408.PNG"/>
          <p:cNvPicPr>
            <a:picLocks noChangeAspect="1" noChangeArrowheads="1"/>
          </p:cNvPicPr>
          <p:nvPr/>
        </p:nvPicPr>
        <p:blipFill>
          <a:blip r:embed="rId9" cstate="print"/>
          <a:srcRect/>
          <a:stretch>
            <a:fillRect/>
          </a:stretch>
        </p:blipFill>
        <p:spPr bwMode="auto">
          <a:xfrm>
            <a:off x="8491501" y="2701564"/>
            <a:ext cx="292857" cy="307143"/>
          </a:xfrm>
          <a:prstGeom prst="rect">
            <a:avLst/>
          </a:prstGeom>
          <a:noFill/>
          <a:ln>
            <a:solidFill>
              <a:srgbClr val="5191CD"/>
            </a:solidFill>
          </a:ln>
        </p:spPr>
      </p:pic>
      <p:pic>
        <p:nvPicPr>
          <p:cNvPr id="50" name="Picture 10" descr="C:\Users\MARIAL~1\AppData\Local\Temp\SNAGHTML129b408.PNG"/>
          <p:cNvPicPr>
            <a:picLocks noChangeAspect="1" noChangeArrowheads="1"/>
          </p:cNvPicPr>
          <p:nvPr/>
        </p:nvPicPr>
        <p:blipFill>
          <a:blip r:embed="rId9" cstate="print"/>
          <a:srcRect/>
          <a:stretch>
            <a:fillRect/>
          </a:stretch>
        </p:blipFill>
        <p:spPr bwMode="auto">
          <a:xfrm rot="10800000">
            <a:off x="4465301" y="2701564"/>
            <a:ext cx="292857" cy="307143"/>
          </a:xfrm>
          <a:prstGeom prst="rect">
            <a:avLst/>
          </a:prstGeom>
          <a:noFill/>
          <a:ln>
            <a:solidFill>
              <a:srgbClr val="5191CD"/>
            </a:solidFill>
          </a:ln>
        </p:spPr>
      </p:pic>
      <p:pic>
        <p:nvPicPr>
          <p:cNvPr id="33793" name="Picture 1"/>
          <p:cNvPicPr>
            <a:picLocks noChangeAspect="1" noChangeArrowheads="1"/>
          </p:cNvPicPr>
          <p:nvPr/>
        </p:nvPicPr>
        <p:blipFill>
          <a:blip r:embed="rId10" cstate="print"/>
          <a:srcRect/>
          <a:stretch>
            <a:fillRect/>
          </a:stretch>
        </p:blipFill>
        <p:spPr bwMode="auto">
          <a:xfrm>
            <a:off x="614363" y="4262438"/>
            <a:ext cx="3792857" cy="2250000"/>
          </a:xfrm>
          <a:prstGeom prst="rect">
            <a:avLst/>
          </a:prstGeom>
          <a:noFill/>
          <a:ln w="9525">
            <a:noFill/>
            <a:miter lim="800000"/>
            <a:headEnd/>
            <a:tailEnd/>
          </a:ln>
        </p:spPr>
      </p:pic>
      <p:sp>
        <p:nvSpPr>
          <p:cNvPr id="57" name="TextBox 56"/>
          <p:cNvSpPr txBox="1"/>
          <p:nvPr/>
        </p:nvSpPr>
        <p:spPr>
          <a:xfrm>
            <a:off x="923241" y="4286107"/>
            <a:ext cx="1415143" cy="141577"/>
          </a:xfrm>
          <a:prstGeom prst="rect">
            <a:avLst/>
          </a:prstGeom>
          <a:noFill/>
        </p:spPr>
        <p:txBody>
          <a:bodyPr wrap="squar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Read Messages</a:t>
            </a:r>
            <a:endParaRPr lang="en-US" sz="800" dirty="0">
              <a:solidFill>
                <a:schemeClr val="bg1"/>
              </a:solidFill>
              <a:latin typeface="Times New Roman" pitchFamily="18" charset="0"/>
              <a:cs typeface="Times New Roman" pitchFamily="18" charset="0"/>
            </a:endParaRPr>
          </a:p>
        </p:txBody>
      </p:sp>
      <p:pic>
        <p:nvPicPr>
          <p:cNvPr id="33794" name="Picture 2"/>
          <p:cNvPicPr>
            <a:picLocks noChangeAspect="1" noChangeArrowheads="1"/>
          </p:cNvPicPr>
          <p:nvPr/>
        </p:nvPicPr>
        <p:blipFill>
          <a:blip r:embed="rId11" cstate="print"/>
          <a:srcRect/>
          <a:stretch>
            <a:fillRect/>
          </a:stretch>
        </p:blipFill>
        <p:spPr bwMode="auto">
          <a:xfrm>
            <a:off x="4710113" y="4262438"/>
            <a:ext cx="3778572" cy="2250000"/>
          </a:xfrm>
          <a:prstGeom prst="rect">
            <a:avLst/>
          </a:prstGeom>
          <a:noFill/>
          <a:ln w="9525">
            <a:noFill/>
            <a:miter lim="800000"/>
            <a:headEnd/>
            <a:tailEnd/>
          </a:ln>
        </p:spPr>
      </p:pic>
      <p:sp>
        <p:nvSpPr>
          <p:cNvPr id="59" name="TextBox 58"/>
          <p:cNvSpPr txBox="1"/>
          <p:nvPr/>
        </p:nvSpPr>
        <p:spPr>
          <a:xfrm>
            <a:off x="5142816" y="4643652"/>
            <a:ext cx="1415143" cy="264688"/>
          </a:xfrm>
          <a:prstGeom prst="rect">
            <a:avLst/>
          </a:prstGeom>
          <a:noFill/>
        </p:spPr>
        <p:txBody>
          <a:bodyPr wrap="square" lIns="9144" tIns="9144" rIns="9144" bIns="9144" rtlCol="0" anchor="ctr" anchorCtr="0">
            <a:spAutoFit/>
          </a:bodyPr>
          <a:lstStyle/>
          <a:p>
            <a:r>
              <a:rPr lang="en-US" sz="800" dirty="0" smtClean="0">
                <a:latin typeface="Times New Roman" pitchFamily="18" charset="0"/>
                <a:cs typeface="Times New Roman" pitchFamily="18" charset="0"/>
              </a:rPr>
              <a:t>SUPERUSER</a:t>
            </a:r>
          </a:p>
          <a:p>
            <a:r>
              <a:rPr lang="en-US" sz="800" dirty="0" smtClean="0">
                <a:latin typeface="Times New Roman" pitchFamily="18" charset="0"/>
                <a:cs typeface="Times New Roman" pitchFamily="18" charset="0"/>
              </a:rPr>
              <a:t>Timecard Approval</a:t>
            </a:r>
          </a:p>
        </p:txBody>
      </p:sp>
      <p:sp>
        <p:nvSpPr>
          <p:cNvPr id="61" name="TextBox 60"/>
          <p:cNvSpPr txBox="1"/>
          <p:nvPr/>
        </p:nvSpPr>
        <p:spPr>
          <a:xfrm>
            <a:off x="6514416" y="4643652"/>
            <a:ext cx="1415143" cy="264688"/>
          </a:xfrm>
          <a:prstGeom prst="rect">
            <a:avLst/>
          </a:prstGeom>
          <a:noFill/>
        </p:spPr>
        <p:txBody>
          <a:bodyPr wrap="square" lIns="9144" tIns="9144" rIns="9144" bIns="9144" rtlCol="0" anchor="ctr" anchorCtr="0">
            <a:spAutoFit/>
          </a:bodyPr>
          <a:lstStyle/>
          <a:p>
            <a:pPr algn="r"/>
            <a:r>
              <a:rPr lang="en-US" sz="800" dirty="0" smtClean="0">
                <a:latin typeface="Times New Roman" pitchFamily="18" charset="0"/>
                <a:cs typeface="Times New Roman" pitchFamily="18" charset="0"/>
              </a:rPr>
              <a:t>1/13/2014</a:t>
            </a:r>
          </a:p>
          <a:p>
            <a:pPr algn="r"/>
            <a:r>
              <a:rPr lang="en-US" sz="800" dirty="0" smtClean="0">
                <a:latin typeface="Times New Roman" pitchFamily="18" charset="0"/>
                <a:cs typeface="Times New Roman" pitchFamily="18" charset="0"/>
              </a:rPr>
              <a:t>3:15 PM</a:t>
            </a:r>
          </a:p>
        </p:txBody>
      </p:sp>
      <p:pic>
        <p:nvPicPr>
          <p:cNvPr id="8194" name="Picture 2" descr="C:\7.0_projects\kronos_terminal_ee_training_kit\7.0_development\images\InTouch_icons_50x50n\ReadMessages_50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47337" y="2358428"/>
            <a:ext cx="476250" cy="47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View Messages</a:t>
            </a:r>
          </a:p>
        </p:txBody>
      </p:sp>
      <p:sp>
        <p:nvSpPr>
          <p:cNvPr id="17" name="Text Placeholder 16"/>
          <p:cNvSpPr>
            <a:spLocks noGrp="1"/>
          </p:cNvSpPr>
          <p:nvPr>
            <p:ph type="body" sz="quarter" idx="11"/>
          </p:nvPr>
        </p:nvSpPr>
        <p:spPr/>
        <p:txBody>
          <a:bodyPr/>
          <a:lstStyle/>
          <a:p>
            <a:pPr marL="457200" indent="-457200">
              <a:buFont typeface="+mj-lt"/>
              <a:buAutoNum type="arabicParenR" startAt="4"/>
            </a:pPr>
            <a:r>
              <a:rPr lang="en-US" dirty="0" smtClean="0"/>
              <a:t>Touch the message to view its content.</a:t>
            </a:r>
          </a:p>
          <a:p>
            <a:pPr marL="457200" indent="-457200">
              <a:buFont typeface="+mj-lt"/>
              <a:buAutoNum type="arabicParenR" startAt="4"/>
            </a:pPr>
            <a:r>
              <a:rPr lang="en-US" dirty="0" smtClean="0"/>
              <a:t>To delete the message, press the Delete soft key.</a:t>
            </a:r>
          </a:p>
          <a:p>
            <a:endParaRPr lang="en-US" dirty="0"/>
          </a:p>
        </p:txBody>
      </p:sp>
      <p:pic>
        <p:nvPicPr>
          <p:cNvPr id="99330" name="Picture 2"/>
          <p:cNvPicPr>
            <a:picLocks noChangeAspect="1" noChangeArrowheads="1"/>
          </p:cNvPicPr>
          <p:nvPr/>
        </p:nvPicPr>
        <p:blipFill>
          <a:blip r:embed="rId3" cstate="print"/>
          <a:srcRect/>
          <a:stretch>
            <a:fillRect/>
          </a:stretch>
        </p:blipFill>
        <p:spPr bwMode="auto">
          <a:xfrm>
            <a:off x="2257425" y="2814638"/>
            <a:ext cx="4514850" cy="2847975"/>
          </a:xfrm>
          <a:prstGeom prst="rect">
            <a:avLst/>
          </a:prstGeom>
          <a:noFill/>
          <a:ln w="9525">
            <a:noFill/>
            <a:miter lim="800000"/>
            <a:headEnd/>
            <a:tailEnd/>
          </a:ln>
        </p:spPr>
      </p:pic>
      <p:sp>
        <p:nvSpPr>
          <p:cNvPr id="26" name="TextBox 25"/>
          <p:cNvSpPr txBox="1"/>
          <p:nvPr/>
        </p:nvSpPr>
        <p:spPr>
          <a:xfrm>
            <a:off x="2867025" y="3076575"/>
            <a:ext cx="2886075" cy="861774"/>
          </a:xfrm>
          <a:prstGeom prst="rect">
            <a:avLst/>
          </a:prstGeom>
          <a:noFill/>
        </p:spPr>
        <p:txBody>
          <a:bodyPr wrap="square" rtlCol="0">
            <a:spAutoFit/>
          </a:bodyPr>
          <a:lstStyle/>
          <a:p>
            <a:r>
              <a:rPr lang="en-US" sz="1000" dirty="0" smtClean="0">
                <a:latin typeface="Times New Roman" pitchFamily="18" charset="0"/>
                <a:cs typeface="Times New Roman" pitchFamily="18" charset="0"/>
              </a:rPr>
              <a:t>SUPERUSER</a:t>
            </a:r>
          </a:p>
          <a:p>
            <a:endParaRPr lang="en-US" sz="1000" dirty="0" smtClean="0">
              <a:latin typeface="Times New Roman" pitchFamily="18" charset="0"/>
              <a:cs typeface="Times New Roman" pitchFamily="18" charset="0"/>
            </a:endParaRPr>
          </a:p>
          <a:p>
            <a:r>
              <a:rPr lang="en-US" sz="1000" dirty="0" smtClean="0">
                <a:latin typeface="Times New Roman" pitchFamily="18" charset="0"/>
                <a:cs typeface="Times New Roman" pitchFamily="18" charset="0"/>
              </a:rPr>
              <a:t>Timecard Approval</a:t>
            </a:r>
          </a:p>
          <a:p>
            <a:endParaRPr lang="en-US" sz="1000" dirty="0" smtClean="0">
              <a:latin typeface="Times New Roman" pitchFamily="18" charset="0"/>
              <a:cs typeface="Times New Roman" pitchFamily="18" charset="0"/>
            </a:endParaRPr>
          </a:p>
          <a:p>
            <a:r>
              <a:rPr lang="en-US" sz="1000" dirty="0" smtClean="0">
                <a:latin typeface="Times New Roman" pitchFamily="18" charset="0"/>
                <a:cs typeface="Times New Roman" pitchFamily="18" charset="0"/>
              </a:rPr>
              <a:t>1/13/2014, 3:15 PM</a:t>
            </a:r>
          </a:p>
        </p:txBody>
      </p:sp>
      <p:sp>
        <p:nvSpPr>
          <p:cNvPr id="27" name="TextBox 26"/>
          <p:cNvSpPr txBox="1"/>
          <p:nvPr/>
        </p:nvSpPr>
        <p:spPr>
          <a:xfrm>
            <a:off x="2381250" y="3990975"/>
            <a:ext cx="2886075" cy="707886"/>
          </a:xfrm>
          <a:prstGeom prst="rect">
            <a:avLst/>
          </a:prstGeom>
          <a:noFill/>
        </p:spPr>
        <p:txBody>
          <a:bodyPr wrap="square" rtlCol="0">
            <a:spAutoFit/>
          </a:bodyPr>
          <a:lstStyle/>
          <a:p>
            <a:r>
              <a:rPr lang="en-US" sz="1000" dirty="0" smtClean="0">
                <a:latin typeface="Times New Roman" pitchFamily="18" charset="0"/>
                <a:cs typeface="Times New Roman" pitchFamily="18" charset="0"/>
              </a:rPr>
              <a:t>This is a friendly reminder to approve your timecard before close of business today.</a:t>
            </a:r>
          </a:p>
          <a:p>
            <a:endParaRPr lang="en-US" sz="1000" dirty="0" smtClean="0">
              <a:latin typeface="Times New Roman" pitchFamily="18" charset="0"/>
              <a:cs typeface="Times New Roman" pitchFamily="18" charset="0"/>
            </a:endParaRPr>
          </a:p>
          <a:p>
            <a:r>
              <a:rPr lang="en-US" sz="1000" dirty="0" smtClean="0">
                <a:latin typeface="Times New Roman" pitchFamily="18" charset="0"/>
                <a:cs typeface="Times New Roman" pitchFamily="18" charset="0"/>
              </a:rPr>
              <a:t>Thank you.</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Rejected Punches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zachary.strohmeyer\Desktop\Tasks for People\Eileen\October\Kronos InTouch H3 Prox Blank No T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946" y="2825110"/>
            <a:ext cx="5035129" cy="342348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p:cNvPicPr>
            <a:picLocks noChangeAspect="1" noChangeArrowheads="1"/>
          </p:cNvPicPr>
          <p:nvPr/>
        </p:nvPicPr>
        <p:blipFill rotWithShape="1">
          <a:blip r:embed="rId4" cstate="print"/>
          <a:srcRect l="18120" t="15917" r="17208" b="21428"/>
          <a:stretch/>
        </p:blipFill>
        <p:spPr bwMode="auto">
          <a:xfrm>
            <a:off x="4308487" y="3676650"/>
            <a:ext cx="3167062" cy="1822389"/>
          </a:xfrm>
          <a:prstGeom prst="rect">
            <a:avLst/>
          </a:prstGeom>
          <a:noFill/>
          <a:ln w="9525">
            <a:noFill/>
            <a:miter lim="800000"/>
            <a:headEnd/>
            <a:tailEnd/>
          </a:ln>
        </p:spPr>
      </p:pic>
      <p:grpSp>
        <p:nvGrpSpPr>
          <p:cNvPr id="85" name="Group 84"/>
          <p:cNvGrpSpPr/>
          <p:nvPr/>
        </p:nvGrpSpPr>
        <p:grpSpPr>
          <a:xfrm>
            <a:off x="5311254" y="3761516"/>
            <a:ext cx="2060000" cy="206667"/>
            <a:chOff x="6082501" y="2258777"/>
            <a:chExt cx="2060000" cy="206667"/>
          </a:xfrm>
        </p:grpSpPr>
        <p:pic>
          <p:nvPicPr>
            <p:cNvPr id="86" name="Picture 2"/>
            <p:cNvPicPr>
              <a:picLocks noChangeAspect="1" noChangeArrowheads="1"/>
            </p:cNvPicPr>
            <p:nvPr/>
          </p:nvPicPr>
          <p:blipFill>
            <a:blip r:embed="rId5" cstate="print"/>
            <a:srcRect/>
            <a:stretch>
              <a:fillRect/>
            </a:stretch>
          </p:blipFill>
          <p:spPr bwMode="auto">
            <a:xfrm>
              <a:off x="6082501" y="2258777"/>
              <a:ext cx="2060000" cy="206667"/>
            </a:xfrm>
            <a:prstGeom prst="rect">
              <a:avLst/>
            </a:prstGeom>
            <a:noFill/>
            <a:ln w="9525">
              <a:noFill/>
              <a:miter lim="800000"/>
              <a:headEnd/>
              <a:tailEnd/>
            </a:ln>
          </p:spPr>
        </p:pic>
        <p:sp>
          <p:nvSpPr>
            <p:cNvPr id="87" name="TextBox 86"/>
            <p:cNvSpPr txBox="1"/>
            <p:nvPr/>
          </p:nvSpPr>
          <p:spPr>
            <a:xfrm>
              <a:off x="6405781" y="2282337"/>
              <a:ext cx="332655"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English</a:t>
              </a:r>
              <a:endParaRPr lang="en-US" sz="800" dirty="0">
                <a:solidFill>
                  <a:schemeClr val="bg1"/>
                </a:solidFill>
                <a:latin typeface="Times New Roman" pitchFamily="18" charset="0"/>
                <a:cs typeface="Times New Roman" pitchFamily="18" charset="0"/>
              </a:endParaRPr>
            </a:p>
          </p:txBody>
        </p:sp>
        <p:sp>
          <p:nvSpPr>
            <p:cNvPr id="88" name="TextBox 87"/>
            <p:cNvSpPr txBox="1"/>
            <p:nvPr/>
          </p:nvSpPr>
          <p:spPr>
            <a:xfrm>
              <a:off x="7453245" y="2282337"/>
              <a:ext cx="364715"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Français</a:t>
              </a:r>
              <a:endParaRPr lang="en-US" sz="800" dirty="0">
                <a:solidFill>
                  <a:schemeClr val="bg1"/>
                </a:solidFill>
                <a:latin typeface="Times New Roman" pitchFamily="18" charset="0"/>
                <a:cs typeface="Times New Roman" pitchFamily="18" charset="0"/>
              </a:endParaRPr>
            </a:p>
          </p:txBody>
        </p:sp>
        <p:sp>
          <p:nvSpPr>
            <p:cNvPr id="89" name="TextBox 88"/>
            <p:cNvSpPr txBox="1"/>
            <p:nvPr/>
          </p:nvSpPr>
          <p:spPr>
            <a:xfrm>
              <a:off x="6934915" y="2282337"/>
              <a:ext cx="348685"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Español</a:t>
              </a:r>
              <a:endParaRPr lang="en-US" sz="800" dirty="0">
                <a:solidFill>
                  <a:schemeClr val="bg1"/>
                </a:solidFill>
                <a:latin typeface="Times New Roman" pitchFamily="18" charset="0"/>
                <a:cs typeface="Times New Roman" pitchFamily="18" charset="0"/>
              </a:endParaRPr>
            </a:p>
          </p:txBody>
        </p:sp>
      </p:grpSp>
      <p:sp>
        <p:nvSpPr>
          <p:cNvPr id="12291" name="Rectangle 3"/>
          <p:cNvSpPr>
            <a:spLocks noGrp="1" noChangeArrowheads="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sz="3000" dirty="0" smtClean="0">
                <a:cs typeface="Arial" charset="0"/>
              </a:rPr>
              <a:t>How to use the terminal</a:t>
            </a:r>
          </a:p>
        </p:txBody>
      </p:sp>
      <p:sp>
        <p:nvSpPr>
          <p:cNvPr id="22" name="TextBox 21"/>
          <p:cNvSpPr txBox="1"/>
          <p:nvPr/>
        </p:nvSpPr>
        <p:spPr>
          <a:xfrm>
            <a:off x="408566" y="1797721"/>
            <a:ext cx="4178674" cy="1046440"/>
          </a:xfrm>
          <a:prstGeom prst="rect">
            <a:avLst/>
          </a:prstGeom>
          <a:noFill/>
        </p:spPr>
        <p:txBody>
          <a:bodyPr wrap="square" rtlCol="0">
            <a:spAutoFit/>
          </a:bodyPr>
          <a:lstStyle/>
          <a:p>
            <a:pPr eaLnBrk="0" hangingPunct="0">
              <a:spcBef>
                <a:spcPct val="50000"/>
              </a:spcBef>
            </a:pPr>
            <a:r>
              <a:rPr lang="en-US" sz="1400" dirty="0" smtClean="0"/>
              <a:t>Indicator Lights</a:t>
            </a:r>
            <a:r>
              <a:rPr lang="en-US" dirty="0" smtClean="0"/>
              <a:t/>
            </a:r>
            <a:br>
              <a:rPr lang="en-US" dirty="0" smtClean="0"/>
            </a:br>
            <a:r>
              <a:rPr lang="en-US" sz="1200" dirty="0" smtClean="0">
                <a:latin typeface="Calibri" pitchFamily="34" charset="0"/>
              </a:rPr>
              <a:t>Green indicates that the terminal successfully read a badge</a:t>
            </a:r>
          </a:p>
          <a:p>
            <a:pPr eaLnBrk="0" hangingPunct="0">
              <a:spcBef>
                <a:spcPct val="50000"/>
              </a:spcBef>
            </a:pPr>
            <a:r>
              <a:rPr lang="en-US" sz="1200" dirty="0" smtClean="0">
                <a:latin typeface="Calibri" pitchFamily="34" charset="0"/>
              </a:rPr>
              <a:t>Red indicates that the terminal did not successfully read a badge</a:t>
            </a:r>
          </a:p>
          <a:p>
            <a:pPr eaLnBrk="0" hangingPunct="0">
              <a:spcBef>
                <a:spcPct val="50000"/>
              </a:spcBef>
            </a:pPr>
            <a:r>
              <a:rPr lang="en-US" sz="1200" dirty="0" smtClean="0">
                <a:latin typeface="Calibri" pitchFamily="34" charset="0"/>
              </a:rPr>
              <a:t>Yellow indicates that the terminal is receiving power</a:t>
            </a:r>
            <a:endParaRPr lang="en-US" dirty="0"/>
          </a:p>
        </p:txBody>
      </p:sp>
      <p:sp>
        <p:nvSpPr>
          <p:cNvPr id="23" name="Text Box 22"/>
          <p:cNvSpPr txBox="1">
            <a:spLocks noChangeArrowheads="1"/>
          </p:cNvSpPr>
          <p:nvPr/>
        </p:nvSpPr>
        <p:spPr bwMode="auto">
          <a:xfrm>
            <a:off x="545045" y="4217159"/>
            <a:ext cx="2361928" cy="677108"/>
          </a:xfrm>
          <a:prstGeom prst="rect">
            <a:avLst/>
          </a:prstGeom>
          <a:noFill/>
          <a:ln w="9525">
            <a:noFill/>
            <a:miter lim="800000"/>
            <a:headEnd/>
            <a:tailEnd/>
          </a:ln>
        </p:spPr>
        <p:txBody>
          <a:bodyPr wrap="square">
            <a:spAutoFit/>
          </a:bodyPr>
          <a:lstStyle/>
          <a:p>
            <a:r>
              <a:rPr lang="en-US" sz="1400" dirty="0"/>
              <a:t>Soft </a:t>
            </a:r>
            <a:r>
              <a:rPr lang="en-US" sz="1400" dirty="0" smtClean="0"/>
              <a:t>Keys</a:t>
            </a:r>
            <a:r>
              <a:rPr lang="en-US" dirty="0" smtClean="0"/>
              <a:t/>
            </a:r>
            <a:br>
              <a:rPr lang="en-US" dirty="0" smtClean="0"/>
            </a:br>
            <a:r>
              <a:rPr lang="en-US" sz="1200" dirty="0" smtClean="0">
                <a:latin typeface="Calibri" pitchFamily="34" charset="0"/>
              </a:rPr>
              <a:t>Press soft keys to perform transactions such as labor transfers</a:t>
            </a:r>
            <a:endParaRPr lang="en-US" sz="1200" dirty="0"/>
          </a:p>
        </p:txBody>
      </p:sp>
      <p:sp>
        <p:nvSpPr>
          <p:cNvPr id="26" name="Text Box 22"/>
          <p:cNvSpPr txBox="1">
            <a:spLocks noChangeArrowheads="1"/>
          </p:cNvSpPr>
          <p:nvPr/>
        </p:nvSpPr>
        <p:spPr bwMode="auto">
          <a:xfrm>
            <a:off x="545046" y="5029839"/>
            <a:ext cx="2606722" cy="677108"/>
          </a:xfrm>
          <a:prstGeom prst="rect">
            <a:avLst/>
          </a:prstGeom>
          <a:noFill/>
          <a:ln w="9525">
            <a:noFill/>
            <a:miter lim="800000"/>
            <a:headEnd/>
            <a:tailEnd/>
          </a:ln>
        </p:spPr>
        <p:txBody>
          <a:bodyPr wrap="square">
            <a:spAutoFit/>
          </a:bodyPr>
          <a:lstStyle/>
          <a:p>
            <a:r>
              <a:rPr lang="en-US" sz="1400" dirty="0" smtClean="0"/>
              <a:t>Navigation Keys</a:t>
            </a:r>
            <a:br>
              <a:rPr lang="en-US" sz="1400" dirty="0" smtClean="0"/>
            </a:br>
            <a:r>
              <a:rPr lang="en-US" sz="1200" dirty="0" smtClean="0">
                <a:latin typeface="Calibri" pitchFamily="34" charset="0"/>
              </a:rPr>
              <a:t>Use these like cursor keys to move within fields and menus on the display</a:t>
            </a:r>
            <a:endParaRPr lang="en-US" sz="1200" dirty="0"/>
          </a:p>
        </p:txBody>
      </p:sp>
      <p:sp>
        <p:nvSpPr>
          <p:cNvPr id="39" name="Text Box 22"/>
          <p:cNvSpPr txBox="1">
            <a:spLocks noChangeArrowheads="1"/>
          </p:cNvSpPr>
          <p:nvPr/>
        </p:nvSpPr>
        <p:spPr bwMode="auto">
          <a:xfrm>
            <a:off x="6309360" y="2229863"/>
            <a:ext cx="2552700" cy="677108"/>
          </a:xfrm>
          <a:prstGeom prst="rect">
            <a:avLst/>
          </a:prstGeom>
          <a:noFill/>
          <a:ln w="9525">
            <a:noFill/>
            <a:miter lim="800000"/>
            <a:headEnd/>
            <a:tailEnd/>
          </a:ln>
        </p:spPr>
        <p:txBody>
          <a:bodyPr wrap="square">
            <a:spAutoFit/>
          </a:bodyPr>
          <a:lstStyle/>
          <a:p>
            <a:r>
              <a:rPr lang="en-US" sz="1400" dirty="0" smtClean="0"/>
              <a:t>Badge Slot/Proximity Reader</a:t>
            </a:r>
            <a:r>
              <a:rPr lang="en-US" dirty="0" smtClean="0"/>
              <a:t/>
            </a:r>
            <a:br>
              <a:rPr lang="en-US" dirty="0" smtClean="0"/>
            </a:br>
            <a:r>
              <a:rPr lang="en-US" sz="1200" dirty="0" smtClean="0">
                <a:latin typeface="Calibri" pitchFamily="34" charset="0"/>
              </a:rPr>
              <a:t>May be a bar code, magnetic stripe, or proximity reader</a:t>
            </a:r>
            <a:endParaRPr lang="en-US" sz="1200" dirty="0"/>
          </a:p>
        </p:txBody>
      </p:sp>
      <p:pic>
        <p:nvPicPr>
          <p:cNvPr id="42" name="Picture 2"/>
          <p:cNvPicPr>
            <a:picLocks noChangeAspect="1" noChangeArrowheads="1"/>
          </p:cNvPicPr>
          <p:nvPr/>
        </p:nvPicPr>
        <p:blipFill>
          <a:blip r:embed="rId6" cstate="print"/>
          <a:srcRect/>
          <a:stretch>
            <a:fillRect/>
          </a:stretch>
        </p:blipFill>
        <p:spPr bwMode="auto">
          <a:xfrm>
            <a:off x="1776444" y="1507839"/>
            <a:ext cx="1390477" cy="500000"/>
          </a:xfrm>
          <a:prstGeom prst="rect">
            <a:avLst/>
          </a:prstGeom>
          <a:noFill/>
          <a:ln w="9525">
            <a:noFill/>
            <a:miter lim="800000"/>
            <a:headEnd/>
            <a:tailEnd/>
          </a:ln>
          <a:effectLst/>
        </p:spPr>
      </p:pic>
      <p:cxnSp>
        <p:nvCxnSpPr>
          <p:cNvPr id="43" name="Straight Arrow Connector 54"/>
          <p:cNvCxnSpPr>
            <a:stCxn id="44" idx="1"/>
            <a:endCxn id="22" idx="1"/>
          </p:cNvCxnSpPr>
          <p:nvPr/>
        </p:nvCxnSpPr>
        <p:spPr bwMode="auto">
          <a:xfrm rot="10800000">
            <a:off x="408567" y="2320942"/>
            <a:ext cx="2982347" cy="1225319"/>
          </a:xfrm>
          <a:prstGeom prst="bentConnector3">
            <a:avLst>
              <a:gd name="adj1" fmla="val 107665"/>
            </a:avLst>
          </a:prstGeom>
          <a:solidFill>
            <a:schemeClr val="accent1"/>
          </a:solidFill>
          <a:ln w="25400" cap="flat" cmpd="sng" algn="ctr">
            <a:solidFill>
              <a:srgbClr val="F02E00"/>
            </a:solidFill>
            <a:prstDash val="solid"/>
            <a:round/>
            <a:headEnd type="oval" w="sm" len="sm"/>
            <a:tailEnd type="triangle"/>
          </a:ln>
          <a:effectLst/>
        </p:spPr>
      </p:cxnSp>
      <p:sp>
        <p:nvSpPr>
          <p:cNvPr id="44" name="Rectangle 43"/>
          <p:cNvSpPr/>
          <p:nvPr/>
        </p:nvSpPr>
        <p:spPr bwMode="auto">
          <a:xfrm>
            <a:off x="3390913" y="3235110"/>
            <a:ext cx="825500" cy="622300"/>
          </a:xfrm>
          <a:prstGeom prst="rect">
            <a:avLst/>
          </a:prstGeom>
          <a:noFill/>
          <a:ln w="25400" cap="flat" cmpd="sng" algn="ctr">
            <a:solidFill>
              <a:srgbClr val="F02E00"/>
            </a:solidFill>
            <a:prstDash val="solid"/>
            <a:round/>
            <a:headEnd type="none" w="sm" len="sm"/>
            <a:tailEnd type="oval"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47" name="Line 27"/>
          <p:cNvSpPr>
            <a:spLocks noChangeShapeType="1"/>
          </p:cNvSpPr>
          <p:nvPr/>
        </p:nvSpPr>
        <p:spPr bwMode="auto">
          <a:xfrm flipH="1">
            <a:off x="2536838" y="4619408"/>
            <a:ext cx="2152650" cy="9526"/>
          </a:xfrm>
          <a:prstGeom prst="line">
            <a:avLst/>
          </a:prstGeom>
          <a:noFill/>
          <a:ln w="25400">
            <a:solidFill>
              <a:srgbClr val="F02E00"/>
            </a:solidFill>
            <a:round/>
            <a:headEnd type="oval"/>
            <a:tailEnd type="triangle" w="med" len="med"/>
          </a:ln>
        </p:spPr>
        <p:txBody>
          <a:bodyPr wrap="square">
            <a:spAutoFit/>
          </a:bodyPr>
          <a:lstStyle/>
          <a:p>
            <a:endParaRPr lang="en-US" dirty="0"/>
          </a:p>
        </p:txBody>
      </p:sp>
      <p:sp>
        <p:nvSpPr>
          <p:cNvPr id="50" name="Rectangle 49"/>
          <p:cNvSpPr/>
          <p:nvPr/>
        </p:nvSpPr>
        <p:spPr bwMode="auto">
          <a:xfrm>
            <a:off x="4308487" y="4730535"/>
            <a:ext cx="314325" cy="276999"/>
          </a:xfrm>
          <a:prstGeom prst="rect">
            <a:avLst/>
          </a:prstGeom>
          <a:noFill/>
          <a:ln w="25400" cap="flat" cmpd="sng" algn="ctr">
            <a:solidFill>
              <a:srgbClr val="F02E00"/>
            </a:solidFill>
            <a:prstDash val="solid"/>
            <a:round/>
            <a:headEnd type="none" w="sm" len="sm"/>
            <a:tailEnd type="oval"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51" name="Rectangle 50"/>
          <p:cNvSpPr/>
          <p:nvPr/>
        </p:nvSpPr>
        <p:spPr bwMode="auto">
          <a:xfrm>
            <a:off x="4117987" y="5654460"/>
            <a:ext cx="314325" cy="276999"/>
          </a:xfrm>
          <a:prstGeom prst="rect">
            <a:avLst/>
          </a:prstGeom>
          <a:noFill/>
          <a:ln w="25400" cap="flat" cmpd="sng" algn="ctr">
            <a:solidFill>
              <a:srgbClr val="F02E00"/>
            </a:solidFill>
            <a:prstDash val="solid"/>
            <a:round/>
            <a:headEnd type="none" w="sm" len="sm"/>
            <a:tailEnd type="oval"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52" name="Rectangle 51"/>
          <p:cNvSpPr/>
          <p:nvPr/>
        </p:nvSpPr>
        <p:spPr bwMode="auto">
          <a:xfrm>
            <a:off x="7318387" y="5654460"/>
            <a:ext cx="314325" cy="276999"/>
          </a:xfrm>
          <a:prstGeom prst="rect">
            <a:avLst/>
          </a:prstGeom>
          <a:noFill/>
          <a:ln w="25400" cap="flat" cmpd="sng" algn="ctr">
            <a:solidFill>
              <a:srgbClr val="F02E00"/>
            </a:solidFill>
            <a:prstDash val="solid"/>
            <a:round/>
            <a:headEnd type="none" w="sm" len="sm"/>
            <a:tailEnd type="oval"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53" name="Rectangle 52"/>
          <p:cNvSpPr/>
          <p:nvPr/>
        </p:nvSpPr>
        <p:spPr bwMode="auto">
          <a:xfrm>
            <a:off x="7099313" y="4654334"/>
            <a:ext cx="276226" cy="914400"/>
          </a:xfrm>
          <a:prstGeom prst="rect">
            <a:avLst/>
          </a:prstGeom>
          <a:noFill/>
          <a:ln w="25400" cap="flat" cmpd="sng" algn="ctr">
            <a:solidFill>
              <a:srgbClr val="F02E00"/>
            </a:solidFill>
            <a:prstDash val="solid"/>
            <a:round/>
            <a:headEnd type="none" w="sm" len="sm"/>
            <a:tailEnd type="oval"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54" name="Line 27"/>
          <p:cNvSpPr>
            <a:spLocks noChangeShapeType="1"/>
          </p:cNvSpPr>
          <p:nvPr/>
        </p:nvSpPr>
        <p:spPr bwMode="auto">
          <a:xfrm flipH="1" flipV="1">
            <a:off x="2898787" y="5286159"/>
            <a:ext cx="1228726" cy="523875"/>
          </a:xfrm>
          <a:prstGeom prst="line">
            <a:avLst/>
          </a:prstGeom>
          <a:noFill/>
          <a:ln w="25400">
            <a:solidFill>
              <a:srgbClr val="F02E00"/>
            </a:solidFill>
            <a:round/>
            <a:headEnd type="none"/>
            <a:tailEnd type="triangle" w="med" len="med"/>
          </a:ln>
        </p:spPr>
        <p:txBody>
          <a:bodyPr wrap="square">
            <a:spAutoFit/>
          </a:bodyPr>
          <a:lstStyle/>
          <a:p>
            <a:endParaRPr lang="en-US" dirty="0"/>
          </a:p>
        </p:txBody>
      </p:sp>
      <p:sp>
        <p:nvSpPr>
          <p:cNvPr id="55" name="Line 27"/>
          <p:cNvSpPr>
            <a:spLocks noChangeShapeType="1"/>
          </p:cNvSpPr>
          <p:nvPr/>
        </p:nvSpPr>
        <p:spPr bwMode="auto">
          <a:xfrm flipH="1" flipV="1">
            <a:off x="4422785" y="5800509"/>
            <a:ext cx="2905127" cy="19050"/>
          </a:xfrm>
          <a:prstGeom prst="line">
            <a:avLst/>
          </a:prstGeom>
          <a:noFill/>
          <a:ln w="25400">
            <a:solidFill>
              <a:srgbClr val="F02E00"/>
            </a:solidFill>
            <a:round/>
            <a:headEnd type="none"/>
            <a:tailEnd type="none" w="med" len="med"/>
          </a:ln>
        </p:spPr>
        <p:txBody>
          <a:bodyPr wrap="square">
            <a:spAutoFit/>
          </a:bodyPr>
          <a:lstStyle/>
          <a:p>
            <a:endParaRPr lang="en-US" dirty="0"/>
          </a:p>
        </p:txBody>
      </p:sp>
      <p:cxnSp>
        <p:nvCxnSpPr>
          <p:cNvPr id="56" name="Elbow Connector 55"/>
          <p:cNvCxnSpPr>
            <a:stCxn id="53" idx="3"/>
            <a:endCxn id="52" idx="3"/>
          </p:cNvCxnSpPr>
          <p:nvPr/>
        </p:nvCxnSpPr>
        <p:spPr bwMode="auto">
          <a:xfrm>
            <a:off x="7375539" y="5111534"/>
            <a:ext cx="257173" cy="681426"/>
          </a:xfrm>
          <a:prstGeom prst="bentConnector3">
            <a:avLst>
              <a:gd name="adj1" fmla="val 188890"/>
            </a:avLst>
          </a:prstGeom>
          <a:solidFill>
            <a:schemeClr val="accent1"/>
          </a:solidFill>
          <a:ln w="25400" cap="flat" cmpd="sng" algn="ctr">
            <a:solidFill>
              <a:srgbClr val="F02E00"/>
            </a:solidFill>
            <a:prstDash val="solid"/>
            <a:round/>
            <a:headEnd type="oval" w="sm" len="sm"/>
            <a:tailEnd type="none" w="med" len="med"/>
          </a:ln>
          <a:effectLst/>
        </p:spPr>
      </p:cxnSp>
      <p:sp>
        <p:nvSpPr>
          <p:cNvPr id="57" name="Line 27"/>
          <p:cNvSpPr>
            <a:spLocks noChangeShapeType="1"/>
          </p:cNvSpPr>
          <p:nvPr/>
        </p:nvSpPr>
        <p:spPr bwMode="auto">
          <a:xfrm flipH="1">
            <a:off x="2889262" y="5028985"/>
            <a:ext cx="1400175" cy="238125"/>
          </a:xfrm>
          <a:prstGeom prst="line">
            <a:avLst/>
          </a:prstGeom>
          <a:noFill/>
          <a:ln w="25400">
            <a:solidFill>
              <a:srgbClr val="F02E00"/>
            </a:solidFill>
            <a:round/>
            <a:headEnd type="oval"/>
            <a:tailEnd type="triangle" w="med" len="med"/>
          </a:ln>
        </p:spPr>
        <p:txBody>
          <a:bodyPr wrap="square">
            <a:spAutoFit/>
          </a:bodyPr>
          <a:lstStyle/>
          <a:p>
            <a:endParaRPr lang="en-US" dirty="0"/>
          </a:p>
        </p:txBody>
      </p:sp>
      <p:sp>
        <p:nvSpPr>
          <p:cNvPr id="61" name="Rectangle 60"/>
          <p:cNvSpPr/>
          <p:nvPr/>
        </p:nvSpPr>
        <p:spPr bwMode="auto">
          <a:xfrm>
            <a:off x="7638321" y="3183608"/>
            <a:ext cx="734868" cy="1828800"/>
          </a:xfrm>
          <a:prstGeom prst="rect">
            <a:avLst/>
          </a:prstGeom>
          <a:noFill/>
          <a:ln w="25400" cap="flat" cmpd="sng" algn="ctr">
            <a:solidFill>
              <a:srgbClr val="F02E00"/>
            </a:solidFill>
            <a:prstDash val="solid"/>
            <a:round/>
            <a:headEnd type="none" w="sm" len="sm"/>
            <a:tailEnd type="oval"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62" name="Line 27"/>
          <p:cNvSpPr>
            <a:spLocks noChangeShapeType="1"/>
          </p:cNvSpPr>
          <p:nvPr/>
        </p:nvSpPr>
        <p:spPr bwMode="auto">
          <a:xfrm flipH="1" flipV="1">
            <a:off x="7902196" y="2924335"/>
            <a:ext cx="0" cy="273131"/>
          </a:xfrm>
          <a:prstGeom prst="line">
            <a:avLst/>
          </a:prstGeom>
          <a:noFill/>
          <a:ln w="25400">
            <a:solidFill>
              <a:srgbClr val="F02E00"/>
            </a:solidFill>
            <a:round/>
            <a:headEnd type="oval"/>
            <a:tailEnd type="triangle" w="med" len="med"/>
          </a:ln>
        </p:spPr>
        <p:txBody>
          <a:bodyPr wrap="square">
            <a:spAutoFit/>
          </a:bodyPr>
          <a:lstStyle/>
          <a:p>
            <a:endParaRPr lang="en-US" dirty="0"/>
          </a:p>
        </p:txBody>
      </p:sp>
      <p:pic>
        <p:nvPicPr>
          <p:cNvPr id="63" name="Picture 62" descr="left_arrow.bmp"/>
          <p:cNvPicPr>
            <a:picLocks noChangeAspect="1"/>
          </p:cNvPicPr>
          <p:nvPr/>
        </p:nvPicPr>
        <p:blipFill>
          <a:blip r:embed="rId7" cstate="print"/>
          <a:stretch>
            <a:fillRect/>
          </a:stretch>
        </p:blipFill>
        <p:spPr>
          <a:xfrm>
            <a:off x="4357062" y="4763689"/>
            <a:ext cx="195238" cy="204762"/>
          </a:xfrm>
          <a:prstGeom prst="rect">
            <a:avLst/>
          </a:prstGeom>
        </p:spPr>
      </p:pic>
      <p:pic>
        <p:nvPicPr>
          <p:cNvPr id="64" name="Picture 63" descr="right_arrow.bmp"/>
          <p:cNvPicPr>
            <a:picLocks noChangeAspect="1"/>
          </p:cNvPicPr>
          <p:nvPr/>
        </p:nvPicPr>
        <p:blipFill>
          <a:blip r:embed="rId8" cstate="print"/>
          <a:stretch>
            <a:fillRect/>
          </a:stretch>
        </p:blipFill>
        <p:spPr>
          <a:xfrm>
            <a:off x="7143382" y="4763689"/>
            <a:ext cx="195238" cy="204762"/>
          </a:xfrm>
          <a:prstGeom prst="rect">
            <a:avLst/>
          </a:prstGeom>
        </p:spPr>
      </p:pic>
      <p:pic>
        <p:nvPicPr>
          <p:cNvPr id="65" name="Picture 64" descr="keypad.bmp"/>
          <p:cNvPicPr>
            <a:picLocks noChangeAspect="1"/>
          </p:cNvPicPr>
          <p:nvPr/>
        </p:nvPicPr>
        <p:blipFill>
          <a:blip r:embed="rId9" cstate="print"/>
          <a:stretch>
            <a:fillRect/>
          </a:stretch>
        </p:blipFill>
        <p:spPr>
          <a:xfrm>
            <a:off x="7121488" y="5302705"/>
            <a:ext cx="226657" cy="132217"/>
          </a:xfrm>
          <a:prstGeom prst="rect">
            <a:avLst/>
          </a:prstGeom>
        </p:spPr>
      </p:pic>
      <p:sp>
        <p:nvSpPr>
          <p:cNvPr id="35" name="Line 5"/>
          <p:cNvSpPr>
            <a:spLocks noChangeShapeType="1"/>
          </p:cNvSpPr>
          <p:nvPr/>
        </p:nvSpPr>
        <p:spPr bwMode="auto">
          <a:xfrm>
            <a:off x="8034132" y="3712316"/>
            <a:ext cx="13069" cy="2269100"/>
          </a:xfrm>
          <a:prstGeom prst="line">
            <a:avLst/>
          </a:prstGeom>
          <a:noFill/>
          <a:ln w="38100">
            <a:solidFill>
              <a:srgbClr val="FF5050"/>
            </a:solidFill>
            <a:round/>
            <a:headEnd/>
            <a:tailEnd type="triangle" w="med" len="med"/>
          </a:ln>
        </p:spPr>
        <p:txBody>
          <a:bodyPr/>
          <a:lstStyle/>
          <a:p>
            <a:endParaRPr lang="en-US" dirty="0"/>
          </a:p>
        </p:txBody>
      </p:sp>
      <p:pic>
        <p:nvPicPr>
          <p:cNvPr id="37" name="Picture 2"/>
          <p:cNvPicPr>
            <a:picLocks noChangeAspect="1" noChangeArrowheads="1"/>
          </p:cNvPicPr>
          <p:nvPr/>
        </p:nvPicPr>
        <p:blipFill>
          <a:blip r:embed="rId10" cstate="print"/>
          <a:srcRect/>
          <a:stretch>
            <a:fillRect/>
          </a:stretch>
        </p:blipFill>
        <p:spPr bwMode="auto">
          <a:xfrm>
            <a:off x="6075598" y="3989365"/>
            <a:ext cx="1422667" cy="212032"/>
          </a:xfrm>
          <a:prstGeom prst="rect">
            <a:avLst/>
          </a:prstGeom>
          <a:noFill/>
          <a:ln w="9525">
            <a:noFill/>
            <a:miter lim="800000"/>
            <a:headEnd/>
            <a:tailEnd/>
          </a:ln>
        </p:spPr>
      </p:pic>
      <p:pic>
        <p:nvPicPr>
          <p:cNvPr id="36" name="Picture 24" descr="employee_badge"/>
          <p:cNvPicPr>
            <a:picLocks noChangeAspect="1" noChangeArrowheads="1"/>
          </p:cNvPicPr>
          <p:nvPr/>
        </p:nvPicPr>
        <p:blipFill>
          <a:blip r:embed="rId11" cstate="print"/>
          <a:srcRect/>
          <a:stretch>
            <a:fillRect/>
          </a:stretch>
        </p:blipFill>
        <p:spPr bwMode="auto">
          <a:xfrm>
            <a:off x="7720662" y="2643121"/>
            <a:ext cx="617174" cy="951603"/>
          </a:xfrm>
          <a:prstGeom prst="rect">
            <a:avLst/>
          </a:prstGeom>
          <a:noFill/>
          <a:ln w="9525">
            <a:solidFill>
              <a:schemeClr val="tx1"/>
            </a:solidFill>
            <a:miter lim="800000"/>
            <a:headEnd/>
            <a:tailEnd/>
          </a:ln>
        </p:spPr>
      </p:pic>
      <p:sp>
        <p:nvSpPr>
          <p:cNvPr id="40" name="TextBox 39"/>
          <p:cNvSpPr txBox="1"/>
          <p:nvPr/>
        </p:nvSpPr>
        <p:spPr>
          <a:xfrm>
            <a:off x="5083369" y="4264678"/>
            <a:ext cx="456687" cy="134508"/>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Add Punch</a:t>
            </a:r>
            <a:endParaRPr lang="en-US" sz="800" b="0" dirty="0">
              <a:solidFill>
                <a:schemeClr val="bg1"/>
              </a:solidFill>
              <a:latin typeface="Times New Roman" pitchFamily="18" charset="0"/>
              <a:ea typeface="PMingLiU" pitchFamily="18" charset="-120"/>
            </a:endParaRPr>
          </a:p>
        </p:txBody>
      </p:sp>
      <p:sp>
        <p:nvSpPr>
          <p:cNvPr id="45" name="TextBox 44"/>
          <p:cNvSpPr txBox="1"/>
          <p:nvPr/>
        </p:nvSpPr>
        <p:spPr>
          <a:xfrm>
            <a:off x="5082601" y="4580999"/>
            <a:ext cx="542647" cy="134508"/>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Delete Punch</a:t>
            </a:r>
            <a:endParaRPr lang="en-US" sz="800" b="0" dirty="0">
              <a:solidFill>
                <a:schemeClr val="bg1"/>
              </a:solidFill>
              <a:latin typeface="Times New Roman" pitchFamily="18" charset="0"/>
              <a:ea typeface="PMingLiU" pitchFamily="18" charset="-120"/>
            </a:endParaRPr>
          </a:p>
        </p:txBody>
      </p:sp>
      <p:sp>
        <p:nvSpPr>
          <p:cNvPr id="46" name="TextBox 45"/>
          <p:cNvSpPr txBox="1"/>
          <p:nvPr/>
        </p:nvSpPr>
        <p:spPr>
          <a:xfrm>
            <a:off x="5073392" y="4861123"/>
            <a:ext cx="947879" cy="134508"/>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Cancel Meal Deduction</a:t>
            </a:r>
            <a:endParaRPr lang="en-US" sz="800" b="0" dirty="0">
              <a:solidFill>
                <a:schemeClr val="bg1"/>
              </a:solidFill>
              <a:latin typeface="Times New Roman" pitchFamily="18" charset="0"/>
              <a:ea typeface="PMingLiU" pitchFamily="18" charset="-120"/>
            </a:endParaRPr>
          </a:p>
        </p:txBody>
      </p:sp>
      <p:sp>
        <p:nvSpPr>
          <p:cNvPr id="49" name="TextBox 48"/>
          <p:cNvSpPr txBox="1"/>
          <p:nvPr/>
        </p:nvSpPr>
        <p:spPr>
          <a:xfrm>
            <a:off x="5077996" y="5159345"/>
            <a:ext cx="668514" cy="134508"/>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Review Punches</a:t>
            </a:r>
            <a:endParaRPr lang="en-US" sz="800" b="0" dirty="0">
              <a:solidFill>
                <a:schemeClr val="bg1"/>
              </a:solidFill>
              <a:latin typeface="Times New Roman" pitchFamily="18" charset="0"/>
              <a:ea typeface="PMingLiU" pitchFamily="18" charset="-120"/>
            </a:endParaRPr>
          </a:p>
        </p:txBody>
      </p:sp>
      <p:sp>
        <p:nvSpPr>
          <p:cNvPr id="58" name="TextBox 57"/>
          <p:cNvSpPr txBox="1"/>
          <p:nvPr/>
        </p:nvSpPr>
        <p:spPr>
          <a:xfrm>
            <a:off x="6410657" y="4274203"/>
            <a:ext cx="600975" cy="134508"/>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View Accruals</a:t>
            </a:r>
            <a:endParaRPr lang="en-US" sz="800" b="0" dirty="0">
              <a:solidFill>
                <a:schemeClr val="bg1"/>
              </a:solidFill>
              <a:latin typeface="Times New Roman" pitchFamily="18" charset="0"/>
              <a:ea typeface="PMingLiU" pitchFamily="18" charset="-120"/>
            </a:endParaRPr>
          </a:p>
        </p:txBody>
      </p:sp>
      <p:sp>
        <p:nvSpPr>
          <p:cNvPr id="59" name="TextBox 58"/>
          <p:cNvSpPr txBox="1"/>
          <p:nvPr/>
        </p:nvSpPr>
        <p:spPr>
          <a:xfrm>
            <a:off x="6408354" y="4590524"/>
            <a:ext cx="651629" cy="134508"/>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View Schedules</a:t>
            </a:r>
            <a:endParaRPr lang="en-US" sz="800" b="0" dirty="0">
              <a:solidFill>
                <a:schemeClr val="bg1"/>
              </a:solidFill>
              <a:latin typeface="Times New Roman" pitchFamily="18" charset="0"/>
              <a:ea typeface="PMingLiU" pitchFamily="18" charset="-120"/>
            </a:endParaRPr>
          </a:p>
        </p:txBody>
      </p:sp>
      <p:sp>
        <p:nvSpPr>
          <p:cNvPr id="60" name="TextBox 59"/>
          <p:cNvSpPr txBox="1"/>
          <p:nvPr/>
        </p:nvSpPr>
        <p:spPr>
          <a:xfrm>
            <a:off x="6410657" y="4870648"/>
            <a:ext cx="628604" cy="134508"/>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View Timecard</a:t>
            </a:r>
            <a:endParaRPr lang="en-US" sz="800" b="0" dirty="0">
              <a:solidFill>
                <a:schemeClr val="bg1"/>
              </a:solidFill>
              <a:latin typeface="Times New Roman" pitchFamily="18" charset="0"/>
              <a:ea typeface="PMingLiU" pitchFamily="18" charset="-120"/>
            </a:endParaRPr>
          </a:p>
        </p:txBody>
      </p:sp>
      <p:sp>
        <p:nvSpPr>
          <p:cNvPr id="66" name="TextBox 65"/>
          <p:cNvSpPr txBox="1"/>
          <p:nvPr/>
        </p:nvSpPr>
        <p:spPr>
          <a:xfrm>
            <a:off x="6406819" y="5168870"/>
            <a:ext cx="759078" cy="134508"/>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Approve Timecard</a:t>
            </a:r>
            <a:endParaRPr lang="en-US" sz="800" b="0" dirty="0">
              <a:solidFill>
                <a:schemeClr val="bg1"/>
              </a:solidFill>
              <a:latin typeface="Times New Roman" pitchFamily="18" charset="0"/>
              <a:ea typeface="PMingLiU" pitchFamily="18" charset="-120"/>
            </a:endParaRPr>
          </a:p>
        </p:txBody>
      </p:sp>
      <p:pic>
        <p:nvPicPr>
          <p:cNvPr id="68" name="Picture 2" descr="C:\7.0_projects\kronos_terminal_ee_training_kit\7.0_development\images\InTouch_icons_50x50n\AddPunch_50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7986" y="4105695"/>
            <a:ext cx="456040" cy="45246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C:\7.0_projects\kronos_terminal_ee_training_kit\7.0_development\images\InTouch_icons_50x50n\DeletePunch_50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9319" y="4428705"/>
            <a:ext cx="456040" cy="45246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5" descr="C:\7.0_projects\kronos_terminal_ee_training_kit\7.0_development\images\InTouch_icons_50x50n\CancelMealDeduction_50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58440" y="4746488"/>
            <a:ext cx="456040" cy="45246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C:\7.0_projects\kronos_terminal_ee_training_kit\7.0_development\images\InTouch_icons_50x50n\ReviewPunches_50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49319" y="5039670"/>
            <a:ext cx="456040" cy="45246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 descr="C:\7.0_projects\kronos_terminal_ee_training_kit\7.0_development\images\InTouch_icons_50x50n\ViewAccruals_50n.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7533" y="4124746"/>
            <a:ext cx="456040" cy="45246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C:\7.0_projects\kronos_terminal_ee_training_kit\7.0_development\images\InTouch_icons_50x50n\ViewSchedule_50n.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37533" y="4447754"/>
            <a:ext cx="456040" cy="45246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9" descr="C:\7.0_projects\kronos_terminal_ee_training_kit\7.0_development\images\InTouch_icons_50x50n\ViewTimecard_50n.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37533" y="4746488"/>
            <a:ext cx="456040" cy="45246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C:\7.0_projects\kronos_terminal_ee_training_kit\7.0_development\images\InTouch_icons_50x50n\ApproveTimecard_50n.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37533" y="5039670"/>
            <a:ext cx="456040" cy="45246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bwMode="auto">
          <a:xfrm>
            <a:off x="4689487" y="4152681"/>
            <a:ext cx="2369126" cy="1371600"/>
          </a:xfrm>
          <a:prstGeom prst="rect">
            <a:avLst/>
          </a:prstGeom>
          <a:noFill/>
          <a:ln w="25400" cap="flat" cmpd="sng" algn="ctr">
            <a:solidFill>
              <a:srgbClr val="F02E00"/>
            </a:solidFill>
            <a:prstDash val="solid"/>
            <a:round/>
            <a:headEnd type="none" w="sm" len="sm"/>
            <a:tailEnd type="oval"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Error reading badge data</a:t>
            </a:r>
          </a:p>
        </p:txBody>
      </p:sp>
      <p:sp>
        <p:nvSpPr>
          <p:cNvPr id="8" name="Text Placeholder 7"/>
          <p:cNvSpPr>
            <a:spLocks noGrp="1"/>
          </p:cNvSpPr>
          <p:nvPr>
            <p:ph type="body" sz="quarter" idx="11"/>
          </p:nvPr>
        </p:nvSpPr>
        <p:spPr/>
        <p:txBody>
          <a:bodyPr/>
          <a:lstStyle/>
          <a:p>
            <a:r>
              <a:rPr lang="en-US" dirty="0" smtClean="0"/>
              <a:t>Error message number is [NGT 01-1]</a:t>
            </a:r>
          </a:p>
          <a:p>
            <a:r>
              <a:rPr lang="en-US" dirty="0" smtClean="0"/>
              <a:t>Possible reasons for this error:</a:t>
            </a:r>
          </a:p>
          <a:p>
            <a:pPr lvl="1"/>
            <a:r>
              <a:rPr lang="en-US" dirty="0" smtClean="0"/>
              <a:t>You may not have swiped the badge properly. Try again.</a:t>
            </a:r>
          </a:p>
          <a:p>
            <a:pPr lvl="1"/>
            <a:r>
              <a:rPr lang="en-US" dirty="0" smtClean="0"/>
              <a:t>If you are swiping correctly and continue to see this error, the quality of the badge may be the problem. Contact your system administrator.</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Unknown home employee</a:t>
            </a:r>
          </a:p>
        </p:txBody>
      </p:sp>
      <p:sp>
        <p:nvSpPr>
          <p:cNvPr id="11" name="Text Placeholder 10"/>
          <p:cNvSpPr>
            <a:spLocks noGrp="1"/>
          </p:cNvSpPr>
          <p:nvPr>
            <p:ph type="body" sz="quarter" idx="11"/>
          </p:nvPr>
        </p:nvSpPr>
        <p:spPr/>
        <p:txBody>
          <a:bodyPr/>
          <a:lstStyle/>
          <a:p>
            <a:r>
              <a:rPr lang="en-US" dirty="0" smtClean="0"/>
              <a:t>Error message number is [NGT 06-2 ({failureCode})] </a:t>
            </a:r>
          </a:p>
          <a:p>
            <a:r>
              <a:rPr lang="en-US" dirty="0" smtClean="0"/>
              <a:t>Possible reasons for this error:</a:t>
            </a:r>
          </a:p>
          <a:p>
            <a:pPr lvl="1"/>
            <a:r>
              <a:rPr lang="en-US" dirty="0" smtClean="0"/>
              <a:t>You are a new employee and your information has not been sent to the terminal yet. Contact your system administrator. Refer to the message number and the provide the failure code.</a:t>
            </a:r>
          </a:p>
          <a:p>
            <a:pPr lvl="1"/>
            <a:r>
              <a:rPr lang="en-US" dirty="0" smtClean="0"/>
              <a:t>You recently replaced your badge. Your new badge number has not been sent to the terminal yet. Contact your system administrator.</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Punch rejected</a:t>
            </a:r>
          </a:p>
        </p:txBody>
      </p:sp>
      <p:sp>
        <p:nvSpPr>
          <p:cNvPr id="11" name="Text Placeholder 10"/>
          <p:cNvSpPr>
            <a:spLocks noGrp="1"/>
          </p:cNvSpPr>
          <p:nvPr>
            <p:ph type="body" sz="quarter" idx="11"/>
          </p:nvPr>
        </p:nvSpPr>
        <p:spPr>
          <a:xfrm>
            <a:off x="274320" y="1156653"/>
            <a:ext cx="8083550" cy="5148262"/>
          </a:xfrm>
        </p:spPr>
        <p:txBody>
          <a:bodyPr/>
          <a:lstStyle/>
          <a:p>
            <a:r>
              <a:rPr lang="en-US" dirty="0" smtClean="0"/>
              <a:t>Error message number is [NGT 04-1 ({failureCode})]</a:t>
            </a:r>
          </a:p>
          <a:p>
            <a:r>
              <a:rPr lang="en-US" dirty="0" smtClean="0"/>
              <a:t>Possible reasons for this error:</a:t>
            </a:r>
          </a:p>
          <a:p>
            <a:pPr lvl="1"/>
            <a:r>
              <a:rPr lang="en-US" dirty="0" smtClean="0"/>
              <a:t>You entered a punch earlier than what your schedule permits (109).</a:t>
            </a:r>
          </a:p>
          <a:p>
            <a:pPr lvl="1"/>
            <a:r>
              <a:rPr lang="en-US" dirty="0" smtClean="0"/>
              <a:t>You entered a punch later than what your schedule permits (110).</a:t>
            </a:r>
          </a:p>
          <a:p>
            <a:pPr lvl="1"/>
            <a:r>
              <a:rPr lang="en-US" dirty="0" smtClean="0"/>
              <a:t>Your punch interpretation rule has not been sent to the terminal. Contact your system administrator (102).</a:t>
            </a:r>
          </a:p>
          <a:p>
            <a:pPr lvl="1"/>
            <a:r>
              <a:rPr lang="en-US" dirty="0" smtClean="0"/>
              <a:t>Unscheduled IN punch (108). The terminal does not have a valid schedule for you; see your system administrator. Refer to the message number and the provide the failure code.</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 y="914400"/>
            <a:ext cx="6436999" cy="1472184"/>
          </a:xfrm>
        </p:spPr>
        <p:txBody>
          <a:bodyPr/>
          <a:lstStyle/>
          <a:p>
            <a:r>
              <a:rPr lang="en-US" dirty="0" smtClean="0"/>
              <a:t>Clocking in on the Kronos website (URL)</a:t>
            </a:r>
            <a:endParaRPr lang="en-US" dirty="0"/>
          </a:p>
        </p:txBody>
      </p:sp>
    </p:spTree>
    <p:extLst>
      <p:ext uri="{BB962C8B-B14F-4D97-AF65-F5344CB8AC3E}">
        <p14:creationId xmlns:p14="http://schemas.microsoft.com/office/powerpoint/2010/main" val="27772443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 y="0"/>
            <a:ext cx="7040880" cy="822642"/>
          </a:xfrm>
        </p:spPr>
        <p:txBody>
          <a:bodyPr/>
          <a:lstStyle/>
          <a:p>
            <a:r>
              <a:rPr lang="en-US" dirty="0" smtClean="0"/>
              <a:t>Accessing the Navigator</a:t>
            </a:r>
            <a:endParaRPr lang="en-US" sz="2000" dirty="0"/>
          </a:p>
        </p:txBody>
      </p:sp>
      <p:sp>
        <p:nvSpPr>
          <p:cNvPr id="3" name="Text Placeholder 2"/>
          <p:cNvSpPr>
            <a:spLocks noGrp="1"/>
          </p:cNvSpPr>
          <p:nvPr>
            <p:ph type="body" sz="quarter" idx="11"/>
          </p:nvPr>
        </p:nvSpPr>
        <p:spPr/>
        <p:txBody>
          <a:bodyPr/>
          <a:lstStyle/>
          <a:p>
            <a:r>
              <a:rPr lang="en-US" dirty="0"/>
              <a:t>Y</a:t>
            </a:r>
            <a:r>
              <a:rPr lang="en-US" dirty="0" smtClean="0"/>
              <a:t>ou </a:t>
            </a:r>
            <a:r>
              <a:rPr lang="en-US" dirty="0"/>
              <a:t>are required to have an established user name and </a:t>
            </a:r>
            <a:r>
              <a:rPr lang="en-US" dirty="0" smtClean="0"/>
              <a:t>password. </a:t>
            </a:r>
          </a:p>
          <a:p>
            <a:r>
              <a:rPr lang="en-US" dirty="0" smtClean="0"/>
              <a:t>If </a:t>
            </a:r>
            <a:r>
              <a:rPr lang="en-US" dirty="0"/>
              <a:t>your organization chooses to use Kronos authentication, you can also use the security features that are provided in the </a:t>
            </a:r>
            <a:r>
              <a:rPr lang="en-US" dirty="0" smtClean="0"/>
              <a:t>application.</a:t>
            </a:r>
          </a:p>
          <a:p>
            <a:r>
              <a:rPr lang="en-US" dirty="0" smtClean="0"/>
              <a:t>Always </a:t>
            </a:r>
            <a:r>
              <a:rPr lang="en-US" dirty="0"/>
              <a:t>end your work session by clicking the </a:t>
            </a:r>
            <a:r>
              <a:rPr lang="en-US" b="1" dirty="0"/>
              <a:t>Sign Out </a:t>
            </a:r>
            <a:r>
              <a:rPr lang="en-US" dirty="0"/>
              <a:t>link, located in the top </a:t>
            </a:r>
            <a:r>
              <a:rPr lang="en-US" dirty="0" smtClean="0"/>
              <a:t>left corner of the Navigator:</a:t>
            </a:r>
          </a:p>
          <a:p>
            <a:pPr lvl="1"/>
            <a:r>
              <a:rPr lang="en-US" dirty="0" smtClean="0"/>
              <a:t>Clicking </a:t>
            </a:r>
            <a:r>
              <a:rPr lang="en-US" b="1" dirty="0"/>
              <a:t>Close (x)</a:t>
            </a:r>
            <a:r>
              <a:rPr lang="en-US" dirty="0"/>
              <a:t> without first logging off might leave your connection to the application open, allowing unauthorized people to view and edit </a:t>
            </a:r>
            <a:r>
              <a:rPr lang="en-US" dirty="0" smtClean="0"/>
              <a:t>information</a:t>
            </a:r>
            <a:endParaRPr lang="en-US" dirty="0"/>
          </a:p>
          <a:p>
            <a:endParaRPr lang="en-US" dirty="0"/>
          </a:p>
        </p:txBody>
      </p:sp>
      <p:sp>
        <p:nvSpPr>
          <p:cNvPr id="4" name="Text Box 4"/>
          <p:cNvSpPr txBox="1">
            <a:spLocks noChangeArrowheads="1"/>
          </p:cNvSpPr>
          <p:nvPr/>
        </p:nvSpPr>
        <p:spPr bwMode="auto">
          <a:xfrm>
            <a:off x="7309168" y="6349683"/>
            <a:ext cx="1644650" cy="304800"/>
          </a:xfrm>
          <a:prstGeom prst="rect">
            <a:avLst/>
          </a:prstGeom>
          <a:noFill/>
          <a:ln w="9525">
            <a:noFill/>
            <a:miter lim="800000"/>
            <a:headEnd/>
            <a:tailEnd/>
          </a:ln>
        </p:spPr>
        <p:txBody>
          <a:bodyPr lIns="0" tIns="0" rIns="0" bIns="0">
            <a:spAutoFit/>
          </a:bodyPr>
          <a:lstStyle/>
          <a:p>
            <a:pPr algn="r">
              <a:spcBef>
                <a:spcPct val="50000"/>
              </a:spcBef>
            </a:pPr>
            <a:r>
              <a:rPr lang="en-US" sz="2000" i="1" dirty="0">
                <a:solidFill>
                  <a:srgbClr val="5191CD"/>
                </a:solidFill>
                <a:latin typeface="Arial" pitchFamily="34" charset="0"/>
                <a:cs typeface="Arial" pitchFamily="34" charset="0"/>
              </a:rPr>
              <a:t>(</a:t>
            </a:r>
            <a:r>
              <a:rPr lang="en-US" sz="2000" i="1" dirty="0" smtClean="0">
                <a:solidFill>
                  <a:srgbClr val="5191CD"/>
                </a:solidFill>
                <a:latin typeface="Arial" pitchFamily="34" charset="0"/>
                <a:cs typeface="Arial" pitchFamily="34" charset="0"/>
              </a:rPr>
              <a:t>Continued)</a:t>
            </a:r>
            <a:endParaRPr lang="en-US" sz="2000" i="1" dirty="0">
              <a:solidFill>
                <a:srgbClr val="5191CD"/>
              </a:solidFill>
              <a:latin typeface="Calibri" pitchFamily="34" charset="0"/>
            </a:endParaRPr>
          </a:p>
        </p:txBody>
      </p:sp>
    </p:spTree>
    <p:extLst>
      <p:ext uri="{BB962C8B-B14F-4D97-AF65-F5344CB8AC3E}">
        <p14:creationId xmlns:p14="http://schemas.microsoft.com/office/powerpoint/2010/main" val="2674761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the Navigator </a:t>
            </a:r>
            <a:r>
              <a:rPr lang="en-US" sz="2000" i="1" dirty="0"/>
              <a:t>(Continued)</a:t>
            </a:r>
            <a:endParaRPr lang="en-US" sz="2000" dirty="0"/>
          </a:p>
        </p:txBody>
      </p:sp>
      <p:sp>
        <p:nvSpPr>
          <p:cNvPr id="3" name="Text Placeholder 2"/>
          <p:cNvSpPr>
            <a:spLocks noGrp="1"/>
          </p:cNvSpPr>
          <p:nvPr>
            <p:ph type="body" sz="quarter" idx="11"/>
          </p:nvPr>
        </p:nvSpPr>
        <p:spPr/>
        <p:txBody>
          <a:bodyPr/>
          <a:lstStyle/>
          <a:p>
            <a:r>
              <a:rPr lang="en-US" dirty="0" smtClean="0"/>
              <a:t>Log on to Workforce Navigator_WFC</a:t>
            </a:r>
          </a:p>
          <a:p>
            <a:pPr lvl="1"/>
            <a:r>
              <a:rPr lang="en-US" dirty="0" smtClean="0"/>
              <a:t>If you forget your password, click </a:t>
            </a:r>
            <a:r>
              <a:rPr lang="en-US" b="1" dirty="0" smtClean="0"/>
              <a:t>Forgot Your Password?</a:t>
            </a:r>
            <a:endParaRPr lang="en-US" b="1" dirty="0"/>
          </a:p>
          <a:p>
            <a:endParaRPr lang="en-US" b="1" dirty="0" smtClean="0"/>
          </a:p>
          <a:p>
            <a:endParaRPr lang="en-US" b="1" dirty="0"/>
          </a:p>
          <a:p>
            <a:endParaRPr lang="en-US" b="1" dirty="0" smtClean="0"/>
          </a:p>
          <a:p>
            <a:endParaRPr lang="en-US" b="1" dirty="0"/>
          </a:p>
          <a:p>
            <a:endParaRPr lang="en-US" b="1" dirty="0" smtClean="0"/>
          </a:p>
          <a:p>
            <a:pPr marL="0" indent="0">
              <a:buNone/>
            </a:pPr>
            <a:endParaRPr lang="en-US"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9450" y="2380298"/>
            <a:ext cx="2705100" cy="252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28"/>
          <p:cNvGrpSpPr>
            <a:grpSpLocks/>
          </p:cNvGrpSpPr>
          <p:nvPr/>
        </p:nvGrpSpPr>
        <p:grpSpPr bwMode="auto">
          <a:xfrm>
            <a:off x="192088" y="5669081"/>
            <a:ext cx="8780462" cy="885825"/>
            <a:chOff x="192537" y="2487613"/>
            <a:chExt cx="8780697" cy="885825"/>
          </a:xfrm>
        </p:grpSpPr>
        <p:sp>
          <p:nvSpPr>
            <p:cNvPr id="8" name="Rectangle 7"/>
            <p:cNvSpPr>
              <a:spLocks noChangeArrowheads="1"/>
            </p:cNvSpPr>
            <p:nvPr/>
          </p:nvSpPr>
          <p:spPr bwMode="auto">
            <a:xfrm>
              <a:off x="1302434" y="2487613"/>
              <a:ext cx="7670800" cy="400110"/>
            </a:xfrm>
            <a:prstGeom prst="rect">
              <a:avLst/>
            </a:prstGeom>
            <a:noFill/>
            <a:ln w="9525">
              <a:noFill/>
              <a:miter lim="800000"/>
              <a:headEnd/>
              <a:tailEnd/>
            </a:ln>
          </p:spPr>
          <p:txBody>
            <a:bodyPr>
              <a:spAutoFit/>
            </a:bodyPr>
            <a:lstStyle/>
            <a:p>
              <a:pPr>
                <a:spcBef>
                  <a:spcPct val="20000"/>
                </a:spcBef>
                <a:buClr>
                  <a:srgbClr val="556291"/>
                </a:buClr>
                <a:buFont typeface="Wingdings" pitchFamily="2" charset="2"/>
                <a:buNone/>
              </a:pPr>
              <a:r>
                <a:rPr lang="en-US" sz="2000" b="1" dirty="0">
                  <a:latin typeface="Calibri" pitchFamily="34" charset="0"/>
                </a:rPr>
                <a:t>Reference: </a:t>
              </a:r>
              <a:r>
                <a:rPr lang="en-US" sz="2000" i="1" dirty="0"/>
                <a:t>Logging in and signing out </a:t>
              </a:r>
              <a:r>
                <a:rPr lang="en-US" sz="2000" dirty="0"/>
                <a:t>job aid </a:t>
              </a:r>
              <a:endParaRPr lang="en-US" sz="2000" dirty="0" smtClean="0"/>
            </a:p>
          </p:txBody>
        </p:sp>
        <p:pic>
          <p:nvPicPr>
            <p:cNvPr id="9" name="Picture 8" descr="references_nb.png"/>
            <p:cNvPicPr>
              <a:picLocks noChangeAspect="1"/>
            </p:cNvPicPr>
            <p:nvPr/>
          </p:nvPicPr>
          <p:blipFill>
            <a:blip r:embed="rId4" cstate="print"/>
            <a:stretch>
              <a:fillRect/>
            </a:stretch>
          </p:blipFill>
          <p:spPr>
            <a:xfrm>
              <a:off x="192537" y="2487613"/>
              <a:ext cx="1076354" cy="885825"/>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562896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Navigator</a:t>
            </a:r>
            <a:endParaRPr lang="en-US" dirty="0"/>
          </a:p>
        </p:txBody>
      </p:sp>
      <p:sp>
        <p:nvSpPr>
          <p:cNvPr id="3" name="Text Placeholder 2"/>
          <p:cNvSpPr>
            <a:spLocks noGrp="1"/>
          </p:cNvSpPr>
          <p:nvPr>
            <p:ph type="body" sz="quarter" idx="11"/>
          </p:nvPr>
        </p:nvSpPr>
        <p:spPr/>
        <p:txBody>
          <a:bodyPr/>
          <a:lstStyle/>
          <a:p>
            <a:r>
              <a:rPr lang="en-US" dirty="0" smtClean="0"/>
              <a:t>What is a Navigator?</a:t>
            </a:r>
          </a:p>
          <a:p>
            <a:pPr lvl="1"/>
            <a:r>
              <a:rPr lang="en-US" dirty="0" smtClean="0"/>
              <a:t>A user interface that allows you to access, view, and modify time and labor data through a web browser</a:t>
            </a:r>
          </a:p>
          <a:p>
            <a:pPr lvl="1"/>
            <a:r>
              <a:rPr lang="en-US" dirty="0" smtClean="0"/>
              <a:t>Configured to reflect responsibilities and tasks for specific roles</a:t>
            </a:r>
          </a:p>
          <a:p>
            <a:pPr lvl="1"/>
            <a:r>
              <a:rPr lang="en-US" dirty="0" smtClean="0"/>
              <a:t>Available workspaces, widgets, and alerts as determined by your organization</a:t>
            </a:r>
          </a:p>
        </p:txBody>
      </p:sp>
      <p:sp>
        <p:nvSpPr>
          <p:cNvPr id="4" name="Text Box 4"/>
          <p:cNvSpPr txBox="1">
            <a:spLocks noChangeArrowheads="1"/>
          </p:cNvSpPr>
          <p:nvPr/>
        </p:nvSpPr>
        <p:spPr bwMode="auto">
          <a:xfrm>
            <a:off x="7309168" y="6349683"/>
            <a:ext cx="1644650" cy="304800"/>
          </a:xfrm>
          <a:prstGeom prst="rect">
            <a:avLst/>
          </a:prstGeom>
          <a:noFill/>
          <a:ln w="9525">
            <a:noFill/>
            <a:miter lim="800000"/>
            <a:headEnd/>
            <a:tailEnd/>
          </a:ln>
        </p:spPr>
        <p:txBody>
          <a:bodyPr lIns="0" tIns="0" rIns="0" bIns="0">
            <a:spAutoFit/>
          </a:bodyPr>
          <a:lstStyle/>
          <a:p>
            <a:pPr algn="r">
              <a:spcBef>
                <a:spcPct val="50000"/>
              </a:spcBef>
            </a:pPr>
            <a:r>
              <a:rPr lang="en-US" sz="2000" i="1" dirty="0">
                <a:solidFill>
                  <a:srgbClr val="5191CD"/>
                </a:solidFill>
                <a:latin typeface="Arial" pitchFamily="34" charset="0"/>
                <a:cs typeface="Arial" pitchFamily="34" charset="0"/>
              </a:rPr>
              <a:t>(</a:t>
            </a:r>
            <a:r>
              <a:rPr lang="en-US" sz="2000" i="1" dirty="0" smtClean="0">
                <a:solidFill>
                  <a:srgbClr val="5191CD"/>
                </a:solidFill>
                <a:latin typeface="Arial" pitchFamily="34" charset="0"/>
                <a:cs typeface="Arial" pitchFamily="34" charset="0"/>
              </a:rPr>
              <a:t>Continued)</a:t>
            </a:r>
            <a:endParaRPr lang="en-US" sz="2000" i="1" dirty="0">
              <a:solidFill>
                <a:srgbClr val="5191CD"/>
              </a:solidFill>
              <a:latin typeface="Calibri" pitchFamily="34" charset="0"/>
            </a:endParaRPr>
          </a:p>
        </p:txBody>
      </p:sp>
      <p:grpSp>
        <p:nvGrpSpPr>
          <p:cNvPr id="5" name="Group 28"/>
          <p:cNvGrpSpPr>
            <a:grpSpLocks/>
          </p:cNvGrpSpPr>
          <p:nvPr/>
        </p:nvGrpSpPr>
        <p:grpSpPr bwMode="auto">
          <a:xfrm>
            <a:off x="192088" y="5669081"/>
            <a:ext cx="8780462" cy="885825"/>
            <a:chOff x="192537" y="2487613"/>
            <a:chExt cx="8780697" cy="885825"/>
          </a:xfrm>
        </p:grpSpPr>
        <p:sp>
          <p:nvSpPr>
            <p:cNvPr id="6" name="Rectangle 5"/>
            <p:cNvSpPr>
              <a:spLocks noChangeArrowheads="1"/>
            </p:cNvSpPr>
            <p:nvPr/>
          </p:nvSpPr>
          <p:spPr bwMode="auto">
            <a:xfrm>
              <a:off x="1302434" y="2487613"/>
              <a:ext cx="7670800" cy="400110"/>
            </a:xfrm>
            <a:prstGeom prst="rect">
              <a:avLst/>
            </a:prstGeom>
            <a:noFill/>
            <a:ln w="9525">
              <a:noFill/>
              <a:miter lim="800000"/>
              <a:headEnd/>
              <a:tailEnd/>
            </a:ln>
          </p:spPr>
          <p:txBody>
            <a:bodyPr>
              <a:spAutoFit/>
            </a:bodyPr>
            <a:lstStyle/>
            <a:p>
              <a:pPr>
                <a:spcBef>
                  <a:spcPct val="20000"/>
                </a:spcBef>
                <a:buClr>
                  <a:srgbClr val="556291"/>
                </a:buClr>
                <a:buFont typeface="Wingdings" pitchFamily="2" charset="2"/>
                <a:buNone/>
              </a:pPr>
              <a:r>
                <a:rPr lang="en-US" sz="2000" b="1" dirty="0">
                  <a:latin typeface="Calibri" pitchFamily="34" charset="0"/>
                </a:rPr>
                <a:t>Reference: </a:t>
              </a:r>
              <a:r>
                <a:rPr lang="en-US" sz="2000" i="1" dirty="0" smtClean="0"/>
                <a:t>Navigating the navigator </a:t>
              </a:r>
              <a:r>
                <a:rPr lang="en-US" sz="2000" dirty="0"/>
                <a:t>job aid </a:t>
              </a:r>
              <a:endParaRPr lang="en-US" sz="2000" dirty="0" smtClean="0"/>
            </a:p>
          </p:txBody>
        </p:sp>
        <p:pic>
          <p:nvPicPr>
            <p:cNvPr id="7" name="Picture 6" descr="references_nb.png"/>
            <p:cNvPicPr>
              <a:picLocks noChangeAspect="1"/>
            </p:cNvPicPr>
            <p:nvPr/>
          </p:nvPicPr>
          <p:blipFill>
            <a:blip r:embed="rId3" cstate="print"/>
            <a:stretch>
              <a:fillRect/>
            </a:stretch>
          </p:blipFill>
          <p:spPr>
            <a:xfrm>
              <a:off x="192537" y="2487613"/>
              <a:ext cx="1076354" cy="885825"/>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395754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815" y="1110092"/>
            <a:ext cx="8475497" cy="4112053"/>
          </a:xfrm>
          <a:prstGeom prst="rect">
            <a:avLst/>
          </a:prstGeom>
        </p:spPr>
      </p:pic>
      <p:grpSp>
        <p:nvGrpSpPr>
          <p:cNvPr id="68" name="Group 67"/>
          <p:cNvGrpSpPr/>
          <p:nvPr/>
        </p:nvGrpSpPr>
        <p:grpSpPr>
          <a:xfrm>
            <a:off x="383540" y="5661175"/>
            <a:ext cx="4173538" cy="243144"/>
            <a:chOff x="442912" y="4206874"/>
            <a:chExt cx="4173538" cy="243144"/>
          </a:xfrm>
        </p:grpSpPr>
        <p:sp>
          <p:nvSpPr>
            <p:cNvPr id="69" name="Text Box 10" descr="bubble"/>
            <p:cNvSpPr txBox="1">
              <a:spLocks noChangeArrowheads="1"/>
            </p:cNvSpPr>
            <p:nvPr/>
          </p:nvSpPr>
          <p:spPr bwMode="auto">
            <a:xfrm>
              <a:off x="665163" y="4206875"/>
              <a:ext cx="3951287" cy="243143"/>
            </a:xfrm>
            <a:prstGeom prst="rect">
              <a:avLst/>
            </a:prstGeom>
            <a:noFill/>
            <a:ln w="28575">
              <a:noFill/>
              <a:miter lim="800000"/>
              <a:headEnd/>
              <a:tailEnd/>
            </a:ln>
            <a:effectLst/>
          </p:spPr>
          <p:txBody>
            <a:bodyPr lIns="0" tIns="27432" rIns="0" bIns="0">
              <a:spAutoFit/>
            </a:bodyPr>
            <a:lstStyle/>
            <a:p>
              <a:pPr algn="l">
                <a:spcBef>
                  <a:spcPct val="50000"/>
                </a:spcBef>
              </a:pPr>
              <a:r>
                <a:rPr lang="en-US" sz="1400" b="1" dirty="0" smtClean="0">
                  <a:cs typeface="Arial" pitchFamily="34" charset="0"/>
                </a:rPr>
                <a:t>Active Bar</a:t>
              </a:r>
              <a:endParaRPr lang="en-US" sz="1400" dirty="0">
                <a:cs typeface="Arial" pitchFamily="34" charset="0"/>
              </a:endParaRPr>
            </a:p>
          </p:txBody>
        </p:sp>
        <p:sp>
          <p:nvSpPr>
            <p:cNvPr id="70"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lgn="ctr">
                <a:spcBef>
                  <a:spcPct val="50000"/>
                </a:spcBef>
              </a:pPr>
              <a:r>
                <a:rPr lang="en-US" sz="900" b="1" dirty="0">
                  <a:solidFill>
                    <a:schemeClr val="bg1"/>
                  </a:solidFill>
                </a:rPr>
                <a:t>A</a:t>
              </a:r>
            </a:p>
          </p:txBody>
        </p:sp>
      </p:grpSp>
      <p:sp>
        <p:nvSpPr>
          <p:cNvPr id="2" name="Title 1"/>
          <p:cNvSpPr>
            <a:spLocks noGrp="1"/>
          </p:cNvSpPr>
          <p:nvPr>
            <p:ph type="title"/>
          </p:nvPr>
        </p:nvSpPr>
        <p:spPr>
          <a:xfrm>
            <a:off x="284480" y="0"/>
            <a:ext cx="7040880" cy="822642"/>
          </a:xfrm>
        </p:spPr>
        <p:txBody>
          <a:bodyPr/>
          <a:lstStyle/>
          <a:p>
            <a:r>
              <a:rPr lang="en-US" dirty="0" smtClean="0"/>
              <a:t>Navigating the Navigator</a:t>
            </a:r>
            <a:r>
              <a:rPr lang="en-US" i="1" dirty="0"/>
              <a:t> </a:t>
            </a:r>
            <a:r>
              <a:rPr lang="en-US" sz="2000" i="1" dirty="0"/>
              <a:t>(Continued)</a:t>
            </a:r>
            <a:endParaRPr lang="en-US" sz="2000" dirty="0"/>
          </a:p>
        </p:txBody>
      </p:sp>
      <p:grpSp>
        <p:nvGrpSpPr>
          <p:cNvPr id="11" name="Group 10"/>
          <p:cNvGrpSpPr/>
          <p:nvPr/>
        </p:nvGrpSpPr>
        <p:grpSpPr>
          <a:xfrm>
            <a:off x="3445928" y="5679473"/>
            <a:ext cx="4173538" cy="243144"/>
            <a:chOff x="442912" y="4206874"/>
            <a:chExt cx="4173538" cy="243144"/>
          </a:xfrm>
        </p:grpSpPr>
        <p:sp>
          <p:nvSpPr>
            <p:cNvPr id="12" name="Text Box 10" descr="bubble"/>
            <p:cNvSpPr txBox="1">
              <a:spLocks noChangeArrowheads="1"/>
            </p:cNvSpPr>
            <p:nvPr/>
          </p:nvSpPr>
          <p:spPr bwMode="auto">
            <a:xfrm>
              <a:off x="665163" y="4206875"/>
              <a:ext cx="3951287" cy="243143"/>
            </a:xfrm>
            <a:prstGeom prst="rect">
              <a:avLst/>
            </a:prstGeom>
            <a:noFill/>
            <a:ln w="28575">
              <a:noFill/>
              <a:miter lim="800000"/>
              <a:headEnd/>
              <a:tailEnd/>
            </a:ln>
            <a:effectLst/>
          </p:spPr>
          <p:txBody>
            <a:bodyPr lIns="0" tIns="27432" rIns="0" bIns="0">
              <a:spAutoFit/>
            </a:bodyPr>
            <a:lstStyle/>
            <a:p>
              <a:pPr algn="l">
                <a:spcBef>
                  <a:spcPct val="50000"/>
                </a:spcBef>
              </a:pPr>
              <a:r>
                <a:rPr lang="en-US" sz="1400" b="1" dirty="0" smtClean="0">
                  <a:cs typeface="Arial" pitchFamily="34" charset="0"/>
                </a:rPr>
                <a:t>Maximize/restore</a:t>
              </a:r>
              <a:endParaRPr lang="en-US" sz="1400" dirty="0"/>
            </a:p>
          </p:txBody>
        </p:sp>
        <p:sp>
          <p:nvSpPr>
            <p:cNvPr id="13"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D</a:t>
              </a:r>
            </a:p>
          </p:txBody>
        </p:sp>
      </p:grpSp>
      <p:grpSp>
        <p:nvGrpSpPr>
          <p:cNvPr id="25" name="Group 24"/>
          <p:cNvGrpSpPr/>
          <p:nvPr/>
        </p:nvGrpSpPr>
        <p:grpSpPr>
          <a:xfrm>
            <a:off x="5975463" y="5917312"/>
            <a:ext cx="4173538" cy="243144"/>
            <a:chOff x="442912" y="4206874"/>
            <a:chExt cx="4173538" cy="243144"/>
          </a:xfrm>
        </p:grpSpPr>
        <p:sp>
          <p:nvSpPr>
            <p:cNvPr id="26" name="Text Box 10" descr="bubble"/>
            <p:cNvSpPr txBox="1">
              <a:spLocks noChangeArrowheads="1"/>
            </p:cNvSpPr>
            <p:nvPr/>
          </p:nvSpPr>
          <p:spPr bwMode="auto">
            <a:xfrm>
              <a:off x="665163" y="4206875"/>
              <a:ext cx="3951287" cy="243143"/>
            </a:xfrm>
            <a:prstGeom prst="rect">
              <a:avLst/>
            </a:prstGeom>
            <a:noFill/>
            <a:ln w="28575">
              <a:noFill/>
              <a:miter lim="800000"/>
              <a:headEnd/>
              <a:tailEnd/>
            </a:ln>
            <a:effectLst/>
          </p:spPr>
          <p:txBody>
            <a:bodyPr lIns="0" tIns="27432" rIns="0" bIns="0">
              <a:spAutoFit/>
            </a:bodyPr>
            <a:lstStyle/>
            <a:p>
              <a:pPr algn="l">
                <a:spcBef>
                  <a:spcPct val="50000"/>
                </a:spcBef>
              </a:pPr>
              <a:r>
                <a:rPr lang="en-US" sz="1400" b="1" dirty="0" smtClean="0">
                  <a:cs typeface="Arial" pitchFamily="34" charset="0"/>
                </a:rPr>
                <a:t>Primary widget</a:t>
              </a:r>
              <a:endParaRPr lang="en-US" sz="1400" dirty="0">
                <a:latin typeface="Arial" pitchFamily="34" charset="0"/>
                <a:cs typeface="Arial" pitchFamily="34" charset="0"/>
              </a:endParaRPr>
            </a:p>
          </p:txBody>
        </p:sp>
        <p:sp>
          <p:nvSpPr>
            <p:cNvPr id="27"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H</a:t>
              </a:r>
            </a:p>
          </p:txBody>
        </p:sp>
      </p:grpSp>
      <p:grpSp>
        <p:nvGrpSpPr>
          <p:cNvPr id="40" name="Group 39"/>
          <p:cNvGrpSpPr/>
          <p:nvPr/>
        </p:nvGrpSpPr>
        <p:grpSpPr>
          <a:xfrm>
            <a:off x="3445928" y="6248781"/>
            <a:ext cx="4173538" cy="243144"/>
            <a:chOff x="442912" y="4206874"/>
            <a:chExt cx="4173538" cy="243144"/>
          </a:xfrm>
        </p:grpSpPr>
        <p:sp>
          <p:nvSpPr>
            <p:cNvPr id="41" name="Text Box 10" descr="bubble"/>
            <p:cNvSpPr txBox="1">
              <a:spLocks noChangeArrowheads="1"/>
            </p:cNvSpPr>
            <p:nvPr/>
          </p:nvSpPr>
          <p:spPr bwMode="auto">
            <a:xfrm>
              <a:off x="665163" y="4206875"/>
              <a:ext cx="3951287" cy="243143"/>
            </a:xfrm>
            <a:prstGeom prst="rect">
              <a:avLst/>
            </a:prstGeom>
            <a:noFill/>
            <a:ln w="28575">
              <a:noFill/>
              <a:miter lim="800000"/>
              <a:headEnd/>
              <a:tailEnd/>
            </a:ln>
            <a:effectLst/>
          </p:spPr>
          <p:txBody>
            <a:bodyPr lIns="0" tIns="27432" rIns="0" bIns="0">
              <a:spAutoFit/>
            </a:bodyPr>
            <a:lstStyle/>
            <a:p>
              <a:pPr algn="l">
                <a:spcBef>
                  <a:spcPct val="50000"/>
                </a:spcBef>
              </a:pPr>
              <a:r>
                <a:rPr lang="en-US" sz="1400" b="1" dirty="0" smtClean="0">
                  <a:cs typeface="Arial" pitchFamily="34" charset="0"/>
                </a:rPr>
                <a:t>Related Items pane</a:t>
              </a:r>
              <a:endParaRPr lang="en-US" sz="1400" dirty="0">
                <a:cs typeface="Arial" pitchFamily="34" charset="0"/>
              </a:endParaRPr>
            </a:p>
          </p:txBody>
        </p:sp>
        <p:sp>
          <p:nvSpPr>
            <p:cNvPr id="42"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F</a:t>
              </a:r>
            </a:p>
          </p:txBody>
        </p:sp>
      </p:grpSp>
      <p:grpSp>
        <p:nvGrpSpPr>
          <p:cNvPr id="50" name="Group 49"/>
          <p:cNvGrpSpPr/>
          <p:nvPr/>
        </p:nvGrpSpPr>
        <p:grpSpPr>
          <a:xfrm>
            <a:off x="394788" y="6166485"/>
            <a:ext cx="4173538" cy="243144"/>
            <a:chOff x="442912" y="4206874"/>
            <a:chExt cx="4173538" cy="243144"/>
          </a:xfrm>
        </p:grpSpPr>
        <p:sp>
          <p:nvSpPr>
            <p:cNvPr id="51" name="Text Box 10" descr="bubble"/>
            <p:cNvSpPr txBox="1">
              <a:spLocks noChangeArrowheads="1"/>
            </p:cNvSpPr>
            <p:nvPr/>
          </p:nvSpPr>
          <p:spPr bwMode="auto">
            <a:xfrm>
              <a:off x="665163" y="4206875"/>
              <a:ext cx="3951287" cy="243143"/>
            </a:xfrm>
            <a:prstGeom prst="rect">
              <a:avLst/>
            </a:prstGeom>
            <a:noFill/>
            <a:ln w="28575">
              <a:noFill/>
              <a:miter lim="800000"/>
              <a:headEnd/>
              <a:tailEnd/>
            </a:ln>
            <a:effectLst/>
          </p:spPr>
          <p:txBody>
            <a:bodyPr lIns="0" tIns="27432" rIns="0" bIns="0">
              <a:spAutoFit/>
            </a:bodyPr>
            <a:lstStyle/>
            <a:p>
              <a:pPr algn="l">
                <a:spcBef>
                  <a:spcPct val="50000"/>
                </a:spcBef>
              </a:pPr>
              <a:r>
                <a:rPr lang="en-US" sz="1400" b="1" dirty="0" smtClean="0">
                  <a:cs typeface="Arial" pitchFamily="34" charset="0"/>
                </a:rPr>
                <a:t>Home workspace</a:t>
              </a:r>
              <a:endParaRPr lang="en-US" sz="1400" dirty="0">
                <a:cs typeface="Arial" pitchFamily="34" charset="0"/>
              </a:endParaRPr>
            </a:p>
          </p:txBody>
        </p:sp>
        <p:sp>
          <p:nvSpPr>
            <p:cNvPr id="52"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C</a:t>
              </a:r>
            </a:p>
          </p:txBody>
        </p:sp>
      </p:grpSp>
      <p:cxnSp>
        <p:nvCxnSpPr>
          <p:cNvPr id="5" name="Straight Connector 4"/>
          <p:cNvCxnSpPr>
            <a:stCxn id="53" idx="2"/>
          </p:cNvCxnSpPr>
          <p:nvPr/>
        </p:nvCxnSpPr>
        <p:spPr>
          <a:xfrm>
            <a:off x="2911099" y="1077589"/>
            <a:ext cx="0" cy="609703"/>
          </a:xfrm>
          <a:prstGeom prst="line">
            <a:avLst/>
          </a:prstGeom>
          <a:ln w="25400">
            <a:solidFill>
              <a:srgbClr val="F15D22"/>
            </a:solidFill>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9570" y="1706342"/>
            <a:ext cx="8283212" cy="0"/>
          </a:xfrm>
          <a:prstGeom prst="line">
            <a:avLst/>
          </a:prstGeom>
          <a:ln w="25400">
            <a:solidFill>
              <a:srgbClr val="F15D22"/>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6200000" flipH="1">
            <a:off x="5175292" y="1207455"/>
            <a:ext cx="734890" cy="420725"/>
          </a:xfrm>
          <a:prstGeom prst="bentConnector3">
            <a:avLst>
              <a:gd name="adj1" fmla="val 50000"/>
            </a:avLst>
          </a:prstGeom>
          <a:ln w="25400">
            <a:solidFill>
              <a:srgbClr val="F15D22"/>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6" name="Text Box 11"/>
          <p:cNvSpPr txBox="1">
            <a:spLocks noChangeArrowheads="1"/>
          </p:cNvSpPr>
          <p:nvPr/>
        </p:nvSpPr>
        <p:spPr bwMode="auto">
          <a:xfrm>
            <a:off x="5241202" y="912288"/>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D</a:t>
            </a:r>
          </a:p>
        </p:txBody>
      </p:sp>
      <p:cxnSp>
        <p:nvCxnSpPr>
          <p:cNvPr id="21" name="Straight Connector 20"/>
          <p:cNvCxnSpPr/>
          <p:nvPr/>
        </p:nvCxnSpPr>
        <p:spPr>
          <a:xfrm>
            <a:off x="436245" y="5172080"/>
            <a:ext cx="4941298" cy="0"/>
          </a:xfrm>
          <a:prstGeom prst="line">
            <a:avLst/>
          </a:prstGeom>
          <a:ln w="25400">
            <a:solidFill>
              <a:srgbClr val="F15D2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906894" y="5172080"/>
            <a:ext cx="0" cy="412297"/>
          </a:xfrm>
          <a:prstGeom prst="line">
            <a:avLst/>
          </a:prstGeom>
          <a:ln w="25400">
            <a:solidFill>
              <a:srgbClr val="F15D22"/>
            </a:solidFill>
          </a:ln>
        </p:spPr>
        <p:style>
          <a:lnRef idx="1">
            <a:schemeClr val="accent1"/>
          </a:lnRef>
          <a:fillRef idx="0">
            <a:schemeClr val="accent1"/>
          </a:fillRef>
          <a:effectRef idx="0">
            <a:schemeClr val="accent1"/>
          </a:effectRef>
          <a:fontRef idx="minor">
            <a:schemeClr val="tx1"/>
          </a:fontRef>
        </p:style>
      </p:cxnSp>
      <p:sp>
        <p:nvSpPr>
          <p:cNvPr id="28" name="Text Box 11"/>
          <p:cNvSpPr txBox="1">
            <a:spLocks noChangeArrowheads="1"/>
          </p:cNvSpPr>
          <p:nvPr/>
        </p:nvSpPr>
        <p:spPr bwMode="auto">
          <a:xfrm>
            <a:off x="2824598" y="5442862"/>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H</a:t>
            </a:r>
          </a:p>
        </p:txBody>
      </p:sp>
      <p:cxnSp>
        <p:nvCxnSpPr>
          <p:cNvPr id="2049" name="Straight Arrow Connector 2048"/>
          <p:cNvCxnSpPr>
            <a:stCxn id="35" idx="0"/>
          </p:cNvCxnSpPr>
          <p:nvPr/>
        </p:nvCxnSpPr>
        <p:spPr>
          <a:xfrm flipH="1" flipV="1">
            <a:off x="6776347" y="3143250"/>
            <a:ext cx="2129129" cy="2135020"/>
          </a:xfrm>
          <a:prstGeom prst="straightConnector1">
            <a:avLst/>
          </a:prstGeom>
          <a:ln w="25400">
            <a:solidFill>
              <a:srgbClr val="F15D22"/>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35" idx="1"/>
          </p:cNvCxnSpPr>
          <p:nvPr/>
        </p:nvCxnSpPr>
        <p:spPr>
          <a:xfrm flipH="1" flipV="1">
            <a:off x="7130141" y="4819650"/>
            <a:ext cx="1693039" cy="540916"/>
          </a:xfrm>
          <a:prstGeom prst="straightConnector1">
            <a:avLst/>
          </a:prstGeom>
          <a:ln w="25400">
            <a:solidFill>
              <a:srgbClr val="F15D22"/>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5" name="Text Box 11"/>
          <p:cNvSpPr txBox="1">
            <a:spLocks noChangeArrowheads="1"/>
          </p:cNvSpPr>
          <p:nvPr/>
        </p:nvSpPr>
        <p:spPr bwMode="auto">
          <a:xfrm>
            <a:off x="8823180" y="5278270"/>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G</a:t>
            </a:r>
          </a:p>
        </p:txBody>
      </p:sp>
      <p:cxnSp>
        <p:nvCxnSpPr>
          <p:cNvPr id="2058" name="Straight Connector 2057"/>
          <p:cNvCxnSpPr/>
          <p:nvPr/>
        </p:nvCxnSpPr>
        <p:spPr>
          <a:xfrm>
            <a:off x="8719457" y="1709063"/>
            <a:ext cx="0" cy="3500556"/>
          </a:xfrm>
          <a:prstGeom prst="line">
            <a:avLst/>
          </a:prstGeom>
          <a:ln w="25400">
            <a:solidFill>
              <a:srgbClr val="F15D22"/>
            </a:solidFill>
          </a:ln>
        </p:spPr>
        <p:style>
          <a:lnRef idx="1">
            <a:schemeClr val="accent1"/>
          </a:lnRef>
          <a:fillRef idx="0">
            <a:schemeClr val="accent1"/>
          </a:fillRef>
          <a:effectRef idx="0">
            <a:schemeClr val="accent1"/>
          </a:effectRef>
          <a:fontRef idx="minor">
            <a:schemeClr val="tx1"/>
          </a:fontRef>
        </p:style>
      </p:cxnSp>
      <p:cxnSp>
        <p:nvCxnSpPr>
          <p:cNvPr id="2061" name="Straight Connector 2060"/>
          <p:cNvCxnSpPr>
            <a:stCxn id="43" idx="1"/>
          </p:cNvCxnSpPr>
          <p:nvPr/>
        </p:nvCxnSpPr>
        <p:spPr>
          <a:xfrm flipH="1">
            <a:off x="8719457" y="2943933"/>
            <a:ext cx="130212" cy="0"/>
          </a:xfrm>
          <a:prstGeom prst="line">
            <a:avLst/>
          </a:prstGeom>
          <a:ln w="25400">
            <a:solidFill>
              <a:srgbClr val="F15D22"/>
            </a:solidFill>
            <a:headEnd type="oval"/>
          </a:ln>
        </p:spPr>
        <p:style>
          <a:lnRef idx="1">
            <a:schemeClr val="accent1"/>
          </a:lnRef>
          <a:fillRef idx="0">
            <a:schemeClr val="accent1"/>
          </a:fillRef>
          <a:effectRef idx="0">
            <a:schemeClr val="accent1"/>
          </a:effectRef>
          <a:fontRef idx="minor">
            <a:schemeClr val="tx1"/>
          </a:fontRef>
        </p:style>
      </p:cxnSp>
      <p:sp>
        <p:nvSpPr>
          <p:cNvPr id="43" name="Text Box 11"/>
          <p:cNvSpPr txBox="1">
            <a:spLocks noChangeArrowheads="1"/>
          </p:cNvSpPr>
          <p:nvPr/>
        </p:nvSpPr>
        <p:spPr bwMode="auto">
          <a:xfrm>
            <a:off x="8849669" y="2861637"/>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F</a:t>
            </a:r>
          </a:p>
        </p:txBody>
      </p:sp>
      <p:cxnSp>
        <p:nvCxnSpPr>
          <p:cNvPr id="2065" name="Elbow Connector 2064"/>
          <p:cNvCxnSpPr/>
          <p:nvPr/>
        </p:nvCxnSpPr>
        <p:spPr>
          <a:xfrm rot="10800000" flipH="1" flipV="1">
            <a:off x="6670204" y="993125"/>
            <a:ext cx="707587" cy="773088"/>
          </a:xfrm>
          <a:prstGeom prst="bentConnector4">
            <a:avLst>
              <a:gd name="adj1" fmla="val -32307"/>
              <a:gd name="adj2" fmla="val 55323"/>
            </a:avLst>
          </a:prstGeom>
          <a:ln w="25400">
            <a:solidFill>
              <a:srgbClr val="F15D22"/>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Text Box 11"/>
          <p:cNvSpPr txBox="1">
            <a:spLocks noChangeArrowheads="1"/>
          </p:cNvSpPr>
          <p:nvPr/>
        </p:nvSpPr>
        <p:spPr bwMode="auto">
          <a:xfrm>
            <a:off x="6659319" y="910829"/>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E</a:t>
            </a:r>
          </a:p>
        </p:txBody>
      </p:sp>
      <p:sp>
        <p:nvSpPr>
          <p:cNvPr id="53" name="Text Box 11"/>
          <p:cNvSpPr txBox="1">
            <a:spLocks noChangeArrowheads="1"/>
          </p:cNvSpPr>
          <p:nvPr/>
        </p:nvSpPr>
        <p:spPr bwMode="auto">
          <a:xfrm>
            <a:off x="2828803" y="912997"/>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C</a:t>
            </a:r>
          </a:p>
        </p:txBody>
      </p:sp>
      <p:grpSp>
        <p:nvGrpSpPr>
          <p:cNvPr id="62" name="Group 61"/>
          <p:cNvGrpSpPr/>
          <p:nvPr/>
        </p:nvGrpSpPr>
        <p:grpSpPr>
          <a:xfrm>
            <a:off x="388937" y="5913944"/>
            <a:ext cx="4173538" cy="243144"/>
            <a:chOff x="442912" y="4206874"/>
            <a:chExt cx="4173538" cy="243144"/>
          </a:xfrm>
        </p:grpSpPr>
        <p:sp>
          <p:nvSpPr>
            <p:cNvPr id="63" name="Text Box 10" descr="bubble"/>
            <p:cNvSpPr txBox="1">
              <a:spLocks noChangeArrowheads="1"/>
            </p:cNvSpPr>
            <p:nvPr/>
          </p:nvSpPr>
          <p:spPr bwMode="auto">
            <a:xfrm>
              <a:off x="665163" y="4206875"/>
              <a:ext cx="3951287" cy="243143"/>
            </a:xfrm>
            <a:prstGeom prst="rect">
              <a:avLst/>
            </a:prstGeom>
            <a:noFill/>
            <a:ln w="28575">
              <a:noFill/>
              <a:miter lim="800000"/>
              <a:headEnd/>
              <a:tailEnd/>
            </a:ln>
            <a:effectLst/>
          </p:spPr>
          <p:txBody>
            <a:bodyPr lIns="0" tIns="27432" rIns="0" bIns="0">
              <a:spAutoFit/>
            </a:bodyPr>
            <a:lstStyle/>
            <a:p>
              <a:pPr algn="l">
                <a:spcBef>
                  <a:spcPct val="50000"/>
                </a:spcBef>
              </a:pPr>
              <a:r>
                <a:rPr lang="en-US" sz="1400" b="1" dirty="0" smtClean="0">
                  <a:cs typeface="Arial" pitchFamily="34" charset="0"/>
                </a:rPr>
                <a:t>Name/Sign Out</a:t>
              </a:r>
              <a:endParaRPr lang="en-US" sz="1400" dirty="0">
                <a:cs typeface="Arial" pitchFamily="34" charset="0"/>
              </a:endParaRPr>
            </a:p>
          </p:txBody>
        </p:sp>
        <p:sp>
          <p:nvSpPr>
            <p:cNvPr id="65"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lgn="ctr">
                <a:spcBef>
                  <a:spcPct val="50000"/>
                </a:spcBef>
              </a:pPr>
              <a:r>
                <a:rPr lang="en-US" sz="900" b="1" dirty="0">
                  <a:solidFill>
                    <a:schemeClr val="bg1"/>
                  </a:solidFill>
                </a:rPr>
                <a:t>B</a:t>
              </a:r>
            </a:p>
          </p:txBody>
        </p:sp>
      </p:grpSp>
      <p:cxnSp>
        <p:nvCxnSpPr>
          <p:cNvPr id="9" name="Elbow Connector 8"/>
          <p:cNvCxnSpPr>
            <a:stCxn id="67" idx="2"/>
          </p:cNvCxnSpPr>
          <p:nvPr/>
        </p:nvCxnSpPr>
        <p:spPr>
          <a:xfrm rot="5400000">
            <a:off x="1858051" y="1045617"/>
            <a:ext cx="169284" cy="233228"/>
          </a:xfrm>
          <a:prstGeom prst="bentConnector2">
            <a:avLst/>
          </a:prstGeom>
          <a:ln w="25400">
            <a:solidFill>
              <a:srgbClr val="F15D22"/>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67" name="Text Box 11"/>
          <p:cNvSpPr txBox="1">
            <a:spLocks noChangeArrowheads="1"/>
          </p:cNvSpPr>
          <p:nvPr/>
        </p:nvSpPr>
        <p:spPr bwMode="auto">
          <a:xfrm>
            <a:off x="1977011" y="912997"/>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B</a:t>
            </a:r>
          </a:p>
        </p:txBody>
      </p:sp>
      <p:cxnSp>
        <p:nvCxnSpPr>
          <p:cNvPr id="17" name="Elbow Connector 16"/>
          <p:cNvCxnSpPr/>
          <p:nvPr/>
        </p:nvCxnSpPr>
        <p:spPr>
          <a:xfrm rot="5400000">
            <a:off x="951010" y="1252542"/>
            <a:ext cx="505631" cy="211457"/>
          </a:xfrm>
          <a:prstGeom prst="bentConnector3">
            <a:avLst/>
          </a:prstGeom>
          <a:ln w="25400">
            <a:solidFill>
              <a:srgbClr val="F15D22"/>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71" name="Text Box 11"/>
          <p:cNvSpPr txBox="1">
            <a:spLocks noChangeArrowheads="1"/>
          </p:cNvSpPr>
          <p:nvPr/>
        </p:nvSpPr>
        <p:spPr bwMode="auto">
          <a:xfrm>
            <a:off x="1227257" y="922480"/>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lgn="ctr">
              <a:spcBef>
                <a:spcPct val="50000"/>
              </a:spcBef>
            </a:pPr>
            <a:r>
              <a:rPr lang="en-US" sz="900" b="1" dirty="0">
                <a:solidFill>
                  <a:schemeClr val="bg1"/>
                </a:solidFill>
              </a:rPr>
              <a:t>A</a:t>
            </a:r>
          </a:p>
        </p:txBody>
      </p:sp>
      <p:grpSp>
        <p:nvGrpSpPr>
          <p:cNvPr id="36" name="Group 35"/>
          <p:cNvGrpSpPr/>
          <p:nvPr/>
        </p:nvGrpSpPr>
        <p:grpSpPr>
          <a:xfrm>
            <a:off x="3450907" y="5959217"/>
            <a:ext cx="4173538" cy="243144"/>
            <a:chOff x="442912" y="4206874"/>
            <a:chExt cx="4173538" cy="243144"/>
          </a:xfrm>
        </p:grpSpPr>
        <p:sp>
          <p:nvSpPr>
            <p:cNvPr id="44" name="Text Box 10" descr="bubble"/>
            <p:cNvSpPr txBox="1">
              <a:spLocks noChangeArrowheads="1"/>
            </p:cNvSpPr>
            <p:nvPr/>
          </p:nvSpPr>
          <p:spPr bwMode="auto">
            <a:xfrm>
              <a:off x="665163" y="4206875"/>
              <a:ext cx="3951287" cy="243143"/>
            </a:xfrm>
            <a:prstGeom prst="rect">
              <a:avLst/>
            </a:prstGeom>
            <a:noFill/>
            <a:ln w="28575">
              <a:noFill/>
              <a:miter lim="800000"/>
              <a:headEnd/>
              <a:tailEnd/>
            </a:ln>
            <a:effectLst/>
          </p:spPr>
          <p:txBody>
            <a:bodyPr lIns="0" tIns="27432" rIns="0" bIns="0">
              <a:spAutoFit/>
            </a:bodyPr>
            <a:lstStyle/>
            <a:p>
              <a:pPr algn="l">
                <a:spcBef>
                  <a:spcPct val="50000"/>
                </a:spcBef>
              </a:pPr>
              <a:r>
                <a:rPr lang="en-US" sz="1400" b="1" dirty="0" smtClean="0">
                  <a:cs typeface="Arial" pitchFamily="34" charset="0"/>
                </a:rPr>
                <a:t>Gear icon</a:t>
              </a:r>
              <a:endParaRPr lang="en-US" sz="1400" dirty="0">
                <a:cs typeface="Arial" pitchFamily="34" charset="0"/>
              </a:endParaRPr>
            </a:p>
          </p:txBody>
        </p:sp>
        <p:sp>
          <p:nvSpPr>
            <p:cNvPr id="48"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E</a:t>
              </a:r>
            </a:p>
          </p:txBody>
        </p:sp>
      </p:grpSp>
      <p:grpSp>
        <p:nvGrpSpPr>
          <p:cNvPr id="32" name="Group 31"/>
          <p:cNvGrpSpPr/>
          <p:nvPr/>
        </p:nvGrpSpPr>
        <p:grpSpPr>
          <a:xfrm>
            <a:off x="5970090" y="5679473"/>
            <a:ext cx="4173538" cy="243144"/>
            <a:chOff x="442912" y="4206874"/>
            <a:chExt cx="4173538" cy="243144"/>
          </a:xfrm>
        </p:grpSpPr>
        <p:sp>
          <p:nvSpPr>
            <p:cNvPr id="33" name="Text Box 10" descr="bubble"/>
            <p:cNvSpPr txBox="1">
              <a:spLocks noChangeArrowheads="1"/>
            </p:cNvSpPr>
            <p:nvPr/>
          </p:nvSpPr>
          <p:spPr bwMode="auto">
            <a:xfrm>
              <a:off x="665163" y="4206875"/>
              <a:ext cx="3951287" cy="243143"/>
            </a:xfrm>
            <a:prstGeom prst="rect">
              <a:avLst/>
            </a:prstGeom>
            <a:noFill/>
            <a:ln w="28575">
              <a:noFill/>
              <a:miter lim="800000"/>
              <a:headEnd/>
              <a:tailEnd/>
            </a:ln>
            <a:effectLst/>
          </p:spPr>
          <p:txBody>
            <a:bodyPr lIns="0" tIns="27432" rIns="0" bIns="0">
              <a:spAutoFit/>
            </a:bodyPr>
            <a:lstStyle/>
            <a:p>
              <a:pPr algn="l">
                <a:spcBef>
                  <a:spcPct val="50000"/>
                </a:spcBef>
              </a:pPr>
              <a:r>
                <a:rPr lang="en-US" sz="1400" b="1" dirty="0" smtClean="0">
                  <a:cs typeface="Arial" pitchFamily="34" charset="0"/>
                </a:rPr>
                <a:t>Secondary widget</a:t>
              </a:r>
              <a:endParaRPr lang="en-US" sz="1400" dirty="0">
                <a:cs typeface="Arial" pitchFamily="34" charset="0"/>
              </a:endParaRPr>
            </a:p>
          </p:txBody>
        </p:sp>
        <p:sp>
          <p:nvSpPr>
            <p:cNvPr id="34"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G</a:t>
              </a:r>
            </a:p>
          </p:txBody>
        </p:sp>
      </p:grpSp>
    </p:spTree>
    <p:extLst>
      <p:ext uri="{BB962C8B-B14F-4D97-AF65-F5344CB8AC3E}">
        <p14:creationId xmlns:p14="http://schemas.microsoft.com/office/powerpoint/2010/main" val="38638821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My Calendar widget</a:t>
            </a:r>
            <a:endParaRPr lang="en-US" dirty="0"/>
          </a:p>
        </p:txBody>
      </p:sp>
      <p:sp>
        <p:nvSpPr>
          <p:cNvPr id="3" name="Text Placeholder 2"/>
          <p:cNvSpPr>
            <a:spLocks noGrp="1"/>
          </p:cNvSpPr>
          <p:nvPr>
            <p:ph type="body" sz="quarter" idx="11"/>
          </p:nvPr>
        </p:nvSpPr>
        <p:spPr/>
        <p:txBody>
          <a:bodyPr/>
          <a:lstStyle/>
          <a:p>
            <a:r>
              <a:rPr lang="en-US" dirty="0"/>
              <a:t>V</a:t>
            </a:r>
            <a:r>
              <a:rPr lang="en-US" dirty="0" smtClean="0"/>
              <a:t>iew your schedule by day, week, or month</a:t>
            </a:r>
          </a:p>
          <a:p>
            <a:r>
              <a:rPr lang="en-US" dirty="0" smtClean="0"/>
              <a:t>Time off:</a:t>
            </a:r>
          </a:p>
          <a:p>
            <a:pPr lvl="1"/>
            <a:r>
              <a:rPr lang="en-US" dirty="0" smtClean="0"/>
              <a:t>Submit time-off request</a:t>
            </a:r>
          </a:p>
          <a:p>
            <a:pPr lvl="1"/>
            <a:r>
              <a:rPr lang="en-US" dirty="0" smtClean="0"/>
              <a:t>Review time-off details</a:t>
            </a:r>
          </a:p>
          <a:p>
            <a:pPr lvl="1"/>
            <a:r>
              <a:rPr lang="en-US" dirty="0" smtClean="0"/>
              <a:t>Retract time-off request</a:t>
            </a:r>
          </a:p>
          <a:p>
            <a:r>
              <a:rPr lang="en-US" dirty="0"/>
              <a:t>T</a:t>
            </a:r>
            <a:r>
              <a:rPr lang="en-US" dirty="0" smtClean="0"/>
              <a:t>he </a:t>
            </a:r>
            <a:r>
              <a:rPr lang="en-US" b="1" dirty="0" smtClean="0"/>
              <a:t>My Calendar </a:t>
            </a:r>
            <a:r>
              <a:rPr lang="en-US" dirty="0" smtClean="0"/>
              <a:t>widget can appear as a primary or secondary widget, or be located in the Related Items pane:</a:t>
            </a:r>
          </a:p>
          <a:p>
            <a:pPr lvl="1"/>
            <a:r>
              <a:rPr lang="en-US" dirty="0" smtClean="0"/>
              <a:t>You can only perform tasks if the widget is in the primary position</a:t>
            </a:r>
          </a:p>
          <a:p>
            <a:pPr lvl="1"/>
            <a:r>
              <a:rPr lang="en-US" dirty="0" smtClean="0"/>
              <a:t>The widget in secondary position shows summarized details</a:t>
            </a:r>
          </a:p>
          <a:p>
            <a:pPr marL="0" indent="0">
              <a:buNone/>
            </a:pPr>
            <a:endParaRPr lang="en-US" dirty="0" smtClean="0"/>
          </a:p>
          <a:p>
            <a:endParaRPr lang="en-US" dirty="0"/>
          </a:p>
        </p:txBody>
      </p:sp>
      <p:grpSp>
        <p:nvGrpSpPr>
          <p:cNvPr id="4" name="Group 28"/>
          <p:cNvGrpSpPr>
            <a:grpSpLocks/>
          </p:cNvGrpSpPr>
          <p:nvPr/>
        </p:nvGrpSpPr>
        <p:grpSpPr bwMode="auto">
          <a:xfrm>
            <a:off x="192088" y="5669081"/>
            <a:ext cx="8780462" cy="885825"/>
            <a:chOff x="192537" y="2487613"/>
            <a:chExt cx="8780697" cy="885825"/>
          </a:xfrm>
        </p:grpSpPr>
        <p:sp>
          <p:nvSpPr>
            <p:cNvPr id="5" name="Rectangle 4"/>
            <p:cNvSpPr>
              <a:spLocks noChangeArrowheads="1"/>
            </p:cNvSpPr>
            <p:nvPr/>
          </p:nvSpPr>
          <p:spPr bwMode="auto">
            <a:xfrm>
              <a:off x="1302434" y="2487613"/>
              <a:ext cx="7670800" cy="400110"/>
            </a:xfrm>
            <a:prstGeom prst="rect">
              <a:avLst/>
            </a:prstGeom>
            <a:noFill/>
            <a:ln w="9525">
              <a:noFill/>
              <a:miter lim="800000"/>
              <a:headEnd/>
              <a:tailEnd/>
            </a:ln>
          </p:spPr>
          <p:txBody>
            <a:bodyPr>
              <a:spAutoFit/>
            </a:bodyPr>
            <a:lstStyle/>
            <a:p>
              <a:pPr>
                <a:spcBef>
                  <a:spcPct val="20000"/>
                </a:spcBef>
                <a:buClr>
                  <a:srgbClr val="556291"/>
                </a:buClr>
                <a:buFont typeface="Wingdings" pitchFamily="2" charset="2"/>
                <a:buNone/>
              </a:pPr>
              <a:r>
                <a:rPr lang="en-US" sz="2000" b="1" dirty="0">
                  <a:latin typeface="Calibri" pitchFamily="34" charset="0"/>
                </a:rPr>
                <a:t>Reference: </a:t>
              </a:r>
              <a:r>
                <a:rPr lang="en-US" sz="2000" i="1" dirty="0" smtClean="0"/>
                <a:t>Using the My Calendar widget </a:t>
              </a:r>
              <a:r>
                <a:rPr lang="en-US" sz="2000" dirty="0" smtClean="0"/>
                <a:t>job </a:t>
              </a:r>
              <a:r>
                <a:rPr lang="en-US" sz="2000" dirty="0"/>
                <a:t>aid </a:t>
              </a:r>
              <a:endParaRPr lang="en-US" sz="2000" dirty="0" smtClean="0"/>
            </a:p>
          </p:txBody>
        </p:sp>
        <p:pic>
          <p:nvPicPr>
            <p:cNvPr id="6" name="Picture 5" descr="references_nb.png"/>
            <p:cNvPicPr>
              <a:picLocks noChangeAspect="1"/>
            </p:cNvPicPr>
            <p:nvPr/>
          </p:nvPicPr>
          <p:blipFill>
            <a:blip r:embed="rId3" cstate="print"/>
            <a:stretch>
              <a:fillRect/>
            </a:stretch>
          </p:blipFill>
          <p:spPr>
            <a:xfrm>
              <a:off x="192537" y="2487613"/>
              <a:ext cx="1076354" cy="885825"/>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3055507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Timestamp widget</a:t>
            </a:r>
            <a:endParaRPr lang="en-US" dirty="0"/>
          </a:p>
        </p:txBody>
      </p:sp>
      <p:sp>
        <p:nvSpPr>
          <p:cNvPr id="4" name="Text Placeholder 3"/>
          <p:cNvSpPr>
            <a:spLocks noGrp="1"/>
          </p:cNvSpPr>
          <p:nvPr>
            <p:ph type="body" sz="quarter" idx="11"/>
          </p:nvPr>
        </p:nvSpPr>
        <p:spPr/>
        <p:txBody>
          <a:bodyPr/>
          <a:lstStyle/>
          <a:p>
            <a:r>
              <a:rPr lang="en-US" dirty="0" smtClean="0"/>
              <a:t>Perform tasks while the widget is in the primary and secondary position:</a:t>
            </a:r>
          </a:p>
          <a:p>
            <a:pPr lvl="1"/>
            <a:r>
              <a:rPr lang="en-US" dirty="0" smtClean="0"/>
              <a:t>Punch in and out</a:t>
            </a:r>
          </a:p>
          <a:p>
            <a:pPr lvl="1"/>
            <a:r>
              <a:rPr lang="en-US" dirty="0" smtClean="0"/>
              <a:t>Perform job transfer</a:t>
            </a:r>
          </a:p>
          <a:p>
            <a:pPr lvl="1"/>
            <a:r>
              <a:rPr lang="en-US" dirty="0" smtClean="0"/>
              <a:t>Perform labor account transfer</a:t>
            </a:r>
          </a:p>
        </p:txBody>
      </p:sp>
      <p:grpSp>
        <p:nvGrpSpPr>
          <p:cNvPr id="5" name="Group 28"/>
          <p:cNvGrpSpPr>
            <a:grpSpLocks/>
          </p:cNvGrpSpPr>
          <p:nvPr/>
        </p:nvGrpSpPr>
        <p:grpSpPr bwMode="auto">
          <a:xfrm>
            <a:off x="192088" y="5669081"/>
            <a:ext cx="8780462" cy="885825"/>
            <a:chOff x="192537" y="2487613"/>
            <a:chExt cx="8780697" cy="885825"/>
          </a:xfrm>
        </p:grpSpPr>
        <p:sp>
          <p:nvSpPr>
            <p:cNvPr id="6" name="Rectangle 5"/>
            <p:cNvSpPr>
              <a:spLocks noChangeArrowheads="1"/>
            </p:cNvSpPr>
            <p:nvPr/>
          </p:nvSpPr>
          <p:spPr bwMode="auto">
            <a:xfrm>
              <a:off x="1302434" y="2487613"/>
              <a:ext cx="7670800" cy="400110"/>
            </a:xfrm>
            <a:prstGeom prst="rect">
              <a:avLst/>
            </a:prstGeom>
            <a:noFill/>
            <a:ln w="9525">
              <a:noFill/>
              <a:miter lim="800000"/>
              <a:headEnd/>
              <a:tailEnd/>
            </a:ln>
          </p:spPr>
          <p:txBody>
            <a:bodyPr>
              <a:spAutoFit/>
            </a:bodyPr>
            <a:lstStyle/>
            <a:p>
              <a:pPr>
                <a:spcBef>
                  <a:spcPct val="20000"/>
                </a:spcBef>
                <a:buClr>
                  <a:srgbClr val="556291"/>
                </a:buClr>
                <a:buFont typeface="Wingdings" pitchFamily="2" charset="2"/>
                <a:buNone/>
              </a:pPr>
              <a:r>
                <a:rPr lang="en-US" sz="2000" b="1" dirty="0">
                  <a:latin typeface="Calibri" pitchFamily="34" charset="0"/>
                </a:rPr>
                <a:t>Reference: </a:t>
              </a:r>
              <a:r>
                <a:rPr lang="en-US" sz="2000" i="1" dirty="0" smtClean="0"/>
                <a:t>Navigating the timestamp </a:t>
              </a:r>
              <a:r>
                <a:rPr lang="en-US" sz="2000" dirty="0" smtClean="0"/>
                <a:t>job </a:t>
              </a:r>
              <a:r>
                <a:rPr lang="en-US" sz="2000" dirty="0"/>
                <a:t>aid </a:t>
              </a:r>
              <a:endParaRPr lang="en-US" sz="2000" dirty="0" smtClean="0"/>
            </a:p>
          </p:txBody>
        </p:sp>
        <p:pic>
          <p:nvPicPr>
            <p:cNvPr id="7" name="Picture 6" descr="references_nb.png"/>
            <p:cNvPicPr>
              <a:picLocks noChangeAspect="1"/>
            </p:cNvPicPr>
            <p:nvPr/>
          </p:nvPicPr>
          <p:blipFill>
            <a:blip r:embed="rId3" cstate="print"/>
            <a:stretch>
              <a:fillRect/>
            </a:stretch>
          </p:blipFill>
          <p:spPr>
            <a:xfrm>
              <a:off x="192537" y="2487613"/>
              <a:ext cx="1076354" cy="885825"/>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387186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zachary.strohmeyer\Desktop\Tasks for People\Eileen\October\Kronos InTouch H3 Prox Blank No TID.jpg"/>
          <p:cNvPicPr>
            <a:picLocks noChangeAspect="1" noChangeArrowheads="1"/>
          </p:cNvPicPr>
          <p:nvPr/>
        </p:nvPicPr>
        <p:blipFill rotWithShape="1">
          <a:blip r:embed="rId3">
            <a:extLst>
              <a:ext uri="{28A0092B-C50C-407E-A947-70E740481C1C}">
                <a14:useLocalDpi xmlns:a14="http://schemas.microsoft.com/office/drawing/2010/main" val="0"/>
              </a:ext>
            </a:extLst>
          </a:blip>
          <a:srcRect r="2763"/>
          <a:stretch/>
        </p:blipFill>
        <p:spPr bwMode="auto">
          <a:xfrm>
            <a:off x="3806911" y="1230410"/>
            <a:ext cx="5194214" cy="36320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4" cstate="print"/>
          <a:srcRect l="18176" t="15790" r="16860" b="20482"/>
          <a:stretch/>
        </p:blipFill>
        <p:spPr bwMode="auto">
          <a:xfrm>
            <a:off x="4954654" y="2250360"/>
            <a:ext cx="3046346" cy="1774931"/>
          </a:xfrm>
          <a:prstGeom prst="rect">
            <a:avLst/>
          </a:prstGeom>
          <a:noFill/>
          <a:ln w="9525">
            <a:noFill/>
            <a:miter lim="800000"/>
            <a:headEnd/>
            <a:tailEnd/>
          </a:ln>
        </p:spPr>
      </p:pic>
      <p:sp>
        <p:nvSpPr>
          <p:cNvPr id="13314" name="Rectangle 3"/>
          <p:cNvSpPr>
            <a:spLocks noGrp="1" noChangeArrowheads="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sz="3000" dirty="0" smtClean="0">
                <a:cs typeface="Arial" charset="0"/>
              </a:rPr>
              <a:t>How to swipe a badge</a:t>
            </a:r>
          </a:p>
        </p:txBody>
      </p:sp>
      <p:sp>
        <p:nvSpPr>
          <p:cNvPr id="13315" name="Text Placeholder 25"/>
          <p:cNvSpPr>
            <a:spLocks noGrp="1"/>
          </p:cNvSpPr>
          <p:nvPr>
            <p:ph type="body" sz="quarter" idx="11"/>
          </p:nvPr>
        </p:nvSpPr>
        <p:spPr bwMode="auto">
          <a:xfrm>
            <a:off x="151806" y="1122363"/>
            <a:ext cx="3621087" cy="5148262"/>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Char char="•"/>
            </a:pPr>
            <a:r>
              <a:rPr lang="en-US" dirty="0" smtClean="0">
                <a:cs typeface="Arial" charset="0"/>
              </a:rPr>
              <a:t>Our terminal uses badges with a bar code or magnetic stripe:</a:t>
            </a:r>
          </a:p>
          <a:p>
            <a:pPr lvl="1"/>
            <a:r>
              <a:rPr lang="en-US" dirty="0" smtClean="0">
                <a:cs typeface="Arial" charset="0"/>
              </a:rPr>
              <a:t>Hold the badge so that the bar code or magnetic stripe is facing the badge reader</a:t>
            </a:r>
          </a:p>
          <a:p>
            <a:pPr lvl="1"/>
            <a:r>
              <a:rPr lang="en-US" dirty="0" smtClean="0">
                <a:cs typeface="Arial" charset="0"/>
              </a:rPr>
              <a:t>Swipe the badge through the reader from top to bottom</a:t>
            </a:r>
          </a:p>
          <a:p>
            <a:pPr lvl="1"/>
            <a:r>
              <a:rPr lang="en-US" dirty="0" smtClean="0">
                <a:cs typeface="Arial" charset="0"/>
              </a:rPr>
              <a:t>If the punch is successful, the terminal emits a </a:t>
            </a:r>
            <a:r>
              <a:rPr lang="en-US" u="sng" dirty="0" smtClean="0">
                <a:cs typeface="Arial" charset="0"/>
              </a:rPr>
              <a:t>tone</a:t>
            </a:r>
            <a:r>
              <a:rPr lang="en-US" dirty="0" smtClean="0">
                <a:cs typeface="Arial" charset="0"/>
              </a:rPr>
              <a:t> and the indicator light flashes </a:t>
            </a:r>
            <a:r>
              <a:rPr lang="en-US" u="sng" dirty="0" smtClean="0">
                <a:cs typeface="Arial" charset="0"/>
              </a:rPr>
              <a:t>green</a:t>
            </a:r>
          </a:p>
          <a:p>
            <a:pPr lvl="1"/>
            <a:endParaRPr lang="en-US" dirty="0" smtClean="0">
              <a:cs typeface="Arial" charset="0"/>
            </a:endParaRPr>
          </a:p>
          <a:p>
            <a:pPr>
              <a:buFont typeface="Arial" charset="0"/>
              <a:buChar char="•"/>
            </a:pPr>
            <a:endParaRPr lang="en-US" dirty="0" smtClean="0">
              <a:cs typeface="Arial" charset="0"/>
            </a:endParaRPr>
          </a:p>
        </p:txBody>
      </p:sp>
      <p:sp>
        <p:nvSpPr>
          <p:cNvPr id="13318" name="Line 5"/>
          <p:cNvSpPr>
            <a:spLocks noChangeShapeType="1"/>
          </p:cNvSpPr>
          <p:nvPr/>
        </p:nvSpPr>
        <p:spPr bwMode="auto">
          <a:xfrm>
            <a:off x="8424657" y="2207366"/>
            <a:ext cx="13069" cy="2269100"/>
          </a:xfrm>
          <a:prstGeom prst="line">
            <a:avLst/>
          </a:prstGeom>
          <a:noFill/>
          <a:ln w="38100">
            <a:solidFill>
              <a:srgbClr val="FF5050"/>
            </a:solidFill>
            <a:round/>
            <a:headEnd/>
            <a:tailEnd type="triangle" w="med" len="med"/>
          </a:ln>
        </p:spPr>
        <p:txBody>
          <a:bodyPr/>
          <a:lstStyle/>
          <a:p>
            <a:endParaRPr lang="en-US" dirty="0"/>
          </a:p>
        </p:txBody>
      </p:sp>
      <p:pic>
        <p:nvPicPr>
          <p:cNvPr id="13330" name="Picture 24" descr="employee_badge"/>
          <p:cNvPicPr>
            <a:picLocks noChangeAspect="1" noChangeArrowheads="1"/>
          </p:cNvPicPr>
          <p:nvPr/>
        </p:nvPicPr>
        <p:blipFill>
          <a:blip r:embed="rId5" cstate="print"/>
          <a:srcRect/>
          <a:stretch>
            <a:fillRect/>
          </a:stretch>
        </p:blipFill>
        <p:spPr bwMode="auto">
          <a:xfrm>
            <a:off x="8111187" y="1138171"/>
            <a:ext cx="617174" cy="951603"/>
          </a:xfrm>
          <a:prstGeom prst="rect">
            <a:avLst/>
          </a:prstGeom>
          <a:noFill/>
          <a:ln w="9525">
            <a:solidFill>
              <a:schemeClr val="tx1"/>
            </a:solidFill>
            <a:miter lim="800000"/>
            <a:headEnd/>
            <a:tailEnd/>
          </a:ln>
        </p:spPr>
      </p:pic>
      <p:pic>
        <p:nvPicPr>
          <p:cNvPr id="27" name="Picture 2"/>
          <p:cNvPicPr>
            <a:picLocks noChangeAspect="1" noChangeArrowheads="1"/>
          </p:cNvPicPr>
          <p:nvPr/>
        </p:nvPicPr>
        <p:blipFill>
          <a:blip r:embed="rId6" cstate="print"/>
          <a:srcRect/>
          <a:stretch>
            <a:fillRect/>
          </a:stretch>
        </p:blipFill>
        <p:spPr bwMode="auto">
          <a:xfrm>
            <a:off x="6466123" y="2484415"/>
            <a:ext cx="1422667" cy="212032"/>
          </a:xfrm>
          <a:prstGeom prst="rect">
            <a:avLst/>
          </a:prstGeom>
          <a:noFill/>
          <a:ln w="9525">
            <a:noFill/>
            <a:miter lim="800000"/>
            <a:headEnd/>
            <a:tailEnd/>
          </a:ln>
        </p:spPr>
      </p:pic>
      <p:grpSp>
        <p:nvGrpSpPr>
          <p:cNvPr id="28" name="Group 27"/>
          <p:cNvGrpSpPr/>
          <p:nvPr/>
        </p:nvGrpSpPr>
        <p:grpSpPr>
          <a:xfrm>
            <a:off x="5941319" y="2261146"/>
            <a:ext cx="1972581" cy="196347"/>
            <a:chOff x="6082501" y="2258777"/>
            <a:chExt cx="2060000" cy="206667"/>
          </a:xfrm>
        </p:grpSpPr>
        <p:pic>
          <p:nvPicPr>
            <p:cNvPr id="29" name="Picture 2"/>
            <p:cNvPicPr>
              <a:picLocks noChangeAspect="1" noChangeArrowheads="1"/>
            </p:cNvPicPr>
            <p:nvPr/>
          </p:nvPicPr>
          <p:blipFill>
            <a:blip r:embed="rId7" cstate="print"/>
            <a:srcRect/>
            <a:stretch>
              <a:fillRect/>
            </a:stretch>
          </p:blipFill>
          <p:spPr bwMode="auto">
            <a:xfrm>
              <a:off x="6082501" y="2258777"/>
              <a:ext cx="2060000" cy="206667"/>
            </a:xfrm>
            <a:prstGeom prst="rect">
              <a:avLst/>
            </a:prstGeom>
            <a:noFill/>
            <a:ln w="9525">
              <a:noFill/>
              <a:miter lim="800000"/>
              <a:headEnd/>
              <a:tailEnd/>
            </a:ln>
          </p:spPr>
        </p:pic>
        <p:sp>
          <p:nvSpPr>
            <p:cNvPr id="30" name="TextBox 29"/>
            <p:cNvSpPr txBox="1"/>
            <p:nvPr/>
          </p:nvSpPr>
          <p:spPr>
            <a:xfrm>
              <a:off x="6405781" y="2282337"/>
              <a:ext cx="332655"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English</a:t>
              </a:r>
              <a:endParaRPr lang="en-US" sz="800" dirty="0">
                <a:solidFill>
                  <a:schemeClr val="bg1"/>
                </a:solidFill>
                <a:latin typeface="Times New Roman" pitchFamily="18" charset="0"/>
                <a:cs typeface="Times New Roman" pitchFamily="18" charset="0"/>
              </a:endParaRPr>
            </a:p>
          </p:txBody>
        </p:sp>
        <p:sp>
          <p:nvSpPr>
            <p:cNvPr id="31" name="TextBox 30"/>
            <p:cNvSpPr txBox="1"/>
            <p:nvPr/>
          </p:nvSpPr>
          <p:spPr>
            <a:xfrm>
              <a:off x="7453245" y="2282337"/>
              <a:ext cx="364715"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Français</a:t>
              </a:r>
              <a:endParaRPr lang="en-US" sz="800" dirty="0">
                <a:solidFill>
                  <a:schemeClr val="bg1"/>
                </a:solidFill>
                <a:latin typeface="Times New Roman" pitchFamily="18" charset="0"/>
                <a:cs typeface="Times New Roman" pitchFamily="18" charset="0"/>
              </a:endParaRPr>
            </a:p>
          </p:txBody>
        </p:sp>
        <p:sp>
          <p:nvSpPr>
            <p:cNvPr id="32" name="TextBox 31"/>
            <p:cNvSpPr txBox="1"/>
            <p:nvPr/>
          </p:nvSpPr>
          <p:spPr>
            <a:xfrm>
              <a:off x="6934915" y="2282337"/>
              <a:ext cx="348685" cy="141577"/>
            </a:xfrm>
            <a:prstGeom prst="rect">
              <a:avLst/>
            </a:prstGeom>
            <a:noFill/>
          </p:spPr>
          <p:txBody>
            <a:bodyPr wrap="none" lIns="9144" tIns="9144" rIns="9144" bIns="9144" rtlCol="0" anchor="ctr" anchorCtr="0">
              <a:spAutoFit/>
            </a:bodyPr>
            <a:lstStyle/>
            <a:p>
              <a:r>
                <a:rPr lang="en-US" sz="800" dirty="0" smtClean="0">
                  <a:solidFill>
                    <a:schemeClr val="bg1"/>
                  </a:solidFill>
                  <a:latin typeface="Times New Roman" pitchFamily="18" charset="0"/>
                  <a:cs typeface="Times New Roman" pitchFamily="18" charset="0"/>
                </a:rPr>
                <a:t>Español</a:t>
              </a:r>
              <a:endParaRPr lang="en-US" sz="800" dirty="0">
                <a:solidFill>
                  <a:schemeClr val="bg1"/>
                </a:solidFill>
                <a:latin typeface="Times New Roman" pitchFamily="18" charset="0"/>
                <a:cs typeface="Times New Roman" pitchFamily="18" charset="0"/>
              </a:endParaRPr>
            </a:p>
          </p:txBody>
        </p:sp>
      </p:grpSp>
      <p:pic>
        <p:nvPicPr>
          <p:cNvPr id="44" name="Picture 43" descr="keypad.bmp"/>
          <p:cNvPicPr>
            <a:picLocks noChangeAspect="1"/>
          </p:cNvPicPr>
          <p:nvPr/>
        </p:nvPicPr>
        <p:blipFill>
          <a:blip r:embed="rId8" cstate="print"/>
          <a:stretch>
            <a:fillRect/>
          </a:stretch>
        </p:blipFill>
        <p:spPr>
          <a:xfrm>
            <a:off x="7632479" y="3758307"/>
            <a:ext cx="273590" cy="158345"/>
          </a:xfrm>
          <a:prstGeom prst="rect">
            <a:avLst/>
          </a:prstGeom>
        </p:spPr>
      </p:pic>
      <p:sp>
        <p:nvSpPr>
          <p:cNvPr id="45" name="TextBox 44"/>
          <p:cNvSpPr txBox="1"/>
          <p:nvPr/>
        </p:nvSpPr>
        <p:spPr>
          <a:xfrm>
            <a:off x="5473894" y="2816878"/>
            <a:ext cx="456687" cy="134508"/>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Add Punch</a:t>
            </a:r>
            <a:endParaRPr lang="en-US" sz="800" b="0" dirty="0">
              <a:solidFill>
                <a:schemeClr val="bg1"/>
              </a:solidFill>
              <a:latin typeface="Times New Roman" pitchFamily="18" charset="0"/>
              <a:ea typeface="PMingLiU" pitchFamily="18" charset="-120"/>
            </a:endParaRPr>
          </a:p>
        </p:txBody>
      </p:sp>
      <p:sp>
        <p:nvSpPr>
          <p:cNvPr id="46" name="TextBox 45"/>
          <p:cNvSpPr txBox="1"/>
          <p:nvPr/>
        </p:nvSpPr>
        <p:spPr>
          <a:xfrm>
            <a:off x="5473126" y="3133199"/>
            <a:ext cx="542647" cy="134508"/>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Delete Punch</a:t>
            </a:r>
            <a:endParaRPr lang="en-US" sz="800" b="0" dirty="0">
              <a:solidFill>
                <a:schemeClr val="bg1"/>
              </a:solidFill>
              <a:latin typeface="Times New Roman" pitchFamily="18" charset="0"/>
              <a:ea typeface="PMingLiU" pitchFamily="18" charset="-120"/>
            </a:endParaRPr>
          </a:p>
        </p:txBody>
      </p:sp>
      <p:sp>
        <p:nvSpPr>
          <p:cNvPr id="47" name="TextBox 46"/>
          <p:cNvSpPr txBox="1"/>
          <p:nvPr/>
        </p:nvSpPr>
        <p:spPr>
          <a:xfrm>
            <a:off x="5463917" y="3413323"/>
            <a:ext cx="947879" cy="134508"/>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Cancel Meal Deduction</a:t>
            </a:r>
            <a:endParaRPr lang="en-US" sz="800" b="0" dirty="0">
              <a:solidFill>
                <a:schemeClr val="bg1"/>
              </a:solidFill>
              <a:latin typeface="Times New Roman" pitchFamily="18" charset="0"/>
              <a:ea typeface="PMingLiU" pitchFamily="18" charset="-120"/>
            </a:endParaRPr>
          </a:p>
        </p:txBody>
      </p:sp>
      <p:sp>
        <p:nvSpPr>
          <p:cNvPr id="48" name="TextBox 47"/>
          <p:cNvSpPr txBox="1"/>
          <p:nvPr/>
        </p:nvSpPr>
        <p:spPr>
          <a:xfrm>
            <a:off x="5468521" y="3711545"/>
            <a:ext cx="668514" cy="134508"/>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Review Punches</a:t>
            </a:r>
            <a:endParaRPr lang="en-US" sz="800" b="0" dirty="0">
              <a:solidFill>
                <a:schemeClr val="bg1"/>
              </a:solidFill>
              <a:latin typeface="Times New Roman" pitchFamily="18" charset="0"/>
              <a:ea typeface="PMingLiU" pitchFamily="18" charset="-120"/>
            </a:endParaRPr>
          </a:p>
        </p:txBody>
      </p:sp>
      <p:sp>
        <p:nvSpPr>
          <p:cNvPr id="49" name="TextBox 48"/>
          <p:cNvSpPr txBox="1"/>
          <p:nvPr/>
        </p:nvSpPr>
        <p:spPr>
          <a:xfrm>
            <a:off x="6801182" y="2816878"/>
            <a:ext cx="600975" cy="134508"/>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View Accruals</a:t>
            </a:r>
            <a:endParaRPr lang="en-US" sz="800" b="0" dirty="0">
              <a:solidFill>
                <a:schemeClr val="bg1"/>
              </a:solidFill>
              <a:latin typeface="Times New Roman" pitchFamily="18" charset="0"/>
              <a:ea typeface="PMingLiU" pitchFamily="18" charset="-120"/>
            </a:endParaRPr>
          </a:p>
        </p:txBody>
      </p:sp>
      <p:sp>
        <p:nvSpPr>
          <p:cNvPr id="50" name="TextBox 49"/>
          <p:cNvSpPr txBox="1"/>
          <p:nvPr/>
        </p:nvSpPr>
        <p:spPr>
          <a:xfrm>
            <a:off x="6798879" y="3133199"/>
            <a:ext cx="651629" cy="134508"/>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View Schedules</a:t>
            </a:r>
            <a:endParaRPr lang="en-US" sz="800" b="0" dirty="0">
              <a:solidFill>
                <a:schemeClr val="bg1"/>
              </a:solidFill>
              <a:latin typeface="Times New Roman" pitchFamily="18" charset="0"/>
              <a:ea typeface="PMingLiU" pitchFamily="18" charset="-120"/>
            </a:endParaRPr>
          </a:p>
        </p:txBody>
      </p:sp>
      <p:sp>
        <p:nvSpPr>
          <p:cNvPr id="51" name="TextBox 50"/>
          <p:cNvSpPr txBox="1"/>
          <p:nvPr/>
        </p:nvSpPr>
        <p:spPr>
          <a:xfrm>
            <a:off x="6801182" y="3413323"/>
            <a:ext cx="628604" cy="134508"/>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View Timecard</a:t>
            </a:r>
            <a:endParaRPr lang="en-US" sz="800" b="0" dirty="0">
              <a:solidFill>
                <a:schemeClr val="bg1"/>
              </a:solidFill>
              <a:latin typeface="Times New Roman" pitchFamily="18" charset="0"/>
              <a:ea typeface="PMingLiU" pitchFamily="18" charset="-120"/>
            </a:endParaRPr>
          </a:p>
        </p:txBody>
      </p:sp>
      <p:sp>
        <p:nvSpPr>
          <p:cNvPr id="52" name="TextBox 51"/>
          <p:cNvSpPr txBox="1"/>
          <p:nvPr/>
        </p:nvSpPr>
        <p:spPr>
          <a:xfrm>
            <a:off x="6797344" y="3711545"/>
            <a:ext cx="759078" cy="134508"/>
          </a:xfrm>
          <a:prstGeom prst="rect">
            <a:avLst/>
          </a:prstGeom>
          <a:noFill/>
        </p:spPr>
        <p:txBody>
          <a:bodyPr wrap="none" lIns="9144" tIns="9144" rIns="9144" bIns="9144" rtlCol="0" anchor="ctr" anchorCtr="0">
            <a:spAutoFit/>
          </a:bodyPr>
          <a:lstStyle/>
          <a:p>
            <a:r>
              <a:rPr lang="en-US" sz="800" b="0" dirty="0" smtClean="0">
                <a:solidFill>
                  <a:schemeClr val="bg1"/>
                </a:solidFill>
                <a:latin typeface="Times New Roman" pitchFamily="18" charset="0"/>
                <a:ea typeface="PMingLiU" pitchFamily="18" charset="-120"/>
              </a:rPr>
              <a:t>Approve Timecard</a:t>
            </a:r>
            <a:endParaRPr lang="en-US" sz="800" b="0" dirty="0">
              <a:solidFill>
                <a:schemeClr val="bg1"/>
              </a:solidFill>
              <a:latin typeface="Times New Roman" pitchFamily="18" charset="0"/>
              <a:ea typeface="PMingLiU" pitchFamily="18" charset="-120"/>
            </a:endParaRPr>
          </a:p>
        </p:txBody>
      </p:sp>
      <p:grpSp>
        <p:nvGrpSpPr>
          <p:cNvPr id="35" name="Group 34"/>
          <p:cNvGrpSpPr/>
          <p:nvPr/>
        </p:nvGrpSpPr>
        <p:grpSpPr>
          <a:xfrm>
            <a:off x="5039844" y="2657897"/>
            <a:ext cx="1844254" cy="1367394"/>
            <a:chOff x="5141422" y="2586030"/>
            <a:chExt cx="1925986" cy="1439261"/>
          </a:xfrm>
        </p:grpSpPr>
        <p:pic>
          <p:nvPicPr>
            <p:cNvPr id="36" name="Picture 2" descr="C:\7.0_projects\kronos_terminal_ee_training_kit\7.0_development\images\InTouch_icons_50x50n\AddPunch_50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71359" y="258603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7.0_projects\kronos_terminal_ee_training_kit\7.0_development\images\InTouch_icons_50x50n\DeletePunch_50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1422" y="2926015"/>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C:\7.0_projects\kronos_terminal_ee_training_kit\7.0_development\images\InTouch_icons_50x50n\CancelMealDeduction_50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0947" y="324045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C:\7.0_projects\kronos_terminal_ee_training_kit\7.0_development\images\InTouch_icons_50x50n\ReviewPunches_50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1422" y="3549041"/>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7" descr="C:\7.0_projects\kronos_terminal_ee_training_kit\7.0_development\images\InTouch_icons_50x50n\ViewAccruals_50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91158" y="258603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C:\7.0_projects\kronos_terminal_ee_training_kit\7.0_development\images\InTouch_icons_50x50n\ViewSchedule_50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91158" y="2926015"/>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9" descr="C:\7.0_projects\kronos_terminal_ee_training_kit\7.0_development\images\InTouch_icons_50x50n\ViewTimecard_50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91158" y="324045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C:\7.0_projects\kronos_terminal_ee_training_kit\7.0_development\images\InTouch_icons_50x50n\ApproveTimecard_50n.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91158" y="3549041"/>
              <a:ext cx="476250" cy="4762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Punching in and out</a:t>
            </a:r>
            <a:endParaRPr lang="en-US" dirty="0"/>
          </a:p>
        </p:txBody>
      </p:sp>
      <p:sp>
        <p:nvSpPr>
          <p:cNvPr id="3" name="Text Placeholder 2"/>
          <p:cNvSpPr>
            <a:spLocks noGrp="1"/>
          </p:cNvSpPr>
          <p:nvPr>
            <p:ph type="body" sz="quarter" idx="11"/>
          </p:nvPr>
        </p:nvSpPr>
        <p:spPr/>
        <p:txBody>
          <a:bodyPr/>
          <a:lstStyle/>
          <a:p>
            <a:r>
              <a:rPr lang="en-US" dirty="0" smtClean="0"/>
              <a:t>Records time through the Timestamp widget</a:t>
            </a:r>
          </a:p>
          <a:p>
            <a:r>
              <a:rPr lang="en-US" dirty="0" smtClean="0"/>
              <a:t>Keep track of your worked hours</a:t>
            </a:r>
          </a:p>
          <a:p>
            <a:r>
              <a:rPr lang="en-US" dirty="0" smtClean="0"/>
              <a:t>Multiple </a:t>
            </a:r>
            <a:r>
              <a:rPr lang="en-US" dirty="0"/>
              <a:t>punches are interpreted as alternating in and out </a:t>
            </a:r>
            <a:r>
              <a:rPr lang="en-US" dirty="0" smtClean="0"/>
              <a:t>punches: </a:t>
            </a:r>
            <a:endParaRPr lang="en-US" dirty="0"/>
          </a:p>
          <a:p>
            <a:pPr lvl="1"/>
            <a:r>
              <a:rPr lang="en-US" dirty="0"/>
              <a:t>First punch of the day is assumed to be an in punch</a:t>
            </a:r>
          </a:p>
          <a:p>
            <a:pPr lvl="1"/>
            <a:r>
              <a:rPr lang="en-US" dirty="0"/>
              <a:t>Second is assumed to be an out </a:t>
            </a:r>
            <a:r>
              <a:rPr lang="en-US" dirty="0" smtClean="0"/>
              <a:t>punch</a:t>
            </a:r>
          </a:p>
        </p:txBody>
      </p:sp>
      <p:grpSp>
        <p:nvGrpSpPr>
          <p:cNvPr id="4" name="Group 28"/>
          <p:cNvGrpSpPr>
            <a:grpSpLocks/>
          </p:cNvGrpSpPr>
          <p:nvPr/>
        </p:nvGrpSpPr>
        <p:grpSpPr bwMode="auto">
          <a:xfrm>
            <a:off x="192088" y="5669081"/>
            <a:ext cx="8780462" cy="885825"/>
            <a:chOff x="192537" y="2487613"/>
            <a:chExt cx="8780697" cy="885825"/>
          </a:xfrm>
        </p:grpSpPr>
        <p:sp>
          <p:nvSpPr>
            <p:cNvPr id="5" name="Rectangle 4"/>
            <p:cNvSpPr>
              <a:spLocks noChangeArrowheads="1"/>
            </p:cNvSpPr>
            <p:nvPr/>
          </p:nvSpPr>
          <p:spPr bwMode="auto">
            <a:xfrm>
              <a:off x="1302434" y="2487613"/>
              <a:ext cx="7670800" cy="400110"/>
            </a:xfrm>
            <a:prstGeom prst="rect">
              <a:avLst/>
            </a:prstGeom>
            <a:noFill/>
            <a:ln w="9525">
              <a:noFill/>
              <a:miter lim="800000"/>
              <a:headEnd/>
              <a:tailEnd/>
            </a:ln>
          </p:spPr>
          <p:txBody>
            <a:bodyPr>
              <a:spAutoFit/>
            </a:bodyPr>
            <a:lstStyle/>
            <a:p>
              <a:pPr>
                <a:spcBef>
                  <a:spcPct val="20000"/>
                </a:spcBef>
                <a:buClr>
                  <a:srgbClr val="556291"/>
                </a:buClr>
                <a:buFont typeface="Wingdings" pitchFamily="2" charset="2"/>
                <a:buNone/>
              </a:pPr>
              <a:r>
                <a:rPr lang="en-US" sz="2000" b="1" dirty="0">
                  <a:latin typeface="Calibri" pitchFamily="34" charset="0"/>
                </a:rPr>
                <a:t>Reference: </a:t>
              </a:r>
              <a:r>
                <a:rPr lang="en-US" sz="2000" i="1" dirty="0" smtClean="0"/>
                <a:t>Punching in and out </a:t>
              </a:r>
              <a:r>
                <a:rPr lang="en-US" sz="2000" dirty="0"/>
                <a:t>job aid </a:t>
              </a:r>
              <a:endParaRPr lang="en-US" sz="2000" dirty="0" smtClean="0"/>
            </a:p>
          </p:txBody>
        </p:sp>
        <p:pic>
          <p:nvPicPr>
            <p:cNvPr id="6" name="Picture 5" descr="references_nb.png"/>
            <p:cNvPicPr>
              <a:picLocks noChangeAspect="1"/>
            </p:cNvPicPr>
            <p:nvPr/>
          </p:nvPicPr>
          <p:blipFill>
            <a:blip r:embed="rId3" cstate="print"/>
            <a:stretch>
              <a:fillRect/>
            </a:stretch>
          </p:blipFill>
          <p:spPr>
            <a:xfrm>
              <a:off x="192537" y="2487613"/>
              <a:ext cx="1076354" cy="885825"/>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4360466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 y="914400"/>
            <a:ext cx="6436999" cy="1472184"/>
          </a:xfrm>
        </p:spPr>
        <p:txBody>
          <a:bodyPr/>
          <a:lstStyle/>
          <a:p>
            <a:r>
              <a:rPr lang="en-US" smtClean="0"/>
              <a:t>Leave requests on </a:t>
            </a:r>
            <a:r>
              <a:rPr lang="en-US" dirty="0" smtClean="0"/>
              <a:t>the Kronos website (URL)</a:t>
            </a:r>
            <a:endParaRPr lang="en-US" dirty="0"/>
          </a:p>
        </p:txBody>
      </p:sp>
    </p:spTree>
    <p:extLst>
      <p:ext uri="{BB962C8B-B14F-4D97-AF65-F5344CB8AC3E}">
        <p14:creationId xmlns:p14="http://schemas.microsoft.com/office/powerpoint/2010/main" val="28152325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4910"/>
            <a:ext cx="7040880" cy="822642"/>
          </a:xfrm>
        </p:spPr>
        <p:txBody>
          <a:bodyPr/>
          <a:lstStyle/>
          <a:p>
            <a:r>
              <a:rPr lang="en-US" sz="2400" dirty="0" smtClean="0">
                <a:latin typeface="Calibri" panose="020F0502020204030204" pitchFamily="34" charset="0"/>
              </a:rPr>
              <a:t>Benefits of employee self-service for requesting leave</a:t>
            </a:r>
            <a:endParaRPr lang="en-US" sz="2400" b="1" dirty="0">
              <a:latin typeface="Calibri" panose="020F0502020204030204" pitchFamily="34" charset="0"/>
            </a:endParaRPr>
          </a:p>
        </p:txBody>
      </p:sp>
      <p:sp>
        <p:nvSpPr>
          <p:cNvPr id="3" name="Text Placeholder 2"/>
          <p:cNvSpPr>
            <a:spLocks noGrp="1"/>
          </p:cNvSpPr>
          <p:nvPr>
            <p:ph type="body" sz="quarter" idx="11"/>
          </p:nvPr>
        </p:nvSpPr>
        <p:spPr/>
        <p:txBody>
          <a:bodyPr/>
          <a:lstStyle/>
          <a:p>
            <a:r>
              <a:rPr lang="en-US" dirty="0" smtClean="0">
                <a:latin typeface="Calibri" panose="020F0502020204030204" pitchFamily="34" charset="0"/>
              </a:rPr>
              <a:t>My Leave Requests features allow </a:t>
            </a:r>
            <a:r>
              <a:rPr lang="en-US" dirty="0">
                <a:latin typeface="Calibri" panose="020F0502020204030204" pitchFamily="34" charset="0"/>
              </a:rPr>
              <a:t>you to:</a:t>
            </a:r>
          </a:p>
          <a:p>
            <a:pPr lvl="1"/>
            <a:r>
              <a:rPr lang="en-US" dirty="0">
                <a:latin typeface="Calibri" panose="020F0502020204030204" pitchFamily="34" charset="0"/>
              </a:rPr>
              <a:t>View and manage your </a:t>
            </a:r>
            <a:r>
              <a:rPr lang="en-US" dirty="0" smtClean="0">
                <a:latin typeface="Calibri" panose="020F0502020204030204" pitchFamily="34" charset="0"/>
              </a:rPr>
              <a:t>leave requests quickly </a:t>
            </a:r>
            <a:r>
              <a:rPr lang="en-US" dirty="0">
                <a:latin typeface="Calibri" panose="020F0502020204030204" pitchFamily="34" charset="0"/>
              </a:rPr>
              <a:t>and </a:t>
            </a:r>
            <a:r>
              <a:rPr lang="en-US" dirty="0" smtClean="0">
                <a:latin typeface="Calibri" panose="020F0502020204030204" pitchFamily="34" charset="0"/>
              </a:rPr>
              <a:t>easily</a:t>
            </a:r>
          </a:p>
          <a:p>
            <a:pPr lvl="1"/>
            <a:r>
              <a:rPr lang="en-US" dirty="0" smtClean="0">
                <a:latin typeface="Calibri" panose="020F0502020204030204" pitchFamily="34" charset="0"/>
              </a:rPr>
              <a:t>Submit requests for leave</a:t>
            </a:r>
          </a:p>
          <a:p>
            <a:pPr lvl="1"/>
            <a:r>
              <a:rPr lang="en-US" dirty="0" smtClean="0">
                <a:latin typeface="Calibri" panose="020F0502020204030204" pitchFamily="34" charset="0"/>
              </a:rPr>
              <a:t>Cancel requests for leave</a:t>
            </a:r>
          </a:p>
          <a:p>
            <a:pPr lvl="1"/>
            <a:r>
              <a:rPr lang="en-US" dirty="0" smtClean="0">
                <a:latin typeface="Calibri" panose="020F0502020204030204" pitchFamily="34" charset="0"/>
              </a:rPr>
              <a:t>Submit requests for additional leave time and cancel requests for additional leave time</a:t>
            </a:r>
          </a:p>
          <a:p>
            <a:pPr lvl="1"/>
            <a:r>
              <a:rPr lang="en-US" dirty="0" smtClean="0">
                <a:latin typeface="Calibri" panose="020F0502020204030204" pitchFamily="34" charset="0"/>
              </a:rPr>
              <a:t>Review leave case information</a:t>
            </a:r>
            <a:endParaRPr lang="en-US" dirty="0">
              <a:latin typeface="Calibri" panose="020F0502020204030204" pitchFamily="34" charset="0"/>
            </a:endParaRPr>
          </a:p>
          <a:p>
            <a:pPr lvl="1"/>
            <a:endParaRPr lang="en-US" dirty="0">
              <a:latin typeface="Calibri" panose="020F0502020204030204" pitchFamily="34" charset="0"/>
            </a:endParaRPr>
          </a:p>
        </p:txBody>
      </p:sp>
    </p:spTree>
    <p:extLst>
      <p:ext uri="{BB962C8B-B14F-4D97-AF65-F5344CB8AC3E}">
        <p14:creationId xmlns:p14="http://schemas.microsoft.com/office/powerpoint/2010/main" val="3426367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Viewing your accrual information</a:t>
            </a:r>
            <a:endParaRPr lang="en-US" dirty="0">
              <a:latin typeface="Calibri" panose="020F0502020204030204" pitchFamily="34" charset="0"/>
            </a:endParaRPr>
          </a:p>
        </p:txBody>
      </p:sp>
      <p:sp>
        <p:nvSpPr>
          <p:cNvPr id="36" name="Text Placeholder 2"/>
          <p:cNvSpPr>
            <a:spLocks noGrp="1"/>
          </p:cNvSpPr>
          <p:nvPr>
            <p:ph type="body" sz="quarter" idx="11"/>
          </p:nvPr>
        </p:nvSpPr>
        <p:spPr>
          <a:xfrm>
            <a:off x="369570" y="3599592"/>
            <a:ext cx="8418830" cy="1677987"/>
          </a:xfrm>
        </p:spPr>
        <p:txBody>
          <a:bodyPr/>
          <a:lstStyle/>
          <a:p>
            <a:r>
              <a:rPr lang="en-US" sz="2000" dirty="0">
                <a:latin typeface="Calibri" panose="020F0502020204030204" pitchFamily="34" charset="0"/>
              </a:rPr>
              <a:t>Use </a:t>
            </a:r>
            <a:r>
              <a:rPr lang="en-US" sz="2000" dirty="0" smtClean="0">
                <a:latin typeface="Calibri" panose="020F0502020204030204" pitchFamily="34" charset="0"/>
              </a:rPr>
              <a:t>the My Accruals tab to view your accruals data</a:t>
            </a:r>
          </a:p>
          <a:p>
            <a:r>
              <a:rPr lang="en-US" sz="2000" dirty="0" smtClean="0">
                <a:latin typeface="Calibri" panose="020F0502020204030204" pitchFamily="34" charset="0"/>
              </a:rPr>
              <a:t>This information can help you assess the accrued time that you have available and how it might be affected by your request for leave time</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395679"/>
            <a:ext cx="8788400" cy="1605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93318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1204" y="1729010"/>
            <a:ext cx="5988544" cy="2295705"/>
            <a:chOff x="331204" y="2129646"/>
            <a:chExt cx="5988544" cy="2295705"/>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04" y="2129646"/>
              <a:ext cx="5988544" cy="229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4968902" y="3200400"/>
              <a:ext cx="1266093" cy="198575"/>
            </a:xfrm>
            <a:prstGeom prst="roundRect">
              <a:avLst/>
            </a:prstGeom>
            <a:noFill/>
            <a:ln>
              <a:solidFill>
                <a:srgbClr val="F02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dirty="0" smtClean="0">
                <a:latin typeface="Calibri" panose="020F0502020204030204" pitchFamily="34" charset="0"/>
              </a:rPr>
              <a:t>Accessing the My Leave Requests widget</a:t>
            </a:r>
            <a:endParaRPr lang="en-US" dirty="0">
              <a:latin typeface="Calibri" panose="020F0502020204030204" pitchFamily="34" charset="0"/>
            </a:endParaRPr>
          </a:p>
        </p:txBody>
      </p:sp>
      <p:sp>
        <p:nvSpPr>
          <p:cNvPr id="3" name="Text Placeholder 2"/>
          <p:cNvSpPr>
            <a:spLocks noGrp="1"/>
          </p:cNvSpPr>
          <p:nvPr>
            <p:ph type="body" sz="quarter" idx="11"/>
          </p:nvPr>
        </p:nvSpPr>
        <p:spPr>
          <a:xfrm>
            <a:off x="274320" y="920733"/>
            <a:ext cx="8083550" cy="5148262"/>
          </a:xfrm>
        </p:spPr>
        <p:txBody>
          <a:bodyPr/>
          <a:lstStyle/>
          <a:p>
            <a:r>
              <a:rPr lang="en-US" dirty="0" smtClean="0">
                <a:latin typeface="Calibri" panose="020F0502020204030204" pitchFamily="34" charset="0"/>
              </a:rPr>
              <a:t>In your home workspace, select My Leave Requests from the Related Items pane</a:t>
            </a:r>
          </a:p>
        </p:txBody>
      </p:sp>
      <p:grpSp>
        <p:nvGrpSpPr>
          <p:cNvPr id="17" name="Group 16"/>
          <p:cNvGrpSpPr/>
          <p:nvPr/>
        </p:nvGrpSpPr>
        <p:grpSpPr>
          <a:xfrm>
            <a:off x="1591304" y="3120963"/>
            <a:ext cx="6879836" cy="3426449"/>
            <a:chOff x="1286504" y="1530112"/>
            <a:chExt cx="6879836" cy="3426449"/>
          </a:xfrm>
        </p:grpSpPr>
        <p:grpSp>
          <p:nvGrpSpPr>
            <p:cNvPr id="18" name="Group 17"/>
            <p:cNvGrpSpPr/>
            <p:nvPr/>
          </p:nvGrpSpPr>
          <p:grpSpPr>
            <a:xfrm>
              <a:off x="1286504" y="1530112"/>
              <a:ext cx="6879836" cy="3426449"/>
              <a:chOff x="1591304" y="3120964"/>
              <a:chExt cx="6879836" cy="3426449"/>
            </a:xfrm>
          </p:grpSpPr>
          <p:pic>
            <p:nvPicPr>
              <p:cNvPr id="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304" y="3365710"/>
                <a:ext cx="6866091" cy="318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304" y="3120964"/>
                <a:ext cx="6879836" cy="244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Rectangle 18"/>
            <p:cNvSpPr/>
            <p:nvPr/>
          </p:nvSpPr>
          <p:spPr>
            <a:xfrm>
              <a:off x="1286504" y="1530112"/>
              <a:ext cx="6866091" cy="342644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5" name="Straight Connector 14"/>
          <p:cNvCxnSpPr>
            <a:stCxn id="8" idx="2"/>
          </p:cNvCxnSpPr>
          <p:nvPr/>
        </p:nvCxnSpPr>
        <p:spPr>
          <a:xfrm>
            <a:off x="5601949" y="2998339"/>
            <a:ext cx="9809" cy="122625"/>
          </a:xfrm>
          <a:prstGeom prst="line">
            <a:avLst/>
          </a:prstGeom>
          <a:ln w="25400">
            <a:solidFill>
              <a:srgbClr val="F02E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591304" y="3120964"/>
            <a:ext cx="6866091" cy="34264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0566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Navigating the My Leave Requests widget</a:t>
            </a:r>
            <a:endParaRPr lang="en-US" dirty="0">
              <a:latin typeface="Calibri" panose="020F0502020204030204" pitchFamily="34" charset="0"/>
            </a:endParaRPr>
          </a:p>
        </p:txBody>
      </p:sp>
      <p:sp>
        <p:nvSpPr>
          <p:cNvPr id="14" name="Text Placeholder 2"/>
          <p:cNvSpPr>
            <a:spLocks noGrp="1"/>
          </p:cNvSpPr>
          <p:nvPr>
            <p:ph type="body" sz="quarter" idx="11"/>
          </p:nvPr>
        </p:nvSpPr>
        <p:spPr>
          <a:xfrm>
            <a:off x="462510" y="3341092"/>
            <a:ext cx="8083550" cy="706437"/>
          </a:xfrm>
        </p:spPr>
        <p:txBody>
          <a:bodyPr/>
          <a:lstStyle/>
          <a:p>
            <a:r>
              <a:rPr lang="en-US" sz="2000" dirty="0" smtClean="0">
                <a:latin typeface="Calibri" panose="020F0502020204030204" pitchFamily="34" charset="0"/>
              </a:rPr>
              <a:t>In My Leave Requests, use the calendar options to control the leave information that that you want to be displayed in the widget</a:t>
            </a:r>
          </a:p>
        </p:txBody>
      </p:sp>
      <p:grpSp>
        <p:nvGrpSpPr>
          <p:cNvPr id="11" name="Group 10"/>
          <p:cNvGrpSpPr/>
          <p:nvPr/>
        </p:nvGrpSpPr>
        <p:grpSpPr>
          <a:xfrm>
            <a:off x="312319" y="5174191"/>
            <a:ext cx="4173538" cy="674032"/>
            <a:chOff x="442912" y="4206874"/>
            <a:chExt cx="4173538" cy="674032"/>
          </a:xfrm>
        </p:grpSpPr>
        <p:sp>
          <p:nvSpPr>
            <p:cNvPr id="12" name="Text Box 10" descr="bubble"/>
            <p:cNvSpPr txBox="1">
              <a:spLocks noChangeArrowheads="1"/>
            </p:cNvSpPr>
            <p:nvPr/>
          </p:nvSpPr>
          <p:spPr bwMode="auto">
            <a:xfrm>
              <a:off x="665163" y="4206875"/>
              <a:ext cx="3951287" cy="674031"/>
            </a:xfrm>
            <a:prstGeom prst="rect">
              <a:avLst/>
            </a:prstGeom>
            <a:noFill/>
            <a:ln w="28575">
              <a:noFill/>
              <a:miter lim="800000"/>
              <a:headEnd/>
              <a:tailEnd/>
            </a:ln>
            <a:effectLst/>
          </p:spPr>
          <p:txBody>
            <a:bodyPr lIns="0" tIns="27432" rIns="0" bIns="0">
              <a:spAutoFit/>
            </a:bodyPr>
            <a:lstStyle/>
            <a:p>
              <a:pPr>
                <a:spcBef>
                  <a:spcPct val="50000"/>
                </a:spcBef>
              </a:pPr>
              <a:r>
                <a:rPr lang="en-US" sz="1400" b="1" dirty="0" smtClean="0">
                  <a:latin typeface="Calibri" panose="020F0502020204030204" pitchFamily="34" charset="0"/>
                  <a:cs typeface="Arial" pitchFamily="34" charset="0"/>
                </a:rPr>
                <a:t>Day Detail</a:t>
              </a:r>
              <a:r>
                <a:rPr lang="en-US" sz="1400" dirty="0" smtClean="0">
                  <a:latin typeface="Calibri" panose="020F0502020204030204" pitchFamily="34" charset="0"/>
                  <a:cs typeface="Arial" pitchFamily="34" charset="0"/>
                </a:rPr>
                <a:t>: Select one or more days in the leave calendar area and then click to review leave and schedule details for the selected days.</a:t>
              </a:r>
              <a:endParaRPr lang="en-US" sz="1400" dirty="0"/>
            </a:p>
          </p:txBody>
        </p:sp>
        <p:sp>
          <p:nvSpPr>
            <p:cNvPr id="13"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C</a:t>
              </a:r>
            </a:p>
          </p:txBody>
        </p:sp>
      </p:grpSp>
      <p:grpSp>
        <p:nvGrpSpPr>
          <p:cNvPr id="50" name="Group 49"/>
          <p:cNvGrpSpPr/>
          <p:nvPr/>
        </p:nvGrpSpPr>
        <p:grpSpPr>
          <a:xfrm>
            <a:off x="312319" y="4098031"/>
            <a:ext cx="4173538" cy="243144"/>
            <a:chOff x="442912" y="4206874"/>
            <a:chExt cx="4173538" cy="243144"/>
          </a:xfrm>
        </p:grpSpPr>
        <p:sp>
          <p:nvSpPr>
            <p:cNvPr id="51" name="Text Box 10" descr="bubble"/>
            <p:cNvSpPr txBox="1">
              <a:spLocks noChangeArrowheads="1"/>
            </p:cNvSpPr>
            <p:nvPr/>
          </p:nvSpPr>
          <p:spPr bwMode="auto">
            <a:xfrm>
              <a:off x="665163" y="4206875"/>
              <a:ext cx="3951287" cy="243143"/>
            </a:xfrm>
            <a:prstGeom prst="rect">
              <a:avLst/>
            </a:prstGeom>
            <a:noFill/>
            <a:ln w="28575">
              <a:noFill/>
              <a:miter lim="800000"/>
              <a:headEnd/>
              <a:tailEnd/>
            </a:ln>
            <a:effectLst/>
          </p:spPr>
          <p:txBody>
            <a:bodyPr lIns="0" tIns="27432" rIns="0" bIns="0">
              <a:spAutoFit/>
            </a:bodyPr>
            <a:lstStyle/>
            <a:p>
              <a:pPr algn="l">
                <a:spcBef>
                  <a:spcPct val="50000"/>
                </a:spcBef>
              </a:pPr>
              <a:r>
                <a:rPr lang="en-US" sz="1400" b="1" dirty="0" smtClean="0">
                  <a:latin typeface="Calibri" panose="020F0502020204030204" pitchFamily="34" charset="0"/>
                  <a:cs typeface="Arial" pitchFamily="34" charset="0"/>
                </a:rPr>
                <a:t>Person &amp; Id</a:t>
              </a:r>
              <a:r>
                <a:rPr lang="en-US" sz="1400" dirty="0" smtClean="0">
                  <a:latin typeface="Calibri" panose="020F0502020204030204" pitchFamily="34" charset="0"/>
                  <a:cs typeface="Arial" pitchFamily="34" charset="0"/>
                </a:rPr>
                <a:t>: View your name and ID number.</a:t>
              </a:r>
              <a:endParaRPr lang="en-US" sz="1400" dirty="0">
                <a:latin typeface="Calibri" panose="020F0502020204030204" pitchFamily="34" charset="0"/>
                <a:cs typeface="Arial" pitchFamily="34" charset="0"/>
              </a:endParaRPr>
            </a:p>
          </p:txBody>
        </p:sp>
        <p:sp>
          <p:nvSpPr>
            <p:cNvPr id="52"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A</a:t>
              </a:r>
            </a:p>
          </p:txBody>
        </p:sp>
      </p:grpSp>
      <p:grpSp>
        <p:nvGrpSpPr>
          <p:cNvPr id="59" name="Group 58"/>
          <p:cNvGrpSpPr/>
          <p:nvPr/>
        </p:nvGrpSpPr>
        <p:grpSpPr>
          <a:xfrm>
            <a:off x="312319" y="4463199"/>
            <a:ext cx="4173538" cy="674032"/>
            <a:chOff x="442912" y="4206874"/>
            <a:chExt cx="4173538" cy="674032"/>
          </a:xfrm>
        </p:grpSpPr>
        <p:sp>
          <p:nvSpPr>
            <p:cNvPr id="60" name="Text Box 10" descr="bubble"/>
            <p:cNvSpPr txBox="1">
              <a:spLocks noChangeArrowheads="1"/>
            </p:cNvSpPr>
            <p:nvPr/>
          </p:nvSpPr>
          <p:spPr bwMode="auto">
            <a:xfrm>
              <a:off x="665163" y="4206875"/>
              <a:ext cx="3951287" cy="674031"/>
            </a:xfrm>
            <a:prstGeom prst="rect">
              <a:avLst/>
            </a:prstGeom>
            <a:noFill/>
            <a:ln w="28575">
              <a:noFill/>
              <a:miter lim="800000"/>
              <a:headEnd/>
              <a:tailEnd/>
            </a:ln>
            <a:effectLst/>
          </p:spPr>
          <p:txBody>
            <a:bodyPr lIns="0" tIns="27432" rIns="0" bIns="0">
              <a:spAutoFit/>
            </a:bodyPr>
            <a:lstStyle/>
            <a:p>
              <a:pPr>
                <a:spcBef>
                  <a:spcPct val="50000"/>
                </a:spcBef>
              </a:pPr>
              <a:r>
                <a:rPr lang="en-US" sz="1400" b="1" dirty="0" smtClean="0">
                  <a:latin typeface="Calibri" panose="020F0502020204030204" pitchFamily="34" charset="0"/>
                  <a:cs typeface="Arial" pitchFamily="34" charset="0"/>
                </a:rPr>
                <a:t>Refresh </a:t>
              </a:r>
              <a:r>
                <a:rPr lang="en-US" sz="1400" dirty="0" smtClean="0">
                  <a:latin typeface="Calibri" panose="020F0502020204030204" pitchFamily="34" charset="0"/>
                  <a:cs typeface="Arial" pitchFamily="34" charset="0"/>
                </a:rPr>
                <a:t>: Click to refresh the calendar data after submitting a leave request or making a change to a leave request. </a:t>
              </a:r>
              <a:r>
                <a:rPr lang="en-US" sz="1400" dirty="0" smtClean="0"/>
                <a:t> </a:t>
              </a:r>
              <a:endParaRPr lang="en-US" sz="1400" dirty="0"/>
            </a:p>
          </p:txBody>
        </p:sp>
        <p:sp>
          <p:nvSpPr>
            <p:cNvPr id="61"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B</a:t>
              </a:r>
            </a:p>
          </p:txBody>
        </p:sp>
      </p:grpSp>
      <p:grpSp>
        <p:nvGrpSpPr>
          <p:cNvPr id="62" name="Group 61"/>
          <p:cNvGrpSpPr/>
          <p:nvPr/>
        </p:nvGrpSpPr>
        <p:grpSpPr>
          <a:xfrm>
            <a:off x="312319" y="5863918"/>
            <a:ext cx="4173538" cy="674032"/>
            <a:chOff x="442912" y="4206874"/>
            <a:chExt cx="4173538" cy="674032"/>
          </a:xfrm>
        </p:grpSpPr>
        <p:sp>
          <p:nvSpPr>
            <p:cNvPr id="63" name="Text Box 10" descr="bubble"/>
            <p:cNvSpPr txBox="1">
              <a:spLocks noChangeArrowheads="1"/>
            </p:cNvSpPr>
            <p:nvPr/>
          </p:nvSpPr>
          <p:spPr bwMode="auto">
            <a:xfrm>
              <a:off x="665163" y="4206875"/>
              <a:ext cx="3951287" cy="674031"/>
            </a:xfrm>
            <a:prstGeom prst="rect">
              <a:avLst/>
            </a:prstGeom>
            <a:noFill/>
            <a:ln w="28575">
              <a:noFill/>
              <a:miter lim="800000"/>
              <a:headEnd/>
              <a:tailEnd/>
            </a:ln>
            <a:effectLst/>
          </p:spPr>
          <p:txBody>
            <a:bodyPr lIns="0" tIns="27432" rIns="0" bIns="0">
              <a:spAutoFit/>
            </a:bodyPr>
            <a:lstStyle/>
            <a:p>
              <a:pPr>
                <a:spcBef>
                  <a:spcPct val="50000"/>
                </a:spcBef>
              </a:pPr>
              <a:r>
                <a:rPr lang="en-US" sz="1400" b="1" dirty="0" smtClean="0">
                  <a:latin typeface="Calibri" panose="020F0502020204030204" pitchFamily="34" charset="0"/>
                  <a:cs typeface="Arial" pitchFamily="34" charset="0"/>
                </a:rPr>
                <a:t>Legend</a:t>
              </a:r>
              <a:r>
                <a:rPr lang="en-US" sz="1400" dirty="0" smtClean="0">
                  <a:latin typeface="Calibri" panose="020F0502020204030204" pitchFamily="34" charset="0"/>
                  <a:cs typeface="Arial" pitchFamily="34" charset="0"/>
                </a:rPr>
                <a:t>: Click to view information about how the text colors and fonts indicate leave case information in the leave calendar. </a:t>
              </a:r>
              <a:r>
                <a:rPr lang="en-US" sz="1400" dirty="0" smtClean="0"/>
                <a:t> </a:t>
              </a:r>
              <a:endParaRPr lang="en-US" sz="1400" dirty="0"/>
            </a:p>
          </p:txBody>
        </p:sp>
        <p:sp>
          <p:nvSpPr>
            <p:cNvPr id="64"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D</a:t>
              </a:r>
            </a:p>
          </p:txBody>
        </p:sp>
      </p:grpSp>
      <p:grpSp>
        <p:nvGrpSpPr>
          <p:cNvPr id="4" name="Group 3"/>
          <p:cNvGrpSpPr/>
          <p:nvPr/>
        </p:nvGrpSpPr>
        <p:grpSpPr>
          <a:xfrm>
            <a:off x="4709573" y="4098031"/>
            <a:ext cx="4173538" cy="2177657"/>
            <a:chOff x="4709573" y="4059148"/>
            <a:chExt cx="4173538" cy="2177657"/>
          </a:xfrm>
        </p:grpSpPr>
        <p:grpSp>
          <p:nvGrpSpPr>
            <p:cNvPr id="25" name="Group 24"/>
            <p:cNvGrpSpPr/>
            <p:nvPr/>
          </p:nvGrpSpPr>
          <p:grpSpPr>
            <a:xfrm>
              <a:off x="4709573" y="4059148"/>
              <a:ext cx="4173538" cy="458588"/>
              <a:chOff x="442912" y="4206874"/>
              <a:chExt cx="4173538" cy="458588"/>
            </a:xfrm>
          </p:grpSpPr>
          <p:sp>
            <p:nvSpPr>
              <p:cNvPr id="26" name="Text Box 10" descr="bubble"/>
              <p:cNvSpPr txBox="1">
                <a:spLocks noChangeArrowheads="1"/>
              </p:cNvSpPr>
              <p:nvPr/>
            </p:nvSpPr>
            <p:spPr bwMode="auto">
              <a:xfrm>
                <a:off x="665163" y="4206875"/>
                <a:ext cx="3951287" cy="458587"/>
              </a:xfrm>
              <a:prstGeom prst="rect">
                <a:avLst/>
              </a:prstGeom>
              <a:noFill/>
              <a:ln w="28575">
                <a:noFill/>
                <a:miter lim="800000"/>
                <a:headEnd/>
                <a:tailEnd/>
              </a:ln>
              <a:effectLst/>
            </p:spPr>
            <p:txBody>
              <a:bodyPr lIns="0" tIns="27432" rIns="0" bIns="0">
                <a:spAutoFit/>
              </a:bodyPr>
              <a:lstStyle/>
              <a:p>
                <a:pPr algn="l">
                  <a:spcBef>
                    <a:spcPct val="50000"/>
                  </a:spcBef>
                </a:pPr>
                <a:r>
                  <a:rPr lang="en-US" sz="1400" b="1" dirty="0" smtClean="0">
                    <a:latin typeface="Calibri" panose="020F0502020204030204" pitchFamily="34" charset="0"/>
                    <a:cs typeface="Arial" pitchFamily="34" charset="0"/>
                  </a:rPr>
                  <a:t>Time Period</a:t>
                </a:r>
                <a:r>
                  <a:rPr lang="en-US" sz="1400" dirty="0" smtClean="0">
                    <a:latin typeface="Calibri" panose="020F0502020204030204" pitchFamily="34" charset="0"/>
                    <a:cs typeface="Arial" pitchFamily="34" charset="0"/>
                  </a:rPr>
                  <a:t>: Select the time period you want to be displayed in the leave calendar area. </a:t>
                </a:r>
                <a:endParaRPr lang="en-US" sz="1400" dirty="0">
                  <a:latin typeface="Calibri" panose="020F0502020204030204" pitchFamily="34" charset="0"/>
                  <a:cs typeface="Arial" pitchFamily="34" charset="0"/>
                </a:endParaRPr>
              </a:p>
            </p:txBody>
          </p:sp>
          <p:sp>
            <p:nvSpPr>
              <p:cNvPr id="27"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E</a:t>
                </a:r>
              </a:p>
            </p:txBody>
          </p:sp>
        </p:grpSp>
        <p:grpSp>
          <p:nvGrpSpPr>
            <p:cNvPr id="15" name="Group 14"/>
            <p:cNvGrpSpPr/>
            <p:nvPr/>
          </p:nvGrpSpPr>
          <p:grpSpPr>
            <a:xfrm>
              <a:off x="4709573" y="4560356"/>
              <a:ext cx="4173538" cy="458588"/>
              <a:chOff x="442912" y="4206874"/>
              <a:chExt cx="4173538" cy="458588"/>
            </a:xfrm>
          </p:grpSpPr>
          <p:sp>
            <p:nvSpPr>
              <p:cNvPr id="16" name="Text Box 10" descr="bubble"/>
              <p:cNvSpPr txBox="1">
                <a:spLocks noChangeArrowheads="1"/>
              </p:cNvSpPr>
              <p:nvPr/>
            </p:nvSpPr>
            <p:spPr bwMode="auto">
              <a:xfrm>
                <a:off x="665163" y="4206875"/>
                <a:ext cx="3951287" cy="458587"/>
              </a:xfrm>
              <a:prstGeom prst="rect">
                <a:avLst/>
              </a:prstGeom>
              <a:noFill/>
              <a:ln w="28575">
                <a:noFill/>
                <a:miter lim="800000"/>
                <a:headEnd/>
                <a:tailEnd/>
              </a:ln>
              <a:effectLst/>
            </p:spPr>
            <p:txBody>
              <a:bodyPr lIns="0" tIns="27432" rIns="0" bIns="0">
                <a:spAutoFit/>
              </a:bodyPr>
              <a:lstStyle/>
              <a:p>
                <a:pPr algn="l">
                  <a:spcBef>
                    <a:spcPct val="50000"/>
                  </a:spcBef>
                </a:pPr>
                <a:r>
                  <a:rPr lang="en-US" sz="1400" b="1" dirty="0" smtClean="0">
                    <a:latin typeface="Calibri" panose="020F0502020204030204" pitchFamily="34" charset="0"/>
                    <a:cs typeface="Arial" pitchFamily="34" charset="0"/>
                  </a:rPr>
                  <a:t>Apply</a:t>
                </a:r>
                <a:r>
                  <a:rPr lang="en-US" sz="1400" dirty="0" smtClean="0">
                    <a:latin typeface="Calibri" panose="020F0502020204030204" pitchFamily="34" charset="0"/>
                    <a:cs typeface="Arial" pitchFamily="34" charset="0"/>
                  </a:rPr>
                  <a:t>: Click Apply after selecting a new time period to display those dates in the widget.</a:t>
                </a:r>
                <a:endParaRPr lang="en-US" sz="1400" dirty="0">
                  <a:latin typeface="Calibri" panose="020F0502020204030204" pitchFamily="34" charset="0"/>
                  <a:cs typeface="Arial" pitchFamily="34" charset="0"/>
                </a:endParaRPr>
              </a:p>
            </p:txBody>
          </p:sp>
          <p:sp>
            <p:nvSpPr>
              <p:cNvPr id="17"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smtClean="0">
                    <a:solidFill>
                      <a:schemeClr val="bg1"/>
                    </a:solidFill>
                  </a:rPr>
                  <a:t>F</a:t>
                </a:r>
                <a:endParaRPr lang="en-US" sz="900" b="1" dirty="0">
                  <a:solidFill>
                    <a:schemeClr val="bg1"/>
                  </a:solidFill>
                </a:endParaRPr>
              </a:p>
            </p:txBody>
          </p:sp>
        </p:grpSp>
        <p:grpSp>
          <p:nvGrpSpPr>
            <p:cNvPr id="18" name="Group 17"/>
            <p:cNvGrpSpPr/>
            <p:nvPr/>
          </p:nvGrpSpPr>
          <p:grpSpPr>
            <a:xfrm>
              <a:off x="4709573" y="5061564"/>
              <a:ext cx="4173538" cy="674032"/>
              <a:chOff x="442912" y="4206874"/>
              <a:chExt cx="4173538" cy="674032"/>
            </a:xfrm>
          </p:grpSpPr>
          <p:sp>
            <p:nvSpPr>
              <p:cNvPr id="19" name="Text Box 10" descr="bubble"/>
              <p:cNvSpPr txBox="1">
                <a:spLocks noChangeArrowheads="1"/>
              </p:cNvSpPr>
              <p:nvPr/>
            </p:nvSpPr>
            <p:spPr bwMode="auto">
              <a:xfrm>
                <a:off x="665163" y="4206875"/>
                <a:ext cx="3951287" cy="674031"/>
              </a:xfrm>
              <a:prstGeom prst="rect">
                <a:avLst/>
              </a:prstGeom>
              <a:noFill/>
              <a:ln w="28575">
                <a:noFill/>
                <a:miter lim="800000"/>
                <a:headEnd/>
                <a:tailEnd/>
              </a:ln>
              <a:effectLst/>
            </p:spPr>
            <p:txBody>
              <a:bodyPr lIns="0" tIns="27432" rIns="0" bIns="0">
                <a:spAutoFit/>
              </a:bodyPr>
              <a:lstStyle/>
              <a:p>
                <a:pPr>
                  <a:spcBef>
                    <a:spcPct val="50000"/>
                  </a:spcBef>
                </a:pPr>
                <a:r>
                  <a:rPr lang="en-US" sz="1400" b="1" dirty="0" smtClean="0">
                    <a:latin typeface="Calibri" panose="020F0502020204030204" pitchFamily="34" charset="0"/>
                    <a:cs typeface="Arial" pitchFamily="34" charset="0"/>
                  </a:rPr>
                  <a:t>View Width options</a:t>
                </a:r>
                <a:r>
                  <a:rPr lang="en-US" sz="1400" dirty="0" smtClean="0">
                    <a:latin typeface="Calibri" panose="020F0502020204030204" pitchFamily="34" charset="0"/>
                    <a:cs typeface="Arial" pitchFamily="34" charset="0"/>
                  </a:rPr>
                  <a:t>: Click an option </a:t>
                </a:r>
                <a:r>
                  <a:rPr lang="en-US" sz="1400" dirty="0">
                    <a:latin typeface="Calibri" panose="020F0502020204030204" pitchFamily="34" charset="0"/>
                    <a:cs typeface="Arial" pitchFamily="34" charset="0"/>
                  </a:rPr>
                  <a:t>to show weekly, monthly, or </a:t>
                </a:r>
                <a:r>
                  <a:rPr lang="en-US" sz="1400" dirty="0" smtClean="0">
                    <a:latin typeface="Calibri" panose="020F0502020204030204" pitchFamily="34" charset="0"/>
                    <a:cs typeface="Arial" pitchFamily="34" charset="0"/>
                  </a:rPr>
                  <a:t>multiple </a:t>
                </a:r>
                <a:r>
                  <a:rPr lang="en-US" sz="1400" dirty="0">
                    <a:latin typeface="Calibri" panose="020F0502020204030204" pitchFamily="34" charset="0"/>
                    <a:cs typeface="Arial" pitchFamily="34" charset="0"/>
                  </a:rPr>
                  <a:t>months dates displayed </a:t>
                </a:r>
                <a:r>
                  <a:rPr lang="en-US" sz="1400" dirty="0" smtClean="0">
                    <a:latin typeface="Calibri" panose="020F0502020204030204" pitchFamily="34" charset="0"/>
                    <a:cs typeface="Arial" pitchFamily="34" charset="0"/>
                  </a:rPr>
                  <a:t>in the leave calendar area.</a:t>
                </a:r>
                <a:endParaRPr lang="en-US" sz="1400" dirty="0">
                  <a:latin typeface="Calibri" panose="020F0502020204030204" pitchFamily="34" charset="0"/>
                  <a:cs typeface="Arial" pitchFamily="34" charset="0"/>
                </a:endParaRPr>
              </a:p>
            </p:txBody>
          </p:sp>
          <p:sp>
            <p:nvSpPr>
              <p:cNvPr id="20"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G</a:t>
                </a:r>
              </a:p>
            </p:txBody>
          </p:sp>
        </p:grpSp>
        <p:grpSp>
          <p:nvGrpSpPr>
            <p:cNvPr id="65" name="Group 64"/>
            <p:cNvGrpSpPr/>
            <p:nvPr/>
          </p:nvGrpSpPr>
          <p:grpSpPr>
            <a:xfrm>
              <a:off x="4709573" y="5778217"/>
              <a:ext cx="4173538" cy="458588"/>
              <a:chOff x="442912" y="4206874"/>
              <a:chExt cx="4173538" cy="458588"/>
            </a:xfrm>
          </p:grpSpPr>
          <p:sp>
            <p:nvSpPr>
              <p:cNvPr id="66" name="Text Box 10" descr="bubble"/>
              <p:cNvSpPr txBox="1">
                <a:spLocks noChangeArrowheads="1"/>
              </p:cNvSpPr>
              <p:nvPr/>
            </p:nvSpPr>
            <p:spPr bwMode="auto">
              <a:xfrm>
                <a:off x="665163" y="4206875"/>
                <a:ext cx="3951287" cy="458587"/>
              </a:xfrm>
              <a:prstGeom prst="rect">
                <a:avLst/>
              </a:prstGeom>
              <a:noFill/>
              <a:ln w="28575">
                <a:noFill/>
                <a:miter lim="800000"/>
                <a:headEnd/>
                <a:tailEnd/>
              </a:ln>
              <a:effectLst/>
            </p:spPr>
            <p:txBody>
              <a:bodyPr lIns="0" tIns="27432" rIns="0" bIns="0">
                <a:spAutoFit/>
              </a:bodyPr>
              <a:lstStyle/>
              <a:p>
                <a:pPr>
                  <a:spcBef>
                    <a:spcPct val="50000"/>
                  </a:spcBef>
                </a:pPr>
                <a:r>
                  <a:rPr lang="en-US" sz="1400" b="1" dirty="0" smtClean="0">
                    <a:latin typeface="Calibri" panose="020F0502020204030204" pitchFamily="34" charset="0"/>
                    <a:cs typeface="Arial" pitchFamily="34" charset="0"/>
                  </a:rPr>
                  <a:t>Leave calendar area</a:t>
                </a:r>
                <a:r>
                  <a:rPr lang="en-US" sz="1400" dirty="0" smtClean="0">
                    <a:latin typeface="Calibri" panose="020F0502020204030204" pitchFamily="34" charset="0"/>
                    <a:cs typeface="Arial" pitchFamily="34" charset="0"/>
                  </a:rPr>
                  <a:t>: View leave case details in a calendar format here.</a:t>
                </a:r>
                <a:endParaRPr lang="en-US" sz="1400" dirty="0"/>
              </a:p>
            </p:txBody>
          </p:sp>
          <p:sp>
            <p:nvSpPr>
              <p:cNvPr id="67"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H</a:t>
                </a:r>
              </a:p>
            </p:txBody>
          </p:sp>
        </p:grpSp>
      </p:grpSp>
      <p:grpSp>
        <p:nvGrpSpPr>
          <p:cNvPr id="6" name="Group 5"/>
          <p:cNvGrpSpPr/>
          <p:nvPr/>
        </p:nvGrpSpPr>
        <p:grpSpPr>
          <a:xfrm>
            <a:off x="867088" y="1020269"/>
            <a:ext cx="7241097" cy="2318024"/>
            <a:chOff x="867088" y="1020269"/>
            <a:chExt cx="7241097" cy="2318024"/>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635" y="1020269"/>
              <a:ext cx="7067550" cy="231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6" name="Straight Connector 35"/>
            <p:cNvCxnSpPr/>
            <p:nvPr/>
          </p:nvCxnSpPr>
          <p:spPr>
            <a:xfrm rot="5400000">
              <a:off x="4725202" y="1956049"/>
              <a:ext cx="0" cy="179219"/>
            </a:xfrm>
            <a:prstGeom prst="line">
              <a:avLst/>
            </a:prstGeom>
            <a:ln w="25400">
              <a:solidFill>
                <a:srgbClr val="F02E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9468" y="2092092"/>
              <a:ext cx="0" cy="179219"/>
            </a:xfrm>
            <a:prstGeom prst="line">
              <a:avLst/>
            </a:prstGeom>
            <a:ln w="25400">
              <a:solidFill>
                <a:srgbClr val="F02E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428328" y="1241455"/>
              <a:ext cx="0" cy="179219"/>
            </a:xfrm>
            <a:prstGeom prst="line">
              <a:avLst/>
            </a:prstGeom>
            <a:ln w="25400">
              <a:solidFill>
                <a:srgbClr val="F02E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05145" y="1240509"/>
              <a:ext cx="0" cy="179219"/>
            </a:xfrm>
            <a:prstGeom prst="line">
              <a:avLst/>
            </a:prstGeom>
            <a:ln w="25400">
              <a:solidFill>
                <a:srgbClr val="F02E00"/>
              </a:solidFill>
            </a:ln>
          </p:spPr>
          <p:style>
            <a:lnRef idx="1">
              <a:schemeClr val="accent1"/>
            </a:lnRef>
            <a:fillRef idx="0">
              <a:schemeClr val="accent1"/>
            </a:fillRef>
            <a:effectRef idx="0">
              <a:schemeClr val="accent1"/>
            </a:effectRef>
            <a:fontRef idx="minor">
              <a:schemeClr val="tx1"/>
            </a:fontRef>
          </p:style>
        </p:cxnSp>
        <p:sp>
          <p:nvSpPr>
            <p:cNvPr id="43" name="Text Box 11"/>
            <p:cNvSpPr txBox="1">
              <a:spLocks noChangeArrowheads="1"/>
            </p:cNvSpPr>
            <p:nvPr/>
          </p:nvSpPr>
          <p:spPr bwMode="auto">
            <a:xfrm>
              <a:off x="2727157" y="1208276"/>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D</a:t>
              </a:r>
            </a:p>
          </p:txBody>
        </p:sp>
        <p:cxnSp>
          <p:nvCxnSpPr>
            <p:cNvPr id="45" name="Straight Connector 44"/>
            <p:cNvCxnSpPr/>
            <p:nvPr/>
          </p:nvCxnSpPr>
          <p:spPr>
            <a:xfrm>
              <a:off x="2117501" y="1241455"/>
              <a:ext cx="0" cy="179219"/>
            </a:xfrm>
            <a:prstGeom prst="line">
              <a:avLst/>
            </a:prstGeom>
            <a:ln w="25400">
              <a:solidFill>
                <a:srgbClr val="F02E00"/>
              </a:solidFill>
            </a:ln>
          </p:spPr>
          <p:style>
            <a:lnRef idx="1">
              <a:schemeClr val="accent1"/>
            </a:lnRef>
            <a:fillRef idx="0">
              <a:schemeClr val="accent1"/>
            </a:fillRef>
            <a:effectRef idx="0">
              <a:schemeClr val="accent1"/>
            </a:effectRef>
            <a:fontRef idx="minor">
              <a:schemeClr val="tx1"/>
            </a:fontRef>
          </p:style>
        </p:cxnSp>
        <p:sp>
          <p:nvSpPr>
            <p:cNvPr id="46" name="Text Box 11"/>
            <p:cNvSpPr txBox="1">
              <a:spLocks noChangeArrowheads="1"/>
            </p:cNvSpPr>
            <p:nvPr/>
          </p:nvSpPr>
          <p:spPr bwMode="auto">
            <a:xfrm>
              <a:off x="4764373" y="1963362"/>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F</a:t>
              </a:r>
            </a:p>
          </p:txBody>
        </p:sp>
        <p:cxnSp>
          <p:nvCxnSpPr>
            <p:cNvPr id="47" name="Straight Connector 46"/>
            <p:cNvCxnSpPr/>
            <p:nvPr/>
          </p:nvCxnSpPr>
          <p:spPr>
            <a:xfrm rot="5400000">
              <a:off x="1012560" y="1827625"/>
              <a:ext cx="0" cy="179219"/>
            </a:xfrm>
            <a:prstGeom prst="line">
              <a:avLst/>
            </a:prstGeom>
            <a:ln w="25400">
              <a:solidFill>
                <a:srgbClr val="F02E00"/>
              </a:solidFill>
            </a:ln>
          </p:spPr>
          <p:style>
            <a:lnRef idx="1">
              <a:schemeClr val="accent1"/>
            </a:lnRef>
            <a:fillRef idx="0">
              <a:schemeClr val="accent1"/>
            </a:fillRef>
            <a:effectRef idx="0">
              <a:schemeClr val="accent1"/>
            </a:effectRef>
            <a:fontRef idx="minor">
              <a:schemeClr val="tx1"/>
            </a:fontRef>
          </p:style>
        </p:cxnSp>
        <p:sp>
          <p:nvSpPr>
            <p:cNvPr id="49" name="Text Box 11"/>
            <p:cNvSpPr txBox="1">
              <a:spLocks noChangeArrowheads="1"/>
            </p:cNvSpPr>
            <p:nvPr/>
          </p:nvSpPr>
          <p:spPr bwMode="auto">
            <a:xfrm>
              <a:off x="867088" y="2087265"/>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smtClean="0">
                  <a:solidFill>
                    <a:schemeClr val="bg1"/>
                  </a:solidFill>
                </a:rPr>
                <a:t>G</a:t>
              </a:r>
              <a:endParaRPr lang="en-US" sz="900" b="1" dirty="0">
                <a:solidFill>
                  <a:schemeClr val="bg1"/>
                </a:solidFill>
              </a:endParaRPr>
            </a:p>
          </p:txBody>
        </p:sp>
        <p:cxnSp>
          <p:nvCxnSpPr>
            <p:cNvPr id="53" name="Straight Connector 52"/>
            <p:cNvCxnSpPr/>
            <p:nvPr/>
          </p:nvCxnSpPr>
          <p:spPr>
            <a:xfrm>
              <a:off x="1031680" y="2894556"/>
              <a:ext cx="269445" cy="5337"/>
            </a:xfrm>
            <a:prstGeom prst="line">
              <a:avLst/>
            </a:prstGeom>
            <a:ln w="25400">
              <a:solidFill>
                <a:srgbClr val="F02E00"/>
              </a:solidFill>
            </a:ln>
          </p:spPr>
          <p:style>
            <a:lnRef idx="1">
              <a:schemeClr val="accent1"/>
            </a:lnRef>
            <a:fillRef idx="0">
              <a:schemeClr val="accent1"/>
            </a:fillRef>
            <a:effectRef idx="0">
              <a:schemeClr val="accent1"/>
            </a:effectRef>
            <a:fontRef idx="minor">
              <a:schemeClr val="tx1"/>
            </a:fontRef>
          </p:style>
        </p:cxnSp>
        <p:sp>
          <p:nvSpPr>
            <p:cNvPr id="57" name="Text Box 11"/>
            <p:cNvSpPr txBox="1">
              <a:spLocks noChangeArrowheads="1"/>
            </p:cNvSpPr>
            <p:nvPr/>
          </p:nvSpPr>
          <p:spPr bwMode="auto">
            <a:xfrm>
              <a:off x="867088" y="2806122"/>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smtClean="0">
                  <a:solidFill>
                    <a:schemeClr val="bg1"/>
                  </a:solidFill>
                </a:rPr>
                <a:t>H</a:t>
              </a:r>
              <a:endParaRPr lang="en-US" sz="900" b="1" dirty="0">
                <a:solidFill>
                  <a:schemeClr val="bg1"/>
                </a:solidFill>
              </a:endParaRPr>
            </a:p>
          </p:txBody>
        </p:sp>
        <p:cxnSp>
          <p:nvCxnSpPr>
            <p:cNvPr id="58" name="Straight Connector 57"/>
            <p:cNvCxnSpPr/>
            <p:nvPr/>
          </p:nvCxnSpPr>
          <p:spPr>
            <a:xfrm rot="16200000">
              <a:off x="3848681" y="1097178"/>
              <a:ext cx="0" cy="179219"/>
            </a:xfrm>
            <a:prstGeom prst="line">
              <a:avLst/>
            </a:prstGeom>
            <a:ln w="25400">
              <a:solidFill>
                <a:srgbClr val="F02E00"/>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3931222" y="1081659"/>
              <a:ext cx="1587960" cy="210259"/>
            </a:xfrm>
            <a:prstGeom prst="roundRect">
              <a:avLst/>
            </a:prstGeom>
            <a:noFill/>
            <a:ln>
              <a:solidFill>
                <a:srgbClr val="F02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a:off x="1114424" y="1420674"/>
              <a:ext cx="627809" cy="236675"/>
            </a:xfrm>
            <a:prstGeom prst="roundRect">
              <a:avLst/>
            </a:prstGeom>
            <a:noFill/>
            <a:ln>
              <a:solidFill>
                <a:srgbClr val="F02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p:cNvSpPr/>
            <p:nvPr/>
          </p:nvSpPr>
          <p:spPr>
            <a:xfrm>
              <a:off x="1102170" y="1802276"/>
              <a:ext cx="3012694" cy="215631"/>
            </a:xfrm>
            <a:prstGeom prst="roundRect">
              <a:avLst/>
            </a:prstGeom>
            <a:noFill/>
            <a:ln>
              <a:solidFill>
                <a:srgbClr val="F02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p:cNvSpPr/>
            <p:nvPr/>
          </p:nvSpPr>
          <p:spPr>
            <a:xfrm>
              <a:off x="1102170" y="2067878"/>
              <a:ext cx="2829052" cy="227647"/>
            </a:xfrm>
            <a:prstGeom prst="roundRect">
              <a:avLst/>
            </a:prstGeom>
            <a:noFill/>
            <a:ln>
              <a:solidFill>
                <a:srgbClr val="F02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ounded Rectangle 53"/>
            <p:cNvSpPr/>
            <p:nvPr/>
          </p:nvSpPr>
          <p:spPr>
            <a:xfrm>
              <a:off x="4115375" y="1891041"/>
              <a:ext cx="532825" cy="309234"/>
            </a:xfrm>
            <a:prstGeom prst="roundRect">
              <a:avLst/>
            </a:prstGeom>
            <a:noFill/>
            <a:ln>
              <a:solidFill>
                <a:srgbClr val="F02E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55" name="Rounded Rectangle 54"/>
            <p:cNvSpPr/>
            <p:nvPr/>
          </p:nvSpPr>
          <p:spPr>
            <a:xfrm>
              <a:off x="1762124" y="1420674"/>
              <a:ext cx="723900" cy="236675"/>
            </a:xfrm>
            <a:prstGeom prst="roundRect">
              <a:avLst/>
            </a:prstGeom>
            <a:noFill/>
            <a:ln>
              <a:solidFill>
                <a:srgbClr val="F02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ounded Rectangle 55"/>
            <p:cNvSpPr/>
            <p:nvPr/>
          </p:nvSpPr>
          <p:spPr>
            <a:xfrm>
              <a:off x="2495549" y="1420674"/>
              <a:ext cx="627809" cy="236675"/>
            </a:xfrm>
            <a:prstGeom prst="roundRect">
              <a:avLst/>
            </a:prstGeom>
            <a:noFill/>
            <a:ln>
              <a:solidFill>
                <a:srgbClr val="F02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1"/>
            <p:cNvSpPr txBox="1">
              <a:spLocks noChangeArrowheads="1"/>
            </p:cNvSpPr>
            <p:nvPr/>
          </p:nvSpPr>
          <p:spPr bwMode="auto">
            <a:xfrm>
              <a:off x="3663707" y="1104492"/>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smtClean="0">
                  <a:solidFill>
                    <a:schemeClr val="bg1"/>
                  </a:solidFill>
                </a:rPr>
                <a:t>A</a:t>
              </a:r>
              <a:endParaRPr lang="en-US" sz="900" b="1" dirty="0">
                <a:solidFill>
                  <a:schemeClr val="bg1"/>
                </a:solidFill>
              </a:endParaRPr>
            </a:p>
          </p:txBody>
        </p:sp>
        <p:sp>
          <p:nvSpPr>
            <p:cNvPr id="44" name="Text Box 11"/>
            <p:cNvSpPr txBox="1">
              <a:spLocks noChangeArrowheads="1"/>
            </p:cNvSpPr>
            <p:nvPr/>
          </p:nvSpPr>
          <p:spPr bwMode="auto">
            <a:xfrm>
              <a:off x="867088" y="1834938"/>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smtClean="0">
                  <a:solidFill>
                    <a:schemeClr val="bg1"/>
                  </a:solidFill>
                </a:rPr>
                <a:t>E</a:t>
              </a:r>
              <a:endParaRPr lang="en-US" sz="900" b="1" dirty="0">
                <a:solidFill>
                  <a:schemeClr val="bg1"/>
                </a:solidFill>
              </a:endParaRPr>
            </a:p>
          </p:txBody>
        </p:sp>
        <p:sp>
          <p:nvSpPr>
            <p:cNvPr id="34" name="Text Box 11"/>
            <p:cNvSpPr txBox="1">
              <a:spLocks noChangeArrowheads="1"/>
            </p:cNvSpPr>
            <p:nvPr/>
          </p:nvSpPr>
          <p:spPr bwMode="auto">
            <a:xfrm>
              <a:off x="2041778" y="1208276"/>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C</a:t>
              </a:r>
            </a:p>
          </p:txBody>
        </p:sp>
        <p:sp>
          <p:nvSpPr>
            <p:cNvPr id="33" name="Text Box 11"/>
            <p:cNvSpPr txBox="1">
              <a:spLocks noChangeArrowheads="1"/>
            </p:cNvSpPr>
            <p:nvPr/>
          </p:nvSpPr>
          <p:spPr bwMode="auto">
            <a:xfrm>
              <a:off x="1346032" y="1208276"/>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B</a:t>
              </a:r>
            </a:p>
          </p:txBody>
        </p:sp>
      </p:grpSp>
      <p:sp>
        <p:nvSpPr>
          <p:cNvPr id="68" name="Text Box 4"/>
          <p:cNvSpPr txBox="1">
            <a:spLocks noChangeArrowheads="1"/>
          </p:cNvSpPr>
          <p:nvPr/>
        </p:nvSpPr>
        <p:spPr bwMode="auto">
          <a:xfrm>
            <a:off x="6331400" y="6454687"/>
            <a:ext cx="2191971" cy="307777"/>
          </a:xfrm>
          <a:prstGeom prst="rect">
            <a:avLst/>
          </a:prstGeom>
          <a:noFill/>
          <a:ln w="9525">
            <a:noFill/>
            <a:miter lim="800000"/>
            <a:headEnd/>
            <a:tailEnd/>
          </a:ln>
          <a:effectLst/>
        </p:spPr>
        <p:txBody>
          <a:bodyPr wrap="square" lIns="0" tIns="0" rIns="0" bIns="0">
            <a:spAutoFit/>
          </a:bodyPr>
          <a:lstStyle/>
          <a:p>
            <a:pPr algn="r">
              <a:spcBef>
                <a:spcPct val="50000"/>
              </a:spcBef>
            </a:pPr>
            <a:r>
              <a:rPr lang="en-US" sz="2000" i="1" dirty="0">
                <a:solidFill>
                  <a:srgbClr val="5191CD"/>
                </a:solidFill>
              </a:rPr>
              <a:t>(Continued)</a:t>
            </a:r>
          </a:p>
        </p:txBody>
      </p:sp>
    </p:spTree>
    <p:extLst>
      <p:ext uri="{BB962C8B-B14F-4D97-AF65-F5344CB8AC3E}">
        <p14:creationId xmlns:p14="http://schemas.microsoft.com/office/powerpoint/2010/main" val="38155750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80" y="1429545"/>
            <a:ext cx="8191500" cy="181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latin typeface="Calibri" panose="020F0502020204030204" pitchFamily="34" charset="0"/>
              </a:rPr>
              <a:t>Navigating the My </a:t>
            </a:r>
            <a:r>
              <a:rPr lang="en-US" dirty="0">
                <a:latin typeface="Calibri" panose="020F0502020204030204" pitchFamily="34" charset="0"/>
              </a:rPr>
              <a:t>Leave </a:t>
            </a:r>
            <a:r>
              <a:rPr lang="en-US" dirty="0" smtClean="0">
                <a:latin typeface="Calibri" panose="020F0502020204030204" pitchFamily="34" charset="0"/>
              </a:rPr>
              <a:t>Requests widget    </a:t>
            </a:r>
            <a:r>
              <a:rPr lang="en-US" sz="2000" i="1" dirty="0" smtClean="0">
                <a:latin typeface="Calibri" panose="020F0502020204030204" pitchFamily="34" charset="0"/>
              </a:rPr>
              <a:t>(Continued)</a:t>
            </a:r>
            <a:endParaRPr lang="en-US" sz="2000" i="1" dirty="0">
              <a:latin typeface="Calibri" panose="020F0502020204030204" pitchFamily="34" charset="0"/>
            </a:endParaRPr>
          </a:p>
        </p:txBody>
      </p:sp>
      <p:sp>
        <p:nvSpPr>
          <p:cNvPr id="14" name="Text Placeholder 2"/>
          <p:cNvSpPr>
            <a:spLocks noGrp="1"/>
          </p:cNvSpPr>
          <p:nvPr>
            <p:ph type="body" sz="quarter" idx="11"/>
          </p:nvPr>
        </p:nvSpPr>
        <p:spPr>
          <a:xfrm>
            <a:off x="95250" y="3572569"/>
            <a:ext cx="8953500" cy="706437"/>
          </a:xfrm>
        </p:spPr>
        <p:txBody>
          <a:bodyPr/>
          <a:lstStyle/>
          <a:p>
            <a:r>
              <a:rPr lang="en-US" sz="1800" dirty="0" smtClean="0">
                <a:latin typeface="Calibri" panose="020F0502020204030204" pitchFamily="34" charset="0"/>
              </a:rPr>
              <a:t>In the View My Leave Cases area of the My Leave Requests widget, select options to perform leave tasks </a:t>
            </a:r>
            <a:r>
              <a:rPr lang="en-US" sz="1800" dirty="0">
                <a:latin typeface="Calibri" panose="020F0502020204030204" pitchFamily="34" charset="0"/>
              </a:rPr>
              <a:t>and </a:t>
            </a:r>
            <a:r>
              <a:rPr lang="en-US" sz="1800" dirty="0" smtClean="0">
                <a:latin typeface="Calibri" panose="020F0502020204030204" pitchFamily="34" charset="0"/>
              </a:rPr>
              <a:t>to view information for </a:t>
            </a:r>
            <a:r>
              <a:rPr lang="en-US" sz="1800" dirty="0">
                <a:latin typeface="Calibri" panose="020F0502020204030204" pitchFamily="34" charset="0"/>
              </a:rPr>
              <a:t>leave </a:t>
            </a:r>
            <a:r>
              <a:rPr lang="en-US" sz="1800" dirty="0" smtClean="0">
                <a:latin typeface="Calibri" panose="020F0502020204030204" pitchFamily="34" charset="0"/>
              </a:rPr>
              <a:t>cases that are open during the time period that you selected in the calendar.</a:t>
            </a:r>
          </a:p>
        </p:txBody>
      </p:sp>
      <p:grpSp>
        <p:nvGrpSpPr>
          <p:cNvPr id="3" name="Group 2"/>
          <p:cNvGrpSpPr/>
          <p:nvPr/>
        </p:nvGrpSpPr>
        <p:grpSpPr>
          <a:xfrm>
            <a:off x="316166" y="4652284"/>
            <a:ext cx="8420802" cy="1299297"/>
            <a:chOff x="316166" y="4101817"/>
            <a:chExt cx="8420802" cy="1299297"/>
          </a:xfrm>
        </p:grpSpPr>
        <p:grpSp>
          <p:nvGrpSpPr>
            <p:cNvPr id="11" name="Group 10"/>
            <p:cNvGrpSpPr/>
            <p:nvPr/>
          </p:nvGrpSpPr>
          <p:grpSpPr>
            <a:xfrm>
              <a:off x="316166" y="4101817"/>
              <a:ext cx="4173538" cy="458588"/>
              <a:chOff x="442912" y="4206874"/>
              <a:chExt cx="4173538" cy="458588"/>
            </a:xfrm>
          </p:grpSpPr>
          <p:sp>
            <p:nvSpPr>
              <p:cNvPr id="12" name="Text Box 10" descr="bubble"/>
              <p:cNvSpPr txBox="1">
                <a:spLocks noChangeArrowheads="1"/>
              </p:cNvSpPr>
              <p:nvPr/>
            </p:nvSpPr>
            <p:spPr bwMode="auto">
              <a:xfrm>
                <a:off x="665163" y="4206875"/>
                <a:ext cx="3951287" cy="458587"/>
              </a:xfrm>
              <a:prstGeom prst="rect">
                <a:avLst/>
              </a:prstGeom>
              <a:noFill/>
              <a:ln w="28575">
                <a:noFill/>
                <a:miter lim="800000"/>
                <a:headEnd/>
                <a:tailEnd/>
              </a:ln>
              <a:effectLst/>
            </p:spPr>
            <p:txBody>
              <a:bodyPr lIns="0" tIns="27432" rIns="0" bIns="0">
                <a:spAutoFit/>
              </a:bodyPr>
              <a:lstStyle/>
              <a:p>
                <a:pPr algn="l">
                  <a:spcBef>
                    <a:spcPct val="50000"/>
                  </a:spcBef>
                </a:pPr>
                <a:r>
                  <a:rPr lang="en-US" sz="1400" b="1" dirty="0" smtClean="0">
                    <a:latin typeface="Calibri" panose="020F0502020204030204" pitchFamily="34" charset="0"/>
                    <a:cs typeface="Arial" pitchFamily="34" charset="0"/>
                  </a:rPr>
                  <a:t>Requests</a:t>
                </a:r>
                <a:r>
                  <a:rPr lang="en-US" sz="1400" dirty="0" smtClean="0">
                    <a:latin typeface="Calibri" panose="020F0502020204030204" pitchFamily="34" charset="0"/>
                    <a:cs typeface="Arial" pitchFamily="34" charset="0"/>
                  </a:rPr>
                  <a:t>: Select items in this list to perform leave-related tasks.</a:t>
                </a:r>
                <a:r>
                  <a:rPr lang="en-US" sz="1400" dirty="0" smtClean="0"/>
                  <a:t> </a:t>
                </a:r>
                <a:endParaRPr lang="en-US" sz="1400" dirty="0"/>
              </a:p>
            </p:txBody>
          </p:sp>
          <p:sp>
            <p:nvSpPr>
              <p:cNvPr id="13"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smtClean="0">
                    <a:solidFill>
                      <a:schemeClr val="bg1"/>
                    </a:solidFill>
                  </a:rPr>
                  <a:t>A</a:t>
                </a:r>
                <a:endParaRPr lang="en-US" sz="900" b="1" dirty="0">
                  <a:solidFill>
                    <a:schemeClr val="bg1"/>
                  </a:solidFill>
                </a:endParaRPr>
              </a:p>
            </p:txBody>
          </p:sp>
        </p:grpSp>
        <p:grpSp>
          <p:nvGrpSpPr>
            <p:cNvPr id="25" name="Group 24"/>
            <p:cNvGrpSpPr/>
            <p:nvPr/>
          </p:nvGrpSpPr>
          <p:grpSpPr>
            <a:xfrm>
              <a:off x="316166" y="4727082"/>
              <a:ext cx="4173538" cy="674032"/>
              <a:chOff x="442912" y="4206874"/>
              <a:chExt cx="4173538" cy="674032"/>
            </a:xfrm>
          </p:grpSpPr>
          <p:sp>
            <p:nvSpPr>
              <p:cNvPr id="26" name="Text Box 10" descr="bubble"/>
              <p:cNvSpPr txBox="1">
                <a:spLocks noChangeArrowheads="1"/>
              </p:cNvSpPr>
              <p:nvPr/>
            </p:nvSpPr>
            <p:spPr bwMode="auto">
              <a:xfrm>
                <a:off x="665163" y="4206875"/>
                <a:ext cx="3951287" cy="674031"/>
              </a:xfrm>
              <a:prstGeom prst="rect">
                <a:avLst/>
              </a:prstGeom>
              <a:noFill/>
              <a:ln w="28575">
                <a:noFill/>
                <a:miter lim="800000"/>
                <a:headEnd/>
                <a:tailEnd/>
              </a:ln>
              <a:effectLst/>
            </p:spPr>
            <p:txBody>
              <a:bodyPr lIns="0" tIns="27432" rIns="0" bIns="0">
                <a:spAutoFit/>
              </a:bodyPr>
              <a:lstStyle/>
              <a:p>
                <a:pPr algn="l">
                  <a:spcBef>
                    <a:spcPct val="50000"/>
                  </a:spcBef>
                </a:pPr>
                <a:r>
                  <a:rPr lang="en-US" sz="1400" b="1" dirty="0" smtClean="0">
                    <a:latin typeface="Calibri" panose="020F0502020204030204" pitchFamily="34" charset="0"/>
                    <a:cs typeface="Arial" pitchFamily="34" charset="0"/>
                  </a:rPr>
                  <a:t>Leave case information grid</a:t>
                </a:r>
                <a:r>
                  <a:rPr lang="en-US" sz="1400" dirty="0" smtClean="0">
                    <a:latin typeface="Calibri" panose="020F0502020204030204" pitchFamily="34" charset="0"/>
                    <a:cs typeface="Arial" pitchFamily="34" charset="0"/>
                  </a:rPr>
                  <a:t>: Review information about your leave cases for the time period selected in the calendar.</a:t>
                </a:r>
                <a:endParaRPr lang="en-US" sz="1400" dirty="0">
                  <a:latin typeface="Calibri" panose="020F0502020204030204" pitchFamily="34" charset="0"/>
                  <a:cs typeface="Arial" pitchFamily="34" charset="0"/>
                </a:endParaRPr>
              </a:p>
            </p:txBody>
          </p:sp>
          <p:sp>
            <p:nvSpPr>
              <p:cNvPr id="27"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smtClean="0">
                    <a:solidFill>
                      <a:schemeClr val="bg1"/>
                    </a:solidFill>
                  </a:rPr>
                  <a:t>B</a:t>
                </a:r>
                <a:endParaRPr lang="en-US" sz="900" b="1" dirty="0">
                  <a:solidFill>
                    <a:schemeClr val="bg1"/>
                  </a:solidFill>
                </a:endParaRPr>
              </a:p>
            </p:txBody>
          </p:sp>
        </p:grpSp>
        <p:grpSp>
          <p:nvGrpSpPr>
            <p:cNvPr id="30" name="Group 29"/>
            <p:cNvGrpSpPr/>
            <p:nvPr/>
          </p:nvGrpSpPr>
          <p:grpSpPr>
            <a:xfrm>
              <a:off x="4563430" y="4101817"/>
              <a:ext cx="4173538" cy="458588"/>
              <a:chOff x="442912" y="4206874"/>
              <a:chExt cx="4173538" cy="458588"/>
            </a:xfrm>
          </p:grpSpPr>
          <p:sp>
            <p:nvSpPr>
              <p:cNvPr id="31" name="Text Box 10" descr="bubble"/>
              <p:cNvSpPr txBox="1">
                <a:spLocks noChangeArrowheads="1"/>
              </p:cNvSpPr>
              <p:nvPr/>
            </p:nvSpPr>
            <p:spPr bwMode="auto">
              <a:xfrm>
                <a:off x="665163" y="4206875"/>
                <a:ext cx="3951287" cy="458587"/>
              </a:xfrm>
              <a:prstGeom prst="rect">
                <a:avLst/>
              </a:prstGeom>
              <a:noFill/>
              <a:ln w="28575">
                <a:noFill/>
                <a:miter lim="800000"/>
                <a:headEnd/>
                <a:tailEnd/>
              </a:ln>
              <a:effectLst/>
            </p:spPr>
            <p:txBody>
              <a:bodyPr lIns="0" tIns="27432" rIns="0" bIns="0">
                <a:spAutoFit/>
              </a:bodyPr>
              <a:lstStyle/>
              <a:p>
                <a:pPr algn="l">
                  <a:spcBef>
                    <a:spcPct val="50000"/>
                  </a:spcBef>
                </a:pPr>
                <a:r>
                  <a:rPr lang="en-US" sz="1400" b="1" dirty="0" smtClean="0">
                    <a:latin typeface="Calibri" panose="020F0502020204030204" pitchFamily="34" charset="0"/>
                    <a:cs typeface="Arial" pitchFamily="34" charset="0"/>
                  </a:rPr>
                  <a:t>Detail View</a:t>
                </a:r>
                <a:r>
                  <a:rPr lang="en-US" sz="1400" dirty="0" smtClean="0">
                    <a:latin typeface="Calibri" panose="020F0502020204030204" pitchFamily="34" charset="0"/>
                    <a:cs typeface="Arial" pitchFamily="34" charset="0"/>
                  </a:rPr>
                  <a:t>: In a selected leave case, click to display more columns of leave-related information.</a:t>
                </a:r>
                <a:endParaRPr lang="en-US" sz="1400" dirty="0">
                  <a:latin typeface="Calibri" panose="020F0502020204030204" pitchFamily="34" charset="0"/>
                  <a:cs typeface="Arial" pitchFamily="34" charset="0"/>
                </a:endParaRPr>
              </a:p>
            </p:txBody>
          </p:sp>
          <p:sp>
            <p:nvSpPr>
              <p:cNvPr id="32"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smtClean="0">
                    <a:solidFill>
                      <a:schemeClr val="bg1"/>
                    </a:solidFill>
                  </a:rPr>
                  <a:t>C</a:t>
                </a:r>
                <a:endParaRPr lang="en-US" sz="900" b="1" dirty="0">
                  <a:solidFill>
                    <a:schemeClr val="bg1"/>
                  </a:solidFill>
                </a:endParaRPr>
              </a:p>
            </p:txBody>
          </p:sp>
        </p:grpSp>
      </p:grpSp>
      <p:sp>
        <p:nvSpPr>
          <p:cNvPr id="33" name="Text Box 11"/>
          <p:cNvSpPr txBox="1">
            <a:spLocks noChangeArrowheads="1"/>
          </p:cNvSpPr>
          <p:nvPr/>
        </p:nvSpPr>
        <p:spPr bwMode="auto">
          <a:xfrm>
            <a:off x="5699995" y="1187973"/>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B</a:t>
            </a:r>
          </a:p>
        </p:txBody>
      </p:sp>
      <p:sp>
        <p:nvSpPr>
          <p:cNvPr id="35" name="Rounded Rectangle 34"/>
          <p:cNvSpPr/>
          <p:nvPr/>
        </p:nvSpPr>
        <p:spPr>
          <a:xfrm>
            <a:off x="358680" y="1718143"/>
            <a:ext cx="2994736" cy="1529089"/>
          </a:xfrm>
          <a:prstGeom prst="roundRect">
            <a:avLst/>
          </a:prstGeom>
          <a:noFill/>
          <a:ln>
            <a:solidFill>
              <a:srgbClr val="F02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p:cNvCxnSpPr/>
          <p:nvPr/>
        </p:nvCxnSpPr>
        <p:spPr>
          <a:xfrm>
            <a:off x="1856048" y="1297838"/>
            <a:ext cx="0" cy="420305"/>
          </a:xfrm>
          <a:prstGeom prst="line">
            <a:avLst/>
          </a:prstGeom>
          <a:ln w="25400">
            <a:solidFill>
              <a:srgbClr val="F02E00"/>
            </a:solidFill>
          </a:ln>
        </p:spPr>
        <p:style>
          <a:lnRef idx="1">
            <a:schemeClr val="accent1"/>
          </a:lnRef>
          <a:fillRef idx="0">
            <a:schemeClr val="accent1"/>
          </a:fillRef>
          <a:effectRef idx="0">
            <a:schemeClr val="accent1"/>
          </a:effectRef>
          <a:fontRef idx="minor">
            <a:schemeClr val="tx1"/>
          </a:fontRef>
        </p:style>
      </p:cxnSp>
      <p:sp>
        <p:nvSpPr>
          <p:cNvPr id="37" name="Text Box 11"/>
          <p:cNvSpPr txBox="1">
            <a:spLocks noChangeArrowheads="1"/>
          </p:cNvSpPr>
          <p:nvPr/>
        </p:nvSpPr>
        <p:spPr bwMode="auto">
          <a:xfrm>
            <a:off x="1777666" y="1187973"/>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smtClean="0">
                <a:solidFill>
                  <a:schemeClr val="bg1"/>
                </a:solidFill>
              </a:rPr>
              <a:t>A</a:t>
            </a:r>
            <a:endParaRPr lang="en-US" sz="900" b="1" dirty="0">
              <a:solidFill>
                <a:schemeClr val="bg1"/>
              </a:solidFill>
            </a:endParaRPr>
          </a:p>
        </p:txBody>
      </p:sp>
      <p:sp>
        <p:nvSpPr>
          <p:cNvPr id="34" name="Text Box 11"/>
          <p:cNvSpPr txBox="1">
            <a:spLocks noChangeArrowheads="1"/>
          </p:cNvSpPr>
          <p:nvPr/>
        </p:nvSpPr>
        <p:spPr bwMode="auto">
          <a:xfrm>
            <a:off x="8093498" y="1187973"/>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C</a:t>
            </a:r>
          </a:p>
        </p:txBody>
      </p:sp>
      <p:sp>
        <p:nvSpPr>
          <p:cNvPr id="41" name="Rounded Rectangle 40"/>
          <p:cNvSpPr/>
          <p:nvPr/>
        </p:nvSpPr>
        <p:spPr>
          <a:xfrm>
            <a:off x="7810933" y="1671715"/>
            <a:ext cx="729722" cy="215631"/>
          </a:xfrm>
          <a:prstGeom prst="roundRect">
            <a:avLst/>
          </a:prstGeom>
          <a:noFill/>
          <a:ln>
            <a:solidFill>
              <a:srgbClr val="F02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p:cNvCxnSpPr/>
          <p:nvPr/>
        </p:nvCxnSpPr>
        <p:spPr>
          <a:xfrm>
            <a:off x="5769337" y="1352565"/>
            <a:ext cx="0" cy="985824"/>
          </a:xfrm>
          <a:prstGeom prst="line">
            <a:avLst/>
          </a:prstGeom>
          <a:ln w="25400">
            <a:solidFill>
              <a:srgbClr val="F02E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172935" y="1352565"/>
            <a:ext cx="0" cy="319150"/>
          </a:xfrm>
          <a:prstGeom prst="line">
            <a:avLst/>
          </a:prstGeom>
          <a:ln w="25400">
            <a:solidFill>
              <a:srgbClr val="F02E00"/>
            </a:solidFill>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3435711" y="2347913"/>
            <a:ext cx="5104943" cy="404811"/>
          </a:xfrm>
          <a:prstGeom prst="roundRect">
            <a:avLst/>
          </a:prstGeom>
          <a:noFill/>
          <a:ln>
            <a:solidFill>
              <a:srgbClr val="F02E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29323388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57" y="1612111"/>
            <a:ext cx="8345319" cy="1502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latin typeface="Calibri" panose="020F0502020204030204" pitchFamily="34" charset="0"/>
              </a:rPr>
              <a:t>Using the View My Leave Cases Detail View</a:t>
            </a:r>
            <a:endParaRPr lang="en-US" dirty="0">
              <a:latin typeface="Calibri" panose="020F0502020204030204" pitchFamily="34" charset="0"/>
            </a:endParaRPr>
          </a:p>
        </p:txBody>
      </p:sp>
      <p:grpSp>
        <p:nvGrpSpPr>
          <p:cNvPr id="11" name="Group 10"/>
          <p:cNvGrpSpPr/>
          <p:nvPr/>
        </p:nvGrpSpPr>
        <p:grpSpPr>
          <a:xfrm>
            <a:off x="325120" y="4432132"/>
            <a:ext cx="4173538" cy="674032"/>
            <a:chOff x="442912" y="4206874"/>
            <a:chExt cx="4173538" cy="674032"/>
          </a:xfrm>
        </p:grpSpPr>
        <p:sp>
          <p:nvSpPr>
            <p:cNvPr id="12" name="Text Box 10" descr="bubble"/>
            <p:cNvSpPr txBox="1">
              <a:spLocks noChangeArrowheads="1"/>
            </p:cNvSpPr>
            <p:nvPr/>
          </p:nvSpPr>
          <p:spPr bwMode="auto">
            <a:xfrm>
              <a:off x="665163" y="4206875"/>
              <a:ext cx="3951287" cy="674031"/>
            </a:xfrm>
            <a:prstGeom prst="rect">
              <a:avLst/>
            </a:prstGeom>
            <a:noFill/>
            <a:ln w="28575">
              <a:noFill/>
              <a:miter lim="800000"/>
              <a:headEnd/>
              <a:tailEnd/>
            </a:ln>
            <a:effectLst/>
          </p:spPr>
          <p:txBody>
            <a:bodyPr lIns="0" tIns="27432" rIns="0" bIns="0">
              <a:spAutoFit/>
            </a:bodyPr>
            <a:lstStyle/>
            <a:p>
              <a:pPr>
                <a:spcBef>
                  <a:spcPct val="50000"/>
                </a:spcBef>
              </a:pPr>
              <a:r>
                <a:rPr lang="en-US" sz="1400" b="1" dirty="0" smtClean="0">
                  <a:latin typeface="Calibri" panose="020F0502020204030204" pitchFamily="34" charset="0"/>
                  <a:cs typeface="Arial" pitchFamily="34" charset="0"/>
                </a:rPr>
                <a:t>Leave </a:t>
              </a:r>
              <a:r>
                <a:rPr lang="en-US" sz="1400" b="1" dirty="0">
                  <a:latin typeface="Calibri" panose="020F0502020204030204" pitchFamily="34" charset="0"/>
                  <a:cs typeface="Arial" pitchFamily="34" charset="0"/>
                </a:rPr>
                <a:t>case information grid</a:t>
              </a:r>
              <a:r>
                <a:rPr lang="en-US" sz="1400" dirty="0">
                  <a:latin typeface="Calibri" panose="020F0502020204030204" pitchFamily="34" charset="0"/>
                  <a:cs typeface="Arial" pitchFamily="34" charset="0"/>
                </a:rPr>
                <a:t>: </a:t>
              </a:r>
              <a:r>
                <a:rPr lang="en-US" sz="1400" dirty="0" smtClean="0">
                  <a:latin typeface="Calibri" panose="020F0502020204030204" pitchFamily="34" charset="0"/>
                  <a:cs typeface="Arial" pitchFamily="34" charset="0"/>
                </a:rPr>
                <a:t>Review the expanded columns of information for </a:t>
              </a:r>
              <a:r>
                <a:rPr lang="en-US" sz="1400" dirty="0">
                  <a:latin typeface="Calibri" panose="020F0502020204030204" pitchFamily="34" charset="0"/>
                  <a:cs typeface="Arial" pitchFamily="34" charset="0"/>
                </a:rPr>
                <a:t>the </a:t>
              </a:r>
              <a:r>
                <a:rPr lang="en-US" sz="1400" dirty="0" smtClean="0">
                  <a:latin typeface="Calibri" panose="020F0502020204030204" pitchFamily="34" charset="0"/>
                  <a:cs typeface="Arial" pitchFamily="34" charset="0"/>
                </a:rPr>
                <a:t>leave case that you selected in View My Leave Cases.</a:t>
              </a:r>
              <a:endParaRPr lang="en-US" sz="1400" dirty="0">
                <a:latin typeface="Calibri" panose="020F0502020204030204" pitchFamily="34" charset="0"/>
                <a:cs typeface="Arial" pitchFamily="34" charset="0"/>
              </a:endParaRPr>
            </a:p>
          </p:txBody>
        </p:sp>
        <p:sp>
          <p:nvSpPr>
            <p:cNvPr id="13"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smtClean="0">
                  <a:solidFill>
                    <a:schemeClr val="bg1"/>
                  </a:solidFill>
                </a:rPr>
                <a:t>A</a:t>
              </a:r>
              <a:endParaRPr lang="en-US" sz="900" b="1" dirty="0">
                <a:solidFill>
                  <a:schemeClr val="bg1"/>
                </a:solidFill>
              </a:endParaRPr>
            </a:p>
          </p:txBody>
        </p:sp>
      </p:grpSp>
      <p:sp>
        <p:nvSpPr>
          <p:cNvPr id="14" name="Text Placeholder 2"/>
          <p:cNvSpPr>
            <a:spLocks noGrp="1"/>
          </p:cNvSpPr>
          <p:nvPr>
            <p:ph type="body" sz="quarter" idx="11"/>
          </p:nvPr>
        </p:nvSpPr>
        <p:spPr>
          <a:xfrm>
            <a:off x="407416" y="3515419"/>
            <a:ext cx="8083550" cy="706437"/>
          </a:xfrm>
        </p:spPr>
        <p:txBody>
          <a:bodyPr/>
          <a:lstStyle/>
          <a:p>
            <a:r>
              <a:rPr lang="en-US" sz="2000" dirty="0" smtClean="0">
                <a:latin typeface="Calibri" panose="020F0502020204030204" pitchFamily="34" charset="0"/>
              </a:rPr>
              <a:t>Use the My Leave Cases Detail View to see more information about a leave case</a:t>
            </a:r>
          </a:p>
        </p:txBody>
      </p:sp>
      <p:grpSp>
        <p:nvGrpSpPr>
          <p:cNvPr id="18" name="Group 17"/>
          <p:cNvGrpSpPr/>
          <p:nvPr/>
        </p:nvGrpSpPr>
        <p:grpSpPr>
          <a:xfrm>
            <a:off x="4709573" y="4432132"/>
            <a:ext cx="4173538" cy="243144"/>
            <a:chOff x="442912" y="4206874"/>
            <a:chExt cx="4173538" cy="243144"/>
          </a:xfrm>
        </p:grpSpPr>
        <p:sp>
          <p:nvSpPr>
            <p:cNvPr id="19" name="Text Box 10" descr="bubble"/>
            <p:cNvSpPr txBox="1">
              <a:spLocks noChangeArrowheads="1"/>
            </p:cNvSpPr>
            <p:nvPr/>
          </p:nvSpPr>
          <p:spPr bwMode="auto">
            <a:xfrm>
              <a:off x="665163" y="4206875"/>
              <a:ext cx="3951287" cy="243143"/>
            </a:xfrm>
            <a:prstGeom prst="rect">
              <a:avLst/>
            </a:prstGeom>
            <a:noFill/>
            <a:ln w="28575">
              <a:noFill/>
              <a:miter lim="800000"/>
              <a:headEnd/>
              <a:tailEnd/>
            </a:ln>
            <a:effectLst/>
          </p:spPr>
          <p:txBody>
            <a:bodyPr lIns="0" tIns="27432" rIns="0" bIns="0">
              <a:spAutoFit/>
            </a:bodyPr>
            <a:lstStyle/>
            <a:p>
              <a:pPr algn="l">
                <a:spcBef>
                  <a:spcPct val="50000"/>
                </a:spcBef>
              </a:pPr>
              <a:r>
                <a:rPr lang="en-US" sz="1400" b="1" dirty="0" smtClean="0">
                  <a:latin typeface="Calibri" panose="020F0502020204030204" pitchFamily="34" charset="0"/>
                  <a:cs typeface="Arial" pitchFamily="34" charset="0"/>
                </a:rPr>
                <a:t>Return</a:t>
              </a:r>
              <a:r>
                <a:rPr lang="en-US" sz="1400" dirty="0" smtClean="0">
                  <a:latin typeface="Calibri" panose="020F0502020204030204" pitchFamily="34" charset="0"/>
                  <a:cs typeface="Arial" pitchFamily="34" charset="0"/>
                </a:rPr>
                <a:t>: Click to return to View My Leave Cases.</a:t>
              </a:r>
              <a:endParaRPr lang="en-US" sz="1400" dirty="0">
                <a:latin typeface="Calibri" panose="020F0502020204030204" pitchFamily="34" charset="0"/>
                <a:cs typeface="Arial" pitchFamily="34" charset="0"/>
              </a:endParaRPr>
            </a:p>
          </p:txBody>
        </p:sp>
        <p:sp>
          <p:nvSpPr>
            <p:cNvPr id="20" name="Text Box 11"/>
            <p:cNvSpPr txBox="1">
              <a:spLocks noChangeArrowheads="1"/>
            </p:cNvSpPr>
            <p:nvPr/>
          </p:nvSpPr>
          <p:spPr bwMode="auto">
            <a:xfrm>
              <a:off x="442912" y="4206874"/>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smtClean="0">
                  <a:solidFill>
                    <a:schemeClr val="bg1"/>
                  </a:solidFill>
                </a:rPr>
                <a:t>B</a:t>
              </a:r>
              <a:endParaRPr lang="en-US" sz="900" b="1" dirty="0">
                <a:solidFill>
                  <a:schemeClr val="bg1"/>
                </a:solidFill>
              </a:endParaRPr>
            </a:p>
          </p:txBody>
        </p:sp>
      </p:grpSp>
      <p:sp>
        <p:nvSpPr>
          <p:cNvPr id="35" name="Rounded Rectangle 34"/>
          <p:cNvSpPr/>
          <p:nvPr/>
        </p:nvSpPr>
        <p:spPr>
          <a:xfrm>
            <a:off x="611956" y="1803921"/>
            <a:ext cx="8345319" cy="1063104"/>
          </a:xfrm>
          <a:prstGeom prst="roundRect">
            <a:avLst/>
          </a:prstGeom>
          <a:noFill/>
          <a:ln>
            <a:solidFill>
              <a:srgbClr val="F02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p:nvCxnSpPr>
        <p:spPr>
          <a:xfrm rot="5400000">
            <a:off x="522347" y="2198054"/>
            <a:ext cx="0" cy="179219"/>
          </a:xfrm>
          <a:prstGeom prst="line">
            <a:avLst/>
          </a:prstGeom>
          <a:ln w="25400">
            <a:solidFill>
              <a:srgbClr val="F02E00"/>
            </a:solidFill>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647701" y="2867025"/>
            <a:ext cx="576072" cy="201168"/>
          </a:xfrm>
          <a:prstGeom prst="roundRect">
            <a:avLst/>
          </a:prstGeom>
          <a:noFill/>
          <a:ln>
            <a:solidFill>
              <a:srgbClr val="F02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 name="Straight Connector 52"/>
          <p:cNvCxnSpPr/>
          <p:nvPr/>
        </p:nvCxnSpPr>
        <p:spPr>
          <a:xfrm>
            <a:off x="387624" y="2970473"/>
            <a:ext cx="269445" cy="5337"/>
          </a:xfrm>
          <a:prstGeom prst="line">
            <a:avLst/>
          </a:prstGeom>
          <a:ln w="25400">
            <a:solidFill>
              <a:srgbClr val="F02E00"/>
            </a:solidFill>
          </a:ln>
        </p:spPr>
        <p:style>
          <a:lnRef idx="1">
            <a:schemeClr val="accent1"/>
          </a:lnRef>
          <a:fillRef idx="0">
            <a:schemeClr val="accent1"/>
          </a:fillRef>
          <a:effectRef idx="0">
            <a:schemeClr val="accent1"/>
          </a:effectRef>
          <a:fontRef idx="minor">
            <a:schemeClr val="tx1"/>
          </a:fontRef>
        </p:style>
      </p:cxnSp>
      <p:sp>
        <p:nvSpPr>
          <p:cNvPr id="37" name="Text Box 11"/>
          <p:cNvSpPr txBox="1">
            <a:spLocks noChangeArrowheads="1"/>
          </p:cNvSpPr>
          <p:nvPr/>
        </p:nvSpPr>
        <p:spPr bwMode="auto">
          <a:xfrm>
            <a:off x="325120" y="2205367"/>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smtClean="0">
                <a:solidFill>
                  <a:schemeClr val="bg1"/>
                </a:solidFill>
              </a:rPr>
              <a:t>A</a:t>
            </a:r>
            <a:endParaRPr lang="en-US" sz="900" b="1" dirty="0">
              <a:solidFill>
                <a:schemeClr val="bg1"/>
              </a:solidFill>
            </a:endParaRPr>
          </a:p>
        </p:txBody>
      </p:sp>
      <p:sp>
        <p:nvSpPr>
          <p:cNvPr id="33" name="Text Box 11"/>
          <p:cNvSpPr txBox="1">
            <a:spLocks noChangeArrowheads="1"/>
          </p:cNvSpPr>
          <p:nvPr/>
        </p:nvSpPr>
        <p:spPr bwMode="auto">
          <a:xfrm>
            <a:off x="325120" y="2887526"/>
            <a:ext cx="164592" cy="164592"/>
          </a:xfrm>
          <a:prstGeom prst="rect">
            <a:avLst/>
          </a:prstGeom>
          <a:solidFill>
            <a:srgbClr val="5191CD"/>
          </a:solidFill>
          <a:ln w="9525">
            <a:noFill/>
            <a:miter lim="800000"/>
            <a:headEnd type="none" w="sm" len="sm"/>
            <a:tailEnd/>
          </a:ln>
          <a:effectLst/>
        </p:spPr>
        <p:txBody>
          <a:bodyPr wrap="none" lIns="36576" tIns="36576" rIns="36576" bIns="36576" anchor="ctr" anchorCtr="0"/>
          <a:lstStyle/>
          <a:p>
            <a:pPr>
              <a:spcBef>
                <a:spcPct val="50000"/>
              </a:spcBef>
            </a:pPr>
            <a:r>
              <a:rPr lang="en-US" sz="900" b="1" dirty="0">
                <a:solidFill>
                  <a:schemeClr val="bg1"/>
                </a:solidFill>
              </a:rPr>
              <a:t>B</a:t>
            </a:r>
          </a:p>
        </p:txBody>
      </p:sp>
    </p:spTree>
    <p:extLst>
      <p:ext uri="{BB962C8B-B14F-4D97-AF65-F5344CB8AC3E}">
        <p14:creationId xmlns:p14="http://schemas.microsoft.com/office/powerpoint/2010/main" val="10625154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Performing employee self-service for requesting leave key tasks</a:t>
            </a:r>
            <a:endParaRPr lang="en-US" dirty="0">
              <a:latin typeface="Calibri" panose="020F0502020204030204" pitchFamily="34" charset="0"/>
            </a:endParaRPr>
          </a:p>
        </p:txBody>
      </p:sp>
      <p:graphicFrame>
        <p:nvGraphicFramePr>
          <p:cNvPr id="6" name="Table 5"/>
          <p:cNvGraphicFramePr>
            <a:graphicFrameLocks noGrp="1"/>
          </p:cNvGraphicFramePr>
          <p:nvPr>
            <p:extLst/>
          </p:nvPr>
        </p:nvGraphicFramePr>
        <p:xfrm>
          <a:off x="243840" y="1040765"/>
          <a:ext cx="8656321" cy="2928191"/>
        </p:xfrm>
        <a:graphic>
          <a:graphicData uri="http://schemas.openxmlformats.org/drawingml/2006/table">
            <a:tbl>
              <a:tblPr firstRow="1" bandRow="1">
                <a:tableStyleId>{5C22544A-7EE6-4342-B048-85BDC9FD1C3A}</a:tableStyleId>
              </a:tblPr>
              <a:tblGrid>
                <a:gridCol w="1823085">
                  <a:extLst>
                    <a:ext uri="{9D8B030D-6E8A-4147-A177-3AD203B41FA5}">
                      <a16:colId xmlns:a16="http://schemas.microsoft.com/office/drawing/2014/main" val="20000"/>
                    </a:ext>
                  </a:extLst>
                </a:gridCol>
                <a:gridCol w="4752975">
                  <a:extLst>
                    <a:ext uri="{9D8B030D-6E8A-4147-A177-3AD203B41FA5}">
                      <a16:colId xmlns:a16="http://schemas.microsoft.com/office/drawing/2014/main" val="20001"/>
                    </a:ext>
                  </a:extLst>
                </a:gridCol>
                <a:gridCol w="2080261">
                  <a:extLst>
                    <a:ext uri="{9D8B030D-6E8A-4147-A177-3AD203B41FA5}">
                      <a16:colId xmlns:a16="http://schemas.microsoft.com/office/drawing/2014/main" val="20002"/>
                    </a:ext>
                  </a:extLst>
                </a:gridCol>
              </a:tblGrid>
              <a:tr h="459311">
                <a:tc>
                  <a:txBody>
                    <a:bodyPr/>
                    <a:lstStyle/>
                    <a:p>
                      <a:r>
                        <a:rPr lang="en-US" dirty="0" smtClean="0"/>
                        <a:t>Task</a:t>
                      </a:r>
                      <a:endParaRPr lang="en-US" dirty="0"/>
                    </a:p>
                  </a:txBody>
                  <a:tcPr/>
                </a:tc>
                <a:tc>
                  <a:txBody>
                    <a:bodyPr/>
                    <a:lstStyle/>
                    <a:p>
                      <a:r>
                        <a:rPr lang="en-US" dirty="0" smtClean="0"/>
                        <a:t>Description</a:t>
                      </a:r>
                      <a:endParaRPr lang="en-US" dirty="0"/>
                    </a:p>
                  </a:txBody>
                  <a:tcPr/>
                </a:tc>
                <a:tc>
                  <a:txBody>
                    <a:bodyPr/>
                    <a:lstStyle/>
                    <a:p>
                      <a:r>
                        <a:rPr lang="en-US" dirty="0" smtClean="0"/>
                        <a:t>Job Aid</a:t>
                      </a:r>
                      <a:endParaRPr lang="en-US" dirty="0"/>
                    </a:p>
                  </a:txBody>
                  <a:tcPr/>
                </a:tc>
                <a:extLst>
                  <a:ext uri="{0D108BD9-81ED-4DB2-BD59-A6C34878D82A}">
                    <a16:rowId xmlns:a16="http://schemas.microsoft.com/office/drawing/2014/main" val="10000"/>
                  </a:ext>
                </a:extLst>
              </a:tr>
              <a:tr h="562857">
                <a:tc>
                  <a:txBody>
                    <a:bodyPr/>
                    <a:lstStyle/>
                    <a:p>
                      <a:r>
                        <a:rPr lang="en-US" sz="1600" dirty="0" smtClean="0">
                          <a:latin typeface="Calibri" panose="020F0502020204030204" pitchFamily="34" charset="0"/>
                          <a:cs typeface="Arial" pitchFamily="34" charset="0"/>
                        </a:rPr>
                        <a:t>Request</a:t>
                      </a:r>
                      <a:r>
                        <a:rPr lang="en-US" sz="1600" baseline="0" dirty="0" smtClean="0">
                          <a:latin typeface="Calibri" panose="020F0502020204030204" pitchFamily="34" charset="0"/>
                          <a:cs typeface="Arial" pitchFamily="34" charset="0"/>
                        </a:rPr>
                        <a:t> leave</a:t>
                      </a:r>
                      <a:endParaRPr lang="en-US" sz="1600" dirty="0">
                        <a:latin typeface="Calibri" panose="020F0502020204030204" pitchFamily="34" charset="0"/>
                        <a:cs typeface="Arial" pitchFamily="34" charset="0"/>
                      </a:endParaRPr>
                    </a:p>
                  </a:txBody>
                  <a:tcPr/>
                </a:tc>
                <a:tc>
                  <a:txBody>
                    <a:bodyPr/>
                    <a:lstStyle/>
                    <a:p>
                      <a:r>
                        <a:rPr lang="en-US" sz="1600" b="0" baseline="0" dirty="0" smtClean="0">
                          <a:latin typeface="Calibri" panose="020F0502020204030204" pitchFamily="34" charset="0"/>
                          <a:cs typeface="Arial" pitchFamily="34" charset="0"/>
                        </a:rPr>
                        <a:t>You can submit a request for a new leave case from My Leave Requests.</a:t>
                      </a:r>
                      <a:endParaRPr lang="en-US" sz="1600" strike="sngStrike" dirty="0">
                        <a:solidFill>
                          <a:srgbClr val="FF0000"/>
                        </a:solidFill>
                        <a:latin typeface="Calibri" panose="020F0502020204030204" pitchFamily="34" charset="0"/>
                        <a:cs typeface="Arial" pitchFamily="34" charset="0"/>
                      </a:endParaRPr>
                    </a:p>
                  </a:txBody>
                  <a:tcPr/>
                </a:tc>
                <a:tc>
                  <a:txBody>
                    <a:bodyPr/>
                    <a:lstStyle/>
                    <a:p>
                      <a:r>
                        <a:rPr lang="en-US" sz="1600" dirty="0" smtClean="0">
                          <a:latin typeface="Calibri" panose="020F0502020204030204" pitchFamily="34" charset="0"/>
                          <a:cs typeface="Arial" pitchFamily="34" charset="0"/>
                        </a:rPr>
                        <a:t>Requesting a new leave case</a:t>
                      </a:r>
                      <a:endParaRPr lang="en-US" sz="1600" dirty="0">
                        <a:latin typeface="Calibri" panose="020F0502020204030204" pitchFamily="34" charset="0"/>
                        <a:cs typeface="Arial" pitchFamily="34" charset="0"/>
                      </a:endParaRPr>
                    </a:p>
                  </a:txBody>
                  <a:tcPr/>
                </a:tc>
                <a:extLst>
                  <a:ext uri="{0D108BD9-81ED-4DB2-BD59-A6C34878D82A}">
                    <a16:rowId xmlns:a16="http://schemas.microsoft.com/office/drawing/2014/main" val="10001"/>
                  </a:ext>
                </a:extLst>
              </a:tr>
              <a:tr h="459311">
                <a:tc>
                  <a:txBody>
                    <a:bodyPr/>
                    <a:lstStyle/>
                    <a:p>
                      <a:r>
                        <a:rPr lang="en-US" sz="1600" dirty="0" smtClean="0">
                          <a:latin typeface="Calibri" panose="020F0502020204030204" pitchFamily="34" charset="0"/>
                          <a:cs typeface="Arial" pitchFamily="34" charset="0"/>
                        </a:rPr>
                        <a:t>Request additional</a:t>
                      </a:r>
                      <a:r>
                        <a:rPr lang="en-US" sz="1600" baseline="0" dirty="0" smtClean="0">
                          <a:latin typeface="Calibri" panose="020F0502020204030204" pitchFamily="34" charset="0"/>
                          <a:cs typeface="Arial" pitchFamily="34" charset="0"/>
                        </a:rPr>
                        <a:t> leave time and then cancel the request</a:t>
                      </a:r>
                      <a:endParaRPr lang="en-US" sz="1600" dirty="0">
                        <a:latin typeface="Calibri" panose="020F0502020204030204" pitchFamily="34" charset="0"/>
                        <a:cs typeface="Arial" pitchFamily="34" charset="0"/>
                      </a:endParaRPr>
                    </a:p>
                  </a:txBody>
                  <a:tcPr/>
                </a:tc>
                <a:tc>
                  <a:txBody>
                    <a:bodyPr/>
                    <a:lstStyle/>
                    <a:p>
                      <a:r>
                        <a:rPr lang="en-US" sz="1600" baseline="0" dirty="0" smtClean="0">
                          <a:latin typeface="Calibri" panose="020F0502020204030204" pitchFamily="34" charset="0"/>
                          <a:cs typeface="Arial" pitchFamily="34" charset="0"/>
                        </a:rPr>
                        <a:t>When you need to extend your leave time, you can submit a request for additional leave time for an open leave case from My Leave Requests. You can also cancel a request for additional leave time.</a:t>
                      </a:r>
                      <a:endParaRPr lang="en-US" sz="1600" dirty="0">
                        <a:latin typeface="Calibri" panose="020F0502020204030204" pitchFamily="34" charset="0"/>
                        <a:cs typeface="Arial" pitchFamily="34" charset="0"/>
                      </a:endParaRPr>
                    </a:p>
                  </a:txBody>
                  <a:tcPr/>
                </a:tc>
                <a:tc>
                  <a:txBody>
                    <a:bodyPr/>
                    <a:lstStyle/>
                    <a:p>
                      <a:r>
                        <a:rPr lang="en-US" sz="1600" dirty="0" smtClean="0">
                          <a:latin typeface="Calibri" panose="020F0502020204030204" pitchFamily="34" charset="0"/>
                          <a:cs typeface="Arial" pitchFamily="34" charset="0"/>
                        </a:rPr>
                        <a:t>Requesting and canceling a request for additional leave</a:t>
                      </a:r>
                      <a:endParaRPr lang="en-US" sz="1600" dirty="0">
                        <a:latin typeface="Calibri" panose="020F0502020204030204" pitchFamily="34" charset="0"/>
                        <a:cs typeface="Arial" pitchFamily="34" charset="0"/>
                      </a:endParaRPr>
                    </a:p>
                  </a:txBody>
                  <a:tcPr/>
                </a:tc>
                <a:extLst>
                  <a:ext uri="{0D108BD9-81ED-4DB2-BD59-A6C34878D82A}">
                    <a16:rowId xmlns:a16="http://schemas.microsoft.com/office/drawing/2014/main" val="10002"/>
                  </a:ext>
                </a:extLst>
              </a:tr>
              <a:tr h="459311">
                <a:tc>
                  <a:txBody>
                    <a:bodyPr/>
                    <a:lstStyle/>
                    <a:p>
                      <a:r>
                        <a:rPr lang="en-US" sz="1600" dirty="0" smtClean="0">
                          <a:latin typeface="Calibri" panose="020F0502020204030204" pitchFamily="34" charset="0"/>
                          <a:cs typeface="Arial" pitchFamily="34" charset="0"/>
                        </a:rPr>
                        <a:t>Cancel a leave request</a:t>
                      </a:r>
                      <a:endParaRPr lang="en-US" sz="1600" dirty="0">
                        <a:latin typeface="Calibri" panose="020F0502020204030204" pitchFamily="34" charset="0"/>
                        <a:cs typeface="Arial" pitchFamily="34" charset="0"/>
                      </a:endParaRPr>
                    </a:p>
                  </a:txBody>
                  <a:tcPr/>
                </a:tc>
                <a:tc>
                  <a:txBody>
                    <a:bodyPr/>
                    <a:lstStyle/>
                    <a:p>
                      <a:r>
                        <a:rPr lang="en-US" sz="1600" dirty="0" smtClean="0">
                          <a:latin typeface="Calibri" panose="020F0502020204030204" pitchFamily="34" charset="0"/>
                          <a:cs typeface="Arial" pitchFamily="34" charset="0"/>
                        </a:rPr>
                        <a:t>If</a:t>
                      </a:r>
                      <a:r>
                        <a:rPr lang="en-US" sz="1600" baseline="0" dirty="0" smtClean="0">
                          <a:latin typeface="Calibri" panose="020F0502020204030204" pitchFamily="34" charset="0"/>
                          <a:cs typeface="Arial" pitchFamily="34" charset="0"/>
                        </a:rPr>
                        <a:t> you have submitted a request for leave and later learn that you do not need to take the leave, you can cancel your request for leave from My Leave Requests.</a:t>
                      </a:r>
                      <a:endParaRPr lang="en-US" sz="1600" dirty="0">
                        <a:latin typeface="Calibri" panose="020F0502020204030204" pitchFamily="34" charset="0"/>
                        <a:cs typeface="Arial" pitchFamily="34" charset="0"/>
                      </a:endParaRPr>
                    </a:p>
                  </a:txBody>
                  <a:tcPr/>
                </a:tc>
                <a:tc>
                  <a:txBody>
                    <a:bodyPr/>
                    <a:lstStyle/>
                    <a:p>
                      <a:r>
                        <a:rPr lang="en-US" sz="1600" dirty="0" smtClean="0">
                          <a:latin typeface="Calibri" panose="020F0502020204030204" pitchFamily="34" charset="0"/>
                          <a:cs typeface="Arial" pitchFamily="34" charset="0"/>
                        </a:rPr>
                        <a:t>Canceling</a:t>
                      </a:r>
                      <a:r>
                        <a:rPr lang="en-US" sz="1600" baseline="0" dirty="0" smtClean="0">
                          <a:latin typeface="Calibri" panose="020F0502020204030204" pitchFamily="34" charset="0"/>
                          <a:cs typeface="Arial" pitchFamily="34" charset="0"/>
                        </a:rPr>
                        <a:t> a leave case request</a:t>
                      </a:r>
                      <a:endParaRPr lang="en-US" sz="1600" dirty="0">
                        <a:latin typeface="Calibri" panose="020F0502020204030204" pitchFamily="34" charset="0"/>
                        <a:cs typeface="Arial"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560182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Tracking self-service requests for leave</a:t>
            </a:r>
            <a:endParaRPr lang="en-US" dirty="0">
              <a:latin typeface="Calibri" panose="020F0502020204030204" pitchFamily="34" charset="0"/>
            </a:endParaRPr>
          </a:p>
        </p:txBody>
      </p:sp>
      <p:sp>
        <p:nvSpPr>
          <p:cNvPr id="5" name="Text Placeholder 2"/>
          <p:cNvSpPr txBox="1">
            <a:spLocks/>
          </p:cNvSpPr>
          <p:nvPr/>
        </p:nvSpPr>
        <p:spPr>
          <a:xfrm>
            <a:off x="38100" y="1118730"/>
            <a:ext cx="4305300" cy="4839372"/>
          </a:xfrm>
          <a:prstGeom prst="rect">
            <a:avLst/>
          </a:prstGeom>
        </p:spPr>
        <p:txBody>
          <a:bodyPr/>
          <a:lstStyle>
            <a:lvl1pPr marL="342900" indent="-342900" algn="l" defTabSz="914400" rtl="0" eaLnBrk="1" latinLnBrk="0" hangingPunct="1">
              <a:spcBef>
                <a:spcPct val="20000"/>
              </a:spcBef>
              <a:buClr>
                <a:srgbClr val="5191CD"/>
              </a:buClr>
              <a:buFont typeface="Arial" pitchFamily="34" charset="0"/>
              <a:buChar char="•"/>
              <a:defRPr sz="2400" kern="1200">
                <a:solidFill>
                  <a:schemeClr val="tx1"/>
                </a:solidFill>
                <a:latin typeface="+mn-lt"/>
                <a:ea typeface="+mn-ea"/>
                <a:cs typeface="Arial" pitchFamily="34" charset="0"/>
              </a:defRPr>
            </a:lvl1pPr>
            <a:lvl2pPr marL="742950" indent="-285750" algn="l" defTabSz="914400" rtl="0" eaLnBrk="1" latinLnBrk="0" hangingPunct="1">
              <a:spcBef>
                <a:spcPct val="20000"/>
              </a:spcBef>
              <a:buClr>
                <a:srgbClr val="5191CD"/>
              </a:buClr>
              <a:buFont typeface="Arial" pitchFamily="34" charset="0"/>
              <a:buChar char="–"/>
              <a:defRPr sz="2000" kern="1200">
                <a:solidFill>
                  <a:schemeClr val="tx1"/>
                </a:solidFill>
                <a:latin typeface="+mn-lt"/>
                <a:ea typeface="+mn-ea"/>
                <a:cs typeface="Arial" pitchFamily="34" charset="0"/>
              </a:defRPr>
            </a:lvl2pPr>
            <a:lvl3pPr marL="1143000" indent="-228600" algn="l" defTabSz="914400" rtl="0" eaLnBrk="1" latinLnBrk="0" hangingPunct="1">
              <a:spcBef>
                <a:spcPct val="20000"/>
              </a:spcBef>
              <a:buClr>
                <a:srgbClr val="5191CD"/>
              </a:buClr>
              <a:buFont typeface="Arial" pitchFamily="34" charset="0"/>
              <a:buChar char="•"/>
              <a:defRPr sz="16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latin typeface="Calibri" panose="020F0502020204030204" pitchFamily="34" charset="0"/>
              </a:rPr>
              <a:t>You can track the status of your leave case requests in My Leave Requests.</a:t>
            </a:r>
            <a:endParaRPr lang="en-US" sz="2000" dirty="0">
              <a:latin typeface="Calibri" panose="020F0502020204030204" pitchFamily="34" charset="0"/>
            </a:endParaRPr>
          </a:p>
        </p:txBody>
      </p:sp>
      <p:graphicFrame>
        <p:nvGraphicFramePr>
          <p:cNvPr id="6" name="Table 5"/>
          <p:cNvGraphicFramePr>
            <a:graphicFrameLocks noGrp="1"/>
          </p:cNvGraphicFramePr>
          <p:nvPr>
            <p:extLst/>
          </p:nvPr>
        </p:nvGraphicFramePr>
        <p:xfrm>
          <a:off x="443180" y="2153920"/>
          <a:ext cx="3823855" cy="2870200"/>
        </p:xfrm>
        <a:graphic>
          <a:graphicData uri="http://schemas.openxmlformats.org/drawingml/2006/table">
            <a:tbl>
              <a:tblPr firstRow="1" bandRow="1">
                <a:tableStyleId>{5C22544A-7EE6-4342-B048-85BDC9FD1C3A}</a:tableStyleId>
              </a:tblPr>
              <a:tblGrid>
                <a:gridCol w="1033153">
                  <a:extLst>
                    <a:ext uri="{9D8B030D-6E8A-4147-A177-3AD203B41FA5}">
                      <a16:colId xmlns:a16="http://schemas.microsoft.com/office/drawing/2014/main" val="20000"/>
                    </a:ext>
                  </a:extLst>
                </a:gridCol>
                <a:gridCol w="2790702">
                  <a:extLst>
                    <a:ext uri="{9D8B030D-6E8A-4147-A177-3AD203B41FA5}">
                      <a16:colId xmlns:a16="http://schemas.microsoft.com/office/drawing/2014/main" val="20001"/>
                    </a:ext>
                  </a:extLst>
                </a:gridCol>
              </a:tblGrid>
              <a:tr h="122778">
                <a:tc>
                  <a:txBody>
                    <a:bodyPr/>
                    <a:lstStyle/>
                    <a:p>
                      <a:r>
                        <a:rPr lang="en-US" sz="1400" dirty="0" smtClean="0"/>
                        <a:t>Case </a:t>
                      </a:r>
                      <a:br>
                        <a:rPr lang="en-US" sz="1400" dirty="0" smtClean="0"/>
                      </a:br>
                      <a:r>
                        <a:rPr lang="en-US" sz="1400" dirty="0" smtClean="0"/>
                        <a:t>status</a:t>
                      </a:r>
                      <a:endParaRPr lang="en-US" sz="1400" dirty="0"/>
                    </a:p>
                  </a:txBody>
                  <a:tcPr/>
                </a:tc>
                <a:tc>
                  <a:txBody>
                    <a:bodyPr/>
                    <a:lstStyle/>
                    <a:p>
                      <a:r>
                        <a:rPr lang="en-US" sz="1400" dirty="0" smtClean="0"/>
                        <a:t>Description</a:t>
                      </a:r>
                      <a:endParaRPr lang="en-US" sz="1400" dirty="0"/>
                    </a:p>
                  </a:txBody>
                  <a:tcPr/>
                </a:tc>
                <a:extLst>
                  <a:ext uri="{0D108BD9-81ED-4DB2-BD59-A6C34878D82A}">
                    <a16:rowId xmlns:a16="http://schemas.microsoft.com/office/drawing/2014/main" val="10000"/>
                  </a:ext>
                </a:extLst>
              </a:tr>
              <a:tr h="370840">
                <a:tc>
                  <a:txBody>
                    <a:bodyPr/>
                    <a:lstStyle/>
                    <a:p>
                      <a:r>
                        <a:rPr lang="en-US" sz="1400" dirty="0" smtClean="0"/>
                        <a:t>Submitted</a:t>
                      </a:r>
                      <a:endParaRPr lang="en-US" sz="1400" dirty="0"/>
                    </a:p>
                  </a:txBody>
                  <a:tcPr/>
                </a:tc>
                <a:tc>
                  <a:txBody>
                    <a:bodyPr/>
                    <a:lstStyle/>
                    <a:p>
                      <a:pPr marL="0" indent="0">
                        <a:buFont typeface="Arial" panose="020B0604020202020204" pitchFamily="34" charset="0"/>
                        <a:buNone/>
                      </a:pPr>
                      <a:r>
                        <a:rPr lang="en-US" sz="1400" dirty="0" smtClean="0"/>
                        <a:t>You have submitted the request to your manager.</a:t>
                      </a:r>
                    </a:p>
                    <a:p>
                      <a:pPr marL="173038" indent="-173038">
                        <a:buFont typeface="Arial" panose="020B0604020202020204" pitchFamily="34" charset="0"/>
                        <a:buChar char="•"/>
                      </a:pPr>
                      <a:r>
                        <a:rPr lang="en-US" sz="1400" dirty="0" smtClean="0"/>
                        <a:t>You can cancel </a:t>
                      </a:r>
                      <a:r>
                        <a:rPr lang="en-US" sz="1400" baseline="0" dirty="0" smtClean="0"/>
                        <a:t>the request at this point, if necessary</a:t>
                      </a:r>
                      <a:endParaRPr lang="en-US" sz="1400" dirty="0"/>
                    </a:p>
                  </a:txBody>
                  <a:tcPr/>
                </a:tc>
                <a:extLst>
                  <a:ext uri="{0D108BD9-81ED-4DB2-BD59-A6C34878D82A}">
                    <a16:rowId xmlns:a16="http://schemas.microsoft.com/office/drawing/2014/main" val="10001"/>
                  </a:ext>
                </a:extLst>
              </a:tr>
              <a:tr h="370840">
                <a:tc>
                  <a:txBody>
                    <a:bodyPr/>
                    <a:lstStyle/>
                    <a:p>
                      <a:r>
                        <a:rPr lang="en-US" sz="1400" dirty="0" smtClean="0"/>
                        <a:t>Retracted</a:t>
                      </a:r>
                      <a:endParaRPr lang="en-US" sz="1400" dirty="0"/>
                    </a:p>
                  </a:txBody>
                  <a:tcPr/>
                </a:tc>
                <a:tc>
                  <a:txBody>
                    <a:bodyPr/>
                    <a:lstStyle/>
                    <a:p>
                      <a:r>
                        <a:rPr lang="en-US" sz="1400" dirty="0" smtClean="0"/>
                        <a:t>You or your manager has canceled </a:t>
                      </a:r>
                      <a:r>
                        <a:rPr lang="en-US" sz="1400" baseline="0" dirty="0" smtClean="0"/>
                        <a:t>the request.</a:t>
                      </a:r>
                      <a:endParaRPr lang="en-US" sz="1400" dirty="0"/>
                    </a:p>
                  </a:txBody>
                  <a:tcPr/>
                </a:tc>
                <a:extLst>
                  <a:ext uri="{0D108BD9-81ED-4DB2-BD59-A6C34878D82A}">
                    <a16:rowId xmlns:a16="http://schemas.microsoft.com/office/drawing/2014/main" val="10002"/>
                  </a:ext>
                </a:extLst>
              </a:tr>
              <a:tr h="370840">
                <a:tc>
                  <a:txBody>
                    <a:bodyPr/>
                    <a:lstStyle/>
                    <a:p>
                      <a:r>
                        <a:rPr lang="en-US" sz="1400" dirty="0" smtClean="0"/>
                        <a:t>Open</a:t>
                      </a:r>
                      <a:endParaRPr lang="en-US" sz="1400" dirty="0"/>
                    </a:p>
                  </a:txBody>
                  <a:tcPr/>
                </a:tc>
                <a:tc>
                  <a:txBody>
                    <a:bodyPr/>
                    <a:lstStyle/>
                    <a:p>
                      <a:r>
                        <a:rPr lang="en-US" sz="1400" dirty="0" smtClean="0"/>
                        <a:t>Your leave case</a:t>
                      </a:r>
                      <a:r>
                        <a:rPr lang="en-US" sz="1400" baseline="0" dirty="0" smtClean="0"/>
                        <a:t> request is being managed as an open leave case.</a:t>
                      </a:r>
                      <a:endParaRPr lang="en-US" sz="1400" dirty="0"/>
                    </a:p>
                  </a:txBody>
                  <a:tcPr/>
                </a:tc>
                <a:extLst>
                  <a:ext uri="{0D108BD9-81ED-4DB2-BD59-A6C34878D82A}">
                    <a16:rowId xmlns:a16="http://schemas.microsoft.com/office/drawing/2014/main" val="10003"/>
                  </a:ext>
                </a:extLst>
              </a:tr>
              <a:tr h="370840">
                <a:tc>
                  <a:txBody>
                    <a:bodyPr/>
                    <a:lstStyle/>
                    <a:p>
                      <a:r>
                        <a:rPr lang="en-US" sz="1400" dirty="0" smtClean="0"/>
                        <a:t>Closed</a:t>
                      </a:r>
                      <a:endParaRPr lang="en-US" sz="1400" dirty="0"/>
                    </a:p>
                  </a:txBody>
                  <a:tcPr/>
                </a:tc>
                <a:tc>
                  <a:txBody>
                    <a:bodyPr/>
                    <a:lstStyle/>
                    <a:p>
                      <a:r>
                        <a:rPr lang="en-US" sz="1400" dirty="0" smtClean="0"/>
                        <a:t>Your leave case is no longer</a:t>
                      </a:r>
                      <a:r>
                        <a:rPr lang="en-US" sz="1400" baseline="0" dirty="0" smtClean="0"/>
                        <a:t> active.</a:t>
                      </a:r>
                      <a:endParaRPr lang="en-US" sz="1400" dirty="0"/>
                    </a:p>
                  </a:txBody>
                  <a:tcPr/>
                </a:tc>
                <a:extLst>
                  <a:ext uri="{0D108BD9-81ED-4DB2-BD59-A6C34878D82A}">
                    <a16:rowId xmlns:a16="http://schemas.microsoft.com/office/drawing/2014/main" val="10004"/>
                  </a:ext>
                </a:extLst>
              </a:tr>
            </a:tbl>
          </a:graphicData>
        </a:graphic>
      </p:graphicFrame>
      <p:graphicFrame>
        <p:nvGraphicFramePr>
          <p:cNvPr id="14" name="Table 13"/>
          <p:cNvGraphicFramePr>
            <a:graphicFrameLocks noGrp="1"/>
          </p:cNvGraphicFramePr>
          <p:nvPr>
            <p:extLst/>
          </p:nvPr>
        </p:nvGraphicFramePr>
        <p:xfrm>
          <a:off x="4800600" y="2153920"/>
          <a:ext cx="4000335" cy="3296920"/>
        </p:xfrm>
        <a:graphic>
          <a:graphicData uri="http://schemas.openxmlformats.org/drawingml/2006/table">
            <a:tbl>
              <a:tblPr firstRow="1" bandRow="1">
                <a:tableStyleId>{5C22544A-7EE6-4342-B048-85BDC9FD1C3A}</a:tableStyleId>
              </a:tblPr>
              <a:tblGrid>
                <a:gridCol w="1080835">
                  <a:extLst>
                    <a:ext uri="{9D8B030D-6E8A-4147-A177-3AD203B41FA5}">
                      <a16:colId xmlns:a16="http://schemas.microsoft.com/office/drawing/2014/main" val="20000"/>
                    </a:ext>
                  </a:extLst>
                </a:gridCol>
                <a:gridCol w="2919500">
                  <a:extLst>
                    <a:ext uri="{9D8B030D-6E8A-4147-A177-3AD203B41FA5}">
                      <a16:colId xmlns:a16="http://schemas.microsoft.com/office/drawing/2014/main" val="20001"/>
                    </a:ext>
                  </a:extLst>
                </a:gridCol>
              </a:tblGrid>
              <a:tr h="122778">
                <a:tc>
                  <a:txBody>
                    <a:bodyPr/>
                    <a:lstStyle/>
                    <a:p>
                      <a:r>
                        <a:rPr lang="en-US" sz="1400" dirty="0" smtClean="0"/>
                        <a:t>Approval status</a:t>
                      </a:r>
                      <a:endParaRPr lang="en-US" sz="1400" dirty="0"/>
                    </a:p>
                  </a:txBody>
                  <a:tcPr/>
                </a:tc>
                <a:tc>
                  <a:txBody>
                    <a:bodyPr/>
                    <a:lstStyle/>
                    <a:p>
                      <a:r>
                        <a:rPr lang="en-US" sz="1400" dirty="0" smtClean="0"/>
                        <a:t>Description</a:t>
                      </a:r>
                      <a:endParaRPr lang="en-US" sz="1400" dirty="0"/>
                    </a:p>
                  </a:txBody>
                  <a:tcPr/>
                </a:tc>
                <a:extLst>
                  <a:ext uri="{0D108BD9-81ED-4DB2-BD59-A6C34878D82A}">
                    <a16:rowId xmlns:a16="http://schemas.microsoft.com/office/drawing/2014/main" val="10000"/>
                  </a:ext>
                </a:extLst>
              </a:tr>
              <a:tr h="370840">
                <a:tc>
                  <a:txBody>
                    <a:bodyPr/>
                    <a:lstStyle/>
                    <a:p>
                      <a:r>
                        <a:rPr lang="en-US" sz="1400" dirty="0" smtClean="0"/>
                        <a:t>Pending</a:t>
                      </a:r>
                      <a:endParaRPr lang="en-US" sz="1400" dirty="0"/>
                    </a:p>
                  </a:txBody>
                  <a:tcPr/>
                </a:tc>
                <a:tc>
                  <a:txBody>
                    <a:bodyPr/>
                    <a:lstStyle/>
                    <a:p>
                      <a:pPr marL="0" indent="0">
                        <a:buFont typeface="Arial" panose="020B0604020202020204" pitchFamily="34" charset="0"/>
                        <a:buNone/>
                      </a:pPr>
                      <a:r>
                        <a:rPr lang="en-US" sz="1400" dirty="0" smtClean="0"/>
                        <a:t>You have submitted the request to your manager.</a:t>
                      </a:r>
                    </a:p>
                    <a:p>
                      <a:pPr marL="173038" indent="-173038">
                        <a:buFont typeface="Arial" panose="020B0604020202020204" pitchFamily="34" charset="0"/>
                        <a:buChar char="•"/>
                      </a:pPr>
                      <a:r>
                        <a:rPr lang="en-US" sz="1400" dirty="0" smtClean="0"/>
                        <a:t>You can cancel </a:t>
                      </a:r>
                      <a:r>
                        <a:rPr lang="en-US" sz="1400" baseline="0" dirty="0" smtClean="0"/>
                        <a:t>the request at this point, if necessary</a:t>
                      </a:r>
                      <a:endParaRPr lang="en-US" sz="1400" dirty="0"/>
                    </a:p>
                  </a:txBody>
                  <a:tcPr/>
                </a:tc>
                <a:extLst>
                  <a:ext uri="{0D108BD9-81ED-4DB2-BD59-A6C34878D82A}">
                    <a16:rowId xmlns:a16="http://schemas.microsoft.com/office/drawing/2014/main" val="10001"/>
                  </a:ext>
                </a:extLst>
              </a:tr>
              <a:tr h="370840">
                <a:tc>
                  <a:txBody>
                    <a:bodyPr/>
                    <a:lstStyle/>
                    <a:p>
                      <a:r>
                        <a:rPr lang="en-US" sz="1400" dirty="0" smtClean="0"/>
                        <a:t>Approved</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Your manager has approved </a:t>
                      </a:r>
                      <a:r>
                        <a:rPr lang="en-US" sz="1400" baseline="0" dirty="0" smtClean="0"/>
                        <a:t>the request. </a:t>
                      </a:r>
                      <a:r>
                        <a:rPr lang="en-US" sz="1400" dirty="0" smtClean="0"/>
                        <a:t>Your leave case</a:t>
                      </a:r>
                      <a:r>
                        <a:rPr lang="en-US" sz="1400" baseline="0" dirty="0" smtClean="0"/>
                        <a:t> request is being managed as an open leave case.</a:t>
                      </a:r>
                      <a:endParaRPr lang="en-US" sz="1400" dirty="0"/>
                    </a:p>
                  </a:txBody>
                  <a:tcPr/>
                </a:tc>
                <a:extLst>
                  <a:ext uri="{0D108BD9-81ED-4DB2-BD59-A6C34878D82A}">
                    <a16:rowId xmlns:a16="http://schemas.microsoft.com/office/drawing/2014/main" val="10002"/>
                  </a:ext>
                </a:extLst>
              </a:tr>
              <a:tr h="370840">
                <a:tc>
                  <a:txBody>
                    <a:bodyPr/>
                    <a:lstStyle/>
                    <a:p>
                      <a:r>
                        <a:rPr lang="en-US" sz="1400" dirty="0" smtClean="0"/>
                        <a:t>Denied</a:t>
                      </a:r>
                      <a:endParaRPr lang="en-US" sz="1400" dirty="0"/>
                    </a:p>
                  </a:txBody>
                  <a:tcPr/>
                </a:tc>
                <a:tc>
                  <a:txBody>
                    <a:bodyPr/>
                    <a:lstStyle/>
                    <a:p>
                      <a:r>
                        <a:rPr lang="en-US" sz="1400" dirty="0" smtClean="0"/>
                        <a:t>Your manager</a:t>
                      </a:r>
                      <a:r>
                        <a:rPr lang="en-US" sz="1400" baseline="0" dirty="0" smtClean="0"/>
                        <a:t> </a:t>
                      </a:r>
                      <a:r>
                        <a:rPr lang="en-US" sz="1400" dirty="0" smtClean="0"/>
                        <a:t>has rejected your leave case</a:t>
                      </a:r>
                      <a:r>
                        <a:rPr lang="en-US" sz="1400" baseline="0" dirty="0" smtClean="0"/>
                        <a:t> request. </a:t>
                      </a:r>
                      <a:endParaRPr lang="en-US" sz="1400" dirty="0"/>
                    </a:p>
                  </a:txBody>
                  <a:tcPr/>
                </a:tc>
                <a:extLst>
                  <a:ext uri="{0D108BD9-81ED-4DB2-BD59-A6C34878D82A}">
                    <a16:rowId xmlns:a16="http://schemas.microsoft.com/office/drawing/2014/main" val="10003"/>
                  </a:ext>
                </a:extLst>
              </a:tr>
              <a:tr h="370840">
                <a:tc>
                  <a:txBody>
                    <a:bodyPr/>
                    <a:lstStyle/>
                    <a:p>
                      <a:r>
                        <a:rPr lang="en-US" sz="1400" dirty="0" smtClean="0"/>
                        <a:t>Closed</a:t>
                      </a:r>
                      <a:endParaRPr lang="en-US" sz="1400" dirty="0"/>
                    </a:p>
                  </a:txBody>
                  <a:tcPr/>
                </a:tc>
                <a:tc>
                  <a:txBody>
                    <a:bodyPr/>
                    <a:lstStyle/>
                    <a:p>
                      <a:r>
                        <a:rPr lang="en-US" sz="1400" dirty="0" smtClean="0"/>
                        <a:t>Your leave case is no longer active.</a:t>
                      </a:r>
                      <a:endParaRPr lang="en-US" sz="1400" dirty="0"/>
                    </a:p>
                  </a:txBody>
                  <a:tcPr/>
                </a:tc>
                <a:extLst>
                  <a:ext uri="{0D108BD9-81ED-4DB2-BD59-A6C34878D82A}">
                    <a16:rowId xmlns:a16="http://schemas.microsoft.com/office/drawing/2014/main" val="10004"/>
                  </a:ext>
                </a:extLst>
              </a:tr>
            </a:tbl>
          </a:graphicData>
        </a:graphic>
      </p:graphicFrame>
      <p:sp>
        <p:nvSpPr>
          <p:cNvPr id="15" name="Text Placeholder 2"/>
          <p:cNvSpPr txBox="1">
            <a:spLocks/>
          </p:cNvSpPr>
          <p:nvPr/>
        </p:nvSpPr>
        <p:spPr>
          <a:xfrm>
            <a:off x="4368800" y="1118730"/>
            <a:ext cx="4406900" cy="4839372"/>
          </a:xfrm>
          <a:prstGeom prst="rect">
            <a:avLst/>
          </a:prstGeom>
        </p:spPr>
        <p:txBody>
          <a:bodyPr/>
          <a:lstStyle>
            <a:lvl1pPr marL="342900" indent="-342900" algn="l" defTabSz="914400" rtl="0" eaLnBrk="1" latinLnBrk="0" hangingPunct="1">
              <a:spcBef>
                <a:spcPct val="20000"/>
              </a:spcBef>
              <a:buClr>
                <a:srgbClr val="5191CD"/>
              </a:buClr>
              <a:buFont typeface="Arial" pitchFamily="34" charset="0"/>
              <a:buChar char="•"/>
              <a:defRPr sz="2400" kern="1200">
                <a:solidFill>
                  <a:schemeClr val="tx1"/>
                </a:solidFill>
                <a:latin typeface="+mn-lt"/>
                <a:ea typeface="+mn-ea"/>
                <a:cs typeface="Arial" pitchFamily="34" charset="0"/>
              </a:defRPr>
            </a:lvl1pPr>
            <a:lvl2pPr marL="742950" indent="-285750" algn="l" defTabSz="914400" rtl="0" eaLnBrk="1" latinLnBrk="0" hangingPunct="1">
              <a:spcBef>
                <a:spcPct val="20000"/>
              </a:spcBef>
              <a:buClr>
                <a:srgbClr val="5191CD"/>
              </a:buClr>
              <a:buFont typeface="Arial" pitchFamily="34" charset="0"/>
              <a:buChar char="–"/>
              <a:defRPr sz="2000" kern="1200">
                <a:solidFill>
                  <a:schemeClr val="tx1"/>
                </a:solidFill>
                <a:latin typeface="+mn-lt"/>
                <a:ea typeface="+mn-ea"/>
                <a:cs typeface="Arial" pitchFamily="34" charset="0"/>
              </a:defRPr>
            </a:lvl2pPr>
            <a:lvl3pPr marL="1143000" indent="-228600" algn="l" defTabSz="914400" rtl="0" eaLnBrk="1" latinLnBrk="0" hangingPunct="1">
              <a:spcBef>
                <a:spcPct val="20000"/>
              </a:spcBef>
              <a:buClr>
                <a:srgbClr val="5191CD"/>
              </a:buClr>
              <a:buFont typeface="Arial" pitchFamily="34" charset="0"/>
              <a:buChar char="•"/>
              <a:defRPr sz="16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latin typeface="Calibri" panose="020F0502020204030204" pitchFamily="34" charset="0"/>
              </a:rPr>
              <a:t>You can track the approval status of your leave case requests in My Leave Requests.</a:t>
            </a:r>
            <a:endParaRPr lang="en-US" sz="2000" dirty="0">
              <a:latin typeface="Calibri" panose="020F0502020204030204" pitchFamily="34" charset="0"/>
            </a:endParaRPr>
          </a:p>
        </p:txBody>
      </p:sp>
    </p:spTree>
    <p:extLst>
      <p:ext uri="{BB962C8B-B14F-4D97-AF65-F5344CB8AC3E}">
        <p14:creationId xmlns:p14="http://schemas.microsoft.com/office/powerpoint/2010/main" val="1516010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0"/>
            <a:ext cx="7040563" cy="822325"/>
          </a:xfrm>
        </p:spPr>
        <p:txBody>
          <a:bodyPr>
            <a:normAutofit fontScale="90000"/>
          </a:bodyPr>
          <a:lstStyle/>
          <a:p>
            <a:pPr fontAlgn="auto">
              <a:spcAft>
                <a:spcPts val="0"/>
              </a:spcAft>
              <a:defRPr/>
            </a:pPr>
            <a:r>
              <a:rPr lang="en-US" sz="3000" dirty="0" smtClean="0"/>
              <a:t>How to enter a personal identification number on a numeric keypad</a:t>
            </a:r>
            <a:endParaRPr lang="en-US" sz="3000" dirty="0"/>
          </a:p>
        </p:txBody>
      </p:sp>
      <p:sp>
        <p:nvSpPr>
          <p:cNvPr id="15363" name="Text Box 3"/>
          <p:cNvSpPr txBox="1">
            <a:spLocks noChangeArrowheads="1"/>
          </p:cNvSpPr>
          <p:nvPr/>
        </p:nvSpPr>
        <p:spPr bwMode="auto">
          <a:xfrm>
            <a:off x="228599" y="2695038"/>
            <a:ext cx="2667000" cy="2585323"/>
          </a:xfrm>
          <a:prstGeom prst="rect">
            <a:avLst/>
          </a:prstGeom>
          <a:noFill/>
          <a:ln w="9525">
            <a:noFill/>
            <a:miter lim="800000"/>
            <a:headEnd/>
            <a:tailEnd/>
          </a:ln>
        </p:spPr>
        <p:txBody>
          <a:bodyPr>
            <a:spAutoFit/>
          </a:bodyPr>
          <a:lstStyle/>
          <a:p>
            <a:pPr marL="342900" indent="-342900" eaLnBrk="0" hangingPunct="0">
              <a:spcBef>
                <a:spcPct val="50000"/>
              </a:spcBef>
              <a:buClr>
                <a:srgbClr val="5191CD"/>
              </a:buClr>
              <a:buFontTx/>
              <a:buAutoNum type="arabicParenR"/>
            </a:pPr>
            <a:r>
              <a:rPr lang="en-US" dirty="0" smtClean="0">
                <a:latin typeface="Calibri" pitchFamily="34" charset="0"/>
              </a:rPr>
              <a:t>Press the keypad icon to access the Badge ID screen.</a:t>
            </a:r>
            <a:endParaRPr lang="en-US" dirty="0">
              <a:latin typeface="Calibri" pitchFamily="34" charset="0"/>
            </a:endParaRPr>
          </a:p>
          <a:p>
            <a:pPr marL="342900" indent="-342900" eaLnBrk="0" hangingPunct="0">
              <a:spcBef>
                <a:spcPct val="50000"/>
              </a:spcBef>
              <a:buClr>
                <a:srgbClr val="5191CD"/>
              </a:buClr>
              <a:buFontTx/>
              <a:buAutoNum type="arabicParenR"/>
            </a:pPr>
            <a:r>
              <a:rPr lang="en-US" dirty="0" smtClean="0">
                <a:latin typeface="Calibri" pitchFamily="34" charset="0"/>
              </a:rPr>
              <a:t>Enter the ID.</a:t>
            </a:r>
          </a:p>
          <a:p>
            <a:pPr marL="342900" indent="-342900" eaLnBrk="0" hangingPunct="0">
              <a:spcBef>
                <a:spcPct val="50000"/>
              </a:spcBef>
              <a:buClr>
                <a:srgbClr val="5191CD"/>
              </a:buClr>
              <a:buFontTx/>
              <a:buAutoNum type="arabicParenR"/>
            </a:pPr>
            <a:r>
              <a:rPr lang="en-US" dirty="0" smtClean="0">
                <a:latin typeface="Calibri" pitchFamily="34" charset="0"/>
              </a:rPr>
              <a:t>Press Enter.</a:t>
            </a:r>
          </a:p>
          <a:p>
            <a:pPr marL="342900" indent="-342900" eaLnBrk="0" hangingPunct="0">
              <a:spcBef>
                <a:spcPct val="50000"/>
              </a:spcBef>
              <a:buFontTx/>
              <a:buAutoNum type="arabicParenR"/>
            </a:pPr>
            <a:endParaRPr lang="en-US" dirty="0">
              <a:latin typeface="Calibri" pitchFamily="34" charset="0"/>
            </a:endParaRPr>
          </a:p>
          <a:p>
            <a:pPr marL="342900" indent="-342900" eaLnBrk="0" hangingPunct="0">
              <a:spcBef>
                <a:spcPct val="50000"/>
              </a:spcBef>
            </a:pPr>
            <a:endParaRPr lang="en-US" dirty="0">
              <a:latin typeface="Calibri" pitchFamily="34" charset="0"/>
            </a:endParaRPr>
          </a:p>
        </p:txBody>
      </p:sp>
      <p:sp>
        <p:nvSpPr>
          <p:cNvPr id="15364" name="Text Box 4"/>
          <p:cNvSpPr txBox="1">
            <a:spLocks noChangeArrowheads="1"/>
          </p:cNvSpPr>
          <p:nvPr/>
        </p:nvSpPr>
        <p:spPr bwMode="auto">
          <a:xfrm>
            <a:off x="228599" y="1371599"/>
            <a:ext cx="2924939" cy="1323439"/>
          </a:xfrm>
          <a:prstGeom prst="rect">
            <a:avLst/>
          </a:prstGeom>
          <a:noFill/>
          <a:ln w="9525">
            <a:noFill/>
            <a:miter lim="800000"/>
            <a:headEnd/>
            <a:tailEnd/>
          </a:ln>
        </p:spPr>
        <p:txBody>
          <a:bodyPr wrap="square">
            <a:spAutoFit/>
          </a:bodyPr>
          <a:lstStyle/>
          <a:p>
            <a:pPr eaLnBrk="0" hangingPunct="0">
              <a:spcBef>
                <a:spcPct val="50000"/>
              </a:spcBef>
            </a:pPr>
            <a:r>
              <a:rPr lang="en-US" sz="2000" dirty="0">
                <a:latin typeface="Calibri" pitchFamily="34" charset="0"/>
              </a:rPr>
              <a:t>If you will enter </a:t>
            </a:r>
            <a:r>
              <a:rPr lang="en-US" sz="2000" dirty="0" smtClean="0">
                <a:latin typeface="Calibri" pitchFamily="34" charset="0"/>
              </a:rPr>
              <a:t>an ID (Wildcat ID, this starts with the number 8) instead </a:t>
            </a:r>
            <a:r>
              <a:rPr lang="en-US" sz="2000" dirty="0">
                <a:latin typeface="Calibri" pitchFamily="34" charset="0"/>
              </a:rPr>
              <a:t>of using a badge:</a:t>
            </a:r>
          </a:p>
        </p:txBody>
      </p:sp>
      <p:pic>
        <p:nvPicPr>
          <p:cNvPr id="8" name="Picture 7" descr="InTouch_screen_display.bmp"/>
          <p:cNvPicPr>
            <a:picLocks noChangeAspect="1"/>
          </p:cNvPicPr>
          <p:nvPr/>
        </p:nvPicPr>
        <p:blipFill>
          <a:blip r:embed="rId3" cstate="print"/>
          <a:stretch>
            <a:fillRect/>
          </a:stretch>
        </p:blipFill>
        <p:spPr>
          <a:xfrm>
            <a:off x="3351046" y="1375776"/>
            <a:ext cx="3986145" cy="2414963"/>
          </a:xfrm>
          <a:prstGeom prst="rect">
            <a:avLst/>
          </a:prstGeom>
        </p:spPr>
      </p:pic>
      <p:pic>
        <p:nvPicPr>
          <p:cNvPr id="9" name="Picture 8" descr="keypad.bmp"/>
          <p:cNvPicPr>
            <a:picLocks noChangeAspect="1"/>
          </p:cNvPicPr>
          <p:nvPr/>
        </p:nvPicPr>
        <p:blipFill>
          <a:blip r:embed="rId4" cstate="print"/>
          <a:stretch>
            <a:fillRect/>
          </a:stretch>
        </p:blipFill>
        <p:spPr>
          <a:xfrm>
            <a:off x="6956666" y="3373705"/>
            <a:ext cx="285715" cy="166667"/>
          </a:xfrm>
          <a:prstGeom prst="rect">
            <a:avLst/>
          </a:prstGeom>
        </p:spPr>
      </p:pic>
      <p:pic>
        <p:nvPicPr>
          <p:cNvPr id="16" name="Picture 3"/>
          <p:cNvPicPr>
            <a:picLocks noChangeAspect="1" noChangeArrowheads="1"/>
          </p:cNvPicPr>
          <p:nvPr/>
        </p:nvPicPr>
        <p:blipFill>
          <a:blip r:embed="rId5" cstate="print"/>
          <a:srcRect/>
          <a:stretch>
            <a:fillRect/>
          </a:stretch>
        </p:blipFill>
        <p:spPr bwMode="auto">
          <a:xfrm>
            <a:off x="3351045" y="4012367"/>
            <a:ext cx="4046042" cy="2410735"/>
          </a:xfrm>
          <a:prstGeom prst="rect">
            <a:avLst/>
          </a:prstGeom>
          <a:noFill/>
          <a:ln w="9525">
            <a:noFill/>
            <a:miter lim="800000"/>
            <a:headEnd/>
            <a:tailEnd/>
          </a:ln>
        </p:spPr>
      </p:pic>
      <p:sp>
        <p:nvSpPr>
          <p:cNvPr id="11" name="TextBox 10"/>
          <p:cNvSpPr txBox="1"/>
          <p:nvPr/>
        </p:nvSpPr>
        <p:spPr>
          <a:xfrm>
            <a:off x="4269117" y="2323054"/>
            <a:ext cx="339067"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Punch</a:t>
            </a:r>
            <a:endParaRPr lang="en-US" sz="1000" dirty="0">
              <a:solidFill>
                <a:schemeClr val="bg1"/>
              </a:solidFill>
              <a:latin typeface="Times New Roman" pitchFamily="18" charset="0"/>
              <a:cs typeface="Times New Roman" pitchFamily="18" charset="0"/>
            </a:endParaRPr>
          </a:p>
        </p:txBody>
      </p:sp>
      <p:sp>
        <p:nvSpPr>
          <p:cNvPr id="13" name="TextBox 12"/>
          <p:cNvSpPr txBox="1"/>
          <p:nvPr/>
        </p:nvSpPr>
        <p:spPr>
          <a:xfrm>
            <a:off x="4727627" y="2323054"/>
            <a:ext cx="871264"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Review Punches</a:t>
            </a:r>
            <a:endParaRPr lang="en-US" sz="1000" dirty="0">
              <a:solidFill>
                <a:schemeClr val="bg1"/>
              </a:solidFill>
              <a:latin typeface="Times New Roman" pitchFamily="18" charset="0"/>
              <a:cs typeface="Times New Roman" pitchFamily="18" charset="0"/>
            </a:endParaRPr>
          </a:p>
        </p:txBody>
      </p:sp>
      <p:sp>
        <p:nvSpPr>
          <p:cNvPr id="15" name="TextBox 14"/>
          <p:cNvSpPr txBox="1"/>
          <p:nvPr/>
        </p:nvSpPr>
        <p:spPr>
          <a:xfrm>
            <a:off x="5724906" y="2323054"/>
            <a:ext cx="800732"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View Schedule</a:t>
            </a:r>
            <a:endParaRPr lang="en-US" sz="1000" dirty="0">
              <a:solidFill>
                <a:schemeClr val="bg1"/>
              </a:solidFill>
              <a:latin typeface="Times New Roman" pitchFamily="18" charset="0"/>
              <a:cs typeface="Times New Roman" pitchFamily="18" charset="0"/>
            </a:endParaRPr>
          </a:p>
        </p:txBody>
      </p:sp>
      <p:sp>
        <p:nvSpPr>
          <p:cNvPr id="23" name="Rounded Rectangle 22"/>
          <p:cNvSpPr/>
          <p:nvPr/>
        </p:nvSpPr>
        <p:spPr>
          <a:xfrm>
            <a:off x="6851176" y="3193577"/>
            <a:ext cx="532262" cy="5049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p:cNvGrpSpPr/>
          <p:nvPr/>
        </p:nvGrpSpPr>
        <p:grpSpPr>
          <a:xfrm>
            <a:off x="4765484" y="1446734"/>
            <a:ext cx="2501428" cy="250952"/>
            <a:chOff x="4765484" y="1446734"/>
            <a:chExt cx="2501428" cy="250952"/>
          </a:xfrm>
        </p:grpSpPr>
        <p:pic>
          <p:nvPicPr>
            <p:cNvPr id="31" name="Picture 2"/>
            <p:cNvPicPr>
              <a:picLocks noChangeAspect="1" noChangeArrowheads="1"/>
            </p:cNvPicPr>
            <p:nvPr/>
          </p:nvPicPr>
          <p:blipFill>
            <a:blip r:embed="rId6" cstate="print"/>
            <a:srcRect/>
            <a:stretch>
              <a:fillRect/>
            </a:stretch>
          </p:blipFill>
          <p:spPr bwMode="auto">
            <a:xfrm>
              <a:off x="4765484" y="1446734"/>
              <a:ext cx="2501428" cy="250952"/>
            </a:xfrm>
            <a:prstGeom prst="rect">
              <a:avLst/>
            </a:prstGeom>
            <a:noFill/>
            <a:ln w="9525">
              <a:noFill/>
              <a:miter lim="800000"/>
              <a:headEnd/>
              <a:tailEnd/>
            </a:ln>
          </p:spPr>
        </p:pic>
        <p:sp>
          <p:nvSpPr>
            <p:cNvPr id="32" name="TextBox 31"/>
            <p:cNvSpPr txBox="1"/>
            <p:nvPr/>
          </p:nvSpPr>
          <p:spPr>
            <a:xfrm>
              <a:off x="5191125" y="1475378"/>
              <a:ext cx="409599"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English</a:t>
              </a:r>
              <a:endParaRPr lang="en-US" sz="1000" dirty="0">
                <a:solidFill>
                  <a:schemeClr val="bg1"/>
                </a:solidFill>
                <a:latin typeface="Times New Roman" pitchFamily="18" charset="0"/>
                <a:cs typeface="Times New Roman" pitchFamily="18" charset="0"/>
              </a:endParaRPr>
            </a:p>
          </p:txBody>
        </p:sp>
        <p:sp>
          <p:nvSpPr>
            <p:cNvPr id="33" name="TextBox 32"/>
            <p:cNvSpPr txBox="1"/>
            <p:nvPr/>
          </p:nvSpPr>
          <p:spPr>
            <a:xfrm>
              <a:off x="6422837" y="1475378"/>
              <a:ext cx="454483"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Français</a:t>
              </a:r>
              <a:endParaRPr lang="en-US" sz="1000" dirty="0">
                <a:solidFill>
                  <a:schemeClr val="bg1"/>
                </a:solidFill>
                <a:latin typeface="Times New Roman" pitchFamily="18" charset="0"/>
                <a:cs typeface="Times New Roman" pitchFamily="18" charset="0"/>
              </a:endParaRPr>
            </a:p>
          </p:txBody>
        </p:sp>
        <p:sp>
          <p:nvSpPr>
            <p:cNvPr id="34" name="TextBox 33"/>
            <p:cNvSpPr txBox="1"/>
            <p:nvPr/>
          </p:nvSpPr>
          <p:spPr>
            <a:xfrm>
              <a:off x="5781675" y="1475378"/>
              <a:ext cx="432041" cy="172355"/>
            </a:xfrm>
            <a:prstGeom prst="rect">
              <a:avLst/>
            </a:prstGeom>
            <a:noFill/>
          </p:spPr>
          <p:txBody>
            <a:bodyPr wrap="none" lIns="9144" tIns="9144" rIns="9144" bIns="9144" rtlCol="0" anchor="ctr" anchorCtr="0">
              <a:spAutoFit/>
            </a:bodyPr>
            <a:lstStyle/>
            <a:p>
              <a:r>
                <a:rPr lang="en-US" sz="1000" dirty="0" smtClean="0">
                  <a:solidFill>
                    <a:schemeClr val="bg1"/>
                  </a:solidFill>
                  <a:latin typeface="Times New Roman" pitchFamily="18" charset="0"/>
                  <a:cs typeface="Times New Roman" pitchFamily="18" charset="0"/>
                </a:rPr>
                <a:t>Español</a:t>
              </a:r>
              <a:endParaRPr lang="en-US" sz="1000" dirty="0">
                <a:solidFill>
                  <a:schemeClr val="bg1"/>
                </a:solidFill>
                <a:latin typeface="Times New Roman" pitchFamily="18" charset="0"/>
                <a:cs typeface="Times New Roman" pitchFamily="18" charset="0"/>
              </a:endParaRPr>
            </a:p>
          </p:txBody>
        </p:sp>
      </p:grpSp>
      <p:pic>
        <p:nvPicPr>
          <p:cNvPr id="36" name="Picture 2"/>
          <p:cNvPicPr>
            <a:picLocks noChangeAspect="1" noChangeArrowheads="1"/>
          </p:cNvPicPr>
          <p:nvPr/>
        </p:nvPicPr>
        <p:blipFill>
          <a:blip r:embed="rId7" cstate="print"/>
          <a:srcRect/>
          <a:stretch>
            <a:fillRect/>
          </a:stretch>
        </p:blipFill>
        <p:spPr bwMode="auto">
          <a:xfrm>
            <a:off x="5272001" y="1751448"/>
            <a:ext cx="1980953" cy="295238"/>
          </a:xfrm>
          <a:prstGeom prst="rect">
            <a:avLst/>
          </a:prstGeom>
          <a:noFill/>
          <a:ln w="9525">
            <a:noFill/>
            <a:miter lim="800000"/>
            <a:headEnd/>
            <a:tailEnd/>
          </a:ln>
        </p:spPr>
      </p:pic>
      <p:pic>
        <p:nvPicPr>
          <p:cNvPr id="3074" name="Picture 2" descr="C:\7.0_projects\kronos_terminal_ee_training_kit\7.0_development\images\InTouch_icons_50x50n\Punch_50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0525" y="2495409"/>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7.0_projects\kronos_terminal_ee_training_kit\7.0_development\images\InTouch_icons_50x50n\ReviewPunches_50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5134" y="2495409"/>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7.0_projects\kronos_terminal_ee_training_kit\7.0_development\images\InTouch_icons_50x50n\ViewSchedule_50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87147" y="2495409"/>
            <a:ext cx="476250" cy="47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sz="3000" dirty="0" smtClean="0">
                <a:cs typeface="Arial" charset="0"/>
              </a:rPr>
              <a:t>Questions?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Navigating the Kronos InTouch Terminal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multiple languages</a:t>
            </a:r>
            <a:endParaRPr lang="en-US" dirty="0"/>
          </a:p>
        </p:txBody>
      </p:sp>
      <p:sp>
        <p:nvSpPr>
          <p:cNvPr id="3" name="Text Placeholder 2"/>
          <p:cNvSpPr>
            <a:spLocks noGrp="1"/>
          </p:cNvSpPr>
          <p:nvPr>
            <p:ph type="body" sz="quarter" idx="11"/>
          </p:nvPr>
        </p:nvSpPr>
        <p:spPr/>
        <p:txBody>
          <a:bodyPr/>
          <a:lstStyle/>
          <a:p>
            <a:r>
              <a:rPr lang="en-US" dirty="0" smtClean="0"/>
              <a:t>You can use the terminal in the language of your choice</a:t>
            </a:r>
            <a:endParaRPr lang="en-US" dirty="0"/>
          </a:p>
        </p:txBody>
      </p:sp>
      <p:pic>
        <p:nvPicPr>
          <p:cNvPr id="7" name="Picture 6" descr="InTouch_screen_display.bmp"/>
          <p:cNvPicPr>
            <a:picLocks noChangeAspect="1"/>
          </p:cNvPicPr>
          <p:nvPr/>
        </p:nvPicPr>
        <p:blipFill>
          <a:blip r:embed="rId3" cstate="print"/>
          <a:stretch>
            <a:fillRect/>
          </a:stretch>
        </p:blipFill>
        <p:spPr>
          <a:xfrm>
            <a:off x="586896" y="1786489"/>
            <a:ext cx="7828572" cy="4742858"/>
          </a:xfrm>
          <a:prstGeom prst="rect">
            <a:avLst/>
          </a:prstGeom>
        </p:spPr>
      </p:pic>
      <p:pic>
        <p:nvPicPr>
          <p:cNvPr id="16" name="Picture 15" descr="keypad.bmp"/>
          <p:cNvPicPr>
            <a:picLocks noChangeAspect="1"/>
          </p:cNvPicPr>
          <p:nvPr/>
        </p:nvPicPr>
        <p:blipFill>
          <a:blip r:embed="rId4" cstate="print"/>
          <a:stretch>
            <a:fillRect/>
          </a:stretch>
        </p:blipFill>
        <p:spPr>
          <a:xfrm>
            <a:off x="7725521" y="5691635"/>
            <a:ext cx="571429" cy="333333"/>
          </a:xfrm>
          <a:prstGeom prst="rect">
            <a:avLst/>
          </a:prstGeom>
        </p:spPr>
      </p:pic>
      <p:grpSp>
        <p:nvGrpSpPr>
          <p:cNvPr id="21" name="Group 20"/>
          <p:cNvGrpSpPr/>
          <p:nvPr/>
        </p:nvGrpSpPr>
        <p:grpSpPr>
          <a:xfrm>
            <a:off x="3289110" y="1856309"/>
            <a:ext cx="5047327" cy="506366"/>
            <a:chOff x="3289110" y="1780109"/>
            <a:chExt cx="5047327" cy="506366"/>
          </a:xfrm>
        </p:grpSpPr>
        <p:pic>
          <p:nvPicPr>
            <p:cNvPr id="1026" name="Picture 2"/>
            <p:cNvPicPr>
              <a:picLocks noChangeAspect="1" noChangeArrowheads="1"/>
            </p:cNvPicPr>
            <p:nvPr/>
          </p:nvPicPr>
          <p:blipFill>
            <a:blip r:embed="rId5" cstate="print"/>
            <a:srcRect/>
            <a:stretch>
              <a:fillRect/>
            </a:stretch>
          </p:blipFill>
          <p:spPr bwMode="auto">
            <a:xfrm>
              <a:off x="3289110" y="1780109"/>
              <a:ext cx="5047327" cy="506366"/>
            </a:xfrm>
            <a:prstGeom prst="rect">
              <a:avLst/>
            </a:prstGeom>
            <a:noFill/>
            <a:ln w="9525">
              <a:noFill/>
              <a:miter lim="800000"/>
              <a:headEnd/>
              <a:tailEnd/>
            </a:ln>
          </p:spPr>
        </p:pic>
        <p:sp>
          <p:nvSpPr>
            <p:cNvPr id="18" name="TextBox 17"/>
            <p:cNvSpPr txBox="1"/>
            <p:nvPr/>
          </p:nvSpPr>
          <p:spPr>
            <a:xfrm>
              <a:off x="4114800" y="1866900"/>
              <a:ext cx="723788" cy="295466"/>
            </a:xfrm>
            <a:prstGeom prst="rect">
              <a:avLst/>
            </a:prstGeom>
            <a:noFill/>
          </p:spPr>
          <p:txBody>
            <a:bodyPr wrap="none" lIns="9144" tIns="9144" rIns="9144" bIns="9144" rtlCol="0" anchor="ctr" anchorCtr="0">
              <a:spAutoFit/>
            </a:bodyPr>
            <a:lstStyle/>
            <a:p>
              <a:r>
                <a:rPr lang="en-US" dirty="0" smtClean="0">
                  <a:solidFill>
                    <a:schemeClr val="bg1"/>
                  </a:solidFill>
                  <a:latin typeface="Times New Roman" pitchFamily="18" charset="0"/>
                  <a:cs typeface="Times New Roman" pitchFamily="18" charset="0"/>
                </a:rPr>
                <a:t>English</a:t>
              </a:r>
              <a:endParaRPr lang="en-US" dirty="0">
                <a:solidFill>
                  <a:schemeClr val="bg1"/>
                </a:solidFill>
                <a:latin typeface="Times New Roman" pitchFamily="18" charset="0"/>
                <a:cs typeface="Times New Roman" pitchFamily="18" charset="0"/>
              </a:endParaRPr>
            </a:p>
          </p:txBody>
        </p:sp>
        <p:sp>
          <p:nvSpPr>
            <p:cNvPr id="19" name="TextBox 18"/>
            <p:cNvSpPr txBox="1"/>
            <p:nvPr/>
          </p:nvSpPr>
          <p:spPr>
            <a:xfrm>
              <a:off x="6724650" y="1857375"/>
              <a:ext cx="800732" cy="295466"/>
            </a:xfrm>
            <a:prstGeom prst="rect">
              <a:avLst/>
            </a:prstGeom>
            <a:noFill/>
          </p:spPr>
          <p:txBody>
            <a:bodyPr wrap="none" lIns="9144" tIns="9144" rIns="9144" bIns="9144" rtlCol="0" anchor="ctr" anchorCtr="0">
              <a:spAutoFit/>
            </a:bodyPr>
            <a:lstStyle/>
            <a:p>
              <a:r>
                <a:rPr lang="en-US" dirty="0" smtClean="0">
                  <a:solidFill>
                    <a:schemeClr val="bg1"/>
                  </a:solidFill>
                  <a:latin typeface="Times New Roman" pitchFamily="18" charset="0"/>
                  <a:cs typeface="Times New Roman" pitchFamily="18" charset="0"/>
                </a:rPr>
                <a:t>Français</a:t>
              </a:r>
              <a:endParaRPr lang="en-US" dirty="0">
                <a:solidFill>
                  <a:schemeClr val="bg1"/>
                </a:solidFill>
                <a:latin typeface="Times New Roman" pitchFamily="18" charset="0"/>
                <a:cs typeface="Times New Roman" pitchFamily="18" charset="0"/>
              </a:endParaRPr>
            </a:p>
          </p:txBody>
        </p:sp>
        <p:sp>
          <p:nvSpPr>
            <p:cNvPr id="20" name="TextBox 19"/>
            <p:cNvSpPr txBox="1"/>
            <p:nvPr/>
          </p:nvSpPr>
          <p:spPr>
            <a:xfrm>
              <a:off x="5410200" y="1866900"/>
              <a:ext cx="762260" cy="295466"/>
            </a:xfrm>
            <a:prstGeom prst="rect">
              <a:avLst/>
            </a:prstGeom>
            <a:noFill/>
          </p:spPr>
          <p:txBody>
            <a:bodyPr wrap="none" lIns="9144" tIns="9144" rIns="9144" bIns="9144" rtlCol="0" anchor="ctr" anchorCtr="0">
              <a:spAutoFit/>
            </a:bodyPr>
            <a:lstStyle/>
            <a:p>
              <a:r>
                <a:rPr lang="en-US" dirty="0" smtClean="0">
                  <a:solidFill>
                    <a:schemeClr val="bg1"/>
                  </a:solidFill>
                  <a:latin typeface="Times New Roman" pitchFamily="18" charset="0"/>
                  <a:cs typeface="Times New Roman" pitchFamily="18" charset="0"/>
                </a:rPr>
                <a:t>Español</a:t>
              </a:r>
              <a:endParaRPr lang="en-US" dirty="0">
                <a:solidFill>
                  <a:schemeClr val="bg1"/>
                </a:solidFill>
                <a:latin typeface="Times New Roman" pitchFamily="18" charset="0"/>
                <a:cs typeface="Times New Roman" pitchFamily="18" charset="0"/>
              </a:endParaRPr>
            </a:p>
          </p:txBody>
        </p:sp>
      </p:grpSp>
      <p:sp>
        <p:nvSpPr>
          <p:cNvPr id="22" name="Rounded Rectangle 21"/>
          <p:cNvSpPr/>
          <p:nvPr/>
        </p:nvSpPr>
        <p:spPr>
          <a:xfrm>
            <a:off x="3261101" y="1801244"/>
            <a:ext cx="5119573" cy="60457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2" name="Picture 2"/>
          <p:cNvPicPr>
            <a:picLocks noChangeAspect="1" noChangeArrowheads="1"/>
          </p:cNvPicPr>
          <p:nvPr/>
        </p:nvPicPr>
        <p:blipFill>
          <a:blip r:embed="rId6" cstate="print"/>
          <a:srcRect/>
          <a:stretch>
            <a:fillRect/>
          </a:stretch>
        </p:blipFill>
        <p:spPr bwMode="auto">
          <a:xfrm>
            <a:off x="5879200" y="2492493"/>
            <a:ext cx="2476191" cy="369048"/>
          </a:xfrm>
          <a:prstGeom prst="rect">
            <a:avLst/>
          </a:prstGeom>
          <a:noFill/>
          <a:ln w="9525">
            <a:noFill/>
            <a:miter lim="800000"/>
            <a:headEnd/>
            <a:tailEnd/>
          </a:ln>
        </p:spPr>
      </p:pic>
      <p:grpSp>
        <p:nvGrpSpPr>
          <p:cNvPr id="33" name="Group 32"/>
          <p:cNvGrpSpPr/>
          <p:nvPr/>
        </p:nvGrpSpPr>
        <p:grpSpPr>
          <a:xfrm>
            <a:off x="1687780" y="3038722"/>
            <a:ext cx="5762202" cy="2539734"/>
            <a:chOff x="1687780" y="3038722"/>
            <a:chExt cx="5762202" cy="2539734"/>
          </a:xfrm>
        </p:grpSpPr>
        <p:sp>
          <p:nvSpPr>
            <p:cNvPr id="28" name="TextBox 27"/>
            <p:cNvSpPr txBox="1"/>
            <p:nvPr/>
          </p:nvSpPr>
          <p:spPr>
            <a:xfrm>
              <a:off x="1728606" y="4446103"/>
              <a:ext cx="966098"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View Timecard</a:t>
              </a:r>
              <a:endParaRPr lang="en-US" sz="1200" dirty="0">
                <a:solidFill>
                  <a:schemeClr val="bg1"/>
                </a:solidFill>
                <a:latin typeface="Times New Roman" pitchFamily="18" charset="0"/>
                <a:cs typeface="Times New Roman" pitchFamily="18" charset="0"/>
              </a:endParaRPr>
            </a:p>
          </p:txBody>
        </p:sp>
        <p:sp>
          <p:nvSpPr>
            <p:cNvPr id="29" name="TextBox 28"/>
            <p:cNvSpPr txBox="1"/>
            <p:nvPr/>
          </p:nvSpPr>
          <p:spPr>
            <a:xfrm>
              <a:off x="3249236" y="4446103"/>
              <a:ext cx="920893"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View Accruals</a:t>
              </a:r>
              <a:endParaRPr lang="en-US" sz="1200" dirty="0">
                <a:solidFill>
                  <a:schemeClr val="bg1"/>
                </a:solidFill>
                <a:latin typeface="Times New Roman" pitchFamily="18" charset="0"/>
                <a:cs typeface="Times New Roman" pitchFamily="18" charset="0"/>
              </a:endParaRPr>
            </a:p>
          </p:txBody>
        </p:sp>
        <p:sp>
          <p:nvSpPr>
            <p:cNvPr id="30" name="TextBox 29"/>
            <p:cNvSpPr txBox="1"/>
            <p:nvPr/>
          </p:nvSpPr>
          <p:spPr>
            <a:xfrm>
              <a:off x="4724661" y="4446103"/>
              <a:ext cx="946991"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View Schedule</a:t>
              </a:r>
              <a:endParaRPr lang="en-US" sz="1200" dirty="0">
                <a:solidFill>
                  <a:schemeClr val="bg1"/>
                </a:solidFill>
                <a:latin typeface="Times New Roman" pitchFamily="18" charset="0"/>
                <a:cs typeface="Times New Roman" pitchFamily="18" charset="0"/>
              </a:endParaRPr>
            </a:p>
          </p:txBody>
        </p:sp>
        <p:sp>
          <p:nvSpPr>
            <p:cNvPr id="31" name="TextBox 30"/>
            <p:cNvSpPr txBox="1"/>
            <p:nvPr/>
          </p:nvSpPr>
          <p:spPr>
            <a:xfrm>
              <a:off x="6226185" y="4446103"/>
              <a:ext cx="1223797"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Approve Timecard</a:t>
              </a:r>
              <a:endParaRPr lang="en-US" sz="1200" dirty="0">
                <a:solidFill>
                  <a:schemeClr val="bg1"/>
                </a:solidFill>
                <a:latin typeface="Times New Roman" pitchFamily="18" charset="0"/>
                <a:cs typeface="Times New Roman" pitchFamily="18" charset="0"/>
              </a:endParaRPr>
            </a:p>
          </p:txBody>
        </p:sp>
        <p:pic>
          <p:nvPicPr>
            <p:cNvPr id="4102" name="Picture 6" descr="C:\7.0_projects\kronos_terminal_ee_training_kit\7.0_development\images\InTouch_icons_110x110n\ViewTimecard_110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7780" y="4530706"/>
              <a:ext cx="1047750" cy="104775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228932" y="3038722"/>
              <a:ext cx="956224"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Remove Punch</a:t>
              </a:r>
              <a:endParaRPr lang="en-US" sz="1200" dirty="0">
                <a:solidFill>
                  <a:schemeClr val="bg1"/>
                </a:solidFill>
                <a:latin typeface="Times New Roman" pitchFamily="18" charset="0"/>
                <a:cs typeface="Times New Roman" pitchFamily="18" charset="0"/>
              </a:endParaRPr>
            </a:p>
          </p:txBody>
        </p:sp>
        <p:sp>
          <p:nvSpPr>
            <p:cNvPr id="26" name="TextBox 25"/>
            <p:cNvSpPr txBox="1"/>
            <p:nvPr/>
          </p:nvSpPr>
          <p:spPr>
            <a:xfrm>
              <a:off x="4849355" y="3038722"/>
              <a:ext cx="803938"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Cancel Meal</a:t>
              </a:r>
              <a:endParaRPr lang="en-US" sz="1200" dirty="0">
                <a:solidFill>
                  <a:schemeClr val="bg1"/>
                </a:solidFill>
                <a:latin typeface="Times New Roman" pitchFamily="18" charset="0"/>
                <a:cs typeface="Times New Roman" pitchFamily="18" charset="0"/>
              </a:endParaRPr>
            </a:p>
          </p:txBody>
        </p:sp>
        <p:sp>
          <p:nvSpPr>
            <p:cNvPr id="27" name="TextBox 26"/>
            <p:cNvSpPr txBox="1"/>
            <p:nvPr/>
          </p:nvSpPr>
          <p:spPr>
            <a:xfrm>
              <a:off x="6317492" y="3038722"/>
              <a:ext cx="1041182"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Review Punches</a:t>
              </a:r>
              <a:endParaRPr lang="en-US" sz="1200" dirty="0">
                <a:solidFill>
                  <a:schemeClr val="bg1"/>
                </a:solidFill>
                <a:latin typeface="Times New Roman" pitchFamily="18" charset="0"/>
                <a:cs typeface="Times New Roman" pitchFamily="18" charset="0"/>
              </a:endParaRPr>
            </a:p>
          </p:txBody>
        </p:sp>
        <p:pic>
          <p:nvPicPr>
            <p:cNvPr id="4104" name="Picture 8" descr="C:\7.0_projects\kronos_terminal_ee_training_kit\7.0_development\images\InTouch_icons_110x110n\DeletePunch_110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9923" y="3133972"/>
              <a:ext cx="1047750" cy="10477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858578" y="3038722"/>
              <a:ext cx="706155"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Add Punch</a:t>
              </a:r>
              <a:endParaRPr lang="en-US" sz="1200" dirty="0">
                <a:solidFill>
                  <a:schemeClr val="bg1"/>
                </a:solidFill>
                <a:latin typeface="Times New Roman" pitchFamily="18" charset="0"/>
                <a:cs typeface="Times New Roman" pitchFamily="18" charset="0"/>
              </a:endParaRPr>
            </a:p>
          </p:txBody>
        </p:sp>
        <p:pic>
          <p:nvPicPr>
            <p:cNvPr id="4103" name="Picture 7" descr="C:\7.0_projects\kronos_terminal_ee_training_kit\7.0_development\images\InTouch_icons_110x110n\AddPunch_110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7780" y="3133972"/>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7.0_projects\kronos_terminal_ee_training_kit\7.0_development\images\InTouch_icons_110x110n\CancelMealDeduction_110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2066" y="3133972"/>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7.0_projects\kronos_terminal_ee_training_kit\7.0_development\images\InTouch_icons_110x110n\ReviewPunches_110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4208" y="3133972"/>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7.0_projects\kronos_terminal_ee_training_kit\7.0_development\images\InTouch_icons_110x110n\ViewAccruals_110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29923" y="4530706"/>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7.0_projects\kronos_terminal_ee_training_kit\7.0_development\images\InTouch_icons_110x110n\ViewSchedule_110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72066" y="4530706"/>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C:\7.0_projects\kronos_terminal_ee_training_kit\7.0_development\images\InTouch_icons_110x110n\ApproveTimecard_110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14208" y="4530706"/>
              <a:ext cx="1047750" cy="10477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multiple languages</a:t>
            </a:r>
            <a:endParaRPr lang="en-US" dirty="0"/>
          </a:p>
        </p:txBody>
      </p:sp>
      <p:sp>
        <p:nvSpPr>
          <p:cNvPr id="3" name="Text Placeholder 2"/>
          <p:cNvSpPr>
            <a:spLocks noGrp="1"/>
          </p:cNvSpPr>
          <p:nvPr>
            <p:ph type="body" sz="quarter" idx="11"/>
          </p:nvPr>
        </p:nvSpPr>
        <p:spPr/>
        <p:txBody>
          <a:bodyPr/>
          <a:lstStyle/>
          <a:p>
            <a:r>
              <a:rPr lang="en-US" dirty="0" smtClean="0">
                <a:latin typeface="Calibri" pitchFamily="34" charset="0"/>
              </a:rPr>
              <a:t>To select a soft key, press the corresponding icon</a:t>
            </a:r>
            <a:endParaRPr lang="en-US" dirty="0"/>
          </a:p>
        </p:txBody>
      </p:sp>
      <p:pic>
        <p:nvPicPr>
          <p:cNvPr id="7" name="Picture 6" descr="InTouch_screen_display.bmp"/>
          <p:cNvPicPr>
            <a:picLocks noChangeAspect="1"/>
          </p:cNvPicPr>
          <p:nvPr/>
        </p:nvPicPr>
        <p:blipFill>
          <a:blip r:embed="rId3" cstate="print"/>
          <a:stretch>
            <a:fillRect/>
          </a:stretch>
        </p:blipFill>
        <p:spPr>
          <a:xfrm>
            <a:off x="586896" y="1786489"/>
            <a:ext cx="7828572" cy="4742858"/>
          </a:xfrm>
          <a:prstGeom prst="rect">
            <a:avLst/>
          </a:prstGeom>
        </p:spPr>
      </p:pic>
      <p:pic>
        <p:nvPicPr>
          <p:cNvPr id="16" name="Picture 15" descr="keypad.bmp"/>
          <p:cNvPicPr>
            <a:picLocks noChangeAspect="1"/>
          </p:cNvPicPr>
          <p:nvPr/>
        </p:nvPicPr>
        <p:blipFill>
          <a:blip r:embed="rId4" cstate="print"/>
          <a:stretch>
            <a:fillRect/>
          </a:stretch>
        </p:blipFill>
        <p:spPr>
          <a:xfrm>
            <a:off x="7725521" y="5691635"/>
            <a:ext cx="571429" cy="333333"/>
          </a:xfrm>
          <a:prstGeom prst="rect">
            <a:avLst/>
          </a:prstGeom>
        </p:spPr>
      </p:pic>
      <p:grpSp>
        <p:nvGrpSpPr>
          <p:cNvPr id="4" name="Group 20"/>
          <p:cNvGrpSpPr/>
          <p:nvPr/>
        </p:nvGrpSpPr>
        <p:grpSpPr>
          <a:xfrm>
            <a:off x="3289110" y="1856309"/>
            <a:ext cx="5047327" cy="506366"/>
            <a:chOff x="3289110" y="1780109"/>
            <a:chExt cx="5047327" cy="506366"/>
          </a:xfrm>
        </p:grpSpPr>
        <p:pic>
          <p:nvPicPr>
            <p:cNvPr id="1026" name="Picture 2"/>
            <p:cNvPicPr>
              <a:picLocks noChangeAspect="1" noChangeArrowheads="1"/>
            </p:cNvPicPr>
            <p:nvPr/>
          </p:nvPicPr>
          <p:blipFill>
            <a:blip r:embed="rId5" cstate="print"/>
            <a:srcRect/>
            <a:stretch>
              <a:fillRect/>
            </a:stretch>
          </p:blipFill>
          <p:spPr bwMode="auto">
            <a:xfrm>
              <a:off x="3289110" y="1780109"/>
              <a:ext cx="5047327" cy="506366"/>
            </a:xfrm>
            <a:prstGeom prst="rect">
              <a:avLst/>
            </a:prstGeom>
            <a:noFill/>
            <a:ln w="9525">
              <a:noFill/>
              <a:miter lim="800000"/>
              <a:headEnd/>
              <a:tailEnd/>
            </a:ln>
          </p:spPr>
        </p:pic>
        <p:sp>
          <p:nvSpPr>
            <p:cNvPr id="18" name="TextBox 17"/>
            <p:cNvSpPr txBox="1"/>
            <p:nvPr/>
          </p:nvSpPr>
          <p:spPr>
            <a:xfrm>
              <a:off x="4114800" y="1866900"/>
              <a:ext cx="723788" cy="295466"/>
            </a:xfrm>
            <a:prstGeom prst="rect">
              <a:avLst/>
            </a:prstGeom>
            <a:noFill/>
          </p:spPr>
          <p:txBody>
            <a:bodyPr wrap="none" lIns="9144" tIns="9144" rIns="9144" bIns="9144" rtlCol="0" anchor="ctr" anchorCtr="0">
              <a:spAutoFit/>
            </a:bodyPr>
            <a:lstStyle/>
            <a:p>
              <a:r>
                <a:rPr lang="en-US" dirty="0" smtClean="0">
                  <a:solidFill>
                    <a:schemeClr val="bg1"/>
                  </a:solidFill>
                  <a:latin typeface="Times New Roman" pitchFamily="18" charset="0"/>
                  <a:cs typeface="Times New Roman" pitchFamily="18" charset="0"/>
                </a:rPr>
                <a:t>English</a:t>
              </a:r>
              <a:endParaRPr lang="en-US" dirty="0">
                <a:solidFill>
                  <a:schemeClr val="bg1"/>
                </a:solidFill>
                <a:latin typeface="Times New Roman" pitchFamily="18" charset="0"/>
                <a:cs typeface="Times New Roman" pitchFamily="18" charset="0"/>
              </a:endParaRPr>
            </a:p>
          </p:txBody>
        </p:sp>
        <p:sp>
          <p:nvSpPr>
            <p:cNvPr id="19" name="TextBox 18"/>
            <p:cNvSpPr txBox="1"/>
            <p:nvPr/>
          </p:nvSpPr>
          <p:spPr>
            <a:xfrm>
              <a:off x="6724650" y="1857375"/>
              <a:ext cx="800732" cy="295466"/>
            </a:xfrm>
            <a:prstGeom prst="rect">
              <a:avLst/>
            </a:prstGeom>
            <a:noFill/>
          </p:spPr>
          <p:txBody>
            <a:bodyPr wrap="none" lIns="9144" tIns="9144" rIns="9144" bIns="9144" rtlCol="0" anchor="ctr" anchorCtr="0">
              <a:spAutoFit/>
            </a:bodyPr>
            <a:lstStyle/>
            <a:p>
              <a:r>
                <a:rPr lang="en-US" dirty="0" smtClean="0">
                  <a:solidFill>
                    <a:schemeClr val="bg1"/>
                  </a:solidFill>
                  <a:latin typeface="Times New Roman" pitchFamily="18" charset="0"/>
                  <a:cs typeface="Times New Roman" pitchFamily="18" charset="0"/>
                </a:rPr>
                <a:t>Français</a:t>
              </a:r>
              <a:endParaRPr lang="en-US" dirty="0">
                <a:solidFill>
                  <a:schemeClr val="bg1"/>
                </a:solidFill>
                <a:latin typeface="Times New Roman" pitchFamily="18" charset="0"/>
                <a:cs typeface="Times New Roman" pitchFamily="18" charset="0"/>
              </a:endParaRPr>
            </a:p>
          </p:txBody>
        </p:sp>
        <p:sp>
          <p:nvSpPr>
            <p:cNvPr id="20" name="TextBox 19"/>
            <p:cNvSpPr txBox="1"/>
            <p:nvPr/>
          </p:nvSpPr>
          <p:spPr>
            <a:xfrm>
              <a:off x="5410200" y="1866900"/>
              <a:ext cx="762260" cy="295466"/>
            </a:xfrm>
            <a:prstGeom prst="rect">
              <a:avLst/>
            </a:prstGeom>
            <a:noFill/>
          </p:spPr>
          <p:txBody>
            <a:bodyPr wrap="none" lIns="9144" tIns="9144" rIns="9144" bIns="9144" rtlCol="0" anchor="ctr" anchorCtr="0">
              <a:spAutoFit/>
            </a:bodyPr>
            <a:lstStyle/>
            <a:p>
              <a:r>
                <a:rPr lang="en-US" dirty="0" smtClean="0">
                  <a:solidFill>
                    <a:schemeClr val="bg1"/>
                  </a:solidFill>
                  <a:latin typeface="Times New Roman" pitchFamily="18" charset="0"/>
                  <a:cs typeface="Times New Roman" pitchFamily="18" charset="0"/>
                </a:rPr>
                <a:t>Español</a:t>
              </a:r>
              <a:endParaRPr lang="en-US" dirty="0">
                <a:solidFill>
                  <a:schemeClr val="bg1"/>
                </a:solidFill>
                <a:latin typeface="Times New Roman" pitchFamily="18" charset="0"/>
                <a:cs typeface="Times New Roman" pitchFamily="18" charset="0"/>
              </a:endParaRPr>
            </a:p>
          </p:txBody>
        </p:sp>
      </p:grpSp>
      <p:pic>
        <p:nvPicPr>
          <p:cNvPr id="32" name="Picture 2"/>
          <p:cNvPicPr>
            <a:picLocks noChangeAspect="1" noChangeArrowheads="1"/>
          </p:cNvPicPr>
          <p:nvPr/>
        </p:nvPicPr>
        <p:blipFill>
          <a:blip r:embed="rId6" cstate="print"/>
          <a:srcRect/>
          <a:stretch>
            <a:fillRect/>
          </a:stretch>
        </p:blipFill>
        <p:spPr bwMode="auto">
          <a:xfrm>
            <a:off x="5879200" y="2492493"/>
            <a:ext cx="2476191" cy="369048"/>
          </a:xfrm>
          <a:prstGeom prst="rect">
            <a:avLst/>
          </a:prstGeom>
          <a:noFill/>
          <a:ln w="9525">
            <a:noFill/>
            <a:miter lim="800000"/>
            <a:headEnd/>
            <a:tailEnd/>
          </a:ln>
        </p:spPr>
      </p:pic>
      <p:sp>
        <p:nvSpPr>
          <p:cNvPr id="22" name="Rounded Rectangle 21"/>
          <p:cNvSpPr/>
          <p:nvPr/>
        </p:nvSpPr>
        <p:spPr>
          <a:xfrm>
            <a:off x="1646986" y="2826962"/>
            <a:ext cx="5978315" cy="295363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1687780" y="3038722"/>
            <a:ext cx="5762202" cy="2539734"/>
            <a:chOff x="1687780" y="3038722"/>
            <a:chExt cx="5762202" cy="2539734"/>
          </a:xfrm>
        </p:grpSpPr>
        <p:sp>
          <p:nvSpPr>
            <p:cNvPr id="34" name="TextBox 33"/>
            <p:cNvSpPr txBox="1"/>
            <p:nvPr/>
          </p:nvSpPr>
          <p:spPr>
            <a:xfrm>
              <a:off x="1728606" y="4446103"/>
              <a:ext cx="966098"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View Timecard</a:t>
              </a:r>
              <a:endParaRPr lang="en-US" sz="1200" dirty="0">
                <a:solidFill>
                  <a:schemeClr val="bg1"/>
                </a:solidFill>
                <a:latin typeface="Times New Roman" pitchFamily="18" charset="0"/>
                <a:cs typeface="Times New Roman" pitchFamily="18" charset="0"/>
              </a:endParaRPr>
            </a:p>
          </p:txBody>
        </p:sp>
        <p:sp>
          <p:nvSpPr>
            <p:cNvPr id="35" name="TextBox 34"/>
            <p:cNvSpPr txBox="1"/>
            <p:nvPr/>
          </p:nvSpPr>
          <p:spPr>
            <a:xfrm>
              <a:off x="3249236" y="4446103"/>
              <a:ext cx="920893"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View Accruals</a:t>
              </a:r>
              <a:endParaRPr lang="en-US" sz="1200" dirty="0">
                <a:solidFill>
                  <a:schemeClr val="bg1"/>
                </a:solidFill>
                <a:latin typeface="Times New Roman" pitchFamily="18" charset="0"/>
                <a:cs typeface="Times New Roman" pitchFamily="18" charset="0"/>
              </a:endParaRPr>
            </a:p>
          </p:txBody>
        </p:sp>
        <p:sp>
          <p:nvSpPr>
            <p:cNvPr id="36" name="TextBox 35"/>
            <p:cNvSpPr txBox="1"/>
            <p:nvPr/>
          </p:nvSpPr>
          <p:spPr>
            <a:xfrm>
              <a:off x="4724661" y="4446103"/>
              <a:ext cx="946991"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View Schedule</a:t>
              </a:r>
              <a:endParaRPr lang="en-US" sz="1200" dirty="0">
                <a:solidFill>
                  <a:schemeClr val="bg1"/>
                </a:solidFill>
                <a:latin typeface="Times New Roman" pitchFamily="18" charset="0"/>
                <a:cs typeface="Times New Roman" pitchFamily="18" charset="0"/>
              </a:endParaRPr>
            </a:p>
          </p:txBody>
        </p:sp>
        <p:sp>
          <p:nvSpPr>
            <p:cNvPr id="37" name="TextBox 36"/>
            <p:cNvSpPr txBox="1"/>
            <p:nvPr/>
          </p:nvSpPr>
          <p:spPr>
            <a:xfrm>
              <a:off x="6226185" y="4446103"/>
              <a:ext cx="1223797"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Approve Timecard</a:t>
              </a:r>
              <a:endParaRPr lang="en-US" sz="1200" dirty="0">
                <a:solidFill>
                  <a:schemeClr val="bg1"/>
                </a:solidFill>
                <a:latin typeface="Times New Roman" pitchFamily="18" charset="0"/>
                <a:cs typeface="Times New Roman" pitchFamily="18" charset="0"/>
              </a:endParaRPr>
            </a:p>
          </p:txBody>
        </p:sp>
        <p:pic>
          <p:nvPicPr>
            <p:cNvPr id="38" name="Picture 6" descr="C:\7.0_projects\kronos_terminal_ee_training_kit\7.0_development\images\InTouch_icons_110x110n\ViewTimecard_110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7780" y="4530706"/>
              <a:ext cx="1047750" cy="10477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3228932" y="3038722"/>
              <a:ext cx="956224"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Remove Punch</a:t>
              </a:r>
              <a:endParaRPr lang="en-US" sz="1200" dirty="0">
                <a:solidFill>
                  <a:schemeClr val="bg1"/>
                </a:solidFill>
                <a:latin typeface="Times New Roman" pitchFamily="18" charset="0"/>
                <a:cs typeface="Times New Roman" pitchFamily="18" charset="0"/>
              </a:endParaRPr>
            </a:p>
          </p:txBody>
        </p:sp>
        <p:sp>
          <p:nvSpPr>
            <p:cNvPr id="40" name="TextBox 39"/>
            <p:cNvSpPr txBox="1"/>
            <p:nvPr/>
          </p:nvSpPr>
          <p:spPr>
            <a:xfrm>
              <a:off x="4849355" y="3038722"/>
              <a:ext cx="803938"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Cancel Meal</a:t>
              </a:r>
              <a:endParaRPr lang="en-US" sz="1200" dirty="0">
                <a:solidFill>
                  <a:schemeClr val="bg1"/>
                </a:solidFill>
                <a:latin typeface="Times New Roman" pitchFamily="18" charset="0"/>
                <a:cs typeface="Times New Roman" pitchFamily="18" charset="0"/>
              </a:endParaRPr>
            </a:p>
          </p:txBody>
        </p:sp>
        <p:sp>
          <p:nvSpPr>
            <p:cNvPr id="41" name="TextBox 40"/>
            <p:cNvSpPr txBox="1"/>
            <p:nvPr/>
          </p:nvSpPr>
          <p:spPr>
            <a:xfrm>
              <a:off x="6317492" y="3038722"/>
              <a:ext cx="1041182"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Review Punches</a:t>
              </a:r>
              <a:endParaRPr lang="en-US" sz="1200" dirty="0">
                <a:solidFill>
                  <a:schemeClr val="bg1"/>
                </a:solidFill>
                <a:latin typeface="Times New Roman" pitchFamily="18" charset="0"/>
                <a:cs typeface="Times New Roman" pitchFamily="18" charset="0"/>
              </a:endParaRPr>
            </a:p>
          </p:txBody>
        </p:sp>
        <p:pic>
          <p:nvPicPr>
            <p:cNvPr id="42" name="Picture 8" descr="C:\7.0_projects\kronos_terminal_ee_training_kit\7.0_development\images\InTouch_icons_110x110n\DeletePunch_110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9923" y="3133972"/>
              <a:ext cx="1047750" cy="104775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1858578" y="3038722"/>
              <a:ext cx="706155"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Add Punch</a:t>
              </a:r>
              <a:endParaRPr lang="en-US" sz="1200" dirty="0">
                <a:solidFill>
                  <a:schemeClr val="bg1"/>
                </a:solidFill>
                <a:latin typeface="Times New Roman" pitchFamily="18" charset="0"/>
                <a:cs typeface="Times New Roman" pitchFamily="18" charset="0"/>
              </a:endParaRPr>
            </a:p>
          </p:txBody>
        </p:sp>
        <p:pic>
          <p:nvPicPr>
            <p:cNvPr id="44" name="Picture 7" descr="C:\7.0_projects\kronos_terminal_ee_training_kit\7.0_development\images\InTouch_icons_110x110n\AddPunch_110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7780" y="3133972"/>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9" descr="C:\7.0_projects\kronos_terminal_ee_training_kit\7.0_development\images\InTouch_icons_110x110n\CancelMealDeduction_110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2066" y="3133972"/>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C:\7.0_projects\kronos_terminal_ee_training_kit\7.0_development\images\InTouch_icons_110x110n\ReviewPunches_110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4208" y="3133972"/>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1" descr="C:\7.0_projects\kronos_terminal_ee_training_kit\7.0_development\images\InTouch_icons_110x110n\ViewAccruals_110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29923" y="4530706"/>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C:\7.0_projects\kronos_terminal_ee_training_kit\7.0_development\images\InTouch_icons_110x110n\ViewSchedule_110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72066" y="4530706"/>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3" descr="C:\7.0_projects\kronos_terminal_ee_training_kit\7.0_development\images\InTouch_icons_110x110n\ApproveTimecard_110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14208" y="4530706"/>
              <a:ext cx="1047750" cy="10477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multiple languages</a:t>
            </a:r>
            <a:endParaRPr lang="en-US" dirty="0"/>
          </a:p>
        </p:txBody>
      </p:sp>
      <p:sp>
        <p:nvSpPr>
          <p:cNvPr id="3" name="Text Placeholder 2"/>
          <p:cNvSpPr>
            <a:spLocks noGrp="1"/>
          </p:cNvSpPr>
          <p:nvPr>
            <p:ph type="body" sz="quarter" idx="11"/>
          </p:nvPr>
        </p:nvSpPr>
        <p:spPr>
          <a:xfrm>
            <a:off x="274320" y="877375"/>
            <a:ext cx="8083550" cy="5148262"/>
          </a:xfrm>
        </p:spPr>
        <p:txBody>
          <a:bodyPr/>
          <a:lstStyle/>
          <a:p>
            <a:r>
              <a:rPr lang="en-US" sz="2000" dirty="0" smtClean="0"/>
              <a:t>Use the left and right arrows to access multiple pages</a:t>
            </a:r>
          </a:p>
          <a:p>
            <a:r>
              <a:rPr lang="en-US" sz="2000" dirty="0" smtClean="0"/>
              <a:t>The indicator on the bottom lets you know how many pages are available, and what page you are currently viewing</a:t>
            </a:r>
            <a:endParaRPr lang="en-US" sz="2000" dirty="0"/>
          </a:p>
        </p:txBody>
      </p:sp>
      <p:pic>
        <p:nvPicPr>
          <p:cNvPr id="7" name="Picture 6" descr="InTouch_screen_display.bmp"/>
          <p:cNvPicPr>
            <a:picLocks noChangeAspect="1"/>
          </p:cNvPicPr>
          <p:nvPr/>
        </p:nvPicPr>
        <p:blipFill>
          <a:blip r:embed="rId3" cstate="print"/>
          <a:stretch>
            <a:fillRect/>
          </a:stretch>
        </p:blipFill>
        <p:spPr>
          <a:xfrm>
            <a:off x="586896" y="1889852"/>
            <a:ext cx="7828572" cy="4742858"/>
          </a:xfrm>
          <a:prstGeom prst="rect">
            <a:avLst/>
          </a:prstGeom>
        </p:spPr>
      </p:pic>
      <p:pic>
        <p:nvPicPr>
          <p:cNvPr id="16" name="Picture 15" descr="keypad.bmp"/>
          <p:cNvPicPr>
            <a:picLocks noChangeAspect="1"/>
          </p:cNvPicPr>
          <p:nvPr/>
        </p:nvPicPr>
        <p:blipFill>
          <a:blip r:embed="rId4" cstate="print"/>
          <a:stretch>
            <a:fillRect/>
          </a:stretch>
        </p:blipFill>
        <p:spPr>
          <a:xfrm>
            <a:off x="7725521" y="5794998"/>
            <a:ext cx="571429" cy="333333"/>
          </a:xfrm>
          <a:prstGeom prst="rect">
            <a:avLst/>
          </a:prstGeom>
        </p:spPr>
      </p:pic>
      <p:grpSp>
        <p:nvGrpSpPr>
          <p:cNvPr id="4" name="Group 20"/>
          <p:cNvGrpSpPr/>
          <p:nvPr/>
        </p:nvGrpSpPr>
        <p:grpSpPr>
          <a:xfrm>
            <a:off x="3289110" y="1959672"/>
            <a:ext cx="5047327" cy="506366"/>
            <a:chOff x="3289110" y="1780109"/>
            <a:chExt cx="5047327" cy="506366"/>
          </a:xfrm>
        </p:grpSpPr>
        <p:pic>
          <p:nvPicPr>
            <p:cNvPr id="1026" name="Picture 2"/>
            <p:cNvPicPr>
              <a:picLocks noChangeAspect="1" noChangeArrowheads="1"/>
            </p:cNvPicPr>
            <p:nvPr/>
          </p:nvPicPr>
          <p:blipFill>
            <a:blip r:embed="rId5" cstate="print"/>
            <a:srcRect/>
            <a:stretch>
              <a:fillRect/>
            </a:stretch>
          </p:blipFill>
          <p:spPr bwMode="auto">
            <a:xfrm>
              <a:off x="3289110" y="1780109"/>
              <a:ext cx="5047327" cy="506366"/>
            </a:xfrm>
            <a:prstGeom prst="rect">
              <a:avLst/>
            </a:prstGeom>
            <a:noFill/>
            <a:ln w="9525">
              <a:noFill/>
              <a:miter lim="800000"/>
              <a:headEnd/>
              <a:tailEnd/>
            </a:ln>
          </p:spPr>
        </p:pic>
        <p:sp>
          <p:nvSpPr>
            <p:cNvPr id="18" name="TextBox 17"/>
            <p:cNvSpPr txBox="1"/>
            <p:nvPr/>
          </p:nvSpPr>
          <p:spPr>
            <a:xfrm>
              <a:off x="4114800" y="1866900"/>
              <a:ext cx="723788" cy="295466"/>
            </a:xfrm>
            <a:prstGeom prst="rect">
              <a:avLst/>
            </a:prstGeom>
            <a:noFill/>
          </p:spPr>
          <p:txBody>
            <a:bodyPr wrap="none" lIns="9144" tIns="9144" rIns="9144" bIns="9144" rtlCol="0" anchor="ctr" anchorCtr="0">
              <a:spAutoFit/>
            </a:bodyPr>
            <a:lstStyle/>
            <a:p>
              <a:r>
                <a:rPr lang="en-US" dirty="0" smtClean="0">
                  <a:solidFill>
                    <a:schemeClr val="bg1"/>
                  </a:solidFill>
                  <a:latin typeface="Times New Roman" pitchFamily="18" charset="0"/>
                  <a:cs typeface="Times New Roman" pitchFamily="18" charset="0"/>
                </a:rPr>
                <a:t>English</a:t>
              </a:r>
              <a:endParaRPr lang="en-US" dirty="0">
                <a:solidFill>
                  <a:schemeClr val="bg1"/>
                </a:solidFill>
                <a:latin typeface="Times New Roman" pitchFamily="18" charset="0"/>
                <a:cs typeface="Times New Roman" pitchFamily="18" charset="0"/>
              </a:endParaRPr>
            </a:p>
          </p:txBody>
        </p:sp>
        <p:sp>
          <p:nvSpPr>
            <p:cNvPr id="19" name="TextBox 18"/>
            <p:cNvSpPr txBox="1"/>
            <p:nvPr/>
          </p:nvSpPr>
          <p:spPr>
            <a:xfrm>
              <a:off x="6724650" y="1857375"/>
              <a:ext cx="800732" cy="295466"/>
            </a:xfrm>
            <a:prstGeom prst="rect">
              <a:avLst/>
            </a:prstGeom>
            <a:noFill/>
          </p:spPr>
          <p:txBody>
            <a:bodyPr wrap="none" lIns="9144" tIns="9144" rIns="9144" bIns="9144" rtlCol="0" anchor="ctr" anchorCtr="0">
              <a:spAutoFit/>
            </a:bodyPr>
            <a:lstStyle/>
            <a:p>
              <a:r>
                <a:rPr lang="en-US" dirty="0" smtClean="0">
                  <a:solidFill>
                    <a:schemeClr val="bg1"/>
                  </a:solidFill>
                  <a:latin typeface="Times New Roman" pitchFamily="18" charset="0"/>
                  <a:cs typeface="Times New Roman" pitchFamily="18" charset="0"/>
                </a:rPr>
                <a:t>Français</a:t>
              </a:r>
              <a:endParaRPr lang="en-US" dirty="0">
                <a:solidFill>
                  <a:schemeClr val="bg1"/>
                </a:solidFill>
                <a:latin typeface="Times New Roman" pitchFamily="18" charset="0"/>
                <a:cs typeface="Times New Roman" pitchFamily="18" charset="0"/>
              </a:endParaRPr>
            </a:p>
          </p:txBody>
        </p:sp>
        <p:sp>
          <p:nvSpPr>
            <p:cNvPr id="20" name="TextBox 19"/>
            <p:cNvSpPr txBox="1"/>
            <p:nvPr/>
          </p:nvSpPr>
          <p:spPr>
            <a:xfrm>
              <a:off x="5410200" y="1866900"/>
              <a:ext cx="762260" cy="295466"/>
            </a:xfrm>
            <a:prstGeom prst="rect">
              <a:avLst/>
            </a:prstGeom>
            <a:noFill/>
          </p:spPr>
          <p:txBody>
            <a:bodyPr wrap="none" lIns="9144" tIns="9144" rIns="9144" bIns="9144" rtlCol="0" anchor="ctr" anchorCtr="0">
              <a:spAutoFit/>
            </a:bodyPr>
            <a:lstStyle/>
            <a:p>
              <a:r>
                <a:rPr lang="en-US" dirty="0" smtClean="0">
                  <a:solidFill>
                    <a:schemeClr val="bg1"/>
                  </a:solidFill>
                  <a:latin typeface="Times New Roman" pitchFamily="18" charset="0"/>
                  <a:cs typeface="Times New Roman" pitchFamily="18" charset="0"/>
                </a:rPr>
                <a:t>Español</a:t>
              </a:r>
              <a:endParaRPr lang="en-US" dirty="0">
                <a:solidFill>
                  <a:schemeClr val="bg1"/>
                </a:solidFill>
                <a:latin typeface="Times New Roman" pitchFamily="18" charset="0"/>
                <a:cs typeface="Times New Roman" pitchFamily="18" charset="0"/>
              </a:endParaRPr>
            </a:p>
          </p:txBody>
        </p:sp>
      </p:grpSp>
      <p:pic>
        <p:nvPicPr>
          <p:cNvPr id="3076" name="Picture 4" descr="C:\Users\MARIAL~1\AppData\Local\Temp\SNAGHTMLd8eabf.PNG"/>
          <p:cNvPicPr>
            <a:picLocks noChangeAspect="1" noChangeArrowheads="1"/>
          </p:cNvPicPr>
          <p:nvPr/>
        </p:nvPicPr>
        <p:blipFill>
          <a:blip r:embed="rId6" cstate="print"/>
          <a:srcRect/>
          <a:stretch>
            <a:fillRect/>
          </a:stretch>
        </p:blipFill>
        <p:spPr bwMode="auto">
          <a:xfrm rot="10800000">
            <a:off x="831436" y="4111152"/>
            <a:ext cx="390525" cy="409575"/>
          </a:xfrm>
          <a:prstGeom prst="rect">
            <a:avLst/>
          </a:prstGeom>
          <a:noFill/>
        </p:spPr>
      </p:pic>
      <p:pic>
        <p:nvPicPr>
          <p:cNvPr id="3080" name="Picture 8" descr="C:\Users\MARIAL~1\AppData\Local\Temp\SNAGHTMLd91f18.PNG"/>
          <p:cNvPicPr>
            <a:picLocks noChangeAspect="1" noChangeArrowheads="1"/>
          </p:cNvPicPr>
          <p:nvPr/>
        </p:nvPicPr>
        <p:blipFill>
          <a:blip r:embed="rId7" cstate="print"/>
          <a:srcRect/>
          <a:stretch>
            <a:fillRect/>
          </a:stretch>
        </p:blipFill>
        <p:spPr bwMode="auto">
          <a:xfrm>
            <a:off x="7828584" y="4111152"/>
            <a:ext cx="390525" cy="409575"/>
          </a:xfrm>
          <a:prstGeom prst="rect">
            <a:avLst/>
          </a:prstGeom>
          <a:noFill/>
        </p:spPr>
      </p:pic>
      <p:pic>
        <p:nvPicPr>
          <p:cNvPr id="3082" name="Picture 10" descr="C:\Users\MARIAL~1\AppData\Local\Temp\SNAGHTMLda20fc.PNG"/>
          <p:cNvPicPr>
            <a:picLocks noChangeAspect="1" noChangeArrowheads="1"/>
          </p:cNvPicPr>
          <p:nvPr/>
        </p:nvPicPr>
        <p:blipFill>
          <a:blip r:embed="rId8" cstate="print"/>
          <a:srcRect/>
          <a:stretch>
            <a:fillRect/>
          </a:stretch>
        </p:blipFill>
        <p:spPr bwMode="auto">
          <a:xfrm>
            <a:off x="4592397" y="6041635"/>
            <a:ext cx="171450" cy="219075"/>
          </a:xfrm>
          <a:prstGeom prst="rect">
            <a:avLst/>
          </a:prstGeom>
          <a:noFill/>
        </p:spPr>
      </p:pic>
      <p:pic>
        <p:nvPicPr>
          <p:cNvPr id="3084" name="Picture 12" descr="C:\Users\MARIAL~1\AppData\Local\Temp\SNAGHTMLdb9c81.PNG"/>
          <p:cNvPicPr>
            <a:picLocks noChangeAspect="1" noChangeArrowheads="1"/>
          </p:cNvPicPr>
          <p:nvPr/>
        </p:nvPicPr>
        <p:blipFill>
          <a:blip r:embed="rId9" cstate="print"/>
          <a:srcRect/>
          <a:stretch>
            <a:fillRect/>
          </a:stretch>
        </p:blipFill>
        <p:spPr bwMode="auto">
          <a:xfrm>
            <a:off x="4473127" y="6100359"/>
            <a:ext cx="85725" cy="85725"/>
          </a:xfrm>
          <a:prstGeom prst="rect">
            <a:avLst/>
          </a:prstGeom>
          <a:noFill/>
        </p:spPr>
      </p:pic>
      <p:sp>
        <p:nvSpPr>
          <p:cNvPr id="38" name="Rounded Rectangle 37"/>
          <p:cNvSpPr/>
          <p:nvPr/>
        </p:nvSpPr>
        <p:spPr>
          <a:xfrm>
            <a:off x="700460" y="3979117"/>
            <a:ext cx="691279" cy="658105"/>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ounded Rectangle 38"/>
          <p:cNvSpPr/>
          <p:nvPr/>
        </p:nvSpPr>
        <p:spPr>
          <a:xfrm>
            <a:off x="7663879" y="3979117"/>
            <a:ext cx="691279" cy="658105"/>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ounded Rectangle 39"/>
          <p:cNvSpPr/>
          <p:nvPr/>
        </p:nvSpPr>
        <p:spPr>
          <a:xfrm>
            <a:off x="4255993" y="6019749"/>
            <a:ext cx="691279" cy="229738"/>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4" name="Group 53"/>
          <p:cNvGrpSpPr/>
          <p:nvPr/>
        </p:nvGrpSpPr>
        <p:grpSpPr>
          <a:xfrm>
            <a:off x="1687780" y="3038722"/>
            <a:ext cx="5762202" cy="2539734"/>
            <a:chOff x="1687780" y="3038722"/>
            <a:chExt cx="5762202" cy="2539734"/>
          </a:xfrm>
        </p:grpSpPr>
        <p:sp>
          <p:nvSpPr>
            <p:cNvPr id="55" name="TextBox 54"/>
            <p:cNvSpPr txBox="1"/>
            <p:nvPr/>
          </p:nvSpPr>
          <p:spPr>
            <a:xfrm>
              <a:off x="1728606" y="4446103"/>
              <a:ext cx="966098"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View Timecard</a:t>
              </a:r>
              <a:endParaRPr lang="en-US" sz="1200" dirty="0">
                <a:solidFill>
                  <a:schemeClr val="bg1"/>
                </a:solidFill>
                <a:latin typeface="Times New Roman" pitchFamily="18" charset="0"/>
                <a:cs typeface="Times New Roman" pitchFamily="18" charset="0"/>
              </a:endParaRPr>
            </a:p>
          </p:txBody>
        </p:sp>
        <p:sp>
          <p:nvSpPr>
            <p:cNvPr id="56" name="TextBox 55"/>
            <p:cNvSpPr txBox="1"/>
            <p:nvPr/>
          </p:nvSpPr>
          <p:spPr>
            <a:xfrm>
              <a:off x="3249236" y="4446103"/>
              <a:ext cx="920893"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View Accruals</a:t>
              </a:r>
              <a:endParaRPr lang="en-US" sz="1200" dirty="0">
                <a:solidFill>
                  <a:schemeClr val="bg1"/>
                </a:solidFill>
                <a:latin typeface="Times New Roman" pitchFamily="18" charset="0"/>
                <a:cs typeface="Times New Roman" pitchFamily="18" charset="0"/>
              </a:endParaRPr>
            </a:p>
          </p:txBody>
        </p:sp>
        <p:sp>
          <p:nvSpPr>
            <p:cNvPr id="57" name="TextBox 56"/>
            <p:cNvSpPr txBox="1"/>
            <p:nvPr/>
          </p:nvSpPr>
          <p:spPr>
            <a:xfrm>
              <a:off x="4724661" y="4446103"/>
              <a:ext cx="946991"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View Schedule</a:t>
              </a:r>
              <a:endParaRPr lang="en-US" sz="1200" dirty="0">
                <a:solidFill>
                  <a:schemeClr val="bg1"/>
                </a:solidFill>
                <a:latin typeface="Times New Roman" pitchFamily="18" charset="0"/>
                <a:cs typeface="Times New Roman" pitchFamily="18" charset="0"/>
              </a:endParaRPr>
            </a:p>
          </p:txBody>
        </p:sp>
        <p:sp>
          <p:nvSpPr>
            <p:cNvPr id="58" name="TextBox 57"/>
            <p:cNvSpPr txBox="1"/>
            <p:nvPr/>
          </p:nvSpPr>
          <p:spPr>
            <a:xfrm>
              <a:off x="6226185" y="4446103"/>
              <a:ext cx="1223797"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Approve Timecard</a:t>
              </a:r>
              <a:endParaRPr lang="en-US" sz="1200" dirty="0">
                <a:solidFill>
                  <a:schemeClr val="bg1"/>
                </a:solidFill>
                <a:latin typeface="Times New Roman" pitchFamily="18" charset="0"/>
                <a:cs typeface="Times New Roman" pitchFamily="18" charset="0"/>
              </a:endParaRPr>
            </a:p>
          </p:txBody>
        </p:sp>
        <p:pic>
          <p:nvPicPr>
            <p:cNvPr id="59" name="Picture 6" descr="C:\7.0_projects\kronos_terminal_ee_training_kit\7.0_development\images\InTouch_icons_110x110n\ViewTimecard_110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7780" y="4530706"/>
              <a:ext cx="1047750" cy="104775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3228932" y="3038722"/>
              <a:ext cx="956224"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Remove Punch</a:t>
              </a:r>
              <a:endParaRPr lang="en-US" sz="1200" dirty="0">
                <a:solidFill>
                  <a:schemeClr val="bg1"/>
                </a:solidFill>
                <a:latin typeface="Times New Roman" pitchFamily="18" charset="0"/>
                <a:cs typeface="Times New Roman" pitchFamily="18" charset="0"/>
              </a:endParaRPr>
            </a:p>
          </p:txBody>
        </p:sp>
        <p:sp>
          <p:nvSpPr>
            <p:cNvPr id="61" name="TextBox 60"/>
            <p:cNvSpPr txBox="1"/>
            <p:nvPr/>
          </p:nvSpPr>
          <p:spPr>
            <a:xfrm>
              <a:off x="4849355" y="3038722"/>
              <a:ext cx="803938"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Cancel Meal</a:t>
              </a:r>
              <a:endParaRPr lang="en-US" sz="1200" dirty="0">
                <a:solidFill>
                  <a:schemeClr val="bg1"/>
                </a:solidFill>
                <a:latin typeface="Times New Roman" pitchFamily="18" charset="0"/>
                <a:cs typeface="Times New Roman" pitchFamily="18" charset="0"/>
              </a:endParaRPr>
            </a:p>
          </p:txBody>
        </p:sp>
        <p:sp>
          <p:nvSpPr>
            <p:cNvPr id="62" name="TextBox 61"/>
            <p:cNvSpPr txBox="1"/>
            <p:nvPr/>
          </p:nvSpPr>
          <p:spPr>
            <a:xfrm>
              <a:off x="6317492" y="3038722"/>
              <a:ext cx="1041182"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Review Punches</a:t>
              </a:r>
              <a:endParaRPr lang="en-US" sz="1200" dirty="0">
                <a:solidFill>
                  <a:schemeClr val="bg1"/>
                </a:solidFill>
                <a:latin typeface="Times New Roman" pitchFamily="18" charset="0"/>
                <a:cs typeface="Times New Roman" pitchFamily="18" charset="0"/>
              </a:endParaRPr>
            </a:p>
          </p:txBody>
        </p:sp>
        <p:pic>
          <p:nvPicPr>
            <p:cNvPr id="63" name="Picture 8" descr="C:\7.0_projects\kronos_terminal_ee_training_kit\7.0_development\images\InTouch_icons_110x110n\DeletePunch_110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29923" y="3133972"/>
              <a:ext cx="1047750" cy="1047750"/>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1858578" y="3038722"/>
              <a:ext cx="706155" cy="203133"/>
            </a:xfrm>
            <a:prstGeom prst="rect">
              <a:avLst/>
            </a:prstGeom>
            <a:noFill/>
          </p:spPr>
          <p:txBody>
            <a:bodyPr wrap="none" lIns="9144" tIns="9144" rIns="9144" bIns="9144" rtlCol="0" anchor="ctr" anchorCtr="0">
              <a:spAutoFit/>
            </a:bodyPr>
            <a:lstStyle/>
            <a:p>
              <a:r>
                <a:rPr lang="en-US" sz="1200" dirty="0" smtClean="0">
                  <a:solidFill>
                    <a:schemeClr val="bg1"/>
                  </a:solidFill>
                  <a:latin typeface="Times New Roman" pitchFamily="18" charset="0"/>
                  <a:cs typeface="Times New Roman" pitchFamily="18" charset="0"/>
                </a:rPr>
                <a:t>Add Punch</a:t>
              </a:r>
              <a:endParaRPr lang="en-US" sz="1200" dirty="0">
                <a:solidFill>
                  <a:schemeClr val="bg1"/>
                </a:solidFill>
                <a:latin typeface="Times New Roman" pitchFamily="18" charset="0"/>
                <a:cs typeface="Times New Roman" pitchFamily="18" charset="0"/>
              </a:endParaRPr>
            </a:p>
          </p:txBody>
        </p:sp>
        <p:pic>
          <p:nvPicPr>
            <p:cNvPr id="65" name="Picture 7" descr="C:\7.0_projects\kronos_terminal_ee_training_kit\7.0_development\images\InTouch_icons_110x110n\AddPunch_110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7780" y="3133972"/>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9" descr="C:\7.0_projects\kronos_terminal_ee_training_kit\7.0_development\images\InTouch_icons_110x110n\CancelMealDeduction_110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72066" y="3133972"/>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 descr="C:\7.0_projects\kronos_terminal_ee_training_kit\7.0_development\images\InTouch_icons_110x110n\ReviewPunches_110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14208" y="3133972"/>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1" descr="C:\7.0_projects\kronos_terminal_ee_training_kit\7.0_development\images\InTouch_icons_110x110n\ViewAccruals_110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29923" y="4530706"/>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2" descr="C:\7.0_projects\kronos_terminal_ee_training_kit\7.0_development\images\InTouch_icons_110x110n\ViewSchedule_110n.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72066" y="4530706"/>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3" descr="C:\7.0_projects\kronos_terminal_ee_training_kit\7.0_development\images\InTouch_icons_110x110n\ApproveTimecard_110n.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14208" y="4530706"/>
              <a:ext cx="1047750" cy="10477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2158</TotalTime>
  <Words>3410</Words>
  <Application>Microsoft Office PowerPoint</Application>
  <PresentationFormat>On-screen Show (4:3)</PresentationFormat>
  <Paragraphs>682</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 Narrow</vt:lpstr>
      <vt:lpstr>Calibri</vt:lpstr>
      <vt:lpstr>PMingLiU</vt:lpstr>
      <vt:lpstr>Times New Roman</vt:lpstr>
      <vt:lpstr>Wingdings</vt:lpstr>
      <vt:lpstr>Office Theme</vt:lpstr>
      <vt:lpstr>The Kronos In Touch® Terminal Employee Training</vt:lpstr>
      <vt:lpstr>What is the Kronos InTouch Terminal?</vt:lpstr>
      <vt:lpstr>How to use the terminal</vt:lpstr>
      <vt:lpstr>How to swipe a badge</vt:lpstr>
      <vt:lpstr>How to enter a personal identification number on a numeric keypad</vt:lpstr>
      <vt:lpstr>Navigating the Kronos InTouch Terminal</vt:lpstr>
      <vt:lpstr>Support for multiple languages</vt:lpstr>
      <vt:lpstr>Support for multiple languages</vt:lpstr>
      <vt:lpstr>Support for multiple languages</vt:lpstr>
      <vt:lpstr>Reviewing company messages</vt:lpstr>
      <vt:lpstr>Accessing tasks</vt:lpstr>
      <vt:lpstr>Reviewing the terminal status icons</vt:lpstr>
      <vt:lpstr>Using the Soft Keys</vt:lpstr>
      <vt:lpstr>Call Back(Stand by)</vt:lpstr>
      <vt:lpstr>Transfer with Comment (typically students)</vt:lpstr>
      <vt:lpstr>Transfer with Comment (Continued) (Student)</vt:lpstr>
      <vt:lpstr>Request Time Off</vt:lpstr>
      <vt:lpstr>Request Time Off (Continued)</vt:lpstr>
      <vt:lpstr>Request Time Off (Continued)</vt:lpstr>
      <vt:lpstr>View Accruals Online</vt:lpstr>
      <vt:lpstr>View Timecard Online</vt:lpstr>
      <vt:lpstr>View Timecard Online (Continued)</vt:lpstr>
      <vt:lpstr>Justify Missing Time</vt:lpstr>
      <vt:lpstr>Justify Missing Time (Continued)</vt:lpstr>
      <vt:lpstr>Approve Timecard Online</vt:lpstr>
      <vt:lpstr>Approve Timecard Online</vt:lpstr>
      <vt:lpstr>View Messages</vt:lpstr>
      <vt:lpstr>View Messages</vt:lpstr>
      <vt:lpstr>Rejected Punches</vt:lpstr>
      <vt:lpstr>Error reading badge data</vt:lpstr>
      <vt:lpstr>Unknown home employee</vt:lpstr>
      <vt:lpstr>Punch rejected</vt:lpstr>
      <vt:lpstr>Clocking in on the Kronos website (URL)</vt:lpstr>
      <vt:lpstr>Accessing the Navigator</vt:lpstr>
      <vt:lpstr>Accessing the Navigator (Continued)</vt:lpstr>
      <vt:lpstr>Navigating the Navigator</vt:lpstr>
      <vt:lpstr>Navigating the Navigator (Continued)</vt:lpstr>
      <vt:lpstr>Using the My Calendar widget</vt:lpstr>
      <vt:lpstr>Using the Timestamp widget</vt:lpstr>
      <vt:lpstr>Punching in and out</vt:lpstr>
      <vt:lpstr>Leave requests on the Kronos website (URL)</vt:lpstr>
      <vt:lpstr>Benefits of employee self-service for requesting leave</vt:lpstr>
      <vt:lpstr>Viewing your accrual information</vt:lpstr>
      <vt:lpstr>Accessing the My Leave Requests widget</vt:lpstr>
      <vt:lpstr>Navigating the My Leave Requests widget</vt:lpstr>
      <vt:lpstr>Navigating the My Leave Requests widget    (Continued)</vt:lpstr>
      <vt:lpstr>Using the View My Leave Cases Detail View</vt:lpstr>
      <vt:lpstr>Performing employee self-service for requesting leave key tasks</vt:lpstr>
      <vt:lpstr>Tracking self-service requests for leave</vt:lpstr>
      <vt:lpstr>Questions?</vt:lpstr>
    </vt:vector>
  </TitlesOfParts>
  <Company>Kronos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Leon, Maria</dc:creator>
  <cp:lastModifiedBy>Bridget Seemann</cp:lastModifiedBy>
  <cp:revision>299</cp:revision>
  <dcterms:created xsi:type="dcterms:W3CDTF">2009-08-20T14:09:52Z</dcterms:created>
  <dcterms:modified xsi:type="dcterms:W3CDTF">2018-07-26T21:32:32Z</dcterms:modified>
</cp:coreProperties>
</file>