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86" r:id="rId5"/>
    <p:sldId id="276" r:id="rId6"/>
    <p:sldId id="277" r:id="rId7"/>
    <p:sldId id="280" r:id="rId8"/>
    <p:sldId id="281" r:id="rId9"/>
    <p:sldId id="288" r:id="rId10"/>
    <p:sldId id="284" r:id="rId11"/>
    <p:sldId id="287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18329-767C-4390-8BB6-0BFAAA49E056}" v="22" dt="2020-05-06T21:57:34.946"/>
    <p1510:client id="{29703EA0-14BD-30C8-F997-AD0A250144FF}" v="799" dt="2021-01-04T19:55:11.535"/>
    <p1510:client id="{2A51C2F0-EEE2-4E3D-AF90-462D9BAA9321}" v="63" dt="2020-12-14T21:32:19.806"/>
    <p1510:client id="{3AE3A148-4ECE-4971-B819-AE438A73BFB4}" v="83" dt="2021-01-06T15:02:01.039"/>
    <p1510:client id="{4DD8E896-F5C4-4E57-8513-3110597B0AD6}" v="2326" dt="2020-05-07T15:44:24.072"/>
    <p1510:client id="{5926D986-41E4-55EA-E16B-7CF9E50D0DC3}" v="1318" dt="2021-08-06T16:11:24.422"/>
    <p1510:client id="{63D2D943-E774-4AA2-A17B-7027CD5D63DB}" v="142" dt="2020-05-07T19:54:19.465"/>
    <p1510:client id="{69A03C7C-A519-4C12-940C-F21225547E15}" v="429" dt="2020-05-07T19:10:13.512"/>
    <p1510:client id="{6C4610DC-A316-0295-9FDD-8407E9BAEDCB}" v="5" dt="2021-02-02T15:53:58.029"/>
    <p1510:client id="{6EAB7614-2A4A-4BE5-B7E2-6668A2278A6D}" v="147" dt="2021-01-05T20:58:13.921"/>
    <p1510:client id="{771724F2-EAD0-4460-9A11-50B7929CDA3F}" v="4" dt="2020-05-07T17:01:34.253"/>
    <p1510:client id="{88D55F84-79A7-4010-985F-AE94F15E6D1B}" v="10" dt="2020-05-07T18:32:42.482"/>
    <p1510:client id="{8CF4CA81-0C54-41B5-BA57-12607866E1D9}" v="72" dt="2020-05-06T21:25:51.463"/>
    <p1510:client id="{97C6AEC6-537A-4C50-92E6-38F4BC80340A}" v="5" dt="2021-01-05T22:08:36.954"/>
    <p1510:client id="{9F2385B0-D515-4068-A674-E45CBA54AB55}" v="841" dt="2021-01-05T20:39:32.781"/>
    <p1510:client id="{A38A256E-D16C-4A27-8776-5FBB26AA77DD}" v="810" dt="2020-05-11T13:46:58.660"/>
    <p1510:client id="{C2B73C4A-B830-2839-660F-D460CB102BB5}" v="41" dt="2021-02-02T16:57:01.210"/>
    <p1510:client id="{C5D22661-584D-4366-AAB6-9CACAD28BA88}" v="267" dt="2021-01-05T19:15:05.345"/>
    <p1510:client id="{CB31441B-8456-4CA9-AEDA-B0CF7DD833AB}" v="177" dt="2021-01-04T21:50:20.557"/>
    <p1510:client id="{D02F7119-C87C-4795-A94A-FB1CC4107172}" v="51" dt="2021-01-05T17:34:03.864"/>
    <p1510:client id="{D6D8A334-148E-41F7-B03F-D8C0D44C2C9D}" v="93" dt="2020-05-06T21:19:41.397"/>
    <p1510:client id="{EF9A0718-C23F-4891-B797-ACB07354FEBF}" v="4" dt="2021-01-05T16:42:28.900"/>
    <p1510:client id="{F1D911C1-23DB-4DCC-BB0C-975E5BCA7739}" v="28" dt="2020-05-08T15:46:49.355"/>
    <p1510:client id="{F477A6B2-3C37-C6B8-D958-0C493D165933}" v="78" dt="2021-02-10T23:32:39.781"/>
    <p1510:client id="{F8C72E14-7FCF-4D1E-801E-4EA3771ECB3A}" v="4" dt="2020-05-08T16:15:01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9" autoAdjust="0"/>
    <p:restoredTop sz="86385" autoAdjust="0"/>
  </p:normalViewPr>
  <p:slideViewPr>
    <p:cSldViewPr snapToGrid="0">
      <p:cViewPr varScale="1">
        <p:scale>
          <a:sx n="88" d="100"/>
          <a:sy n="88" d="100"/>
        </p:scale>
        <p:origin x="1413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7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8237-C093-4251-8415-F24133F3DDF1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17658-DDBE-4F5C-A3A7-38F3D6640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59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4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3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7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0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6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6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8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0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9FB9-098A-CC4C-BB3D-38C15150202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ADEA5-13B6-F74C-82F3-C2F27525F0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PTemplat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4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ear.accessiblelearning.com/KState/Login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st@k-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4636" y="2137249"/>
            <a:ext cx="7772400" cy="14700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Scheduling Exams with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SAC Testing Center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35373" y="3879377"/>
            <a:ext cx="6400800" cy="1752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Software Portal</a:t>
            </a:r>
          </a:p>
        </p:txBody>
      </p:sp>
    </p:spTree>
    <p:extLst>
      <p:ext uri="{BB962C8B-B14F-4D97-AF65-F5344CB8AC3E}">
        <p14:creationId xmlns:p14="http://schemas.microsoft.com/office/powerpoint/2010/main" val="232275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47" y="226681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Scheduling Exams in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4747" y="1389483"/>
            <a:ext cx="8229600" cy="5209549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240"/>
              </a:spcBef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Before you schedule an exam:</a:t>
            </a:r>
          </a:p>
          <a:p>
            <a:pPr marL="0" indent="0">
              <a:lnSpc>
                <a:spcPct val="120000"/>
              </a:lnSpc>
              <a:spcBef>
                <a:spcPts val="240"/>
              </a:spcBef>
              <a:buNone/>
            </a:pPr>
            <a:endParaRPr lang="en-US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9400">
              <a:lnSpc>
                <a:spcPct val="120000"/>
              </a:lnSpc>
              <a:spcBef>
                <a:spcPts val="240"/>
              </a:spcBef>
              <a:buAutoNum type="arabicPeriod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Be sure the letter of accommodation for </a:t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that class has been approved and sent.</a:t>
            </a:r>
          </a:p>
          <a:p>
            <a:pPr indent="-279400">
              <a:lnSpc>
                <a:spcPct val="120000"/>
              </a:lnSpc>
              <a:spcBef>
                <a:spcPts val="240"/>
              </a:spcBef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9400">
              <a:lnSpc>
                <a:spcPct val="120000"/>
              </a:lnSpc>
              <a:spcBef>
                <a:spcPts val="240"/>
              </a:spcBef>
              <a:buAutoNum type="arabicPeriod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6000" b="1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schedule exams with the SAC </a:t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Testing Center if:</a:t>
            </a:r>
          </a:p>
          <a:p>
            <a:pPr marL="457200" lvl="1" indent="-228600">
              <a:lnSpc>
                <a:spcPct val="120000"/>
              </a:lnSpc>
              <a:spcBef>
                <a:spcPts val="240"/>
              </a:spcBef>
              <a:buFont typeface="+mj-lt"/>
              <a:buAutoNum type="alphaLcParenR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The course instructor can provide testing </a:t>
            </a:r>
            <a:b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accommodations and proctor exams in </a:t>
            </a:r>
            <a:b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the department </a:t>
            </a:r>
          </a:p>
          <a:p>
            <a:pPr marL="225425" lvl="1" indent="0">
              <a:lnSpc>
                <a:spcPct val="120000"/>
              </a:lnSpc>
              <a:spcBef>
                <a:spcPts val="240"/>
              </a:spcBef>
              <a:buNone/>
            </a:pPr>
            <a:r>
              <a:rPr lang="en-US" sz="560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61963" lvl="1" indent="-233363">
              <a:lnSpc>
                <a:spcPct val="120000"/>
              </a:lnSpc>
              <a:spcBef>
                <a:spcPts val="240"/>
              </a:spcBef>
              <a:buFont typeface="+mj-lt"/>
              <a:buAutoNum type="alphaLcParenR" startAt="2"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Exams are not proctored. </a:t>
            </a:r>
          </a:p>
          <a:p>
            <a:pPr indent="-279400">
              <a:lnSpc>
                <a:spcPct val="120000"/>
              </a:lnSpc>
              <a:spcBef>
                <a:spcPts val="240"/>
              </a:spcBef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9400">
              <a:lnSpc>
                <a:spcPct val="120000"/>
              </a:lnSpc>
              <a:spcBef>
                <a:spcPts val="240"/>
              </a:spcBef>
              <a:buFont typeface="Arial"/>
              <a:buAutoNum type="arabicPeriod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Plan ahead. You must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submit requests at least 3 business days before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 scheduled exam. For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exams, you must submit requests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at least 10 business days in advance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-279400">
              <a:lnSpc>
                <a:spcPct val="120000"/>
              </a:lnSpc>
              <a:spcBef>
                <a:spcPts val="240"/>
              </a:spcBef>
              <a:buFont typeface="Arial"/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9400">
              <a:lnSpc>
                <a:spcPct val="120000"/>
              </a:lnSpc>
              <a:spcBef>
                <a:spcPts val="240"/>
              </a:spcBef>
              <a:buFont typeface="Arial"/>
              <a:buAutoNum type="arabicPeriod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You can submit requests for 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exams/quizzes/finals once the instructor has provided assessment dates. You do not have to wait until a few days before the exam to schedule.</a:t>
            </a:r>
          </a:p>
          <a:p>
            <a:pPr indent="-279400">
              <a:lnSpc>
                <a:spcPct val="120000"/>
              </a:lnSpc>
              <a:spcBef>
                <a:spcPts val="240"/>
              </a:spcBef>
              <a:buFont typeface="Arial"/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9400">
              <a:lnSpc>
                <a:spcPct val="120000"/>
              </a:lnSpc>
              <a:spcBef>
                <a:spcPts val="240"/>
              </a:spcBef>
              <a:buFont typeface="Arial"/>
              <a:buAutoNum type="arabicPeriod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You are expected to arrive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on-time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for exams. You will </a:t>
            </a:r>
            <a:r>
              <a:rPr lang="en-US" sz="6000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be permitted to make up </a:t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time due to being late.</a:t>
            </a:r>
          </a:p>
          <a:p>
            <a:pPr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 descr="Calendar" title="Desk Calendar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252" y="1488873"/>
            <a:ext cx="4038600" cy="2757231"/>
          </a:xfr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85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5219" y="260990"/>
            <a:ext cx="8229600" cy="114300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Steps to Schedule an Exam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27126" y="1605095"/>
            <a:ext cx="8434316" cy="4835033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13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Login to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AIM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https://bear.accessiblelearning.com/KState/Login.aspx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)  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Alternative Testing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" on the left sidebar menu.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you have not already done so, read the IMPORTANT MESSAGE section. </a:t>
            </a:r>
          </a:p>
          <a:p>
            <a:pPr indent="-228600"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the SCHEDULE AN EXAM section, “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Select Course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” from drop-down menu. </a:t>
            </a:r>
            <a:b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(If you do not see the course in the drop-down list, then you have not sent the testing accommodation letter to the instructor).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SCHEDULE AN EXAM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Complete the EXAM REQUEST section.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Carefully read the TERMS AND CONDITIONS. If you agree, check the boxes.</a:t>
            </a:r>
          </a:p>
          <a:p>
            <a:pPr indent="-228600">
              <a:lnSpc>
                <a:spcPct val="130000"/>
              </a:lnSpc>
              <a:spcBef>
                <a:spcPts val="300"/>
              </a:spcBef>
              <a:buAutoNum type="arabicPeriod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ADD EXAM REQUEST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>
              <a:buAutoNum type="arabicPeriod"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</a:t>
            </a:r>
          </a:p>
          <a:p>
            <a:pPr marL="285750" indent="-171450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Letter of accommodation must be approved and sent before scheduling exams.</a:t>
            </a:r>
          </a:p>
          <a:p>
            <a:pPr marL="285750" indent="-171450">
              <a:buFont typeface="Arial,Sans-Serif"/>
              <a:buChar char="•"/>
            </a:pPr>
            <a:r>
              <a:rPr lang="en-US" sz="15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Submit exam requests for the whole semester.</a:t>
            </a:r>
          </a:p>
          <a:p>
            <a:pPr marL="285750" indent="-171450">
              <a:buFont typeface="Arial,Sans-Serif"/>
              <a:buChar char="•"/>
            </a:pPr>
            <a:r>
              <a:rPr lang="en-US" sz="15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You can view, modify, or submit exam requests any time on the </a:t>
            </a:r>
            <a:r>
              <a:rPr lang="en-US" sz="1500" dirty="0">
                <a:latin typeface="Arial" panose="020B0604020202020204" pitchFamily="34" charset="0"/>
                <a:ea typeface="+mn-lt"/>
                <a:cs typeface="Arial" panose="020B0604020202020204" pitchFamily="34" charset="0"/>
                <a:hlinkClick r:id="rId2"/>
              </a:rPr>
              <a:t>AIM Portal</a:t>
            </a:r>
            <a:r>
              <a:rPr lang="en-US" sz="15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94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46" y="144794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Portal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2AEC4A-270E-91B6-28CE-E56717365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49" y="1376694"/>
            <a:ext cx="5444851" cy="53839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6214" y="1788445"/>
            <a:ext cx="4081305" cy="3847487"/>
          </a:xfrm>
          <a:solidFill>
            <a:schemeClr val="bg1">
              <a:lumMod val="85000"/>
              <a:alpha val="59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225425" indent="-166688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the AIM DASHBOARD Overview, you can see all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classes for which you have requested accommodations, your Access Center advisor, and other information. </a:t>
            </a:r>
          </a:p>
          <a:p>
            <a:pPr marL="225425" indent="-166688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5425" indent="-166688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the left sidebar menu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under ACCOMMODATIONS,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Alternative Testing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225425" indent="-166688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67AB6A-AD11-CE41-A05D-489AF5E25FC4}"/>
              </a:ext>
            </a:extLst>
          </p:cNvPr>
          <p:cNvCxnSpPr/>
          <p:nvPr/>
        </p:nvCxnSpPr>
        <p:spPr>
          <a:xfrm flipH="1">
            <a:off x="1856185" y="5384800"/>
            <a:ext cx="4976415" cy="355600"/>
          </a:xfrm>
          <a:prstGeom prst="straightConnector1">
            <a:avLst/>
          </a:prstGeom>
          <a:ln w="41275">
            <a:solidFill>
              <a:srgbClr val="7030A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51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5AD4AFE-FB16-5E91-42C8-3A561744D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365367"/>
            <a:ext cx="4479211" cy="3299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7" y="281462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Portal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0" y="1600198"/>
            <a:ext cx="8047440" cy="525780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92100" indent="-2286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Read the IMPORTANT MESSAGE</a:t>
            </a:r>
          </a:p>
          <a:p>
            <a:pPr marL="292100" indent="-2286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the SCHEDULE AN EXAM section,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Select Course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the drop-down menu.</a:t>
            </a:r>
          </a:p>
          <a:p>
            <a:pPr marL="292100" indent="-2286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SCHEDULE AN EXAM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0">
              <a:buNone/>
            </a:pP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-228600">
              <a:buNone/>
            </a:pPr>
            <a:r>
              <a:rPr lang="en-US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Notice:</a:t>
            </a:r>
          </a:p>
          <a:p>
            <a:pPr marL="292100" indent="-22860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 Do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schedule the following:</a:t>
            </a:r>
          </a:p>
          <a:p>
            <a:pPr marL="457200" lvl="1" indent="-2286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Exams proctored by instructor with accommodations in the department</a:t>
            </a:r>
          </a:p>
          <a:p>
            <a:pPr marL="457200" lvl="1" indent="-228600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 not proctored at all (example: take-home exam)</a:t>
            </a:r>
          </a:p>
          <a:p>
            <a:pPr marL="457200" lvl="1" indent="-228600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Campus (online) exams</a:t>
            </a: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 title="Oval Shape"/>
          <p:cNvSpPr/>
          <p:nvPr/>
        </p:nvSpPr>
        <p:spPr>
          <a:xfrm>
            <a:off x="4967027" y="4947480"/>
            <a:ext cx="2818073" cy="609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95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7" y="221828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Portal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982" y="1540564"/>
            <a:ext cx="5290436" cy="5257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92100" indent="-22860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Complete the EXAM REQUEST section.</a:t>
            </a:r>
          </a:p>
          <a:p>
            <a:pPr marL="692150" lvl="1" indent="-2286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Exams should be taken at the same time as the class unless there is a valid reason to take them at a different time such as evening exams or back-to-back classes.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-228600"/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-228600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-228600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TERMS AND CONDITIONS checkboxes have not been selected, you will receive an error message when you try to schedule an exam request.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8DB96D-27A0-DB2B-1F00-4F43593A7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804" y="1387872"/>
            <a:ext cx="3156362" cy="54839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2BB247-8CE0-C7C9-8FFF-9E0B8FCEE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224" y="4477576"/>
            <a:ext cx="3790278" cy="224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30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514324-9FD7-0942-624D-9F493DA30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34" y="5147455"/>
            <a:ext cx="4095750" cy="1200150"/>
          </a:xfrm>
          <a:prstGeom prst="rect">
            <a:avLst/>
          </a:prstGeom>
        </p:spPr>
      </p:pic>
      <p:pic>
        <p:nvPicPr>
          <p:cNvPr id="9" name="Picture 8" descr="A screen shot of a computer&#10;&#10;Description automatically generated">
            <a:extLst>
              <a:ext uri="{FF2B5EF4-FFF2-40B4-BE49-F238E27FC236}">
                <a16:creationId xmlns:a16="http://schemas.microsoft.com/office/drawing/2014/main" id="{F975C586-3AEA-D200-29A0-C226802662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338" b="6372"/>
          <a:stretch/>
        </p:blipFill>
        <p:spPr>
          <a:xfrm>
            <a:off x="4246562" y="3361208"/>
            <a:ext cx="4610499" cy="9186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8" y="267814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Portal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734" y="1603612"/>
            <a:ext cx="7517266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After you submit your exam request, you will see one of these message boxes near the top of the screen.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error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There was a problem processing your request. Check the indicated fields to input the correct information and try submitting again (SCHEDULE AN EXAM).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Success!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exam request was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successfully submitted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You should receive an email confirming your exam request details.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D95373-A9DE-6E92-6722-9583EA307C24}"/>
              </a:ext>
            </a:extLst>
          </p:cNvPr>
          <p:cNvCxnSpPr/>
          <p:nvPr/>
        </p:nvCxnSpPr>
        <p:spPr>
          <a:xfrm>
            <a:off x="3456386" y="3687694"/>
            <a:ext cx="790176" cy="0"/>
          </a:xfrm>
          <a:prstGeom prst="straightConnector1">
            <a:avLst/>
          </a:prstGeom>
          <a:ln w="41275">
            <a:solidFill>
              <a:srgbClr val="C0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18EB8B0-FF35-376E-77A5-31A9542C8123}"/>
              </a:ext>
            </a:extLst>
          </p:cNvPr>
          <p:cNvCxnSpPr/>
          <p:nvPr/>
        </p:nvCxnSpPr>
        <p:spPr>
          <a:xfrm flipH="1">
            <a:off x="5158667" y="5747530"/>
            <a:ext cx="1144399" cy="0"/>
          </a:xfrm>
          <a:prstGeom prst="straightConnector1">
            <a:avLst/>
          </a:prstGeom>
          <a:ln w="41275">
            <a:solidFill>
              <a:srgbClr val="008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15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4FCAA-33CB-94F3-DB86-700974DD8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1700" y="1600200"/>
            <a:ext cx="82423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On the AIM Portal Alternative Testing page, 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you can </a:t>
            </a:r>
          </a:p>
          <a:p>
            <a:pPr indent="-2286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Schedule exams with the SAC Testing Center</a:t>
            </a:r>
          </a:p>
          <a:p>
            <a:pPr indent="-2286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View upcoming exams and their details</a:t>
            </a:r>
          </a:p>
          <a:p>
            <a:pPr indent="-2286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Cancel upcoming exams</a:t>
            </a:r>
          </a:p>
          <a:p>
            <a:pPr indent="-2286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View completed exams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9A29F5-E79D-4CA6-B8F8-60865B40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96" y="245142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AIM Portal Alternative Testing</a:t>
            </a:r>
          </a:p>
        </p:txBody>
      </p:sp>
    </p:spTree>
    <p:extLst>
      <p:ext uri="{BB962C8B-B14F-4D97-AF65-F5344CB8AC3E}">
        <p14:creationId xmlns:p14="http://schemas.microsoft.com/office/powerpoint/2010/main" val="176229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91570" y="254166"/>
            <a:ext cx="8229600" cy="114300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SAC Testing Center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91570" y="160702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Email: 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tst@k-state.edu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Phone:  785-532-5317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Hours: Monday – Friday, 8:00am – 5:00pm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Holton Hall 002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Kansas State University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101 Mid Campus Dr North, Manhattan, KS 66506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26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9A9F60B34E74F855078784098FC4F" ma:contentTypeVersion="9" ma:contentTypeDescription="Create a new document." ma:contentTypeScope="" ma:versionID="fe9c82c160536256668f5e6c9bbb290b">
  <xsd:schema xmlns:xsd="http://www.w3.org/2001/XMLSchema" xmlns:xs="http://www.w3.org/2001/XMLSchema" xmlns:p="http://schemas.microsoft.com/office/2006/metadata/properties" xmlns:ns2="64cf9546-1466-4cee-acc8-e5cdcbb11b64" targetNamespace="http://schemas.microsoft.com/office/2006/metadata/properties" ma:root="true" ma:fieldsID="5331c173508e71103edd3d9d7d109a4f" ns2:_="">
    <xsd:import namespace="64cf9546-1466-4cee-acc8-e5cdcbb11b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9546-1466-4cee-acc8-e5cdcbb11b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33BB91-EF0F-4D6F-9DE8-8E4C3ACC7973}">
  <ds:schemaRefs>
    <ds:schemaRef ds:uri="64cf9546-1466-4cee-acc8-e5cdcbb11b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00DAFE5-8FE6-49E3-9F78-6B08123212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A33FE-EEEE-443E-B51C-4348C23EB607}">
  <ds:schemaRefs>
    <ds:schemaRef ds:uri="64cf9546-1466-4cee-acc8-e5cdcbb11b6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659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Arial,Sans-Serif</vt:lpstr>
      <vt:lpstr>Calibri</vt:lpstr>
      <vt:lpstr>Office Theme</vt:lpstr>
      <vt:lpstr>Scheduling Exams with  SAC Testing Center</vt:lpstr>
      <vt:lpstr>Scheduling Exams in AIM</vt:lpstr>
      <vt:lpstr>Steps to Schedule an Exam Overview</vt:lpstr>
      <vt:lpstr>AIM Portal</vt:lpstr>
      <vt:lpstr>AIM Portal (Cont’d)</vt:lpstr>
      <vt:lpstr>AIM Portal (Cont’d)</vt:lpstr>
      <vt:lpstr>AIM Portal (Cont’d)</vt:lpstr>
      <vt:lpstr>AIM Portal Alternative Testing</vt:lpstr>
      <vt:lpstr>SAC Testing Center Contact Information</vt:lpstr>
    </vt:vector>
  </TitlesOfParts>
  <Company>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Jeffery Morris</dc:creator>
  <cp:lastModifiedBy>Angela Glean</cp:lastModifiedBy>
  <cp:revision>9</cp:revision>
  <dcterms:created xsi:type="dcterms:W3CDTF">2011-09-02T21:01:36Z</dcterms:created>
  <dcterms:modified xsi:type="dcterms:W3CDTF">2024-06-20T20:51:37Z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0x0101007309A9F60B34E74F855078784098FC4F</vt:lpwstr>
  </property>
</Properties>
</file>