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64" r:id="rId8"/>
    <p:sldId id="261" r:id="rId9"/>
    <p:sldId id="262" r:id="rId10"/>
    <p:sldId id="263"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08E"/>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42311-9D4F-4DFA-8D86-90D9BEF7B484}" v="100" dt="2021-01-28T20:16:34.790"/>
    <p1510:client id="{1301F848-A9FD-4FC7-AA6F-22E95BEE01D9}" v="59" dt="2021-01-27T19:12:57.699"/>
    <p1510:client id="{149741E0-957B-4CD7-9A78-E5D5115AE3EA}" v="35" dt="2021-01-27T19:58:49.361"/>
    <p1510:client id="{16218329-767C-4390-8BB6-0BFAAA49E056}" v="22" dt="2020-05-06T21:57:34.946"/>
    <p1510:client id="{26EE9606-A6E6-40A9-9F88-55150B32CF96}" v="133" dt="2020-10-27T15:28:39.607"/>
    <p1510:client id="{4DD8E896-F5C4-4E57-8513-3110597B0AD6}" v="2326" dt="2020-05-07T15:44:24.072"/>
    <p1510:client id="{63D2D943-E774-4AA2-A17B-7027CD5D63DB}" v="142" dt="2020-05-07T19:54:19.465"/>
    <p1510:client id="{69A03C7C-A519-4C12-940C-F21225547E15}" v="429" dt="2020-05-07T19:10:13.512"/>
    <p1510:client id="{712AA061-E726-4F01-9E98-BBB47155B70B}" v="62" dt="2021-01-27T19:17:41.364"/>
    <p1510:client id="{771724F2-EAD0-4460-9A11-50B7929CDA3F}" v="4" dt="2020-05-07T17:01:34.253"/>
    <p1510:client id="{88D55F84-79A7-4010-985F-AE94F15E6D1B}" v="10" dt="2020-05-07T18:32:42.482"/>
    <p1510:client id="{8CF4CA81-0C54-41B5-BA57-12607866E1D9}" v="72" dt="2020-05-06T21:25:51.463"/>
    <p1510:client id="{A38A256E-D16C-4A27-8776-5FBB26AA77DD}" v="810" dt="2020-05-11T13:46:58.660"/>
    <p1510:client id="{CA674938-48D7-4B97-BB5F-381F50573E91}" v="426" dt="2021-01-27T21:28:51.753"/>
    <p1510:client id="{D5C2E312-A5E2-4A06-B3AB-3922C4056F23}" v="15" dt="2020-05-11T18:00:14.512"/>
    <p1510:client id="{D6D8A334-148E-41F7-B03F-D8C0D44C2C9D}" v="93" dt="2020-05-06T21:19:41.397"/>
    <p1510:client id="{F1D911C1-23DB-4DCC-BB0C-975E5BCA7739}" v="28" dt="2020-05-08T15:46:49.355"/>
    <p1510:client id="{F8C72E14-7FCF-4D1E-801E-4EA3771ECB3A}" v="4" dt="2020-05-08T16:15:01.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p:restoredTop sz="94719"/>
  </p:normalViewPr>
  <p:slideViewPr>
    <p:cSldViewPr snapToGrid="0">
      <p:cViewPr varScale="1">
        <p:scale>
          <a:sx n="106" d="100"/>
          <a:sy n="106"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E69FB9-098A-CC4C-BB3D-38C15150202E}"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231307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E69FB9-098A-CC4C-BB3D-38C15150202E}"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245004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E69FB9-098A-CC4C-BB3D-38C15150202E}"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398073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E69FB9-098A-CC4C-BB3D-38C15150202E}"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417617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69FB9-098A-CC4C-BB3D-38C15150202E}"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39585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E69FB9-098A-CC4C-BB3D-38C15150202E}"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392376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E69FB9-098A-CC4C-BB3D-38C15150202E}"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257976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E69FB9-098A-CC4C-BB3D-38C15150202E}"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69438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69FB9-098A-CC4C-BB3D-38C15150202E}"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25984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69FB9-098A-CC4C-BB3D-38C15150202E}"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194050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69FB9-098A-CC4C-BB3D-38C15150202E}"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ADEA5-13B6-F74C-82F3-C2F27525F03E}" type="slidenum">
              <a:rPr lang="en-US" smtClean="0"/>
              <a:t>‹#›</a:t>
            </a:fld>
            <a:endParaRPr lang="en-US"/>
          </a:p>
        </p:txBody>
      </p:sp>
    </p:spTree>
    <p:extLst>
      <p:ext uri="{BB962C8B-B14F-4D97-AF65-F5344CB8AC3E}">
        <p14:creationId xmlns:p14="http://schemas.microsoft.com/office/powerpoint/2010/main" val="150421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69FB9-098A-CC4C-BB3D-38C15150202E}" type="datetimeFigureOut">
              <a:rPr lang="en-US" smtClean="0"/>
              <a:t>6/12/2024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ADEA5-13B6-F74C-82F3-C2F27525F03E}" type="slidenum">
              <a:rPr lang="en-US" smtClean="0"/>
              <a:t>‹#›</a:t>
            </a:fld>
            <a:endParaRPr lang="en-US"/>
          </a:p>
        </p:txBody>
      </p:sp>
      <p:pic>
        <p:nvPicPr>
          <p:cNvPr id="7" name="Picture 6" descr="PPTempla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76614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Student Access Center</a:t>
            </a:r>
          </a:p>
        </p:txBody>
      </p:sp>
      <p:sp>
        <p:nvSpPr>
          <p:cNvPr id="3" name="Subtitle 2"/>
          <p:cNvSpPr>
            <a:spLocks noGrp="1"/>
          </p:cNvSpPr>
          <p:nvPr>
            <p:ph type="subTitle" idx="1"/>
          </p:nvPr>
        </p:nvSpPr>
        <p:spPr/>
        <p:txBody>
          <a:bodyPr>
            <a:normAutofit/>
          </a:bodyPr>
          <a:lstStyle/>
          <a:p>
            <a:r>
              <a:rPr lang="en-US" sz="3600" dirty="0"/>
              <a:t>AIM Portal</a:t>
            </a:r>
          </a:p>
        </p:txBody>
      </p:sp>
    </p:spTree>
    <p:extLst>
      <p:ext uri="{BB962C8B-B14F-4D97-AF65-F5344CB8AC3E}">
        <p14:creationId xmlns:p14="http://schemas.microsoft.com/office/powerpoint/2010/main" val="294491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6605" y="273050"/>
            <a:ext cx="2863049" cy="1162050"/>
          </a:xfrm>
        </p:spPr>
        <p:txBody>
          <a:bodyPr/>
          <a:lstStyle/>
          <a:p>
            <a:r>
              <a:rPr lang="en-US" dirty="0"/>
              <a:t>Request Letters of Accommodation for Current Students </a:t>
            </a:r>
          </a:p>
        </p:txBody>
      </p:sp>
      <p:sp>
        <p:nvSpPr>
          <p:cNvPr id="6" name="Text Placeholder 5"/>
          <p:cNvSpPr>
            <a:spLocks noGrp="1"/>
          </p:cNvSpPr>
          <p:nvPr>
            <p:ph type="body" sz="half" idx="2"/>
          </p:nvPr>
        </p:nvSpPr>
        <p:spPr>
          <a:xfrm>
            <a:off x="764712" y="4465504"/>
            <a:ext cx="2863049" cy="837934"/>
          </a:xfrm>
        </p:spPr>
        <p:txBody>
          <a:bodyPr vert="horz" lIns="91440" tIns="45720" rIns="91440" bIns="45720" rtlCol="0" anchor="t">
            <a:normAutofit/>
          </a:bodyPr>
          <a:lstStyle/>
          <a:p>
            <a:pPr marL="227013" indent="-227013"/>
            <a:r>
              <a:rPr lang="en-US" sz="1800" dirty="0"/>
              <a:t>3. Sign in with your K-State </a:t>
            </a:r>
            <a:r>
              <a:rPr lang="en-US" sz="1800" dirty="0" err="1"/>
              <a:t>eID</a:t>
            </a:r>
            <a:r>
              <a:rPr lang="en-US" sz="1800" dirty="0"/>
              <a:t> and password.</a:t>
            </a:r>
            <a:endParaRPr lang="en-US" sz="1800" dirty="0">
              <a:cs typeface="Calibri"/>
            </a:endParaRPr>
          </a:p>
          <a:p>
            <a:endParaRPr lang="en-US" dirty="0"/>
          </a:p>
        </p:txBody>
      </p:sp>
      <p:pic>
        <p:nvPicPr>
          <p:cNvPr id="2" name="Picture 2" descr="Picture of the AIM log-in screen showing the entry area for the username and password.  ">
            <a:extLst>
              <a:ext uri="{FF2B5EF4-FFF2-40B4-BE49-F238E27FC236}">
                <a16:creationId xmlns:a16="http://schemas.microsoft.com/office/drawing/2014/main" id="{5090E556-2A95-4A1B-8AFD-0A7CA1F62CE4}"/>
              </a:ext>
            </a:extLst>
          </p:cNvPr>
          <p:cNvPicPr>
            <a:picLocks noChangeAspect="1"/>
          </p:cNvPicPr>
          <p:nvPr/>
        </p:nvPicPr>
        <p:blipFill>
          <a:blip r:embed="rId2"/>
          <a:srcRect/>
          <a:stretch/>
        </p:blipFill>
        <p:spPr>
          <a:xfrm>
            <a:off x="3709653" y="3794701"/>
            <a:ext cx="4078509" cy="2442807"/>
          </a:xfrm>
          <a:prstGeom prst="rect">
            <a:avLst/>
          </a:prstGeom>
        </p:spPr>
      </p:pic>
      <p:cxnSp>
        <p:nvCxnSpPr>
          <p:cNvPr id="11" name="Straight Arrow Connector 10">
            <a:extLst>
              <a:ext uri="{FF2B5EF4-FFF2-40B4-BE49-F238E27FC236}">
                <a16:creationId xmlns:a16="http://schemas.microsoft.com/office/drawing/2014/main" id="{BEA0448A-B756-4024-AB66-FA801EDE790B}"/>
              </a:ext>
            </a:extLst>
          </p:cNvPr>
          <p:cNvCxnSpPr>
            <a:cxnSpLocks/>
          </p:cNvCxnSpPr>
          <p:nvPr/>
        </p:nvCxnSpPr>
        <p:spPr>
          <a:xfrm>
            <a:off x="2978590" y="4945141"/>
            <a:ext cx="1162750" cy="0"/>
          </a:xfrm>
          <a:prstGeom prst="straightConnector1">
            <a:avLst/>
          </a:prstGeom>
          <a:ln w="28575">
            <a:tailEnd type="triangle" w="lg" len="med"/>
          </a:ln>
        </p:spPr>
        <p:style>
          <a:lnRef idx="2">
            <a:schemeClr val="accent2"/>
          </a:lnRef>
          <a:fillRef idx="0">
            <a:schemeClr val="accent2"/>
          </a:fillRef>
          <a:effectRef idx="1">
            <a:schemeClr val="accent2"/>
          </a:effectRef>
          <a:fontRef idx="minor">
            <a:schemeClr val="tx1"/>
          </a:fontRef>
        </p:style>
      </p:cxnSp>
      <p:pic>
        <p:nvPicPr>
          <p:cNvPr id="12" name="Picture 11" descr="SAC website showing headings and buttons for AIM Portal in purple. ">
            <a:extLst>
              <a:ext uri="{FF2B5EF4-FFF2-40B4-BE49-F238E27FC236}">
                <a16:creationId xmlns:a16="http://schemas.microsoft.com/office/drawing/2014/main" id="{580D71C5-1C34-4C04-B11C-5691A9F18CDB}"/>
              </a:ext>
            </a:extLst>
          </p:cNvPr>
          <p:cNvPicPr>
            <a:picLocks noChangeAspect="1"/>
          </p:cNvPicPr>
          <p:nvPr/>
        </p:nvPicPr>
        <p:blipFill>
          <a:blip r:embed="rId3"/>
          <a:stretch>
            <a:fillRect/>
          </a:stretch>
        </p:blipFill>
        <p:spPr>
          <a:xfrm>
            <a:off x="4161295" y="214970"/>
            <a:ext cx="4250050" cy="3069481"/>
          </a:xfrm>
          <a:prstGeom prst="rect">
            <a:avLst/>
          </a:prstGeom>
        </p:spPr>
      </p:pic>
      <p:cxnSp>
        <p:nvCxnSpPr>
          <p:cNvPr id="10" name="Straight Arrow Connector 9">
            <a:extLst>
              <a:ext uri="{FF2B5EF4-FFF2-40B4-BE49-F238E27FC236}">
                <a16:creationId xmlns:a16="http://schemas.microsoft.com/office/drawing/2014/main" id="{02C3AA01-166F-45EB-B9D3-343CF5703B20}"/>
              </a:ext>
            </a:extLst>
          </p:cNvPr>
          <p:cNvCxnSpPr>
            <a:cxnSpLocks/>
          </p:cNvCxnSpPr>
          <p:nvPr/>
        </p:nvCxnSpPr>
        <p:spPr>
          <a:xfrm>
            <a:off x="3195873" y="2510139"/>
            <a:ext cx="2380835" cy="562214"/>
          </a:xfrm>
          <a:prstGeom prst="straightConnector1">
            <a:avLst/>
          </a:prstGeom>
          <a:ln w="28575">
            <a:tailEnd type="triangle" w="lg" len="med"/>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0C489CAB-ECD5-4A8C-2EAD-4A8B3F90E452}"/>
              </a:ext>
            </a:extLst>
          </p:cNvPr>
          <p:cNvSpPr txBox="1"/>
          <p:nvPr/>
        </p:nvSpPr>
        <p:spPr>
          <a:xfrm>
            <a:off x="764712" y="1485855"/>
            <a:ext cx="2863049" cy="1200329"/>
          </a:xfrm>
          <a:prstGeom prst="rect">
            <a:avLst/>
          </a:prstGeom>
          <a:noFill/>
        </p:spPr>
        <p:txBody>
          <a:bodyPr wrap="square">
            <a:spAutoFit/>
          </a:bodyPr>
          <a:lstStyle/>
          <a:p>
            <a:pPr marL="227013" indent="-227013"/>
            <a:r>
              <a:rPr lang="en-US" dirty="0"/>
              <a:t>1. Choose Student AIM Portal to start the process on the Student Access Center’s homepage.</a:t>
            </a:r>
          </a:p>
        </p:txBody>
      </p:sp>
      <p:sp>
        <p:nvSpPr>
          <p:cNvPr id="8" name="TextBox 7">
            <a:extLst>
              <a:ext uri="{FF2B5EF4-FFF2-40B4-BE49-F238E27FC236}">
                <a16:creationId xmlns:a16="http://schemas.microsoft.com/office/drawing/2014/main" id="{3CDD758F-DD0A-2B1A-1212-FBC82826FB1B}"/>
              </a:ext>
            </a:extLst>
          </p:cNvPr>
          <p:cNvSpPr txBox="1"/>
          <p:nvPr/>
        </p:nvSpPr>
        <p:spPr>
          <a:xfrm>
            <a:off x="764712" y="3101725"/>
            <a:ext cx="2624559" cy="646331"/>
          </a:xfrm>
          <a:prstGeom prst="rect">
            <a:avLst/>
          </a:prstGeom>
          <a:noFill/>
        </p:spPr>
        <p:txBody>
          <a:bodyPr wrap="square">
            <a:spAutoFit/>
          </a:bodyPr>
          <a:lstStyle/>
          <a:p>
            <a:pPr marL="227013" indent="-227013"/>
            <a:r>
              <a:rPr lang="en-US" dirty="0"/>
              <a:t>2. You will be directed to your K-State sign-on.</a:t>
            </a:r>
          </a:p>
        </p:txBody>
      </p:sp>
    </p:spTree>
    <p:extLst>
      <p:ext uri="{BB962C8B-B14F-4D97-AF65-F5344CB8AC3E}">
        <p14:creationId xmlns:p14="http://schemas.microsoft.com/office/powerpoint/2010/main" val="259776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A796-5489-4002-A863-6F3DB1A66999}"/>
              </a:ext>
            </a:extLst>
          </p:cNvPr>
          <p:cNvSpPr>
            <a:spLocks noGrp="1"/>
          </p:cNvSpPr>
          <p:nvPr>
            <p:ph type="title"/>
          </p:nvPr>
        </p:nvSpPr>
        <p:spPr>
          <a:xfrm>
            <a:off x="791123" y="273050"/>
            <a:ext cx="2783648" cy="1162050"/>
          </a:xfrm>
        </p:spPr>
        <p:txBody>
          <a:bodyPr>
            <a:normAutofit/>
          </a:bodyPr>
          <a:lstStyle/>
          <a:p>
            <a:r>
              <a:rPr lang="en-US" sz="2400" dirty="0">
                <a:cs typeface="Calibri"/>
              </a:rPr>
              <a:t>Your Dashboard</a:t>
            </a:r>
            <a:endParaRPr lang="en-US" sz="2400" dirty="0"/>
          </a:p>
        </p:txBody>
      </p:sp>
      <p:sp>
        <p:nvSpPr>
          <p:cNvPr id="4" name="Text Placeholder 3">
            <a:extLst>
              <a:ext uri="{FF2B5EF4-FFF2-40B4-BE49-F238E27FC236}">
                <a16:creationId xmlns:a16="http://schemas.microsoft.com/office/drawing/2014/main" id="{8484A9C6-6BBA-4791-A4E0-831D4D3F3F48}"/>
              </a:ext>
            </a:extLst>
          </p:cNvPr>
          <p:cNvSpPr>
            <a:spLocks noGrp="1"/>
          </p:cNvSpPr>
          <p:nvPr>
            <p:ph type="body" sz="half" idx="2"/>
          </p:nvPr>
        </p:nvSpPr>
        <p:spPr>
          <a:xfrm>
            <a:off x="791123" y="1421646"/>
            <a:ext cx="2612979" cy="4691063"/>
          </a:xfrm>
        </p:spPr>
        <p:txBody>
          <a:bodyPr vert="horz" lIns="45720" tIns="45720" rIns="45720" bIns="45720" rtlCol="0" anchor="t">
            <a:normAutofit/>
          </a:bodyPr>
          <a:lstStyle/>
          <a:p>
            <a:pPr marL="227013" indent="-227013">
              <a:buChar char="•"/>
            </a:pPr>
            <a:endParaRPr lang="en-US" dirty="0">
              <a:cs typeface="Calibri"/>
            </a:endParaRPr>
          </a:p>
          <a:p>
            <a:pPr marL="227013" indent="-227013">
              <a:buChar char="•"/>
            </a:pPr>
            <a:r>
              <a:rPr lang="en-US" dirty="0">
                <a:cs typeface="Calibri"/>
              </a:rPr>
              <a:t>Once a year, you will be asked to sign an Annual Student Agreement. This agreement outlines your responsibilities for requesting and utilizing accommodations.</a:t>
            </a:r>
          </a:p>
          <a:p>
            <a:pPr marL="227013" indent="-227013"/>
            <a:endParaRPr lang="en-US" dirty="0">
              <a:cs typeface="Calibri"/>
            </a:endParaRPr>
          </a:p>
          <a:p>
            <a:pPr marL="227013" indent="-227013"/>
            <a:endParaRPr lang="en-US" dirty="0">
              <a:cs typeface="Calibri"/>
            </a:endParaRPr>
          </a:p>
          <a:p>
            <a:pPr marL="227013" indent="-227013">
              <a:buChar char="•"/>
            </a:pPr>
            <a:r>
              <a:rPr lang="en-US" dirty="0">
                <a:cs typeface="Calibri"/>
              </a:rPr>
              <a:t>On the navigation bar on the far left, there is a link to a list </a:t>
            </a:r>
            <a:br>
              <a:rPr lang="en-US" dirty="0">
                <a:cs typeface="Calibri"/>
              </a:rPr>
            </a:br>
            <a:r>
              <a:rPr lang="en-US" dirty="0">
                <a:cs typeface="Calibri"/>
              </a:rPr>
              <a:t>of your approved accommodations; list of courses you are enrolled in; and a link to Alternative </a:t>
            </a:r>
            <a:br>
              <a:rPr lang="en-US" dirty="0">
                <a:cs typeface="Calibri"/>
              </a:rPr>
            </a:br>
            <a:r>
              <a:rPr lang="en-US" dirty="0">
                <a:cs typeface="Calibri"/>
              </a:rPr>
              <a:t>Testing where you will schedule exams with the Testing Center.</a:t>
            </a:r>
          </a:p>
          <a:p>
            <a:pPr marL="285750" indent="-285750">
              <a:buChar char="•"/>
            </a:pPr>
            <a:endParaRPr lang="en-US" dirty="0">
              <a:cs typeface="Calibri"/>
            </a:endParaRPr>
          </a:p>
          <a:p>
            <a:pPr marL="285750" indent="-285750">
              <a:buChar char="•"/>
            </a:pPr>
            <a:endParaRPr lang="en-US" dirty="0">
              <a:cs typeface="Calibri"/>
            </a:endParaRPr>
          </a:p>
        </p:txBody>
      </p:sp>
      <p:pic>
        <p:nvPicPr>
          <p:cNvPr id="8" name="Content Placeholder 7" descr="Picture of the annual student agreement text as seen on the website.">
            <a:extLst>
              <a:ext uri="{FF2B5EF4-FFF2-40B4-BE49-F238E27FC236}">
                <a16:creationId xmlns:a16="http://schemas.microsoft.com/office/drawing/2014/main" id="{E6C6B7B3-9618-1D89-1477-B6DA45EC473E}"/>
              </a:ext>
            </a:extLst>
          </p:cNvPr>
          <p:cNvPicPr>
            <a:picLocks noGrp="1" noChangeAspect="1"/>
          </p:cNvPicPr>
          <p:nvPr>
            <p:ph idx="1"/>
          </p:nvPr>
        </p:nvPicPr>
        <p:blipFill>
          <a:blip r:embed="rId2"/>
          <a:stretch>
            <a:fillRect/>
          </a:stretch>
        </p:blipFill>
        <p:spPr>
          <a:xfrm>
            <a:off x="3690460" y="1435100"/>
            <a:ext cx="5111750" cy="3230050"/>
          </a:xfrm>
        </p:spPr>
      </p:pic>
    </p:spTree>
    <p:extLst>
      <p:ext uri="{BB962C8B-B14F-4D97-AF65-F5344CB8AC3E}">
        <p14:creationId xmlns:p14="http://schemas.microsoft.com/office/powerpoint/2010/main" val="406481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4111-BBD7-4898-BC72-B9240B10EFF9}"/>
              </a:ext>
            </a:extLst>
          </p:cNvPr>
          <p:cNvSpPr>
            <a:spLocks noGrp="1"/>
          </p:cNvSpPr>
          <p:nvPr>
            <p:ph type="title"/>
          </p:nvPr>
        </p:nvSpPr>
        <p:spPr>
          <a:xfrm>
            <a:off x="818646" y="250468"/>
            <a:ext cx="2929488" cy="1333887"/>
          </a:xfrm>
        </p:spPr>
        <p:txBody>
          <a:bodyPr/>
          <a:lstStyle/>
          <a:p>
            <a:r>
              <a:rPr lang="en-US" dirty="0"/>
              <a:t>Seeing Your Eligible Accommodations</a:t>
            </a:r>
            <a:endParaRPr lang="en-US" dirty="0">
              <a:cs typeface="Calibri"/>
            </a:endParaRPr>
          </a:p>
        </p:txBody>
      </p:sp>
      <p:sp>
        <p:nvSpPr>
          <p:cNvPr id="4" name="Text Placeholder 3">
            <a:extLst>
              <a:ext uri="{FF2B5EF4-FFF2-40B4-BE49-F238E27FC236}">
                <a16:creationId xmlns:a16="http://schemas.microsoft.com/office/drawing/2014/main" id="{15E7E287-4DF2-4B18-B9E7-8553AEC47FF8}"/>
              </a:ext>
            </a:extLst>
          </p:cNvPr>
          <p:cNvSpPr>
            <a:spLocks noGrp="1"/>
          </p:cNvSpPr>
          <p:nvPr>
            <p:ph type="body" sz="half" idx="2"/>
          </p:nvPr>
        </p:nvSpPr>
        <p:spPr>
          <a:xfrm>
            <a:off x="897181" y="1800074"/>
            <a:ext cx="2677869" cy="4279438"/>
          </a:xfrm>
        </p:spPr>
        <p:txBody>
          <a:bodyPr vert="horz" lIns="91440" tIns="45720" rIns="91440" bIns="45720" rtlCol="0" anchor="t">
            <a:normAutofit/>
          </a:bodyPr>
          <a:lstStyle/>
          <a:p>
            <a:r>
              <a:rPr lang="en-US" sz="1600" b="1" dirty="0"/>
              <a:t>My Eligibility</a:t>
            </a:r>
          </a:p>
          <a:p>
            <a:pPr marL="53975"/>
            <a:r>
              <a:rPr lang="en-US" sz="1600" dirty="0"/>
              <a:t>This link on the left navigation bar will list your accommodations (see red box in graphic).  Each accommodation you are eligible for will also have a dropdown button to display the full accommodation text.</a:t>
            </a:r>
          </a:p>
        </p:txBody>
      </p:sp>
      <p:pic>
        <p:nvPicPr>
          <p:cNvPr id="7" name="Picture 7" descr="Image of Student AIM Portal with focus on &quot;my eligibility link&quot;">
            <a:extLst>
              <a:ext uri="{FF2B5EF4-FFF2-40B4-BE49-F238E27FC236}">
                <a16:creationId xmlns:a16="http://schemas.microsoft.com/office/drawing/2014/main" id="{0D07112A-D287-440C-AB83-E16D0735F48A}"/>
              </a:ext>
            </a:extLst>
          </p:cNvPr>
          <p:cNvPicPr>
            <a:picLocks noGrp="1" noChangeAspect="1"/>
          </p:cNvPicPr>
          <p:nvPr>
            <p:ph idx="1"/>
          </p:nvPr>
        </p:nvPicPr>
        <p:blipFill>
          <a:blip r:embed="rId2"/>
          <a:srcRect l="4072" r="4072"/>
          <a:stretch/>
        </p:blipFill>
        <p:spPr>
          <a:xfrm>
            <a:off x="3575050" y="1465525"/>
            <a:ext cx="5527993" cy="4560981"/>
          </a:xfrm>
        </p:spPr>
      </p:pic>
      <p:cxnSp>
        <p:nvCxnSpPr>
          <p:cNvPr id="3" name="Straight Arrow Connector 2">
            <a:extLst>
              <a:ext uri="{FF2B5EF4-FFF2-40B4-BE49-F238E27FC236}">
                <a16:creationId xmlns:a16="http://schemas.microsoft.com/office/drawing/2014/main" id="{BA8CCCE5-A411-789F-10A3-F3E0B6B1BA5A}"/>
              </a:ext>
            </a:extLst>
          </p:cNvPr>
          <p:cNvCxnSpPr>
            <a:cxnSpLocks/>
          </p:cNvCxnSpPr>
          <p:nvPr/>
        </p:nvCxnSpPr>
        <p:spPr>
          <a:xfrm>
            <a:off x="2326740" y="4293292"/>
            <a:ext cx="1162750" cy="0"/>
          </a:xfrm>
          <a:prstGeom prst="straightConnector1">
            <a:avLst/>
          </a:prstGeom>
          <a:ln w="28575">
            <a:tailEnd type="triangle" w="lg"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8563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39BC-4E14-450B-A13D-B767F89C36F5}"/>
              </a:ext>
            </a:extLst>
          </p:cNvPr>
          <p:cNvSpPr>
            <a:spLocks noGrp="1"/>
          </p:cNvSpPr>
          <p:nvPr>
            <p:ph type="title"/>
          </p:nvPr>
        </p:nvSpPr>
        <p:spPr>
          <a:xfrm>
            <a:off x="823865" y="273050"/>
            <a:ext cx="2641648" cy="1153646"/>
          </a:xfrm>
        </p:spPr>
        <p:txBody>
          <a:bodyPr/>
          <a:lstStyle/>
          <a:p>
            <a:r>
              <a:rPr lang="en-US" dirty="0">
                <a:cs typeface="Calibri"/>
              </a:rPr>
              <a:t>Request Letters</a:t>
            </a:r>
            <a:endParaRPr lang="en-US" dirty="0"/>
          </a:p>
        </p:txBody>
      </p:sp>
      <p:pic>
        <p:nvPicPr>
          <p:cNvPr id="13" name="Content Placeholder 12" descr="A screenshot of a phone&#10;&#10;Description automatically generated">
            <a:extLst>
              <a:ext uri="{FF2B5EF4-FFF2-40B4-BE49-F238E27FC236}">
                <a16:creationId xmlns:a16="http://schemas.microsoft.com/office/drawing/2014/main" id="{B87518BB-CFA5-C0EF-4D65-47847FA423D8}"/>
              </a:ext>
            </a:extLst>
          </p:cNvPr>
          <p:cNvPicPr>
            <a:picLocks noGrp="1" noChangeAspect="1"/>
          </p:cNvPicPr>
          <p:nvPr>
            <p:ph idx="1"/>
          </p:nvPr>
        </p:nvPicPr>
        <p:blipFill rotWithShape="1">
          <a:blip r:embed="rId2"/>
          <a:srcRect b="2992"/>
          <a:stretch/>
        </p:blipFill>
        <p:spPr>
          <a:xfrm>
            <a:off x="3949914" y="273050"/>
            <a:ext cx="1728575" cy="2841342"/>
          </a:xfrm>
        </p:spPr>
      </p:pic>
      <p:pic>
        <p:nvPicPr>
          <p:cNvPr id="15" name="Picture 14" descr="A screenshot of a phone&#10;&#10;Description automatically generated">
            <a:extLst>
              <a:ext uri="{FF2B5EF4-FFF2-40B4-BE49-F238E27FC236}">
                <a16:creationId xmlns:a16="http://schemas.microsoft.com/office/drawing/2014/main" id="{F7512AB1-1506-4516-6266-4A0FF97D19B6}"/>
              </a:ext>
            </a:extLst>
          </p:cNvPr>
          <p:cNvPicPr>
            <a:picLocks noChangeAspect="1"/>
          </p:cNvPicPr>
          <p:nvPr/>
        </p:nvPicPr>
        <p:blipFill>
          <a:blip r:embed="rId3"/>
          <a:stretch>
            <a:fillRect/>
          </a:stretch>
        </p:blipFill>
        <p:spPr>
          <a:xfrm>
            <a:off x="6013602" y="2359870"/>
            <a:ext cx="2564445" cy="3504035"/>
          </a:xfrm>
          <a:prstGeom prst="rect">
            <a:avLst/>
          </a:prstGeom>
        </p:spPr>
      </p:pic>
      <p:cxnSp>
        <p:nvCxnSpPr>
          <p:cNvPr id="16" name="Straight Arrow Connector 15">
            <a:extLst>
              <a:ext uri="{FF2B5EF4-FFF2-40B4-BE49-F238E27FC236}">
                <a16:creationId xmlns:a16="http://schemas.microsoft.com/office/drawing/2014/main" id="{60CDF893-8DD9-63E9-5E8B-E3C5ED3778D0}"/>
              </a:ext>
            </a:extLst>
          </p:cNvPr>
          <p:cNvCxnSpPr>
            <a:cxnSpLocks/>
          </p:cNvCxnSpPr>
          <p:nvPr/>
        </p:nvCxnSpPr>
        <p:spPr>
          <a:xfrm flipV="1">
            <a:off x="3364072" y="1400525"/>
            <a:ext cx="1664477" cy="395291"/>
          </a:xfrm>
          <a:prstGeom prst="straightConnector1">
            <a:avLst/>
          </a:prstGeom>
          <a:ln>
            <a:tailEnd type="triangle" w="lg" len="med"/>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2AB3270F-D899-D6EE-A21A-46A9ED20C26D}"/>
              </a:ext>
            </a:extLst>
          </p:cNvPr>
          <p:cNvCxnSpPr>
            <a:cxnSpLocks/>
          </p:cNvCxnSpPr>
          <p:nvPr/>
        </p:nvCxnSpPr>
        <p:spPr>
          <a:xfrm>
            <a:off x="3465513" y="3347976"/>
            <a:ext cx="2481973" cy="916497"/>
          </a:xfrm>
          <a:prstGeom prst="straightConnector1">
            <a:avLst/>
          </a:prstGeom>
          <a:ln>
            <a:tailEnd type="triangle" w="lg" len="med"/>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B0EC6ACB-28A8-B84F-06E5-D8E58EBC61B8}"/>
              </a:ext>
            </a:extLst>
          </p:cNvPr>
          <p:cNvCxnSpPr>
            <a:cxnSpLocks/>
          </p:cNvCxnSpPr>
          <p:nvPr/>
        </p:nvCxnSpPr>
        <p:spPr>
          <a:xfrm>
            <a:off x="3056254" y="4614687"/>
            <a:ext cx="2710803" cy="842788"/>
          </a:xfrm>
          <a:prstGeom prst="straightConnector1">
            <a:avLst/>
          </a:prstGeom>
          <a:ln w="28575">
            <a:tailEnd type="triangle" w="lg" len="med"/>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5963BE4E-C28F-A88F-68A1-FF30CD40002B}"/>
              </a:ext>
            </a:extLst>
          </p:cNvPr>
          <p:cNvSpPr txBox="1"/>
          <p:nvPr/>
        </p:nvSpPr>
        <p:spPr>
          <a:xfrm>
            <a:off x="733427" y="1621916"/>
            <a:ext cx="3150510" cy="4247317"/>
          </a:xfrm>
          <a:prstGeom prst="rect">
            <a:avLst/>
          </a:prstGeom>
          <a:noFill/>
        </p:spPr>
        <p:txBody>
          <a:bodyPr wrap="square">
            <a:spAutoFit/>
          </a:bodyPr>
          <a:lstStyle/>
          <a:p>
            <a:pPr marL="285750" indent="-168275">
              <a:buFont typeface="Arial" panose="020B0604020202020204" pitchFamily="34" charset="0"/>
              <a:buChar char="•"/>
            </a:pPr>
            <a:r>
              <a:rPr lang="en-US" dirty="0">
                <a:cs typeface="Calibri"/>
              </a:rPr>
              <a:t>Use the “Add Request” option to start your process.</a:t>
            </a:r>
          </a:p>
          <a:p>
            <a:pPr marL="285750" indent="-168275"/>
            <a:endParaRPr lang="en-US" dirty="0">
              <a:cs typeface="Calibri"/>
            </a:endParaRPr>
          </a:p>
          <a:p>
            <a:pPr marL="285750" indent="-168275"/>
            <a:endParaRPr lang="en-US" dirty="0">
              <a:cs typeface="Calibri"/>
            </a:endParaRPr>
          </a:p>
          <a:p>
            <a:pPr marL="285750" indent="-168275">
              <a:buFont typeface="Arial" panose="020B0604020202020204" pitchFamily="34" charset="0"/>
              <a:buChar char="•"/>
            </a:pPr>
            <a:r>
              <a:rPr lang="en-US" dirty="0">
                <a:cs typeface="Calibri"/>
              </a:rPr>
              <a:t>You will select the course(s) that you are requesting accommodations.  </a:t>
            </a:r>
          </a:p>
          <a:p>
            <a:pPr marL="285750" indent="-168275"/>
            <a:endParaRPr lang="en-US" dirty="0">
              <a:cs typeface="Calibri"/>
            </a:endParaRPr>
          </a:p>
          <a:p>
            <a:pPr marL="285750" indent="-168275"/>
            <a:endParaRPr lang="en-US" dirty="0">
              <a:cs typeface="Calibri"/>
            </a:endParaRPr>
          </a:p>
          <a:p>
            <a:pPr marL="285750" indent="-168275">
              <a:buFont typeface="Arial" panose="020B0604020202020204" pitchFamily="34" charset="0"/>
              <a:buChar char="•"/>
            </a:pPr>
            <a:r>
              <a:rPr lang="en-US" sz="1800" dirty="0">
                <a:cs typeface="Calibri"/>
              </a:rPr>
              <a:t>Then </a:t>
            </a:r>
            <a:r>
              <a:rPr lang="en-US" dirty="0">
                <a:cs typeface="Calibri"/>
              </a:rPr>
              <a:t>click CONTINUE </a:t>
            </a:r>
            <a:br>
              <a:rPr lang="en-US" dirty="0">
                <a:cs typeface="Calibri"/>
              </a:rPr>
            </a:br>
            <a:r>
              <a:rPr lang="en-US" sz="1800" dirty="0">
                <a:cs typeface="Calibri"/>
              </a:rPr>
              <a:t>to customize your accommodations.</a:t>
            </a:r>
          </a:p>
          <a:p>
            <a:endParaRPr lang="en-US" dirty="0">
              <a:cs typeface="Calibri"/>
            </a:endParaRP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416427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456-8B2C-416F-BA51-4BA0A9B9568B}"/>
              </a:ext>
            </a:extLst>
          </p:cNvPr>
          <p:cNvSpPr>
            <a:spLocks noGrp="1"/>
          </p:cNvSpPr>
          <p:nvPr>
            <p:ph type="title"/>
          </p:nvPr>
        </p:nvSpPr>
        <p:spPr>
          <a:xfrm>
            <a:off x="887240" y="273050"/>
            <a:ext cx="2833734" cy="1135199"/>
          </a:xfrm>
        </p:spPr>
        <p:txBody>
          <a:bodyPr>
            <a:normAutofit/>
          </a:bodyPr>
          <a:lstStyle/>
          <a:p>
            <a:r>
              <a:rPr lang="en-US" sz="2200" dirty="0">
                <a:cs typeface="Calibri"/>
              </a:rPr>
              <a:t>Select Accommodations</a:t>
            </a:r>
            <a:endParaRPr lang="en-US" sz="2200" dirty="0"/>
          </a:p>
        </p:txBody>
      </p:sp>
      <p:sp>
        <p:nvSpPr>
          <p:cNvPr id="4" name="Text Placeholder 3">
            <a:extLst>
              <a:ext uri="{FF2B5EF4-FFF2-40B4-BE49-F238E27FC236}">
                <a16:creationId xmlns:a16="http://schemas.microsoft.com/office/drawing/2014/main" id="{78B90295-ADFD-451A-AAA9-1B227F6C32B4}"/>
              </a:ext>
            </a:extLst>
          </p:cNvPr>
          <p:cNvSpPr>
            <a:spLocks noGrp="1"/>
          </p:cNvSpPr>
          <p:nvPr>
            <p:ph type="body" sz="half" idx="2"/>
          </p:nvPr>
        </p:nvSpPr>
        <p:spPr>
          <a:xfrm>
            <a:off x="709332" y="1647731"/>
            <a:ext cx="2756181" cy="2106823"/>
          </a:xfrm>
        </p:spPr>
        <p:txBody>
          <a:bodyPr vert="horz" lIns="91440" tIns="45720" rIns="91440" bIns="45720" rtlCol="0" anchor="t">
            <a:noAutofit/>
          </a:bodyPr>
          <a:lstStyle/>
          <a:p>
            <a:pPr marL="285750" indent="-231775">
              <a:buFont typeface="Arial" panose="020B0604020202020204" pitchFamily="34" charset="0"/>
              <a:buChar char="•"/>
            </a:pPr>
            <a:r>
              <a:rPr lang="en-US" sz="1800" dirty="0">
                <a:cs typeface="Calibri"/>
              </a:rPr>
              <a:t>You now have the flexibility to decide what accommodations you want to request for each course.</a:t>
            </a:r>
          </a:p>
        </p:txBody>
      </p:sp>
      <p:pic>
        <p:nvPicPr>
          <p:cNvPr id="11" name="Content Placeholder 10" descr="A screenshot of a computer screen&#10;&#10;Description automatically generated">
            <a:extLst>
              <a:ext uri="{FF2B5EF4-FFF2-40B4-BE49-F238E27FC236}">
                <a16:creationId xmlns:a16="http://schemas.microsoft.com/office/drawing/2014/main" id="{C6C9D173-DCA7-534D-5AE8-E37F7F680AD1}"/>
              </a:ext>
            </a:extLst>
          </p:cNvPr>
          <p:cNvPicPr>
            <a:picLocks noGrp="1" noChangeAspect="1"/>
          </p:cNvPicPr>
          <p:nvPr>
            <p:ph idx="1"/>
          </p:nvPr>
        </p:nvPicPr>
        <p:blipFill>
          <a:blip r:embed="rId2"/>
          <a:stretch>
            <a:fillRect/>
          </a:stretch>
        </p:blipFill>
        <p:spPr>
          <a:xfrm>
            <a:off x="3575050" y="1350794"/>
            <a:ext cx="5111750" cy="4192624"/>
          </a:xfrm>
        </p:spPr>
      </p:pic>
      <p:cxnSp>
        <p:nvCxnSpPr>
          <p:cNvPr id="7" name="Straight Arrow Connector 6">
            <a:extLst>
              <a:ext uri="{FF2B5EF4-FFF2-40B4-BE49-F238E27FC236}">
                <a16:creationId xmlns:a16="http://schemas.microsoft.com/office/drawing/2014/main" id="{36862ED1-8CD6-49C1-93CF-8D4A84ECC305}"/>
              </a:ext>
            </a:extLst>
          </p:cNvPr>
          <p:cNvCxnSpPr>
            <a:cxnSpLocks/>
          </p:cNvCxnSpPr>
          <p:nvPr/>
        </p:nvCxnSpPr>
        <p:spPr>
          <a:xfrm>
            <a:off x="2032655" y="2949167"/>
            <a:ext cx="1542395" cy="0"/>
          </a:xfrm>
          <a:prstGeom prst="straightConnector1">
            <a:avLst/>
          </a:prstGeom>
          <a:ln>
            <a:tailEnd type="triangle" w="lg" len="med"/>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8678F329-65C9-46B2-8AF0-3CE12C50C3EE}"/>
              </a:ext>
            </a:extLst>
          </p:cNvPr>
          <p:cNvCxnSpPr>
            <a:cxnSpLocks/>
          </p:cNvCxnSpPr>
          <p:nvPr/>
        </p:nvCxnSpPr>
        <p:spPr>
          <a:xfrm flipV="1">
            <a:off x="2895592" y="2190939"/>
            <a:ext cx="3235333" cy="1786755"/>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B084D2F2-D940-5264-B126-B416A9153B40}"/>
              </a:ext>
            </a:extLst>
          </p:cNvPr>
          <p:cNvSpPr txBox="1"/>
          <p:nvPr/>
        </p:nvSpPr>
        <p:spPr>
          <a:xfrm>
            <a:off x="764100" y="3731858"/>
            <a:ext cx="2756181" cy="646331"/>
          </a:xfrm>
          <a:prstGeom prst="rect">
            <a:avLst/>
          </a:prstGeom>
          <a:noFill/>
        </p:spPr>
        <p:txBody>
          <a:bodyPr wrap="square">
            <a:spAutoFit/>
          </a:bodyPr>
          <a:lstStyle/>
          <a:p>
            <a:pPr marL="285750" indent="-231775">
              <a:buFont typeface="Arial" panose="020B0604020202020204" pitchFamily="34" charset="0"/>
              <a:buChar char="•"/>
            </a:pPr>
            <a:r>
              <a:rPr lang="en-US" dirty="0">
                <a:cs typeface="Calibri"/>
              </a:rPr>
              <a:t>To continue, click </a:t>
            </a:r>
            <a:br>
              <a:rPr lang="en-US" dirty="0">
                <a:cs typeface="Calibri"/>
              </a:rPr>
            </a:br>
            <a:r>
              <a:rPr lang="en-US" dirty="0">
                <a:cs typeface="Calibri"/>
              </a:rPr>
              <a:t>SUBMIT REQUEST.</a:t>
            </a:r>
          </a:p>
        </p:txBody>
      </p:sp>
    </p:spTree>
    <p:extLst>
      <p:ext uri="{BB962C8B-B14F-4D97-AF65-F5344CB8AC3E}">
        <p14:creationId xmlns:p14="http://schemas.microsoft.com/office/powerpoint/2010/main" val="199623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651A-9B5D-4AA6-8F96-31C2DBFF0AC8}"/>
              </a:ext>
            </a:extLst>
          </p:cNvPr>
          <p:cNvSpPr>
            <a:spLocks noGrp="1"/>
          </p:cNvSpPr>
          <p:nvPr>
            <p:ph type="title"/>
          </p:nvPr>
        </p:nvSpPr>
        <p:spPr>
          <a:xfrm>
            <a:off x="798478" y="288057"/>
            <a:ext cx="2756181" cy="1015642"/>
          </a:xfrm>
        </p:spPr>
        <p:txBody>
          <a:bodyPr>
            <a:normAutofit/>
          </a:bodyPr>
          <a:lstStyle/>
          <a:p>
            <a:r>
              <a:rPr lang="en-US" sz="2400" dirty="0">
                <a:cs typeface="Calibri"/>
              </a:rPr>
              <a:t>Confirmation</a:t>
            </a:r>
            <a:endParaRPr lang="en-US" sz="2400" dirty="0"/>
          </a:p>
        </p:txBody>
      </p:sp>
      <p:sp>
        <p:nvSpPr>
          <p:cNvPr id="4" name="Text Placeholder 3">
            <a:extLst>
              <a:ext uri="{FF2B5EF4-FFF2-40B4-BE49-F238E27FC236}">
                <a16:creationId xmlns:a16="http://schemas.microsoft.com/office/drawing/2014/main" id="{70D6BDB8-A2F4-4F74-B295-EEB4D682090F}"/>
              </a:ext>
            </a:extLst>
          </p:cNvPr>
          <p:cNvSpPr>
            <a:spLocks noGrp="1"/>
          </p:cNvSpPr>
          <p:nvPr>
            <p:ph type="body" sz="half" idx="2"/>
          </p:nvPr>
        </p:nvSpPr>
        <p:spPr>
          <a:xfrm>
            <a:off x="709332" y="1435100"/>
            <a:ext cx="3283246" cy="5210144"/>
          </a:xfrm>
        </p:spPr>
        <p:txBody>
          <a:bodyPr vert="horz" lIns="91440" tIns="45720" rIns="91440" bIns="45720" rtlCol="0" anchor="t">
            <a:normAutofit/>
          </a:bodyPr>
          <a:lstStyle/>
          <a:p>
            <a:pPr marL="285750" indent="-285750">
              <a:spcBef>
                <a:spcPts val="400"/>
              </a:spcBef>
              <a:spcAft>
                <a:spcPts val="400"/>
              </a:spcAft>
              <a:buFont typeface="Arial" panose="020B0604020202020204" pitchFamily="34" charset="0"/>
              <a:buChar char="•"/>
            </a:pPr>
            <a:r>
              <a:rPr lang="en-US" dirty="0">
                <a:cs typeface="Calibri"/>
              </a:rPr>
              <a:t>If you successfully submit the request, you will see a green check mark and “SUCCESS! YOUR ACTION HAS BEEN COMPLETED”.</a:t>
            </a:r>
          </a:p>
          <a:p>
            <a:pPr marL="288925">
              <a:spcBef>
                <a:spcPts val="0"/>
              </a:spcBef>
            </a:pPr>
            <a:r>
              <a:rPr lang="en-US" sz="1800" b="1" dirty="0">
                <a:cs typeface="Calibri"/>
              </a:rPr>
              <a:t>or</a:t>
            </a:r>
          </a:p>
          <a:p>
            <a:pPr marL="285750" indent="-285750">
              <a:spcBef>
                <a:spcPts val="400"/>
              </a:spcBef>
              <a:spcAft>
                <a:spcPts val="400"/>
              </a:spcAft>
              <a:buFont typeface="Arial" panose="020B0604020202020204" pitchFamily="34" charset="0"/>
              <a:buChar char="•"/>
            </a:pPr>
            <a:r>
              <a:rPr lang="en-US" dirty="0">
                <a:cs typeface="Calibri"/>
              </a:rPr>
              <a:t>If there is an error, an alert will appear in a yellow box at the top of the page saying, “SUBMISSION ERROR”. Check for missing or invalid information and submit the request again.</a:t>
            </a:r>
          </a:p>
          <a:p>
            <a:pPr>
              <a:spcBef>
                <a:spcPts val="400"/>
              </a:spcBef>
              <a:spcAft>
                <a:spcPts val="400"/>
              </a:spcAft>
            </a:pPr>
            <a:endParaRPr lang="en-US" dirty="0">
              <a:cs typeface="Calibri"/>
            </a:endParaRPr>
          </a:p>
          <a:p>
            <a:pPr marL="285750" indent="-285750">
              <a:spcBef>
                <a:spcPts val="400"/>
              </a:spcBef>
              <a:spcAft>
                <a:spcPts val="400"/>
              </a:spcAft>
              <a:buFont typeface="Arial" panose="020B0604020202020204" pitchFamily="34" charset="0"/>
              <a:buChar char="•"/>
            </a:pPr>
            <a:r>
              <a:rPr lang="en-US" dirty="0">
                <a:cs typeface="Calibri"/>
              </a:rPr>
              <a:t>You can see which classes are </a:t>
            </a:r>
            <a:r>
              <a:rPr lang="en-US" i="1" dirty="0">
                <a:cs typeface="Calibri"/>
              </a:rPr>
              <a:t>processing</a:t>
            </a:r>
            <a:r>
              <a:rPr lang="en-US" dirty="0">
                <a:cs typeface="Calibri"/>
              </a:rPr>
              <a:t> your requests and which accommodations are </a:t>
            </a:r>
            <a:r>
              <a:rPr lang="en-US" i="1" dirty="0">
                <a:cs typeface="Calibri"/>
              </a:rPr>
              <a:t>approved</a:t>
            </a:r>
            <a:r>
              <a:rPr lang="en-US" dirty="0">
                <a:cs typeface="Calibri"/>
              </a:rPr>
              <a:t>.</a:t>
            </a:r>
          </a:p>
          <a:p>
            <a:pPr>
              <a:spcBef>
                <a:spcPts val="400"/>
              </a:spcBef>
              <a:spcAft>
                <a:spcPts val="400"/>
              </a:spcAft>
            </a:pPr>
            <a:endParaRPr lang="en-US" dirty="0">
              <a:cs typeface="Calibri"/>
            </a:endParaRPr>
          </a:p>
          <a:p>
            <a:pPr marL="285750" indent="-285750">
              <a:spcBef>
                <a:spcPts val="400"/>
              </a:spcBef>
              <a:spcAft>
                <a:spcPts val="400"/>
              </a:spcAft>
              <a:buFont typeface="Arial" panose="020B0604020202020204" pitchFamily="34" charset="0"/>
              <a:buChar char="•"/>
            </a:pPr>
            <a:r>
              <a:rPr lang="en-US" dirty="0">
                <a:cs typeface="Calibri"/>
              </a:rPr>
              <a:t>If you have testing accommodations and need to schedule an exam, check the step-by-step guide on the Student Access Center website under </a:t>
            </a:r>
            <a:br>
              <a:rPr lang="en-US" dirty="0">
                <a:cs typeface="Calibri"/>
              </a:rPr>
            </a:br>
            <a:r>
              <a:rPr lang="en-US" b="1" dirty="0">
                <a:cs typeface="Calibri"/>
              </a:rPr>
              <a:t>Testing Center-Student</a:t>
            </a:r>
            <a:r>
              <a:rPr lang="en-US" dirty="0">
                <a:cs typeface="Calibri"/>
              </a:rPr>
              <a:t>.</a:t>
            </a:r>
          </a:p>
          <a:p>
            <a:endParaRPr lang="en-US" dirty="0">
              <a:cs typeface="Calibri"/>
            </a:endParaRPr>
          </a:p>
        </p:txBody>
      </p:sp>
      <p:pic>
        <p:nvPicPr>
          <p:cNvPr id="8" name="Content Placeholder 7" descr="A screenshot of a computer screen&#10;&#10;Description automatically generated">
            <a:extLst>
              <a:ext uri="{FF2B5EF4-FFF2-40B4-BE49-F238E27FC236}">
                <a16:creationId xmlns:a16="http://schemas.microsoft.com/office/drawing/2014/main" id="{C88E8B4B-E8E8-0482-CF81-8270A3683B78}"/>
              </a:ext>
            </a:extLst>
          </p:cNvPr>
          <p:cNvPicPr>
            <a:picLocks noGrp="1" noChangeAspect="1"/>
          </p:cNvPicPr>
          <p:nvPr>
            <p:ph idx="1"/>
          </p:nvPr>
        </p:nvPicPr>
        <p:blipFill rotWithShape="1">
          <a:blip r:embed="rId2"/>
          <a:srcRect t="16825" r="10455" b="2368"/>
          <a:stretch/>
        </p:blipFill>
        <p:spPr>
          <a:xfrm>
            <a:off x="4411888" y="2983616"/>
            <a:ext cx="4577337" cy="3118420"/>
          </a:xfrm>
        </p:spPr>
      </p:pic>
      <p:pic>
        <p:nvPicPr>
          <p:cNvPr id="3" name="Picture 2">
            <a:extLst>
              <a:ext uri="{FF2B5EF4-FFF2-40B4-BE49-F238E27FC236}">
                <a16:creationId xmlns:a16="http://schemas.microsoft.com/office/drawing/2014/main" id="{8FAAB19B-BE4A-233E-DDD6-BE81C545B60D}"/>
              </a:ext>
            </a:extLst>
          </p:cNvPr>
          <p:cNvPicPr>
            <a:picLocks noChangeAspect="1"/>
          </p:cNvPicPr>
          <p:nvPr/>
        </p:nvPicPr>
        <p:blipFill>
          <a:blip r:embed="rId3"/>
          <a:stretch>
            <a:fillRect/>
          </a:stretch>
        </p:blipFill>
        <p:spPr>
          <a:xfrm>
            <a:off x="4037326" y="892942"/>
            <a:ext cx="2456129" cy="719703"/>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E9284A30-F61F-7B00-4A26-0BA46EE4E747}"/>
              </a:ext>
            </a:extLst>
          </p:cNvPr>
          <p:cNvPicPr>
            <a:picLocks noChangeAspect="1"/>
          </p:cNvPicPr>
          <p:nvPr/>
        </p:nvPicPr>
        <p:blipFill rotWithShape="1">
          <a:blip r:embed="rId4"/>
          <a:srcRect r="19338" b="6372"/>
          <a:stretch/>
        </p:blipFill>
        <p:spPr>
          <a:xfrm>
            <a:off x="5341545" y="2229931"/>
            <a:ext cx="3512471" cy="699898"/>
          </a:xfrm>
          <a:prstGeom prst="rect">
            <a:avLst/>
          </a:prstGeom>
        </p:spPr>
      </p:pic>
      <p:cxnSp>
        <p:nvCxnSpPr>
          <p:cNvPr id="23" name="Connector: Elbow 22">
            <a:extLst>
              <a:ext uri="{FF2B5EF4-FFF2-40B4-BE49-F238E27FC236}">
                <a16:creationId xmlns:a16="http://schemas.microsoft.com/office/drawing/2014/main" id="{34D53485-3164-EC2C-9C82-C5796DE858AB}"/>
              </a:ext>
            </a:extLst>
          </p:cNvPr>
          <p:cNvCxnSpPr>
            <a:cxnSpLocks/>
          </p:cNvCxnSpPr>
          <p:nvPr/>
        </p:nvCxnSpPr>
        <p:spPr>
          <a:xfrm flipV="1">
            <a:off x="3806402" y="1666432"/>
            <a:ext cx="905717" cy="581415"/>
          </a:xfrm>
          <a:prstGeom prst="bentConnector3">
            <a:avLst>
              <a:gd name="adj1" fmla="val 98980"/>
            </a:avLst>
          </a:prstGeom>
          <a:ln w="31750">
            <a:solidFill>
              <a:srgbClr val="007E39"/>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A8BF0C5A-A40D-8985-F73F-B2C4FEC6EFA9}"/>
              </a:ext>
            </a:extLst>
          </p:cNvPr>
          <p:cNvCxnSpPr>
            <a:cxnSpLocks/>
          </p:cNvCxnSpPr>
          <p:nvPr/>
        </p:nvCxnSpPr>
        <p:spPr>
          <a:xfrm flipV="1">
            <a:off x="3878609" y="2595156"/>
            <a:ext cx="1386782" cy="699898"/>
          </a:xfrm>
          <a:prstGeom prst="bentConnector3">
            <a:avLst>
              <a:gd name="adj1" fmla="val 22581"/>
            </a:avLst>
          </a:prstGeom>
          <a:ln w="31750">
            <a:solidFill>
              <a:srgbClr val="C00000"/>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46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BBAA-4780-4C7C-9296-6F642BACB4D8}"/>
              </a:ext>
            </a:extLst>
          </p:cNvPr>
          <p:cNvSpPr>
            <a:spLocks noGrp="1"/>
          </p:cNvSpPr>
          <p:nvPr>
            <p:ph type="title"/>
          </p:nvPr>
        </p:nvSpPr>
        <p:spPr>
          <a:xfrm>
            <a:off x="823865" y="273050"/>
            <a:ext cx="2851842" cy="1162050"/>
          </a:xfrm>
        </p:spPr>
        <p:txBody>
          <a:bodyPr/>
          <a:lstStyle/>
          <a:p>
            <a:r>
              <a:rPr lang="en-US" dirty="0">
                <a:cs typeface="Calibri"/>
              </a:rPr>
              <a:t>Checking your Accommodation Letters</a:t>
            </a:r>
            <a:endParaRPr lang="en-US" dirty="0"/>
          </a:p>
        </p:txBody>
      </p:sp>
      <p:sp>
        <p:nvSpPr>
          <p:cNvPr id="4" name="Text Placeholder 3">
            <a:extLst>
              <a:ext uri="{FF2B5EF4-FFF2-40B4-BE49-F238E27FC236}">
                <a16:creationId xmlns:a16="http://schemas.microsoft.com/office/drawing/2014/main" id="{149FAD21-1BC8-48DA-9B8E-D4DF8A5E4B1F}"/>
              </a:ext>
            </a:extLst>
          </p:cNvPr>
          <p:cNvSpPr>
            <a:spLocks noGrp="1"/>
          </p:cNvSpPr>
          <p:nvPr>
            <p:ph type="body" sz="half" idx="2"/>
          </p:nvPr>
        </p:nvSpPr>
        <p:spPr>
          <a:xfrm>
            <a:off x="744842" y="1435100"/>
            <a:ext cx="2766088" cy="4691063"/>
          </a:xfrm>
        </p:spPr>
        <p:txBody>
          <a:bodyPr vert="horz" lIns="91440" tIns="45720" rIns="91440" bIns="45720" rtlCol="0" anchor="t">
            <a:normAutofit/>
          </a:bodyPr>
          <a:lstStyle/>
          <a:p>
            <a:pPr marL="227013" indent="-227013">
              <a:spcBef>
                <a:spcPts val="400"/>
              </a:spcBef>
              <a:spcAft>
                <a:spcPts val="600"/>
              </a:spcAft>
              <a:buChar char="•"/>
            </a:pPr>
            <a:r>
              <a:rPr lang="en-US" sz="1500" dirty="0">
                <a:cs typeface="Calibri"/>
              </a:rPr>
              <a:t>Once you have requested your letters, staff will approve your request. AIM will send the letters to faculty.</a:t>
            </a:r>
          </a:p>
          <a:p>
            <a:pPr marL="227013" indent="-227013">
              <a:spcBef>
                <a:spcPts val="400"/>
              </a:spcBef>
              <a:spcAft>
                <a:spcPts val="600"/>
              </a:spcAft>
              <a:buChar char="•"/>
            </a:pPr>
            <a:r>
              <a:rPr lang="en-US" sz="1500" dirty="0">
                <a:cs typeface="Calibri"/>
              </a:rPr>
              <a:t>Letters will be sent a week before classes begin if you request letters before the semester start.</a:t>
            </a:r>
          </a:p>
          <a:p>
            <a:pPr marL="227013" indent="-227013">
              <a:spcBef>
                <a:spcPts val="400"/>
              </a:spcBef>
              <a:spcAft>
                <a:spcPts val="600"/>
              </a:spcAft>
              <a:buChar char="•"/>
            </a:pPr>
            <a:r>
              <a:rPr lang="en-US" sz="1500" dirty="0">
                <a:cs typeface="Calibri"/>
              </a:rPr>
              <a:t>During the semester, letters are sent within one business day.</a:t>
            </a:r>
          </a:p>
          <a:p>
            <a:pPr marL="227013" indent="-227013">
              <a:spcBef>
                <a:spcPts val="400"/>
              </a:spcBef>
              <a:spcAft>
                <a:spcPts val="600"/>
              </a:spcAft>
              <a:buChar char="•"/>
            </a:pPr>
            <a:r>
              <a:rPr lang="en-US" sz="1500" dirty="0">
                <a:cs typeface="Calibri"/>
              </a:rPr>
              <a:t>You can use the Student AIM Portal to check on your accommodation letters.  Go to ”View Request Detail" to see the list of your classes and when letters were sent to faculty.  </a:t>
            </a:r>
          </a:p>
        </p:txBody>
      </p:sp>
      <p:pic>
        <p:nvPicPr>
          <p:cNvPr id="12" name="Content Placeholder 11" descr="A screenshot of a computer&#10;&#10;Description automatically generated">
            <a:extLst>
              <a:ext uri="{FF2B5EF4-FFF2-40B4-BE49-F238E27FC236}">
                <a16:creationId xmlns:a16="http://schemas.microsoft.com/office/drawing/2014/main" id="{BEBF00E4-D1AE-EA71-4FC0-7354F5B02158}"/>
              </a:ext>
            </a:extLst>
          </p:cNvPr>
          <p:cNvPicPr>
            <a:picLocks noGrp="1" noChangeAspect="1"/>
          </p:cNvPicPr>
          <p:nvPr>
            <p:ph idx="1"/>
          </p:nvPr>
        </p:nvPicPr>
        <p:blipFill>
          <a:blip r:embed="rId2"/>
          <a:stretch>
            <a:fillRect/>
          </a:stretch>
        </p:blipFill>
        <p:spPr>
          <a:xfrm>
            <a:off x="3763744" y="273050"/>
            <a:ext cx="4806790" cy="5853113"/>
          </a:xfrm>
        </p:spPr>
      </p:pic>
      <p:cxnSp>
        <p:nvCxnSpPr>
          <p:cNvPr id="13" name="Straight Arrow Connector 12">
            <a:extLst>
              <a:ext uri="{FF2B5EF4-FFF2-40B4-BE49-F238E27FC236}">
                <a16:creationId xmlns:a16="http://schemas.microsoft.com/office/drawing/2014/main" id="{FC533718-8A92-349A-F083-19DFEC23FE20}"/>
              </a:ext>
            </a:extLst>
          </p:cNvPr>
          <p:cNvCxnSpPr>
            <a:cxnSpLocks/>
          </p:cNvCxnSpPr>
          <p:nvPr/>
        </p:nvCxnSpPr>
        <p:spPr>
          <a:xfrm flipV="1">
            <a:off x="3510930" y="2580238"/>
            <a:ext cx="2527731" cy="1566378"/>
          </a:xfrm>
          <a:prstGeom prst="straightConnector1">
            <a:avLst/>
          </a:prstGeom>
          <a:ln w="31750">
            <a:tailEnd type="triangle" w="lg"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4714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012" y="2130425"/>
            <a:ext cx="7772400" cy="1470025"/>
          </a:xfrm>
        </p:spPr>
        <p:txBody>
          <a:bodyPr/>
          <a:lstStyle/>
          <a:p>
            <a:r>
              <a:rPr lang="en-US" b="1" dirty="0">
                <a:solidFill>
                  <a:srgbClr val="47008E"/>
                </a:solidFill>
              </a:rPr>
              <a:t>Student Access Center</a:t>
            </a:r>
          </a:p>
        </p:txBody>
      </p:sp>
      <p:sp>
        <p:nvSpPr>
          <p:cNvPr id="3" name="Subtitle 2"/>
          <p:cNvSpPr>
            <a:spLocks noGrp="1"/>
          </p:cNvSpPr>
          <p:nvPr>
            <p:ph type="subTitle" idx="1"/>
          </p:nvPr>
        </p:nvSpPr>
        <p:spPr>
          <a:xfrm>
            <a:off x="1407812" y="3886200"/>
            <a:ext cx="6400800" cy="1752600"/>
          </a:xfrm>
        </p:spPr>
        <p:txBody>
          <a:bodyPr>
            <a:normAutofit fontScale="62500" lnSpcReduction="20000"/>
          </a:bodyPr>
          <a:lstStyle/>
          <a:p>
            <a:pPr>
              <a:lnSpc>
                <a:spcPct val="120000"/>
              </a:lnSpc>
              <a:spcAft>
                <a:spcPts val="600"/>
              </a:spcAft>
            </a:pPr>
            <a:r>
              <a:rPr lang="en-US" sz="3600" dirty="0"/>
              <a:t>202 Holton Hall</a:t>
            </a:r>
            <a:br>
              <a:rPr lang="en-US" sz="3600" dirty="0"/>
            </a:br>
            <a:r>
              <a:rPr lang="en-US" sz="2600" dirty="0"/>
              <a:t>1101 Mid Campus Dr North, Manhattan, KS 66506</a:t>
            </a:r>
          </a:p>
          <a:p>
            <a:pPr>
              <a:lnSpc>
                <a:spcPct val="120000"/>
              </a:lnSpc>
              <a:spcAft>
                <a:spcPts val="600"/>
              </a:spcAft>
            </a:pPr>
            <a:r>
              <a:rPr lang="en-US" sz="3600" dirty="0"/>
              <a:t>accesscenter@k-state.edu</a:t>
            </a:r>
          </a:p>
          <a:p>
            <a:pPr>
              <a:lnSpc>
                <a:spcPct val="120000"/>
              </a:lnSpc>
              <a:spcAft>
                <a:spcPts val="600"/>
              </a:spcAft>
            </a:pPr>
            <a:r>
              <a:rPr lang="en-US" sz="3600" dirty="0"/>
              <a:t>785-532-6441</a:t>
            </a:r>
          </a:p>
        </p:txBody>
      </p:sp>
      <p:sp>
        <p:nvSpPr>
          <p:cNvPr id="4" name="Title 1">
            <a:extLst>
              <a:ext uri="{FF2B5EF4-FFF2-40B4-BE49-F238E27FC236}">
                <a16:creationId xmlns:a16="http://schemas.microsoft.com/office/drawing/2014/main" id="{4C2CB1EA-E12B-6C24-667C-5CD29C91E361}"/>
              </a:ext>
            </a:extLst>
          </p:cNvPr>
          <p:cNvSpPr txBox="1">
            <a:spLocks/>
          </p:cNvSpPr>
          <p:nvPr/>
        </p:nvSpPr>
        <p:spPr>
          <a:xfrm>
            <a:off x="1711102" y="273050"/>
            <a:ext cx="5794219" cy="28141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cs typeface="Calibri"/>
              </a:rPr>
              <a:t>If you have any questions or concerns, please contact the</a:t>
            </a:r>
            <a:endParaRPr lang="en-US" sz="3600" dirty="0"/>
          </a:p>
        </p:txBody>
      </p:sp>
    </p:spTree>
    <p:extLst>
      <p:ext uri="{BB962C8B-B14F-4D97-AF65-F5344CB8AC3E}">
        <p14:creationId xmlns:p14="http://schemas.microsoft.com/office/powerpoint/2010/main" val="148600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09A9F60B34E74F855078784098FC4F" ma:contentTypeVersion="9" ma:contentTypeDescription="Create a new document." ma:contentTypeScope="" ma:versionID="fe9c82c160536256668f5e6c9bbb290b">
  <xsd:schema xmlns:xsd="http://www.w3.org/2001/XMLSchema" xmlns:xs="http://www.w3.org/2001/XMLSchema" xmlns:p="http://schemas.microsoft.com/office/2006/metadata/properties" xmlns:ns2="64cf9546-1466-4cee-acc8-e5cdcbb11b64" targetNamespace="http://schemas.microsoft.com/office/2006/metadata/properties" ma:root="true" ma:fieldsID="5331c173508e71103edd3d9d7d109a4f" ns2:_="">
    <xsd:import namespace="64cf9546-1466-4cee-acc8-e5cdcbb11b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f9546-1466-4cee-acc8-e5cdcbb11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0DAFE5-8FE6-49E3-9F78-6B0812321271}">
  <ds:schemaRefs>
    <ds:schemaRef ds:uri="http://schemas.microsoft.com/sharepoint/v3/contenttype/forms"/>
  </ds:schemaRefs>
</ds:datastoreItem>
</file>

<file path=customXml/itemProps2.xml><?xml version="1.0" encoding="utf-8"?>
<ds:datastoreItem xmlns:ds="http://schemas.openxmlformats.org/officeDocument/2006/customXml" ds:itemID="{AE33BB91-EF0F-4D6F-9DE8-8E4C3ACC7973}">
  <ds:schemaRefs>
    <ds:schemaRef ds:uri="64cf9546-1466-4cee-acc8-e5cdcbb11b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5A33FE-EEEE-443E-B51C-4348C23EB60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TotalTime>
  <Words>464</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Student Access Center</vt:lpstr>
      <vt:lpstr>Request Letters of Accommodation for Current Students </vt:lpstr>
      <vt:lpstr>Your Dashboard</vt:lpstr>
      <vt:lpstr>Seeing Your Eligible Accommodations</vt:lpstr>
      <vt:lpstr>Request Letters</vt:lpstr>
      <vt:lpstr>Select Accommodations</vt:lpstr>
      <vt:lpstr>Confirmation</vt:lpstr>
      <vt:lpstr>Checking your Accommodation Letters</vt:lpstr>
      <vt:lpstr>Student Access Center</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Morris</dc:creator>
  <cp:lastModifiedBy>Angela Glean</cp:lastModifiedBy>
  <cp:revision>50</cp:revision>
  <dcterms:created xsi:type="dcterms:W3CDTF">2011-09-02T21:01:36Z</dcterms:created>
  <dcterms:modified xsi:type="dcterms:W3CDTF">2024-06-12T14:05:48Z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0x0101007309A9F60B34E74F855078784098FC4F</vt:lpwstr>
  </property>
</Properties>
</file>