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6" r:id="rId5"/>
    <p:sldId id="257" r:id="rId6"/>
    <p:sldId id="258" r:id="rId7"/>
    <p:sldId id="259" r:id="rId8"/>
    <p:sldId id="260" r:id="rId9"/>
    <p:sldId id="266" r:id="rId10"/>
    <p:sldId id="284" r:id="rId11"/>
    <p:sldId id="261" r:id="rId12"/>
    <p:sldId id="286" r:id="rId13"/>
    <p:sldId id="285" r:id="rId14"/>
    <p:sldId id="263" r:id="rId15"/>
    <p:sldId id="264" r:id="rId16"/>
    <p:sldId id="265" r:id="rId17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707371-0C0A-37C3-79AB-D10EB698A66C}" v="227" dt="2021-08-06T18:36:38.162"/>
    <p1510:client id="{C0183B4F-BE57-1FDD-0289-BC2691BB0FDE}" v="26" dt="2021-07-30T15:18:04.409"/>
    <p1510:client id="{D639CA77-6927-568A-448B-ECB9B3D80D1E}" v="454" dt="2021-07-30T20:11:30.2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5782" autoAdjust="0"/>
  </p:normalViewPr>
  <p:slideViewPr>
    <p:cSldViewPr snapToGrid="0">
      <p:cViewPr varScale="1">
        <p:scale>
          <a:sx n="163" d="100"/>
          <a:sy n="163" d="100"/>
        </p:scale>
        <p:origin x="70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 Pearce" userId="S::dapearce@ksu.edu::da652f0e-1be2-44bd-9dc3-30836800c012" providerId="AD" clId="Web-{A8707371-0C0A-37C3-79AB-D10EB698A66C}"/>
    <pc:docChg chg="delSld modSld">
      <pc:chgData name="Ann Pearce" userId="S::dapearce@ksu.edu::da652f0e-1be2-44bd-9dc3-30836800c012" providerId="AD" clId="Web-{A8707371-0C0A-37C3-79AB-D10EB698A66C}" dt="2021-08-06T18:36:38.162" v="226" actId="20577"/>
      <pc:docMkLst>
        <pc:docMk/>
      </pc:docMkLst>
      <pc:sldChg chg="modSp">
        <pc:chgData name="Ann Pearce" userId="S::dapearce@ksu.edu::da652f0e-1be2-44bd-9dc3-30836800c012" providerId="AD" clId="Web-{A8707371-0C0A-37C3-79AB-D10EB698A66C}" dt="2021-08-06T16:30:44.544" v="33" actId="14100"/>
        <pc:sldMkLst>
          <pc:docMk/>
          <pc:sldMk cId="3901147562" sldId="257"/>
        </pc:sldMkLst>
        <pc:spChg chg="mod">
          <ac:chgData name="Ann Pearce" userId="S::dapearce@ksu.edu::da652f0e-1be2-44bd-9dc3-30836800c012" providerId="AD" clId="Web-{A8707371-0C0A-37C3-79AB-D10EB698A66C}" dt="2021-08-06T16:30:44.544" v="33" actId="14100"/>
          <ac:spMkLst>
            <pc:docMk/>
            <pc:sldMk cId="3901147562" sldId="257"/>
            <ac:spMk id="5" creationId="{00000000-0000-0000-0000-000000000000}"/>
          </ac:spMkLst>
        </pc:spChg>
      </pc:sldChg>
      <pc:sldChg chg="modSp">
        <pc:chgData name="Ann Pearce" userId="S::dapearce@ksu.edu::da652f0e-1be2-44bd-9dc3-30836800c012" providerId="AD" clId="Web-{A8707371-0C0A-37C3-79AB-D10EB698A66C}" dt="2021-08-06T18:29:47.037" v="192" actId="20577"/>
        <pc:sldMkLst>
          <pc:docMk/>
          <pc:sldMk cId="2023287921" sldId="258"/>
        </pc:sldMkLst>
        <pc:spChg chg="mod">
          <ac:chgData name="Ann Pearce" userId="S::dapearce@ksu.edu::da652f0e-1be2-44bd-9dc3-30836800c012" providerId="AD" clId="Web-{A8707371-0C0A-37C3-79AB-D10EB698A66C}" dt="2021-08-06T18:29:47.037" v="192" actId="20577"/>
          <ac:spMkLst>
            <pc:docMk/>
            <pc:sldMk cId="2023287921" sldId="258"/>
            <ac:spMk id="3" creationId="{00000000-0000-0000-0000-000000000000}"/>
          </ac:spMkLst>
        </pc:spChg>
      </pc:sldChg>
      <pc:sldChg chg="modSp">
        <pc:chgData name="Ann Pearce" userId="S::dapearce@ksu.edu::da652f0e-1be2-44bd-9dc3-30836800c012" providerId="AD" clId="Web-{A8707371-0C0A-37C3-79AB-D10EB698A66C}" dt="2021-08-06T18:23:51.225" v="156" actId="20577"/>
        <pc:sldMkLst>
          <pc:docMk/>
          <pc:sldMk cId="2056482010" sldId="259"/>
        </pc:sldMkLst>
        <pc:spChg chg="mod">
          <ac:chgData name="Ann Pearce" userId="S::dapearce@ksu.edu::da652f0e-1be2-44bd-9dc3-30836800c012" providerId="AD" clId="Web-{A8707371-0C0A-37C3-79AB-D10EB698A66C}" dt="2021-08-06T18:23:51.225" v="156" actId="20577"/>
          <ac:spMkLst>
            <pc:docMk/>
            <pc:sldMk cId="2056482010" sldId="259"/>
            <ac:spMk id="5" creationId="{00000000-0000-0000-0000-000000000000}"/>
          </ac:spMkLst>
        </pc:spChg>
      </pc:sldChg>
      <pc:sldChg chg="modSp">
        <pc:chgData name="Ann Pearce" userId="S::dapearce@ksu.edu::da652f0e-1be2-44bd-9dc3-30836800c012" providerId="AD" clId="Web-{A8707371-0C0A-37C3-79AB-D10EB698A66C}" dt="2021-08-06T18:32:33.162" v="203" actId="20577"/>
        <pc:sldMkLst>
          <pc:docMk/>
          <pc:sldMk cId="2294461268" sldId="260"/>
        </pc:sldMkLst>
        <pc:spChg chg="mod">
          <ac:chgData name="Ann Pearce" userId="S::dapearce@ksu.edu::da652f0e-1be2-44bd-9dc3-30836800c012" providerId="AD" clId="Web-{A8707371-0C0A-37C3-79AB-D10EB698A66C}" dt="2021-08-06T18:32:33.162" v="203" actId="20577"/>
          <ac:spMkLst>
            <pc:docMk/>
            <pc:sldMk cId="2294461268" sldId="260"/>
            <ac:spMk id="3" creationId="{00000000-0000-0000-0000-000000000000}"/>
          </ac:spMkLst>
        </pc:spChg>
      </pc:sldChg>
      <pc:sldChg chg="modSp">
        <pc:chgData name="Ann Pearce" userId="S::dapearce@ksu.edu::da652f0e-1be2-44bd-9dc3-30836800c012" providerId="AD" clId="Web-{A8707371-0C0A-37C3-79AB-D10EB698A66C}" dt="2021-08-06T18:34:19.475" v="223" actId="20577"/>
        <pc:sldMkLst>
          <pc:docMk/>
          <pc:sldMk cId="2406306605" sldId="261"/>
        </pc:sldMkLst>
        <pc:spChg chg="mod">
          <ac:chgData name="Ann Pearce" userId="S::dapearce@ksu.edu::da652f0e-1be2-44bd-9dc3-30836800c012" providerId="AD" clId="Web-{A8707371-0C0A-37C3-79AB-D10EB698A66C}" dt="2021-08-06T18:34:19.475" v="223" actId="20577"/>
          <ac:spMkLst>
            <pc:docMk/>
            <pc:sldMk cId="2406306605" sldId="261"/>
            <ac:spMk id="5" creationId="{00000000-0000-0000-0000-000000000000}"/>
          </ac:spMkLst>
        </pc:spChg>
      </pc:sldChg>
      <pc:sldChg chg="del">
        <pc:chgData name="Ann Pearce" userId="S::dapearce@ksu.edu::da652f0e-1be2-44bd-9dc3-30836800c012" providerId="AD" clId="Web-{A8707371-0C0A-37C3-79AB-D10EB698A66C}" dt="2021-08-06T18:34:22.834" v="224"/>
        <pc:sldMkLst>
          <pc:docMk/>
          <pc:sldMk cId="1459999470" sldId="262"/>
        </pc:sldMkLst>
      </pc:sldChg>
      <pc:sldChg chg="modSp">
        <pc:chgData name="Ann Pearce" userId="S::dapearce@ksu.edu::da652f0e-1be2-44bd-9dc3-30836800c012" providerId="AD" clId="Web-{A8707371-0C0A-37C3-79AB-D10EB698A66C}" dt="2021-08-06T18:36:38.162" v="226" actId="20577"/>
        <pc:sldMkLst>
          <pc:docMk/>
          <pc:sldMk cId="1676774800" sldId="265"/>
        </pc:sldMkLst>
        <pc:spChg chg="mod">
          <ac:chgData name="Ann Pearce" userId="S::dapearce@ksu.edu::da652f0e-1be2-44bd-9dc3-30836800c012" providerId="AD" clId="Web-{A8707371-0C0A-37C3-79AB-D10EB698A66C}" dt="2021-08-06T18:36:38.162" v="226" actId="20577"/>
          <ac:spMkLst>
            <pc:docMk/>
            <pc:sldMk cId="1676774800" sldId="265"/>
            <ac:spMk id="6" creationId="{00000000-0000-0000-0000-000000000000}"/>
          </ac:spMkLst>
        </pc:spChg>
      </pc:sldChg>
    </pc:docChg>
  </pc:docChgLst>
  <pc:docChgLst>
    <pc:chgData name="Anne Collett" userId="S::alcollett@ksu.edu::d9bb0826-f619-4988-b62c-efebfc3110f9" providerId="AD" clId="Web-{C0183B4F-BE57-1FDD-0289-BC2691BB0FDE}"/>
    <pc:docChg chg="modSld">
      <pc:chgData name="Anne Collett" userId="S::alcollett@ksu.edu::d9bb0826-f619-4988-b62c-efebfc3110f9" providerId="AD" clId="Web-{C0183B4F-BE57-1FDD-0289-BC2691BB0FDE}" dt="2021-07-30T15:18:04.409" v="25" actId="20577"/>
      <pc:docMkLst>
        <pc:docMk/>
      </pc:docMkLst>
      <pc:sldChg chg="modSp">
        <pc:chgData name="Anne Collett" userId="S::alcollett@ksu.edu::d9bb0826-f619-4988-b62c-efebfc3110f9" providerId="AD" clId="Web-{C0183B4F-BE57-1FDD-0289-BC2691BB0FDE}" dt="2021-07-30T15:05:20.226" v="6" actId="20577"/>
        <pc:sldMkLst>
          <pc:docMk/>
          <pc:sldMk cId="3901147562" sldId="257"/>
        </pc:sldMkLst>
        <pc:spChg chg="mod">
          <ac:chgData name="Anne Collett" userId="S::alcollett@ksu.edu::d9bb0826-f619-4988-b62c-efebfc3110f9" providerId="AD" clId="Web-{C0183B4F-BE57-1FDD-0289-BC2691BB0FDE}" dt="2021-07-30T15:05:20.226" v="6" actId="20577"/>
          <ac:spMkLst>
            <pc:docMk/>
            <pc:sldMk cId="3901147562" sldId="257"/>
            <ac:spMk id="5" creationId="{00000000-0000-0000-0000-000000000000}"/>
          </ac:spMkLst>
        </pc:spChg>
      </pc:sldChg>
      <pc:sldChg chg="modSp">
        <pc:chgData name="Anne Collett" userId="S::alcollett@ksu.edu::d9bb0826-f619-4988-b62c-efebfc3110f9" providerId="AD" clId="Web-{C0183B4F-BE57-1FDD-0289-BC2691BB0FDE}" dt="2021-07-30T15:18:04.409" v="25" actId="20577"/>
        <pc:sldMkLst>
          <pc:docMk/>
          <pc:sldMk cId="2056482010" sldId="259"/>
        </pc:sldMkLst>
        <pc:spChg chg="mod">
          <ac:chgData name="Anne Collett" userId="S::alcollett@ksu.edu::d9bb0826-f619-4988-b62c-efebfc3110f9" providerId="AD" clId="Web-{C0183B4F-BE57-1FDD-0289-BC2691BB0FDE}" dt="2021-07-30T15:18:04.409" v="25" actId="20577"/>
          <ac:spMkLst>
            <pc:docMk/>
            <pc:sldMk cId="2056482010" sldId="259"/>
            <ac:spMk id="5" creationId="{00000000-0000-0000-0000-000000000000}"/>
          </ac:spMkLst>
        </pc:spChg>
      </pc:sldChg>
    </pc:docChg>
  </pc:docChgLst>
  <pc:docChgLst>
    <pc:chgData name="Anne Collett" userId="S::alcollett@ksu.edu::d9bb0826-f619-4988-b62c-efebfc3110f9" providerId="AD" clId="Web-{D639CA77-6927-568A-448B-ECB9B3D80D1E}"/>
    <pc:docChg chg="modSld">
      <pc:chgData name="Anne Collett" userId="S::alcollett@ksu.edu::d9bb0826-f619-4988-b62c-efebfc3110f9" providerId="AD" clId="Web-{D639CA77-6927-568A-448B-ECB9B3D80D1E}" dt="2021-07-30T20:11:30.207" v="452" actId="20577"/>
      <pc:docMkLst>
        <pc:docMk/>
      </pc:docMkLst>
      <pc:sldChg chg="modSp">
        <pc:chgData name="Anne Collett" userId="S::alcollett@ksu.edu::d9bb0826-f619-4988-b62c-efebfc3110f9" providerId="AD" clId="Web-{D639CA77-6927-568A-448B-ECB9B3D80D1E}" dt="2021-07-30T20:11:30.207" v="452" actId="20577"/>
        <pc:sldMkLst>
          <pc:docMk/>
          <pc:sldMk cId="2701187223" sldId="256"/>
        </pc:sldMkLst>
        <pc:spChg chg="mod">
          <ac:chgData name="Anne Collett" userId="S::alcollett@ksu.edu::d9bb0826-f619-4988-b62c-efebfc3110f9" providerId="AD" clId="Web-{D639CA77-6927-568A-448B-ECB9B3D80D1E}" dt="2021-07-30T20:11:30.207" v="452" actId="20577"/>
          <ac:spMkLst>
            <pc:docMk/>
            <pc:sldMk cId="2701187223" sldId="256"/>
            <ac:spMk id="2" creationId="{0E0ED4D0-2510-714B-ACE5-A069B72AA696}"/>
          </ac:spMkLst>
        </pc:spChg>
      </pc:sldChg>
      <pc:sldChg chg="modSp">
        <pc:chgData name="Anne Collett" userId="S::alcollett@ksu.edu::d9bb0826-f619-4988-b62c-efebfc3110f9" providerId="AD" clId="Web-{D639CA77-6927-568A-448B-ECB9B3D80D1E}" dt="2021-07-30T19:33:37.295" v="368" actId="20577"/>
        <pc:sldMkLst>
          <pc:docMk/>
          <pc:sldMk cId="2023287921" sldId="258"/>
        </pc:sldMkLst>
        <pc:spChg chg="mod">
          <ac:chgData name="Anne Collett" userId="S::alcollett@ksu.edu::d9bb0826-f619-4988-b62c-efebfc3110f9" providerId="AD" clId="Web-{D639CA77-6927-568A-448B-ECB9B3D80D1E}" dt="2021-07-30T19:33:37.295" v="368" actId="20577"/>
          <ac:spMkLst>
            <pc:docMk/>
            <pc:sldMk cId="2023287921" sldId="258"/>
            <ac:spMk id="3" creationId="{00000000-0000-0000-0000-000000000000}"/>
          </ac:spMkLst>
        </pc:spChg>
      </pc:sldChg>
      <pc:sldChg chg="modSp">
        <pc:chgData name="Anne Collett" userId="S::alcollett@ksu.edu::d9bb0826-f619-4988-b62c-efebfc3110f9" providerId="AD" clId="Web-{D639CA77-6927-568A-448B-ECB9B3D80D1E}" dt="2021-07-30T18:28:13.231" v="196" actId="20577"/>
        <pc:sldMkLst>
          <pc:docMk/>
          <pc:sldMk cId="2056482010" sldId="259"/>
        </pc:sldMkLst>
        <pc:spChg chg="mod">
          <ac:chgData name="Anne Collett" userId="S::alcollett@ksu.edu::d9bb0826-f619-4988-b62c-efebfc3110f9" providerId="AD" clId="Web-{D639CA77-6927-568A-448B-ECB9B3D80D1E}" dt="2021-07-30T18:28:13.231" v="196" actId="20577"/>
          <ac:spMkLst>
            <pc:docMk/>
            <pc:sldMk cId="2056482010" sldId="259"/>
            <ac:spMk id="5" creationId="{00000000-0000-0000-0000-000000000000}"/>
          </ac:spMkLst>
        </pc:spChg>
      </pc:sldChg>
      <pc:sldChg chg="modSp">
        <pc:chgData name="Anne Collett" userId="S::alcollett@ksu.edu::d9bb0826-f619-4988-b62c-efebfc3110f9" providerId="AD" clId="Web-{D639CA77-6927-568A-448B-ECB9B3D80D1E}" dt="2021-07-30T20:00:24.054" v="440" actId="14100"/>
        <pc:sldMkLst>
          <pc:docMk/>
          <pc:sldMk cId="2406306605" sldId="261"/>
        </pc:sldMkLst>
        <pc:spChg chg="mod">
          <ac:chgData name="Anne Collett" userId="S::alcollett@ksu.edu::d9bb0826-f619-4988-b62c-efebfc3110f9" providerId="AD" clId="Web-{D639CA77-6927-568A-448B-ECB9B3D80D1E}" dt="2021-07-30T20:00:24.054" v="440" actId="14100"/>
          <ac:spMkLst>
            <pc:docMk/>
            <pc:sldMk cId="2406306605" sldId="261"/>
            <ac:spMk id="5" creationId="{00000000-0000-0000-0000-000000000000}"/>
          </ac:spMkLst>
        </pc:spChg>
      </pc:sldChg>
      <pc:sldChg chg="modSp">
        <pc:chgData name="Anne Collett" userId="S::alcollett@ksu.edu::d9bb0826-f619-4988-b62c-efebfc3110f9" providerId="AD" clId="Web-{D639CA77-6927-568A-448B-ECB9B3D80D1E}" dt="2021-07-30T20:01:02.522" v="443" actId="20577"/>
        <pc:sldMkLst>
          <pc:docMk/>
          <pc:sldMk cId="1459999470" sldId="262"/>
        </pc:sldMkLst>
        <pc:spChg chg="mod">
          <ac:chgData name="Anne Collett" userId="S::alcollett@ksu.edu::d9bb0826-f619-4988-b62c-efebfc3110f9" providerId="AD" clId="Web-{D639CA77-6927-568A-448B-ECB9B3D80D1E}" dt="2021-07-30T20:01:02.522" v="443" actId="20577"/>
          <ac:spMkLst>
            <pc:docMk/>
            <pc:sldMk cId="1459999470" sldId="262"/>
            <ac:spMk id="3" creationId="{00000000-0000-0000-0000-000000000000}"/>
          </ac:spMkLst>
        </pc:spChg>
      </pc:sldChg>
      <pc:sldChg chg="addSp delSp modSp">
        <pc:chgData name="Anne Collett" userId="S::alcollett@ksu.edu::d9bb0826-f619-4988-b62c-efebfc3110f9" providerId="AD" clId="Web-{D639CA77-6927-568A-448B-ECB9B3D80D1E}" dt="2021-07-30T20:07:43.192" v="451" actId="20577"/>
        <pc:sldMkLst>
          <pc:docMk/>
          <pc:sldMk cId="1676774800" sldId="265"/>
        </pc:sldMkLst>
        <pc:spChg chg="mod">
          <ac:chgData name="Anne Collett" userId="S::alcollett@ksu.edu::d9bb0826-f619-4988-b62c-efebfc3110f9" providerId="AD" clId="Web-{D639CA77-6927-568A-448B-ECB9B3D80D1E}" dt="2021-07-30T20:06:38.177" v="448" actId="20577"/>
          <ac:spMkLst>
            <pc:docMk/>
            <pc:sldMk cId="1676774800" sldId="265"/>
            <ac:spMk id="4" creationId="{00000000-0000-0000-0000-000000000000}"/>
          </ac:spMkLst>
        </pc:spChg>
        <pc:spChg chg="del">
          <ac:chgData name="Anne Collett" userId="S::alcollett@ksu.edu::d9bb0826-f619-4988-b62c-efebfc3110f9" providerId="AD" clId="Web-{D639CA77-6927-568A-448B-ECB9B3D80D1E}" dt="2021-07-30T20:06:05.302" v="444"/>
          <ac:spMkLst>
            <pc:docMk/>
            <pc:sldMk cId="1676774800" sldId="265"/>
            <ac:spMk id="5" creationId="{00000000-0000-0000-0000-000000000000}"/>
          </ac:spMkLst>
        </pc:spChg>
        <pc:spChg chg="mod">
          <ac:chgData name="Anne Collett" userId="S::alcollett@ksu.edu::d9bb0826-f619-4988-b62c-efebfc3110f9" providerId="AD" clId="Web-{D639CA77-6927-568A-448B-ECB9B3D80D1E}" dt="2021-07-30T20:07:43.192" v="451" actId="20577"/>
          <ac:spMkLst>
            <pc:docMk/>
            <pc:sldMk cId="1676774800" sldId="265"/>
            <ac:spMk id="6" creationId="{00000000-0000-0000-0000-000000000000}"/>
          </ac:spMkLst>
        </pc:spChg>
        <pc:picChg chg="add mod ord modCrop">
          <ac:chgData name="Anne Collett" userId="S::alcollett@ksu.edu::d9bb0826-f619-4988-b62c-efebfc3110f9" providerId="AD" clId="Web-{D639CA77-6927-568A-448B-ECB9B3D80D1E}" dt="2021-07-30T20:06:05.302" v="444"/>
          <ac:picMkLst>
            <pc:docMk/>
            <pc:sldMk cId="1676774800" sldId="265"/>
            <ac:picMk id="2" creationId="{585D1F7A-3588-4076-8A83-B752E984D8F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9993" y="1550591"/>
            <a:ext cx="7498079" cy="11025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192" y="2752280"/>
            <a:ext cx="658368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85715-B728-014D-870A-1F84FF3D5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E3C817-4E3C-3E43-ABDC-3E97C8564D14}" type="datetimeFigureOut">
              <a:rPr lang="en-US" altLang="en-US"/>
              <a:pPr/>
              <a:t>9/4/24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355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4944B-E6C0-4B49-9884-33BAE2256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B2A2D3-8E15-5449-B471-AB5BC31E267B}" type="datetimeFigureOut">
              <a:rPr lang="en-US" altLang="en-US"/>
              <a:pPr/>
              <a:t>9/4/24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8271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2880"/>
            <a:ext cx="2057400" cy="4388644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182880"/>
            <a:ext cx="547116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4E9FE-CE82-5945-8C12-145C87CD6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E80835-2EF5-444A-9B95-9E6732942619}" type="datetimeFigureOut">
              <a:rPr lang="en-US" altLang="en-US"/>
              <a:pPr/>
              <a:t>9/4/24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986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914401"/>
            <a:ext cx="7637929" cy="3620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26B4C-4C48-944C-B298-ABCF9E837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30D50E-83AE-B944-BDDA-99DE69F8E0E5}" type="datetimeFigureOut">
              <a:rPr lang="en-US" altLang="en-US"/>
              <a:pPr/>
              <a:t>9/4/24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3428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879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5879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BB145-AFA3-5C4F-B88A-8FAECB1D1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28EB4-8F1D-6846-BA2C-D35AC671F4A6}" type="datetimeFigureOut">
              <a:rPr lang="en-US" altLang="en-US"/>
              <a:pPr/>
              <a:t>9/4/24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42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914400"/>
            <a:ext cx="3681608" cy="36488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5192" y="914400"/>
            <a:ext cx="3681608" cy="36488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79752B7-9A8D-6E47-9BC1-D6EA622F7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4D07C1-FF4E-D846-9376-3498176A875E}" type="datetimeFigureOut">
              <a:rPr lang="en-US" altLang="en-US"/>
              <a:pPr/>
              <a:t>9/4/24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851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1151335"/>
            <a:ext cx="3657600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40" y="1631156"/>
            <a:ext cx="3657600" cy="2963466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60516" y="1151335"/>
            <a:ext cx="3657600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60516" y="1631156"/>
            <a:ext cx="3657600" cy="2963466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0BA71A0-D91F-B24E-B680-5F0572C1C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2604C6-78EE-7D4F-B0E0-116142FE15FD}" type="datetimeFigureOut">
              <a:rPr lang="en-US" altLang="en-US"/>
              <a:pPr/>
              <a:t>9/4/24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C0E79BA-0006-9D41-8784-7BB3BB76E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0C6F3CE-014B-904D-AFF7-784249FA7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9CDBC23-8B1B-A04E-B3C0-378D638B84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48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12357AE-C63F-8A4F-A6F0-787E69E63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9CB989-AF7E-504A-93B3-A534CF0AE147}" type="datetimeFigureOut">
              <a:rPr lang="en-US" altLang="en-US"/>
              <a:pPr/>
              <a:t>9/4/24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84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EF7C194-DDD3-D641-868F-C83B92165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13D7B5-DD9C-B541-881E-A19322A8AC40}" type="datetimeFigureOut">
              <a:rPr lang="en-US" altLang="en-US"/>
              <a:pPr/>
              <a:t>9/4/24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30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3692" y="204788"/>
            <a:ext cx="4503107" cy="4389835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5840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0AB58A-2B66-2545-930A-A272235D4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639759-FBD6-4B49-A852-952CB14AA216}" type="datetimeFigureOut">
              <a:rPr lang="en-US" altLang="en-US"/>
              <a:pPr/>
              <a:t>9/4/24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61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7443" y="3485208"/>
            <a:ext cx="6136687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67443" y="205423"/>
            <a:ext cx="6136687" cy="327978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7443" y="3922787"/>
            <a:ext cx="6136687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E1126B-F75F-2444-AED3-04FA000CA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FF2BD4-8A67-1A48-A8FA-BAE19BF4460C}" type="datetimeFigureOut">
              <a:rPr lang="en-US" altLang="en-US"/>
              <a:pPr/>
              <a:t>9/4/24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690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C048A5C-A751-9249-977B-6556232E821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05840" y="182880"/>
            <a:ext cx="7637929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44C7208-DFEB-1340-9033-E90F7097E4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05840" y="914401"/>
            <a:ext cx="7637929" cy="362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1D980-0CFA-B54F-B2F7-82F6B47A48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466344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2AE2FA84-FC98-6946-AE70-61FF329000AB}" type="datetimeFigureOut">
              <a:rPr lang="en-US" altLang="en-US"/>
              <a:pPr/>
              <a:t>9/4/24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504" r:id="rId1"/>
    <p:sldLayoutId id="2147493505" r:id="rId2"/>
    <p:sldLayoutId id="2147493506" r:id="rId3"/>
    <p:sldLayoutId id="2147493507" r:id="rId4"/>
    <p:sldLayoutId id="2147493508" r:id="rId5"/>
    <p:sldLayoutId id="2147493509" r:id="rId6"/>
    <p:sldLayoutId id="2147493510" r:id="rId7"/>
    <p:sldLayoutId id="2147493514" r:id="rId8"/>
    <p:sldLayoutId id="2147493511" r:id="rId9"/>
    <p:sldLayoutId id="2147493512" r:id="rId10"/>
    <p:sldLayoutId id="2147493513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charset="0"/>
          <a:cs typeface="Lucida San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anose="020B0602030504020204" pitchFamily="34" charset="77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anose="020B0602030504020204" pitchFamily="34" charset="77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anose="020B0602030504020204" pitchFamily="34" charset="77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anose="020B0602030504020204" pitchFamily="34" charset="77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j-lt"/>
          <a:ea typeface="ＭＳ Ｐゴシック" charset="0"/>
          <a:cs typeface="Lucida San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j-lt"/>
          <a:ea typeface="ＭＳ Ｐゴシック" charset="0"/>
          <a:cs typeface="Lucida San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ＭＳ Ｐゴシック" charset="0"/>
          <a:cs typeface="Lucida San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j-lt"/>
          <a:ea typeface="ＭＳ Ｐゴシック" charset="0"/>
          <a:cs typeface="Lucida San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j-lt"/>
          <a:ea typeface="ＭＳ Ｐゴシック" charset="0"/>
          <a:cs typeface="Lucida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tst@k-state.ed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bear.accessiblelearning.com/KState/instructo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tst@k-state.ed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ear.accessiblelearning.com/KState/instructor" TargetMode="External"/><Relationship Id="rId2" Type="http://schemas.openxmlformats.org/officeDocument/2006/relationships/hyperlink" Target="https://bear.accessiblelearning.com/KState/instructor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tst@k-state.edu" TargetMode="External"/><Relationship Id="rId2" Type="http://schemas.openxmlformats.org/officeDocument/2006/relationships/hyperlink" Target="https://bear.accessiblelearning.com/KState/instructo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ED4D0-2510-714B-ACE5-A069B72AA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6230" y="667188"/>
            <a:ext cx="7498079" cy="355312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4400" dirty="0">
                <a:ea typeface="ＭＳ Ｐゴシック"/>
              </a:rPr>
              <a:t>Step-By-Step Instructions</a:t>
            </a:r>
            <a:br>
              <a:rPr lang="en-US" sz="4400" dirty="0">
                <a:ea typeface="ＭＳ Ｐゴシック"/>
              </a:rPr>
            </a:br>
            <a:r>
              <a:rPr lang="en-US" sz="4400" dirty="0"/>
              <a:t>for​ Faculty using the 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800" dirty="0">
                <a:solidFill>
                  <a:schemeClr val="tx1"/>
                </a:solidFill>
              </a:rPr>
              <a:t>AIM​ Portal</a:t>
            </a:r>
            <a:br>
              <a:rPr lang="en-US" sz="4400" dirty="0">
                <a:solidFill>
                  <a:schemeClr val="tx1"/>
                </a:solidFill>
              </a:rPr>
            </a:br>
            <a:endParaRPr lang="en-US" sz="4000" dirty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01187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33908" y="180110"/>
            <a:ext cx="2738292" cy="80356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Online Exams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59873" y="983676"/>
            <a:ext cx="7105783" cy="3810001"/>
          </a:xfrm>
        </p:spPr>
        <p:txBody>
          <a:bodyPr/>
          <a:lstStyle/>
          <a:p>
            <a:pPr marL="401638" indent="0" algn="ctr">
              <a:spcAft>
                <a:spcPts val="400"/>
              </a:spcAft>
              <a:buNone/>
            </a:pPr>
            <a:r>
              <a:rPr lang="en-US" sz="2200" dirty="0">
                <a:ea typeface="+mj-lt"/>
                <a:cs typeface="+mj-lt"/>
              </a:rPr>
              <a:t>On the Alternative Testing Agreement, </a:t>
            </a:r>
            <a:br>
              <a:rPr lang="en-US" sz="2200" dirty="0">
                <a:ea typeface="+mj-lt"/>
                <a:cs typeface="+mj-lt"/>
              </a:rPr>
            </a:br>
            <a:r>
              <a:rPr lang="en-US" sz="2200" dirty="0">
                <a:ea typeface="+mj-lt"/>
                <a:cs typeface="+mj-lt"/>
              </a:rPr>
              <a:t>you indicate the exam type and date. </a:t>
            </a:r>
          </a:p>
          <a:p>
            <a:pPr marL="0" indent="0">
              <a:buNone/>
            </a:pPr>
            <a:r>
              <a:rPr lang="en-US" sz="2000" dirty="0">
                <a:ea typeface="+mj-lt"/>
                <a:cs typeface="+mj-lt"/>
              </a:rPr>
              <a:t>If there is a password(s), you can:</a:t>
            </a:r>
          </a:p>
          <a:p>
            <a:pPr marL="457200" indent="-284163">
              <a:buFont typeface="+mj-lt"/>
              <a:buAutoNum type="arabicPeriod"/>
            </a:pPr>
            <a:r>
              <a:rPr lang="en-US" sz="1600" dirty="0">
                <a:ea typeface="+mj-lt"/>
                <a:cs typeface="+mj-lt"/>
              </a:rPr>
              <a:t>Include the password on the “LIST OF EXAM INSTRUCTION QUESTIONS” on AIM for each exam. </a:t>
            </a:r>
          </a:p>
          <a:p>
            <a:pPr marL="457200" indent="-284163">
              <a:buFont typeface="+mj-lt"/>
              <a:buAutoNum type="arabicPeriod"/>
            </a:pPr>
            <a:r>
              <a:rPr lang="en-US" sz="1600" dirty="0">
                <a:ea typeface="+mj-lt"/>
                <a:cs typeface="+mj-lt"/>
              </a:rPr>
              <a:t>Type the password on a document and upload as an exam (see slide 6).</a:t>
            </a:r>
          </a:p>
          <a:p>
            <a:pPr marL="457200" indent="-284163">
              <a:buFont typeface="+mj-lt"/>
              <a:buAutoNum type="arabicPeriod"/>
            </a:pPr>
            <a:r>
              <a:rPr lang="en-US" sz="1600" dirty="0">
                <a:ea typeface="+mj-lt"/>
                <a:cs typeface="+mj-lt"/>
              </a:rPr>
              <a:t>Email the password to </a:t>
            </a:r>
            <a:r>
              <a:rPr lang="en-US" sz="1600" dirty="0">
                <a:ea typeface="+mj-lt"/>
                <a:cs typeface="+mj-lt"/>
                <a:hlinkClick r:id="rId2"/>
              </a:rPr>
              <a:t>tst@k-state.edu</a:t>
            </a:r>
            <a:r>
              <a:rPr lang="en-US" sz="1600" dirty="0">
                <a:ea typeface="+mj-lt"/>
                <a:cs typeface="+mj-lt"/>
              </a:rPr>
              <a:t>.</a:t>
            </a:r>
          </a:p>
          <a:p>
            <a:pPr marL="0" indent="0">
              <a:buNone/>
            </a:pPr>
            <a:endParaRPr lang="en-US" sz="1200" dirty="0">
              <a:ea typeface="+mj-lt"/>
              <a:cs typeface="+mj-lt"/>
            </a:endParaRPr>
          </a:p>
          <a:p>
            <a:pPr marL="457200" indent="-457200">
              <a:buNone/>
            </a:pPr>
            <a:r>
              <a:rPr lang="en-US" sz="2000" b="1" dirty="0">
                <a:ea typeface="+mj-lt"/>
                <a:cs typeface="+mj-lt"/>
              </a:rPr>
              <a:t>Check the following for every online exam for each student</a:t>
            </a:r>
            <a:r>
              <a:rPr lang="en-US" sz="2000" dirty="0">
                <a:ea typeface="+mj-lt"/>
                <a:cs typeface="+mj-lt"/>
              </a:rPr>
              <a:t>:</a:t>
            </a:r>
            <a:endParaRPr lang="en-US" sz="1600" dirty="0">
              <a:ea typeface="+mj-lt"/>
              <a:cs typeface="+mj-lt"/>
            </a:endParaRPr>
          </a:p>
          <a:p>
            <a:pPr marL="457200" indent="-228600">
              <a:buFont typeface="+mj-lt"/>
              <a:buAutoNum type="arabicPeriod"/>
            </a:pPr>
            <a:r>
              <a:rPr lang="en-US" sz="1600" dirty="0">
                <a:ea typeface="+mj-lt"/>
                <a:cs typeface="+mj-lt"/>
              </a:rPr>
              <a:t>The online exam will be open at </a:t>
            </a:r>
            <a:r>
              <a:rPr lang="en-US" sz="1600" b="1" dirty="0">
                <a:ea typeface="+mj-lt"/>
                <a:cs typeface="+mj-lt"/>
              </a:rPr>
              <a:t>the time scheduled with the Testing Center</a:t>
            </a:r>
            <a:r>
              <a:rPr lang="en-US" sz="1600" dirty="0">
                <a:ea typeface="+mj-lt"/>
                <a:cs typeface="+mj-lt"/>
              </a:rPr>
              <a:t>.</a:t>
            </a:r>
          </a:p>
          <a:p>
            <a:pPr marL="457200" indent="-228600">
              <a:buFont typeface="+mj-lt"/>
              <a:buAutoNum type="arabicPeriod"/>
            </a:pPr>
            <a:r>
              <a:rPr lang="en-US" sz="1600" dirty="0">
                <a:ea typeface="+mj-lt"/>
                <a:cs typeface="+mj-lt"/>
              </a:rPr>
              <a:t>Extend the time limit if extra time is an accommodation.</a:t>
            </a:r>
          </a:p>
          <a:p>
            <a:pPr marL="457200" indent="-228600">
              <a:buFont typeface="+mj-lt"/>
              <a:buAutoNum type="arabicPeriod"/>
            </a:pPr>
            <a:r>
              <a:rPr lang="en-US" sz="1600" dirty="0">
                <a:ea typeface="+mj-lt"/>
                <a:cs typeface="+mj-lt"/>
              </a:rPr>
              <a:t>The online exam is available for the entirety of the exam time.</a:t>
            </a:r>
          </a:p>
        </p:txBody>
      </p:sp>
    </p:spTree>
    <p:extLst>
      <p:ext uri="{BB962C8B-B14F-4D97-AF65-F5344CB8AC3E}">
        <p14:creationId xmlns:p14="http://schemas.microsoft.com/office/powerpoint/2010/main" val="4068696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182880"/>
            <a:ext cx="7637929" cy="904702"/>
          </a:xfrm>
        </p:spPr>
        <p:txBody>
          <a:bodyPr/>
          <a:lstStyle/>
          <a:p>
            <a:pPr algn="ctr"/>
            <a:r>
              <a:rPr lang="en-US" dirty="0"/>
              <a:t>Communication about Exam Requests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1288473"/>
            <a:ext cx="8034251" cy="3245950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200"/>
              </a:spcAft>
              <a:buNone/>
            </a:pPr>
            <a:r>
              <a:rPr lang="en-US" sz="2800" dirty="0"/>
              <a:t>You will receive an email when, among other cases:</a:t>
            </a:r>
          </a:p>
          <a:p>
            <a: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400" dirty="0"/>
              <a:t>A student with testing accommodations will have an exam.​</a:t>
            </a:r>
          </a:p>
          <a:p>
            <a: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400" dirty="0"/>
              <a:t>The Testing Center has not received the exam or password. </a:t>
            </a:r>
          </a:p>
          <a:p>
            <a: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400" dirty="0"/>
              <a:t>A student makes changes to the schedule. ​</a:t>
            </a:r>
          </a:p>
          <a:p>
            <a: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400" dirty="0"/>
              <a:t>A student is scheduled to take an exam at the Testing Center but does not show up that day.</a:t>
            </a:r>
          </a:p>
        </p:txBody>
      </p:sp>
    </p:spTree>
    <p:extLst>
      <p:ext uri="{BB962C8B-B14F-4D97-AF65-F5344CB8AC3E}">
        <p14:creationId xmlns:p14="http://schemas.microsoft.com/office/powerpoint/2010/main" val="4212416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"/>
            <a:ext cx="7729369" cy="849284"/>
          </a:xfrm>
        </p:spPr>
        <p:txBody>
          <a:bodyPr/>
          <a:lstStyle/>
          <a:p>
            <a:pPr algn="ctr"/>
            <a:r>
              <a:rPr lang="en-US" dirty="0"/>
              <a:t>Completed Exams and Delivery​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291" y="2008909"/>
            <a:ext cx="7356764" cy="2525513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en-US" sz="2400" dirty="0"/>
              <a:t>Exams can be picked up from the Testing Center office in Holton Hall 002, Mon-Fri, 8:00am-5:00pm.</a:t>
            </a:r>
          </a:p>
          <a:p>
            <a:pPr>
              <a:spcAft>
                <a:spcPts val="400"/>
              </a:spcAft>
            </a:pPr>
            <a:r>
              <a:rPr lang="en-US" sz="2400" dirty="0"/>
              <a:t>Paper exams are delivered and signed for by the course’s main department office.  ​</a:t>
            </a:r>
          </a:p>
          <a:p>
            <a:pPr>
              <a:spcAft>
                <a:spcPts val="400"/>
              </a:spcAft>
            </a:pPr>
            <a:r>
              <a:rPr lang="en-US" sz="2400" dirty="0"/>
              <a:t>We attempt to deliver paper exams within 24 hours.​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F05E26-9642-BDE0-7034-1E86DF3597C2}"/>
              </a:ext>
            </a:extLst>
          </p:cNvPr>
          <p:cNvSpPr txBox="1"/>
          <p:nvPr/>
        </p:nvSpPr>
        <p:spPr>
          <a:xfrm>
            <a:off x="561109" y="1032164"/>
            <a:ext cx="81395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1638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  <a:t>On the Alternative Testing Agreement, 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  <a:t>you indicate the delivery method. </a:t>
            </a:r>
          </a:p>
        </p:txBody>
      </p:sp>
    </p:spTree>
    <p:extLst>
      <p:ext uri="{BB962C8B-B14F-4D97-AF65-F5344CB8AC3E}">
        <p14:creationId xmlns:p14="http://schemas.microsoft.com/office/powerpoint/2010/main" val="1404733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a typeface="+mj-lt"/>
                <a:cs typeface="+mj-lt"/>
              </a:rPr>
              <a:t>Student Access Center – Testing Center</a:t>
            </a:r>
            <a:endParaRPr lang="en-US" dirty="0"/>
          </a:p>
        </p:txBody>
      </p:sp>
      <p:pic>
        <p:nvPicPr>
          <p:cNvPr id="2" name="Picture 2" descr="A picture containing outdoor, building, sky, tall&#10;&#10;Description automatically generated">
            <a:extLst>
              <a:ext uri="{FF2B5EF4-FFF2-40B4-BE49-F238E27FC236}">
                <a16:creationId xmlns:a16="http://schemas.microsoft.com/office/drawing/2014/main" id="{585D1F7A-3588-4076-8A83-B752E984D8F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t="9280" b="9280"/>
          <a:stretch/>
        </p:blipFill>
        <p:spPr>
          <a:xfrm>
            <a:off x="2497386" y="245114"/>
            <a:ext cx="4876800" cy="32004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>
                <a:ea typeface="+mj-lt"/>
                <a:cs typeface="+mj-lt"/>
              </a:rPr>
              <a:t>If you have any questions, contact the </a:t>
            </a:r>
            <a:endParaRPr lang="en-US" dirty="0"/>
          </a:p>
          <a:p>
            <a:pPr algn="ctr"/>
            <a:r>
              <a:rPr lang="en-US" dirty="0">
                <a:ea typeface="+mj-lt"/>
                <a:cs typeface="+mj-lt"/>
              </a:rPr>
              <a:t>Testing Center at tst@k-state.edu or 785-532-5317.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774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5840" y="182879"/>
            <a:ext cx="7637929" cy="55328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/>
              <a:t>General Overview​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0492" y="776259"/>
            <a:ext cx="8298873" cy="4031267"/>
          </a:xfrm>
        </p:spPr>
        <p:txBody>
          <a:bodyPr/>
          <a:lstStyle/>
          <a:p>
            <a:pPr indent="-287338"/>
            <a:r>
              <a:rPr lang="en-US" sz="2000" dirty="0">
                <a:ea typeface="ＭＳ Ｐゴシック"/>
              </a:rPr>
              <a:t>The Student Access Center (SAC) uses Accessible Information Management (AIM) for students:​</a:t>
            </a:r>
            <a:endParaRPr lang="en-US" sz="1600" dirty="0">
              <a:ea typeface="ＭＳ Ｐゴシック"/>
            </a:endParaRPr>
          </a:p>
          <a:p>
            <a:pPr lvl="1">
              <a:spcBef>
                <a:spcPts val="100"/>
              </a:spcBef>
            </a:pPr>
            <a:r>
              <a:rPr lang="en-US" sz="1600" dirty="0">
                <a:ea typeface="ＭＳ Ｐゴシック"/>
              </a:rPr>
              <a:t>to apply and register with SAC​</a:t>
            </a:r>
          </a:p>
          <a:p>
            <a:pPr lvl="1">
              <a:spcBef>
                <a:spcPts val="100"/>
              </a:spcBef>
            </a:pPr>
            <a:r>
              <a:rPr lang="en-US" sz="1600" dirty="0">
                <a:ea typeface="ＭＳ Ｐゴシック"/>
              </a:rPr>
              <a:t>to request letters of accommodation​</a:t>
            </a:r>
          </a:p>
          <a:p>
            <a:pPr lvl="1">
              <a:spcBef>
                <a:spcPts val="100"/>
              </a:spcBef>
            </a:pPr>
            <a:r>
              <a:rPr lang="en-US" sz="1600" dirty="0">
                <a:ea typeface="ＭＳ Ｐゴシック"/>
              </a:rPr>
              <a:t>to schedule exams* with the SAC Testing Center</a:t>
            </a:r>
          </a:p>
          <a:p>
            <a:pPr indent="-287338"/>
            <a:r>
              <a:rPr lang="en-US" sz="2000" dirty="0">
                <a:ea typeface="ＭＳ Ｐゴシック"/>
              </a:rPr>
              <a:t>Instructors receive letters electronically outlining accommodations for </a:t>
            </a:r>
            <a:br>
              <a:rPr lang="en-US" sz="2000" dirty="0">
                <a:ea typeface="ＭＳ Ｐゴシック"/>
              </a:rPr>
            </a:br>
            <a:r>
              <a:rPr lang="en-US" sz="2000" dirty="0">
                <a:ea typeface="ＭＳ Ｐゴシック"/>
              </a:rPr>
              <a:t>each student. ​</a:t>
            </a:r>
          </a:p>
          <a:p>
            <a:pPr indent="-287338">
              <a:spcAft>
                <a:spcPts val="400"/>
              </a:spcAft>
            </a:pPr>
            <a:r>
              <a:rPr lang="en-US" sz="2000" dirty="0">
                <a:ea typeface="ＭＳ Ｐゴシック"/>
              </a:rPr>
              <a:t>It is the responsibility of the instructor to complete the Alternative </a:t>
            </a:r>
            <a:br>
              <a:rPr lang="en-US" sz="2000" dirty="0">
                <a:ea typeface="ＭＳ Ｐゴシック"/>
              </a:rPr>
            </a:br>
            <a:r>
              <a:rPr lang="en-US" sz="2000" dirty="0">
                <a:ea typeface="ＭＳ Ｐゴシック"/>
              </a:rPr>
              <a:t>Testing Agreement in AIM for students with testing accommodations.​</a:t>
            </a:r>
          </a:p>
          <a:p>
            <a:pPr indent="-287338">
              <a:spcBef>
                <a:spcPts val="0"/>
              </a:spcBef>
            </a:pPr>
            <a:r>
              <a:rPr lang="en-US" sz="2000" dirty="0">
                <a:ea typeface="ＭＳ Ｐゴシック"/>
              </a:rPr>
              <a:t>It is the responsibility of the student to schedule exams* for the Testing </a:t>
            </a:r>
            <a:br>
              <a:rPr lang="en-US" sz="2000" dirty="0">
                <a:ea typeface="ＭＳ Ｐゴシック"/>
              </a:rPr>
            </a:br>
            <a:r>
              <a:rPr lang="en-US" sz="2000" dirty="0">
                <a:ea typeface="ＭＳ Ｐゴシック"/>
              </a:rPr>
              <a:t>Center using AIM.​</a:t>
            </a:r>
            <a:endParaRPr lang="en-US" sz="1600" dirty="0">
              <a:ea typeface="ＭＳ Ｐゴシック"/>
            </a:endParaRPr>
          </a:p>
          <a:p>
            <a:pPr marL="2459038" lvl="6" indent="0">
              <a:spcBef>
                <a:spcPts val="0"/>
              </a:spcBef>
              <a:buNone/>
            </a:pPr>
            <a:r>
              <a:rPr lang="en-US" sz="1200" dirty="0">
                <a:ea typeface="ＭＳ Ｐゴシック"/>
              </a:rPr>
              <a:t>*The term “exam” or “exams” herein refer to assessments such as </a:t>
            </a:r>
            <a:br>
              <a:rPr lang="en-US" sz="1200" dirty="0">
                <a:ea typeface="ＭＳ Ｐゴシック"/>
              </a:rPr>
            </a:br>
            <a:r>
              <a:rPr lang="en-US" sz="1200" dirty="0">
                <a:ea typeface="ＭＳ Ｐゴシック"/>
              </a:rPr>
              <a:t>exams, tests, quizzes, midterms, and finals be it online or on paper.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14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182879"/>
            <a:ext cx="7637929" cy="897775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Alternative Testing Agreement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509" y="1253835"/>
            <a:ext cx="7549260" cy="3415147"/>
          </a:xfrm>
        </p:spPr>
        <p:txBody>
          <a:bodyPr/>
          <a:lstStyle/>
          <a:p>
            <a:pPr indent="-287338">
              <a:spcAft>
                <a:spcPts val="400"/>
              </a:spcAft>
            </a:pPr>
            <a:r>
              <a:rPr lang="en-US" sz="2000" dirty="0">
                <a:ea typeface="ＭＳ Ｐゴシック"/>
              </a:rPr>
              <a:t>Complete for any courses in which the exams are to be </a:t>
            </a:r>
            <a:r>
              <a:rPr lang="en-US" sz="2000" b="1" dirty="0">
                <a:ea typeface="ＭＳ Ｐゴシック"/>
              </a:rPr>
              <a:t>administered/proctored by the SAC Testing Center.</a:t>
            </a:r>
          </a:p>
          <a:p>
            <a:pPr indent="-287338">
              <a:spcAft>
                <a:spcPts val="400"/>
              </a:spcAft>
            </a:pPr>
            <a:r>
              <a:rPr lang="en-US" sz="2000" dirty="0"/>
              <a:t>If your course utilizes a QUIZ (Q) section, complete the Alternative Testing Agreement for the QUIZ section rather than the lecture or lab section. Please contact us if an exception needs to be made.</a:t>
            </a:r>
          </a:p>
          <a:p>
            <a:pPr indent="-287338">
              <a:spcAft>
                <a:spcPts val="0"/>
              </a:spcAft>
            </a:pPr>
            <a:r>
              <a:rPr lang="en-US" sz="2000" dirty="0">
                <a:ea typeface="ＭＳ Ｐゴシック"/>
              </a:rPr>
              <a:t>The SAC Testing Center does </a:t>
            </a:r>
            <a:r>
              <a:rPr lang="en-US" sz="2000" u="sng" dirty="0">
                <a:ea typeface="ＭＳ Ｐゴシック"/>
              </a:rPr>
              <a:t>not</a:t>
            </a:r>
            <a:r>
              <a:rPr lang="en-US" sz="2000" dirty="0">
                <a:ea typeface="ＭＳ Ｐゴシック"/>
              </a:rPr>
              <a:t> proctor exams when</a:t>
            </a:r>
          </a:p>
          <a:p>
            <a:pPr lvl="1">
              <a:spcBef>
                <a:spcPts val="200"/>
              </a:spcBef>
            </a:pPr>
            <a:r>
              <a:rPr lang="en-US" sz="1600" dirty="0">
                <a:ea typeface="ＭＳ Ｐゴシック"/>
              </a:rPr>
              <a:t>Exams are proctored in the department providing accommodations.</a:t>
            </a:r>
          </a:p>
          <a:p>
            <a:pPr lvl="1">
              <a:spcBef>
                <a:spcPts val="200"/>
              </a:spcBef>
            </a:pPr>
            <a:r>
              <a:rPr lang="en-US" sz="1600" dirty="0">
                <a:ea typeface="ＭＳ Ｐゴシック"/>
              </a:rPr>
              <a:t>Course has take-home exams.</a:t>
            </a:r>
            <a:endParaRPr lang="en-US" sz="1600" dirty="0"/>
          </a:p>
          <a:p>
            <a:pPr lvl="1">
              <a:spcBef>
                <a:spcPts val="200"/>
              </a:spcBef>
            </a:pPr>
            <a:r>
              <a:rPr lang="en-US" sz="1600" dirty="0">
                <a:ea typeface="ＭＳ Ｐゴシック"/>
              </a:rPr>
              <a:t>Exams are not proctored (e.g. take-home exam available all day).</a:t>
            </a:r>
            <a:endParaRPr lang="en-US" sz="1600" dirty="0"/>
          </a:p>
          <a:p>
            <a:pPr marL="457200" lvl="1" indent="0">
              <a:buNone/>
            </a:pPr>
            <a:endParaRPr lang="en-US" sz="1600" dirty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23287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5840" y="182879"/>
            <a:ext cx="7637929" cy="9020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Access to the </a:t>
            </a:r>
            <a:br>
              <a:rPr lang="en-US" dirty="0"/>
            </a:br>
            <a:r>
              <a:rPr lang="en-US" sz="4000" dirty="0"/>
              <a:t>Alternative</a:t>
            </a:r>
            <a:r>
              <a:rPr lang="en-US" dirty="0"/>
              <a:t> Testing Agreement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05840" y="1219200"/>
            <a:ext cx="7637929" cy="3678381"/>
          </a:xfrm>
        </p:spPr>
        <p:txBody>
          <a:bodyPr/>
          <a:lstStyle/>
          <a:p>
            <a:pPr indent="-225425"/>
            <a:r>
              <a:rPr lang="en-US" sz="1800" dirty="0">
                <a:ea typeface="ＭＳ Ｐゴシック"/>
              </a:rPr>
              <a:t>Via Letter of Accommodation:</a:t>
            </a:r>
          </a:p>
          <a:p>
            <a:pPr lvl="1"/>
            <a:r>
              <a:rPr lang="en-US" sz="1400" dirty="0"/>
              <a:t>The letter includes a link to the Alternative Testing Agreement specific to that course.</a:t>
            </a:r>
          </a:p>
          <a:p>
            <a:pPr lvl="1"/>
            <a:r>
              <a:rPr lang="en-US" sz="1400" dirty="0">
                <a:ea typeface="ＭＳ Ｐゴシック"/>
              </a:rPr>
              <a:t>You only fill out the Alternative Testing Agreement once per course (CRN) per semester. Thereafter, any student in that course can schedule exams.</a:t>
            </a:r>
          </a:p>
          <a:p>
            <a:pPr marL="0" lvl="1" indent="0">
              <a:spcAft>
                <a:spcPts val="300"/>
              </a:spcAft>
              <a:buNone/>
            </a:pPr>
            <a:r>
              <a:rPr lang="en-US" sz="1600" b="1" dirty="0">
                <a:ea typeface="ＭＳ Ｐゴシック"/>
              </a:rPr>
              <a:t>– or –</a:t>
            </a:r>
          </a:p>
          <a:p>
            <a:pPr indent="-225425"/>
            <a:r>
              <a:rPr lang="en-US" sz="1800" dirty="0">
                <a:ea typeface="ＭＳ Ｐゴシック"/>
              </a:rPr>
              <a:t>Via AIM Portal </a:t>
            </a:r>
            <a:r>
              <a:rPr lang="en-US" sz="1400" dirty="0">
                <a:ea typeface="+mj-lt"/>
                <a:cs typeface="+mj-lt"/>
              </a:rPr>
              <a:t>(</a:t>
            </a:r>
            <a:r>
              <a:rPr lang="en-US" sz="1100" b="1" dirty="0">
                <a:ea typeface="+mj-lt"/>
                <a:cs typeface="+mj-lt"/>
                <a:hlinkClick r:id="rId2"/>
              </a:rPr>
              <a:t>https://bear.accessiblelearning.com/KState/instructor</a:t>
            </a:r>
            <a:r>
              <a:rPr lang="en-US" sz="1100" b="1" dirty="0">
                <a:ea typeface="+mj-lt"/>
                <a:cs typeface="+mj-lt"/>
              </a:rPr>
              <a:t>) 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400" dirty="0">
                <a:ea typeface="ＭＳ Ｐゴシック"/>
                <a:cs typeface="Calibri"/>
              </a:rPr>
              <a:t>Login with your K-State </a:t>
            </a:r>
            <a:r>
              <a:rPr lang="en-US" sz="1400" dirty="0" err="1">
                <a:ea typeface="ＭＳ Ｐゴシック"/>
                <a:cs typeface="Calibri"/>
              </a:rPr>
              <a:t>eID</a:t>
            </a:r>
            <a:r>
              <a:rPr lang="en-US" sz="1400" dirty="0">
                <a:ea typeface="ＭＳ Ｐゴシック"/>
                <a:cs typeface="Calibri"/>
              </a:rPr>
              <a:t> and password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400" dirty="0">
                <a:ea typeface="ＭＳ Ｐゴシック"/>
                <a:cs typeface="Calibri"/>
              </a:rPr>
              <a:t>Click "</a:t>
            </a:r>
            <a:r>
              <a:rPr lang="en-US" sz="1400" b="1" dirty="0">
                <a:ea typeface="ＭＳ Ｐゴシック"/>
                <a:cs typeface="Calibri"/>
              </a:rPr>
              <a:t>Continue to View Student Accommodations</a:t>
            </a:r>
            <a:r>
              <a:rPr lang="en-US" sz="1400" dirty="0">
                <a:ea typeface="ＭＳ Ｐゴシック"/>
                <a:cs typeface="Calibri"/>
              </a:rPr>
              <a:t>"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400" dirty="0">
                <a:ea typeface="ＭＳ Ｐゴシック"/>
                <a:cs typeface="Calibri"/>
              </a:rPr>
              <a:t>Click “</a:t>
            </a:r>
            <a:r>
              <a:rPr lang="en-US" sz="1400" b="1" dirty="0">
                <a:ea typeface="ＭＳ Ｐゴシック"/>
                <a:cs typeface="Calibri"/>
              </a:rPr>
              <a:t>Alternative Testing</a:t>
            </a:r>
            <a:r>
              <a:rPr lang="en-US" sz="1400" dirty="0">
                <a:ea typeface="ＭＳ Ｐゴシック"/>
                <a:cs typeface="Calibri"/>
              </a:rPr>
              <a:t>” on the left navigation menu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400" dirty="0">
                <a:ea typeface="ＭＳ Ｐゴシック"/>
                <a:cs typeface="Calibri"/>
              </a:rPr>
              <a:t>Click “</a:t>
            </a:r>
            <a:r>
              <a:rPr lang="en-US" sz="1400" b="1" cap="all" dirty="0">
                <a:ea typeface="ＭＳ Ｐゴシック"/>
                <a:cs typeface="Calibri"/>
              </a:rPr>
              <a:t>Alternative Testing Agreement</a:t>
            </a:r>
            <a:r>
              <a:rPr lang="en-US" sz="1400" dirty="0">
                <a:ea typeface="ＭＳ Ｐゴシック"/>
                <a:cs typeface="Calibri"/>
              </a:rPr>
              <a:t>” near the top right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400" dirty="0">
                <a:ea typeface="ＭＳ Ｐゴシック"/>
                <a:cs typeface="Calibri"/>
              </a:rPr>
              <a:t>Scroll down to the course. Next to “Status”, click “</a:t>
            </a:r>
            <a:r>
              <a:rPr lang="en-US" sz="1400" b="1" dirty="0">
                <a:ea typeface="ＭＳ Ｐゴシック"/>
                <a:cs typeface="Calibri"/>
              </a:rPr>
              <a:t>Specify Alternative Testing Agreement</a:t>
            </a:r>
            <a:r>
              <a:rPr lang="en-US" sz="1400" dirty="0">
                <a:ea typeface="ＭＳ Ｐゴシック"/>
                <a:cs typeface="Calibri"/>
              </a:rPr>
              <a:t>”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400" dirty="0">
                <a:ea typeface="ＭＳ Ｐゴシック"/>
                <a:cs typeface="Calibri"/>
              </a:rPr>
              <a:t>From here you can indicate how exams are managed (proctored) and can complete </a:t>
            </a:r>
            <a:br>
              <a:rPr lang="en-US" sz="1400" dirty="0">
                <a:ea typeface="ＭＳ Ｐゴシック"/>
                <a:cs typeface="Calibri"/>
              </a:rPr>
            </a:br>
            <a:r>
              <a:rPr lang="en-US" sz="1400" dirty="0">
                <a:ea typeface="ＭＳ Ｐゴシック"/>
                <a:cs typeface="Calibri"/>
              </a:rPr>
              <a:t>an agreement as applicable</a:t>
            </a:r>
            <a:endParaRPr lang="en-US" sz="1400" dirty="0">
              <a:cs typeface="Calibri"/>
            </a:endParaRPr>
          </a:p>
          <a:p>
            <a:pPr lvl="1"/>
            <a:endParaRPr lang="en-US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6482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2655" y="182880"/>
            <a:ext cx="6801114" cy="1015538"/>
          </a:xfrm>
        </p:spPr>
        <p:txBody>
          <a:bodyPr/>
          <a:lstStyle/>
          <a:p>
            <a:r>
              <a:rPr lang="en-US" dirty="0"/>
              <a:t>Alternative Testing Agreement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1139588"/>
            <a:ext cx="7637929" cy="3821031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sz="2400" dirty="0">
                <a:ea typeface="ＭＳ Ｐゴシック"/>
              </a:rPr>
              <a:t>Complete the agreement thoroughly, noting any exceptions or special exam parameters.</a:t>
            </a:r>
          </a:p>
          <a:p>
            <a:pPr>
              <a:lnSpc>
                <a:spcPct val="9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sz="2400" dirty="0">
                <a:ea typeface="ＭＳ Ｐゴシック"/>
              </a:rPr>
              <a:t>Select the appropriate exam type (online, lab, quiz, etc.)</a:t>
            </a:r>
          </a:p>
          <a:p>
            <a:pPr>
              <a:lnSpc>
                <a:spcPct val="9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sz="2400" dirty="0">
                <a:ea typeface="ＭＳ Ｐゴシック"/>
              </a:rPr>
              <a:t>Include all exam dates (quizzes, midterms, finals) for the semester.  Dates can be added and/or modified later.</a:t>
            </a:r>
          </a:p>
          <a:p>
            <a:pPr>
              <a:lnSpc>
                <a:spcPct val="9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sz="2400" dirty="0">
                <a:ea typeface="ＭＳ Ｐゴシック"/>
              </a:rPr>
              <a:t>Make sure to click “SAVE EXAM DATE” when finished.</a:t>
            </a:r>
            <a:endParaRPr lang="en-US" sz="2400" dirty="0"/>
          </a:p>
          <a:p>
            <a:pPr marL="0" indent="0" algn="ctr">
              <a:buNone/>
            </a:pPr>
            <a:r>
              <a:rPr lang="en-US" sz="1600" dirty="0">
                <a:solidFill>
                  <a:srgbClr val="7030A0"/>
                </a:solidFill>
                <a:ea typeface="ＭＳ Ｐゴシック"/>
              </a:rPr>
              <a:t>Contact the Testing Center at </a:t>
            </a:r>
            <a:r>
              <a:rPr lang="en-US" sz="1600" u="sng" dirty="0">
                <a:solidFill>
                  <a:srgbClr val="7030A0"/>
                </a:solidFill>
                <a:ea typeface="ＭＳ Ｐゴシック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tst@k-state.edu</a:t>
            </a:r>
            <a:r>
              <a:rPr lang="en-US" sz="1600" dirty="0">
                <a:solidFill>
                  <a:srgbClr val="7030A0"/>
                </a:solidFill>
                <a:ea typeface="ＭＳ Ｐゴシック"/>
              </a:rPr>
              <a:t> or 785-532-5317 for assistance. 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461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3108" y="182879"/>
            <a:ext cx="8300892" cy="1645921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Providing Exams to the Testing Center </a:t>
            </a:r>
            <a:r>
              <a:rPr lang="en-US" sz="2800" dirty="0"/>
              <a:t>​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/>
              <a:t>There are several ways to send an exam to the Testing Center.</a:t>
            </a:r>
            <a:r>
              <a:rPr lang="en-US" sz="2400" dirty="0"/>
              <a:t>​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74590" y="1906668"/>
            <a:ext cx="7761592" cy="2977059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ea typeface="ＭＳ Ｐゴシック"/>
                <a:cs typeface="Calibri"/>
              </a:rPr>
              <a:t>1. </a:t>
            </a:r>
            <a:r>
              <a:rPr lang="en-US" sz="2000" b="1" u="sng" dirty="0">
                <a:ea typeface="ＭＳ Ｐゴシック"/>
                <a:cs typeface="Calibri"/>
                <a:hlinkClick r:id="rId2"/>
              </a:rPr>
              <a:t>Upload exam on AIM</a:t>
            </a:r>
            <a:r>
              <a:rPr lang="en-US" sz="2000" dirty="0">
                <a:ea typeface="ＭＳ Ｐゴシック"/>
                <a:cs typeface="Calibri"/>
                <a:hlinkClick r:id="rId2"/>
              </a:rPr>
              <a:t> </a:t>
            </a:r>
            <a:r>
              <a:rPr lang="en-US" sz="2000" dirty="0">
                <a:ea typeface="ＭＳ Ｐゴシック"/>
                <a:cs typeface="Calibri"/>
              </a:rPr>
              <a:t>- </a:t>
            </a:r>
            <a:r>
              <a:rPr lang="en-US" sz="2000" dirty="0">
                <a:ea typeface="ＭＳ Ｐゴシック"/>
              </a:rPr>
              <a:t>Preferred and most secure method 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600" dirty="0">
                <a:ea typeface="ＭＳ Ｐゴシック"/>
                <a:cs typeface="Calibri"/>
              </a:rPr>
              <a:t>Login with your K-State </a:t>
            </a:r>
            <a:r>
              <a:rPr lang="en-US" sz="1600" dirty="0" err="1">
                <a:ea typeface="ＭＳ Ｐゴシック"/>
                <a:cs typeface="Calibri"/>
              </a:rPr>
              <a:t>eID</a:t>
            </a:r>
            <a:r>
              <a:rPr lang="en-US" sz="1600" dirty="0">
                <a:ea typeface="ＭＳ Ｐゴシック"/>
                <a:cs typeface="Calibri"/>
              </a:rPr>
              <a:t> and password </a:t>
            </a:r>
            <a:r>
              <a:rPr lang="en-US" sz="1100" dirty="0">
                <a:ea typeface="ＭＳ Ｐゴシック"/>
                <a:cs typeface="Calibri"/>
              </a:rPr>
              <a:t>(</a:t>
            </a:r>
            <a:r>
              <a:rPr lang="en-US" sz="1100" dirty="0">
                <a:hlinkClick r:id="rId3"/>
              </a:rPr>
              <a:t>https://bear.accessiblelearning.com/KState/instructor</a:t>
            </a:r>
            <a:r>
              <a:rPr lang="en-US" sz="1100" dirty="0"/>
              <a:t>)</a:t>
            </a:r>
            <a:endParaRPr lang="en-US" sz="1600" dirty="0">
              <a:ea typeface="ＭＳ Ｐゴシック"/>
              <a:cs typeface="Calibri"/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en-US" sz="1600" dirty="0">
                <a:ea typeface="ＭＳ Ｐゴシック"/>
                <a:cs typeface="Calibri"/>
              </a:rPr>
              <a:t>Click "</a:t>
            </a:r>
            <a:r>
              <a:rPr lang="en-US" sz="1600" b="1" dirty="0">
                <a:ea typeface="ＭＳ Ｐゴシック"/>
                <a:cs typeface="Calibri"/>
              </a:rPr>
              <a:t>Continue to View Student Accommodations</a:t>
            </a:r>
            <a:r>
              <a:rPr lang="en-US" sz="1600" dirty="0">
                <a:ea typeface="ＭＳ Ｐゴシック"/>
                <a:cs typeface="Calibri"/>
              </a:rPr>
              <a:t>”.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600" dirty="0">
                <a:ea typeface="ＭＳ Ｐゴシック"/>
                <a:cs typeface="Calibri"/>
              </a:rPr>
              <a:t>Click “</a:t>
            </a:r>
            <a:r>
              <a:rPr lang="en-US" sz="1600" b="1" dirty="0">
                <a:ea typeface="ＭＳ Ｐゴシック"/>
                <a:cs typeface="Calibri"/>
              </a:rPr>
              <a:t>Alternative Testing</a:t>
            </a:r>
            <a:r>
              <a:rPr lang="en-US" sz="1600" dirty="0">
                <a:ea typeface="ＭＳ Ｐゴシック"/>
                <a:cs typeface="Calibri"/>
              </a:rPr>
              <a:t>” on the left navigation menu.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600" dirty="0">
                <a:ea typeface="ＭＳ Ｐゴシック"/>
                <a:cs typeface="Calibri"/>
              </a:rPr>
              <a:t>In the </a:t>
            </a:r>
            <a:r>
              <a:rPr lang="en-US" sz="1600" i="1" dirty="0">
                <a:ea typeface="ＭＳ Ｐゴシック"/>
                <a:cs typeface="Calibri"/>
              </a:rPr>
              <a:t>UPCOMING EXAMS SCHEDULED</a:t>
            </a:r>
            <a:r>
              <a:rPr lang="en-US" sz="1600" dirty="0">
                <a:ea typeface="ＭＳ Ｐゴシック"/>
                <a:cs typeface="Calibri"/>
              </a:rPr>
              <a:t> section, input a File Title and </a:t>
            </a:r>
            <a:br>
              <a:rPr lang="en-US" sz="1600" dirty="0">
                <a:ea typeface="ＭＳ Ｐゴシック"/>
                <a:cs typeface="Calibri"/>
              </a:rPr>
            </a:br>
            <a:r>
              <a:rPr lang="en-US" sz="1600" dirty="0">
                <a:ea typeface="ＭＳ Ｐゴシック"/>
                <a:cs typeface="Calibri"/>
              </a:rPr>
              <a:t>click “</a:t>
            </a:r>
            <a:r>
              <a:rPr lang="en-US" sz="1600" b="1" dirty="0">
                <a:ea typeface="ＭＳ Ｐゴシック"/>
                <a:cs typeface="Calibri"/>
              </a:rPr>
              <a:t>Choose File</a:t>
            </a:r>
            <a:r>
              <a:rPr lang="en-US" sz="1600" dirty="0">
                <a:ea typeface="ＭＳ Ｐゴシック"/>
                <a:cs typeface="Calibri"/>
              </a:rPr>
              <a:t>” to select the file.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600" dirty="0">
                <a:ea typeface="ＭＳ Ｐゴシック"/>
                <a:cs typeface="Calibri"/>
              </a:rPr>
              <a:t>Down the page, select the exam(s) for which the exam file applies.</a:t>
            </a:r>
            <a:br>
              <a:rPr lang="en-US" sz="1600" dirty="0">
                <a:ea typeface="ＭＳ Ｐゴシック"/>
                <a:cs typeface="Calibri"/>
              </a:rPr>
            </a:br>
            <a:r>
              <a:rPr lang="en-US" sz="1600" dirty="0">
                <a:ea typeface="ＭＳ Ｐゴシック"/>
                <a:cs typeface="Calibri"/>
              </a:rPr>
              <a:t>You can view the students, dates, and times.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600" dirty="0">
                <a:ea typeface="ＭＳ Ｐゴシック"/>
                <a:cs typeface="Calibri"/>
              </a:rPr>
              <a:t>Click “</a:t>
            </a:r>
            <a:r>
              <a:rPr lang="en-US" sz="1600" b="1" dirty="0">
                <a:ea typeface="ＭＳ Ｐゴシック"/>
                <a:cs typeface="Calibri"/>
              </a:rPr>
              <a:t>UPLOAD FILE</a:t>
            </a:r>
            <a:r>
              <a:rPr lang="en-US" sz="1600" dirty="0">
                <a:ea typeface="ＭＳ Ｐゴシック"/>
                <a:cs typeface="Calibri"/>
              </a:rPr>
              <a:t>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132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514324-9FD7-0942-624D-9F493DA30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749" y="3909082"/>
            <a:ext cx="3071813" cy="900113"/>
          </a:xfrm>
          <a:prstGeom prst="rect">
            <a:avLst/>
          </a:prstGeom>
        </p:spPr>
      </p:pic>
      <p:pic>
        <p:nvPicPr>
          <p:cNvPr id="9" name="Picture 8" descr="A screen shot of a computer&#10;&#10;Description automatically generated">
            <a:extLst>
              <a:ext uri="{FF2B5EF4-FFF2-40B4-BE49-F238E27FC236}">
                <a16:creationId xmlns:a16="http://schemas.microsoft.com/office/drawing/2014/main" id="{F975C586-3AEA-D200-29A0-C226802662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338" b="6372"/>
          <a:stretch/>
        </p:blipFill>
        <p:spPr>
          <a:xfrm>
            <a:off x="3884577" y="2437784"/>
            <a:ext cx="3457874" cy="6890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2112" y="1251201"/>
            <a:ext cx="5739587" cy="3394472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After you click the UPLOAD FILE button, you will see one of these message boxes near the top of the screen.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Submission error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There was a problem processing your request. Check the indicated fields to input the correct information and try submitting again.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5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Success!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The exam request was 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successfully submitted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You should receive an email confirming the exam upload.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6D95373-A9DE-6E92-6722-9583EA307C24}"/>
              </a:ext>
            </a:extLst>
          </p:cNvPr>
          <p:cNvCxnSpPr/>
          <p:nvPr/>
        </p:nvCxnSpPr>
        <p:spPr>
          <a:xfrm>
            <a:off x="3229597" y="2751919"/>
            <a:ext cx="592632" cy="0"/>
          </a:xfrm>
          <a:prstGeom prst="straightConnector1">
            <a:avLst/>
          </a:prstGeom>
          <a:ln w="41275">
            <a:solidFill>
              <a:srgbClr val="C00000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18EB8B0-FF35-376E-77A5-31A9542C8123}"/>
              </a:ext>
            </a:extLst>
          </p:cNvPr>
          <p:cNvCxnSpPr/>
          <p:nvPr/>
        </p:nvCxnSpPr>
        <p:spPr>
          <a:xfrm flipH="1">
            <a:off x="4707200" y="4359139"/>
            <a:ext cx="858299" cy="0"/>
          </a:xfrm>
          <a:prstGeom prst="straightConnector1">
            <a:avLst/>
          </a:prstGeom>
          <a:ln w="41275">
            <a:solidFill>
              <a:srgbClr val="008000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3">
            <a:extLst>
              <a:ext uri="{FF2B5EF4-FFF2-40B4-BE49-F238E27FC236}">
                <a16:creationId xmlns:a16="http://schemas.microsoft.com/office/drawing/2014/main" id="{FF9B4AA1-C1EF-FBF8-61A7-0F674E3B68E2}"/>
              </a:ext>
            </a:extLst>
          </p:cNvPr>
          <p:cNvSpPr txBox="1">
            <a:spLocks/>
          </p:cNvSpPr>
          <p:nvPr/>
        </p:nvSpPr>
        <p:spPr bwMode="auto">
          <a:xfrm>
            <a:off x="2418608" y="-16111"/>
            <a:ext cx="5166755" cy="131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ＭＳ Ｐゴシック" charset="0"/>
                <a:cs typeface="Lucida San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Sans" panose="020B0602030504020204" pitchFamily="34" charset="77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Sans" panose="020B0602030504020204" pitchFamily="34" charset="77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Sans" panose="020B0602030504020204" pitchFamily="34" charset="77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Sans" panose="020B0602030504020204" pitchFamily="34" charset="77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2800" b="1" dirty="0"/>
              <a:t>Uploading Exams on AIM</a:t>
            </a:r>
          </a:p>
          <a:p>
            <a:pPr algn="ctr"/>
            <a:r>
              <a:rPr lang="en-US" sz="2800" b="1" dirty="0"/>
              <a:t>continued</a:t>
            </a:r>
            <a:r>
              <a:rPr lang="en-US" sz="2400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042151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3108" y="182879"/>
            <a:ext cx="8300892" cy="1645921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Providing Exams to the Testing Center </a:t>
            </a:r>
            <a:r>
              <a:rPr lang="en-US" sz="2800" dirty="0"/>
              <a:t>​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04081" y="1622650"/>
            <a:ext cx="6570101" cy="2977059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ea typeface="ＭＳ Ｐゴシック"/>
                <a:cs typeface="Calibri"/>
              </a:rPr>
              <a:t>2. </a:t>
            </a:r>
            <a:r>
              <a:rPr lang="en-US" sz="2000" b="1" u="sng" dirty="0">
                <a:ea typeface="ＭＳ Ｐゴシック"/>
                <a:cs typeface="Calibri"/>
              </a:rPr>
              <a:t>Email</a:t>
            </a:r>
            <a:r>
              <a:rPr lang="en-US" sz="2000" b="1" dirty="0">
                <a:ea typeface="ＭＳ Ｐゴシック"/>
                <a:cs typeface="Calibri"/>
              </a:rPr>
              <a:t> </a:t>
            </a:r>
            <a:r>
              <a:rPr lang="en-US" sz="2000" dirty="0">
                <a:ea typeface="ＭＳ Ｐゴシック"/>
                <a:cs typeface="Calibri"/>
              </a:rPr>
              <a:t>– less secure and slower</a:t>
            </a:r>
            <a:endParaRPr lang="en-US" sz="2000" b="1" u="sng" dirty="0">
              <a:ea typeface="ＭＳ Ｐゴシック"/>
              <a:cs typeface="Calibri"/>
            </a:endParaRPr>
          </a:p>
          <a:p>
            <a:pPr marL="401638" lvl="1" indent="-228600"/>
            <a:r>
              <a:rPr lang="en-US" sz="1600" dirty="0">
                <a:ea typeface="+mj-lt"/>
                <a:cs typeface="+mj-lt"/>
              </a:rPr>
              <a:t>If you are unable to upload the exam file(s) on the </a:t>
            </a:r>
            <a:r>
              <a:rPr lang="en-US" sz="1600" dirty="0">
                <a:ea typeface="+mj-lt"/>
                <a:cs typeface="+mj-lt"/>
                <a:hlinkClick r:id="rId2"/>
              </a:rPr>
              <a:t>AIM Portal</a:t>
            </a:r>
            <a:r>
              <a:rPr lang="en-US" sz="1600" dirty="0">
                <a:ea typeface="+mj-lt"/>
                <a:cs typeface="+mj-lt"/>
              </a:rPr>
              <a:t>, you may email us the exam. </a:t>
            </a:r>
          </a:p>
          <a:p>
            <a:pPr marL="401638" lvl="1" indent="-228600"/>
            <a:r>
              <a:rPr lang="en-US" sz="1600" dirty="0">
                <a:ea typeface="+mj-lt"/>
                <a:cs typeface="+mj-lt"/>
              </a:rPr>
              <a:t>Email the file(s) as an attachment to </a:t>
            </a:r>
            <a:r>
              <a:rPr lang="en-US" sz="1600" dirty="0">
                <a:ea typeface="+mj-lt"/>
                <a:cs typeface="+mj-lt"/>
                <a:hlinkClick r:id="rId3"/>
              </a:rPr>
              <a:t>tst@k-state.edu</a:t>
            </a:r>
            <a:r>
              <a:rPr lang="en-US" sz="1600" dirty="0">
                <a:ea typeface="+mj-lt"/>
                <a:cs typeface="+mj-lt"/>
              </a:rPr>
              <a:t>. </a:t>
            </a:r>
          </a:p>
          <a:p>
            <a:pPr marL="401638" lvl="1" indent="-228600"/>
            <a:r>
              <a:rPr lang="en-US" sz="1600" dirty="0">
                <a:ea typeface="+mj-lt"/>
                <a:cs typeface="+mj-lt"/>
              </a:rPr>
              <a:t>Please assure that the attachments are standard, compatible file types </a:t>
            </a:r>
            <a:br>
              <a:rPr lang="en-US" sz="1600" dirty="0">
                <a:ea typeface="+mj-lt"/>
                <a:cs typeface="+mj-lt"/>
              </a:rPr>
            </a:br>
            <a:r>
              <a:rPr lang="en-US" sz="1600" dirty="0">
                <a:ea typeface="+mj-lt"/>
                <a:cs typeface="+mj-lt"/>
              </a:rPr>
              <a:t>(.pdf, .docx, .jpg, etc.).</a:t>
            </a:r>
            <a:endParaRPr lang="en-US" sz="3600" dirty="0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6306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3108" y="182879"/>
            <a:ext cx="8300892" cy="1645921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Providing Exams to the Testing Center </a:t>
            </a:r>
            <a:r>
              <a:rPr lang="en-US" sz="2800" dirty="0"/>
              <a:t>​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04081" y="1622650"/>
            <a:ext cx="6894084" cy="2977059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ea typeface="ＭＳ Ｐゴシック"/>
                <a:cs typeface="Calibri"/>
              </a:rPr>
              <a:t>3. </a:t>
            </a:r>
            <a:r>
              <a:rPr lang="en-US" sz="2000" b="1" u="sng" dirty="0">
                <a:ea typeface="ＭＳ Ｐゴシック"/>
                <a:cs typeface="Calibri"/>
              </a:rPr>
              <a:t>Email link</a:t>
            </a:r>
          </a:p>
          <a:p>
            <a:pPr marL="401638" lvl="1" indent="-228600"/>
            <a:r>
              <a:rPr lang="en-US" sz="1600" dirty="0">
                <a:ea typeface="+mj-lt"/>
                <a:cs typeface="+mj-lt"/>
              </a:rPr>
              <a:t>If you have not uploaded the exam two days prior to the exam date, you should receive an email reminder from the AIM system with an upload link. </a:t>
            </a:r>
          </a:p>
          <a:p>
            <a:pPr marL="401638" lvl="1" indent="-228600"/>
            <a:r>
              <a:rPr lang="en-US" sz="1600" dirty="0">
                <a:ea typeface="+mj-lt"/>
                <a:cs typeface="+mj-lt"/>
              </a:rPr>
              <a:t>Please use this direct link to upload the exam file(s).</a:t>
            </a:r>
          </a:p>
          <a:p>
            <a:pPr marL="401638" lvl="1" indent="-228600"/>
            <a:r>
              <a:rPr lang="en-US" sz="1600" dirty="0">
                <a:ea typeface="+mj-lt"/>
                <a:cs typeface="+mj-lt"/>
              </a:rPr>
              <a:t>Assure that the attachments are standard, compatible file types </a:t>
            </a:r>
            <a:br>
              <a:rPr lang="en-US" sz="1600" dirty="0">
                <a:ea typeface="+mj-lt"/>
                <a:cs typeface="+mj-lt"/>
              </a:rPr>
            </a:br>
            <a:r>
              <a:rPr lang="en-US" sz="1600" dirty="0">
                <a:ea typeface="+mj-lt"/>
                <a:cs typeface="+mj-lt"/>
              </a:rPr>
              <a:t>(.pdf, .docx, .jpg, etc.).</a:t>
            </a:r>
            <a:endParaRPr lang="en-US" sz="3600" dirty="0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3338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niversity-Vertical-Branding-Widescreen-July2020.potx" id="{6E30CCC1-CD18-E246-921F-40464F11EDB9}" vid="{B0978761-DC1E-D446-BB31-46A0316FB1E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as_Teacher_Only_SectionGroup xmlns="40a4d774-e5e8-4559-96ac-a0203b80a0e5" xsi:nil="true"/>
    <FolderType xmlns="40a4d774-e5e8-4559-96ac-a0203b80a0e5" xsi:nil="true"/>
    <Students xmlns="40a4d774-e5e8-4559-96ac-a0203b80a0e5">
      <UserInfo>
        <DisplayName/>
        <AccountId xsi:nil="true"/>
        <AccountType/>
      </UserInfo>
    </Students>
    <Invited_Teachers xmlns="40a4d774-e5e8-4559-96ac-a0203b80a0e5" xsi:nil="true"/>
    <Self_Registration_Enabled xmlns="40a4d774-e5e8-4559-96ac-a0203b80a0e5" xsi:nil="true"/>
    <NotebookType xmlns="40a4d774-e5e8-4559-96ac-a0203b80a0e5" xsi:nil="true"/>
    <AppVersion xmlns="40a4d774-e5e8-4559-96ac-a0203b80a0e5" xsi:nil="true"/>
    <Invited_Students xmlns="40a4d774-e5e8-4559-96ac-a0203b80a0e5" xsi:nil="true"/>
    <Owner xmlns="40a4d774-e5e8-4559-96ac-a0203b80a0e5">
      <UserInfo>
        <DisplayName/>
        <AccountId xsi:nil="true"/>
        <AccountType/>
      </UserInfo>
    </Owner>
    <Student_Groups xmlns="40a4d774-e5e8-4559-96ac-a0203b80a0e5">
      <UserInfo>
        <DisplayName/>
        <AccountId xsi:nil="true"/>
        <AccountType/>
      </UserInfo>
    </Student_Groups>
    <DefaultSectionNames xmlns="40a4d774-e5e8-4559-96ac-a0203b80a0e5" xsi:nil="true"/>
    <Teachers xmlns="40a4d774-e5e8-4559-96ac-a0203b80a0e5">
      <UserInfo>
        <DisplayName/>
        <AccountId xsi:nil="true"/>
        <AccountType/>
      </UserInfo>
    </Teach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0CBE063EE55D4A9D6FE28C73B0F27C" ma:contentTypeVersion="26" ma:contentTypeDescription="Create a new document." ma:contentTypeScope="" ma:versionID="90b6224fe3e5fe17fbfad4833bce85f1">
  <xsd:schema xmlns:xsd="http://www.w3.org/2001/XMLSchema" xmlns:xs="http://www.w3.org/2001/XMLSchema" xmlns:p="http://schemas.microsoft.com/office/2006/metadata/properties" xmlns:ns3="f50ce8ea-d1a4-42c7-8f5a-e0f974e1e039" xmlns:ns4="40a4d774-e5e8-4559-96ac-a0203b80a0e5" targetNamespace="http://schemas.microsoft.com/office/2006/metadata/properties" ma:root="true" ma:fieldsID="425455dec841d8e0be0e62c230697748" ns3:_="" ns4:_="">
    <xsd:import namespace="f50ce8ea-d1a4-42c7-8f5a-e0f974e1e039"/>
    <xsd:import namespace="40a4d774-e5e8-4559-96ac-a0203b80a0e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0ce8ea-d1a4-42c7-8f5a-e0f974e1e03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a4d774-e5e8-4559-96ac-a0203b80a0e5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2" nillable="true" ma:displayName="Has Teacher Only SectionGroup" ma:internalName="Has_Teacher_Only_SectionGroup">
      <xsd:simpleType>
        <xsd:restriction base="dms:Boolean"/>
      </xsd:simpleType>
    </xsd:element>
    <xsd:element name="MediaServiceMetadata" ma:index="2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7" nillable="true" ma:displayName="Location" ma:internalName="MediaServiceLocation" ma:readOnly="true">
      <xsd:simpleType>
        <xsd:restriction base="dms:Text"/>
      </xsd:simpleType>
    </xsd:element>
    <xsd:element name="MediaServiceOCR" ma:index="2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40a4d774-e5e8-4559-96ac-a0203b80a0e5"/>
    <ds:schemaRef ds:uri="f50ce8ea-d1a4-42c7-8f5a-e0f974e1e03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1A355D4-FEE2-4DD3-B526-B94D070744BA}">
  <ds:schemaRefs>
    <ds:schemaRef ds:uri="40a4d774-e5e8-4559-96ac-a0203b80a0e5"/>
    <ds:schemaRef ds:uri="f50ce8ea-d1a4-42c7-8f5a-e0f974e1e03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University-Vertical-Branding-Widescreen-July2020</Template>
  <TotalTime>147</TotalTime>
  <Words>1096</Words>
  <Application>Microsoft Macintosh PowerPoint</Application>
  <PresentationFormat>On-screen Show (16:9)</PresentationFormat>
  <Paragraphs>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ＭＳ Ｐゴシック</vt:lpstr>
      <vt:lpstr>Arial</vt:lpstr>
      <vt:lpstr>Calibri</vt:lpstr>
      <vt:lpstr>Lucida Sans</vt:lpstr>
      <vt:lpstr>Office Theme</vt:lpstr>
      <vt:lpstr>Step-By-Step Instructions for​ Faculty using the  AIM​ Portal </vt:lpstr>
      <vt:lpstr>General Overview​</vt:lpstr>
      <vt:lpstr>Alternative Testing Agreement</vt:lpstr>
      <vt:lpstr>Access to the  Alternative Testing Agreement</vt:lpstr>
      <vt:lpstr>Alternative Testing Agreement</vt:lpstr>
      <vt:lpstr>Providing Exams to the Testing Center ​  There are several ways to send an exam to the Testing Center.​</vt:lpstr>
      <vt:lpstr>PowerPoint Presentation</vt:lpstr>
      <vt:lpstr>Providing Exams to the Testing Center ​ </vt:lpstr>
      <vt:lpstr>Providing Exams to the Testing Center ​ </vt:lpstr>
      <vt:lpstr>Online Exams</vt:lpstr>
      <vt:lpstr>Communication about Exam Requests</vt:lpstr>
      <vt:lpstr>Completed Exams and Delivery​</vt:lpstr>
      <vt:lpstr>Student Access Center – Testing Center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Collett</dc:creator>
  <cp:lastModifiedBy>Jason Maseberg Tomlinson</cp:lastModifiedBy>
  <cp:revision>61</cp:revision>
  <dcterms:created xsi:type="dcterms:W3CDTF">2021-07-27T18:17:04Z</dcterms:created>
  <dcterms:modified xsi:type="dcterms:W3CDTF">2024-09-04T12:43:15Z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0x010100AE0CBE063EE55D4A9D6FE28C73B0F27C</vt:lpwstr>
  </property>
</Properties>
</file>