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481" r:id="rId5"/>
    <p:sldId id="2486" r:id="rId6"/>
    <p:sldId id="2478" r:id="rId7"/>
    <p:sldId id="2499" r:id="rId8"/>
    <p:sldId id="2500" r:id="rId9"/>
    <p:sldId id="2494" r:id="rId10"/>
    <p:sldId id="2495" r:id="rId11"/>
    <p:sldId id="2496" r:id="rId12"/>
    <p:sldId id="2497" r:id="rId13"/>
    <p:sldId id="2498" r:id="rId14"/>
    <p:sldId id="2502" r:id="rId15"/>
    <p:sldId id="2503" r:id="rId16"/>
    <p:sldId id="2504" r:id="rId17"/>
    <p:sldId id="2505" r:id="rId18"/>
    <p:sldId id="2509" r:id="rId19"/>
    <p:sldId id="2506" r:id="rId20"/>
    <p:sldId id="2507" r:id="rId21"/>
    <p:sldId id="2508" r:id="rId22"/>
    <p:sldId id="2479"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2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29"/>
    <p:restoredTop sz="64816"/>
  </p:normalViewPr>
  <p:slideViewPr>
    <p:cSldViewPr snapToGrid="0">
      <p:cViewPr>
        <p:scale>
          <a:sx n="150" d="100"/>
          <a:sy n="150" d="100"/>
        </p:scale>
        <p:origin x="25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Tidball" userId="b9d12a38-0b6d-43cd-8f98-2a00afc6f665" providerId="ADAL" clId="{C68C486F-1821-4446-9D80-73AD0224D7A9}"/>
    <pc:docChg chg="custSel addSld delSld modSld">
      <pc:chgData name="Jennifer Tidball" userId="b9d12a38-0b6d-43cd-8f98-2a00afc6f665" providerId="ADAL" clId="{C68C486F-1821-4446-9D80-73AD0224D7A9}" dt="2023-11-10T22:39:12.027" v="15" actId="20577"/>
      <pc:docMkLst>
        <pc:docMk/>
      </pc:docMkLst>
      <pc:sldChg chg="del">
        <pc:chgData name="Jennifer Tidball" userId="b9d12a38-0b6d-43cd-8f98-2a00afc6f665" providerId="ADAL" clId="{C68C486F-1821-4446-9D80-73AD0224D7A9}" dt="2023-11-10T22:36:54.704" v="1" actId="2696"/>
        <pc:sldMkLst>
          <pc:docMk/>
          <pc:sldMk cId="2316902569" sldId="2481"/>
        </pc:sldMkLst>
      </pc:sldChg>
      <pc:sldChg chg="modNotesTx">
        <pc:chgData name="Jennifer Tidball" userId="b9d12a38-0b6d-43cd-8f98-2a00afc6f665" providerId="ADAL" clId="{C68C486F-1821-4446-9D80-73AD0224D7A9}" dt="2023-11-10T22:37:29.606" v="3" actId="20577"/>
        <pc:sldMkLst>
          <pc:docMk/>
          <pc:sldMk cId="1896581981" sldId="2494"/>
        </pc:sldMkLst>
      </pc:sldChg>
      <pc:sldChg chg="modNotesTx">
        <pc:chgData name="Jennifer Tidball" userId="b9d12a38-0b6d-43cd-8f98-2a00afc6f665" providerId="ADAL" clId="{C68C486F-1821-4446-9D80-73AD0224D7A9}" dt="2023-11-10T22:38:17.333" v="5" actId="20577"/>
        <pc:sldMkLst>
          <pc:docMk/>
          <pc:sldMk cId="1184529325" sldId="2504"/>
        </pc:sldMkLst>
      </pc:sldChg>
      <pc:sldChg chg="modNotesTx">
        <pc:chgData name="Jennifer Tidball" userId="b9d12a38-0b6d-43cd-8f98-2a00afc6f665" providerId="ADAL" clId="{C68C486F-1821-4446-9D80-73AD0224D7A9}" dt="2023-11-10T22:38:38.897" v="12" actId="20577"/>
        <pc:sldMkLst>
          <pc:docMk/>
          <pc:sldMk cId="1522932259" sldId="2506"/>
        </pc:sldMkLst>
      </pc:sldChg>
      <pc:sldChg chg="delSp mod modNotesTx">
        <pc:chgData name="Jennifer Tidball" userId="b9d12a38-0b6d-43cd-8f98-2a00afc6f665" providerId="ADAL" clId="{C68C486F-1821-4446-9D80-73AD0224D7A9}" dt="2023-11-10T22:39:12.027" v="15" actId="20577"/>
        <pc:sldMkLst>
          <pc:docMk/>
          <pc:sldMk cId="373858608" sldId="2508"/>
        </pc:sldMkLst>
        <pc:picChg chg="del">
          <ac:chgData name="Jennifer Tidball" userId="b9d12a38-0b6d-43cd-8f98-2a00afc6f665" providerId="ADAL" clId="{C68C486F-1821-4446-9D80-73AD0224D7A9}" dt="2023-11-10T22:38:58.921" v="13" actId="478"/>
          <ac:picMkLst>
            <pc:docMk/>
            <pc:sldMk cId="373858608" sldId="2508"/>
            <ac:picMk id="3" creationId="{CEC688C1-4C5D-0428-38E8-64C018337ED7}"/>
          </ac:picMkLst>
        </pc:picChg>
      </pc:sldChg>
      <pc:sldChg chg="add modNotesTx">
        <pc:chgData name="Jennifer Tidball" userId="b9d12a38-0b6d-43cd-8f98-2a00afc6f665" providerId="ADAL" clId="{C68C486F-1821-4446-9D80-73AD0224D7A9}" dt="2023-11-10T22:37:19.713" v="2" actId="20577"/>
        <pc:sldMkLst>
          <pc:docMk/>
          <pc:sldMk cId="2588748113" sldId="2510"/>
        </pc:sldMkLst>
      </pc:sldChg>
    </pc:docChg>
  </pc:docChgLst>
  <pc:docChgLst>
    <pc:chgData name="Jennifer Tidball" userId="b9d12a38-0b6d-43cd-8f98-2a00afc6f665" providerId="ADAL" clId="{37F838A4-D627-814D-8F58-216A13CA4DA0}"/>
    <pc:docChg chg="undo custSel addSld delSld modSld">
      <pc:chgData name="Jennifer Tidball" userId="b9d12a38-0b6d-43cd-8f98-2a00afc6f665" providerId="ADAL" clId="{37F838A4-D627-814D-8F58-216A13CA4DA0}" dt="2023-11-20T19:49:23.789" v="589" actId="20577"/>
      <pc:docMkLst>
        <pc:docMk/>
      </pc:docMkLst>
      <pc:sldChg chg="modSp mod">
        <pc:chgData name="Jennifer Tidball" userId="b9d12a38-0b6d-43cd-8f98-2a00afc6f665" providerId="ADAL" clId="{37F838A4-D627-814D-8F58-216A13CA4DA0}" dt="2023-11-20T19:32:41.897" v="115" actId="20577"/>
        <pc:sldMkLst>
          <pc:docMk/>
          <pc:sldMk cId="1510152728" sldId="2478"/>
        </pc:sldMkLst>
        <pc:spChg chg="mod">
          <ac:chgData name="Jennifer Tidball" userId="b9d12a38-0b6d-43cd-8f98-2a00afc6f665" providerId="ADAL" clId="{37F838A4-D627-814D-8F58-216A13CA4DA0}" dt="2023-11-20T19:32:41.897" v="115" actId="20577"/>
          <ac:spMkLst>
            <pc:docMk/>
            <pc:sldMk cId="1510152728" sldId="2478"/>
            <ac:spMk id="5" creationId="{E3AC372C-8293-D0D2-3C1B-0AA691ED9E94}"/>
          </ac:spMkLst>
        </pc:spChg>
      </pc:sldChg>
      <pc:sldChg chg="delSp modSp add mod">
        <pc:chgData name="Jennifer Tidball" userId="b9d12a38-0b6d-43cd-8f98-2a00afc6f665" providerId="ADAL" clId="{37F838A4-D627-814D-8F58-216A13CA4DA0}" dt="2023-11-20T19:21:39.301" v="92" actId="1036"/>
        <pc:sldMkLst>
          <pc:docMk/>
          <pc:sldMk cId="2316902569" sldId="2481"/>
        </pc:sldMkLst>
        <pc:spChg chg="del">
          <ac:chgData name="Jennifer Tidball" userId="b9d12a38-0b6d-43cd-8f98-2a00afc6f665" providerId="ADAL" clId="{37F838A4-D627-814D-8F58-216A13CA4DA0}" dt="2023-11-20T19:20:38.885" v="5" actId="478"/>
          <ac:spMkLst>
            <pc:docMk/>
            <pc:sldMk cId="2316902569" sldId="2481"/>
            <ac:spMk id="2" creationId="{A51AE10D-C126-909C-E21B-33BE8B759D61}"/>
          </ac:spMkLst>
        </pc:spChg>
        <pc:spChg chg="mod">
          <ac:chgData name="Jennifer Tidball" userId="b9d12a38-0b6d-43cd-8f98-2a00afc6f665" providerId="ADAL" clId="{37F838A4-D627-814D-8F58-216A13CA4DA0}" dt="2023-11-20T19:21:39.301" v="92" actId="1036"/>
          <ac:spMkLst>
            <pc:docMk/>
            <pc:sldMk cId="2316902569" sldId="2481"/>
            <ac:spMk id="10" creationId="{741F58BB-8878-223C-8492-0E20D04D85A4}"/>
          </ac:spMkLst>
        </pc:spChg>
        <pc:spChg chg="del">
          <ac:chgData name="Jennifer Tidball" userId="b9d12a38-0b6d-43cd-8f98-2a00afc6f665" providerId="ADAL" clId="{37F838A4-D627-814D-8F58-216A13CA4DA0}" dt="2023-11-20T19:20:37.642" v="4" actId="478"/>
          <ac:spMkLst>
            <pc:docMk/>
            <pc:sldMk cId="2316902569" sldId="2481"/>
            <ac:spMk id="11" creationId="{0791ECDF-B92C-784B-A07E-A2E9FD740E80}"/>
          </ac:spMkLst>
        </pc:spChg>
      </pc:sldChg>
      <pc:sldChg chg="modSp mod">
        <pc:chgData name="Jennifer Tidball" userId="b9d12a38-0b6d-43cd-8f98-2a00afc6f665" providerId="ADAL" clId="{37F838A4-D627-814D-8F58-216A13CA4DA0}" dt="2023-11-20T19:25:21.622" v="93" actId="20577"/>
        <pc:sldMkLst>
          <pc:docMk/>
          <pc:sldMk cId="876991347" sldId="2486"/>
        </pc:sldMkLst>
        <pc:spChg chg="mod">
          <ac:chgData name="Jennifer Tidball" userId="b9d12a38-0b6d-43cd-8f98-2a00afc6f665" providerId="ADAL" clId="{37F838A4-D627-814D-8F58-216A13CA4DA0}" dt="2023-11-20T19:25:21.622" v="93" actId="20577"/>
          <ac:spMkLst>
            <pc:docMk/>
            <pc:sldMk cId="876991347" sldId="2486"/>
            <ac:spMk id="5" creationId="{E34AFFD8-FA6F-6F89-B8A7-C1CD49F14E7C}"/>
          </ac:spMkLst>
        </pc:spChg>
      </pc:sldChg>
      <pc:sldChg chg="modSp mod modNotesTx">
        <pc:chgData name="Jennifer Tidball" userId="b9d12a38-0b6d-43cd-8f98-2a00afc6f665" providerId="ADAL" clId="{37F838A4-D627-814D-8F58-216A13CA4DA0}" dt="2023-11-20T19:35:02.214" v="203" actId="6549"/>
        <pc:sldMkLst>
          <pc:docMk/>
          <pc:sldMk cId="3817379079" sldId="2495"/>
        </pc:sldMkLst>
        <pc:spChg chg="mod">
          <ac:chgData name="Jennifer Tidball" userId="b9d12a38-0b6d-43cd-8f98-2a00afc6f665" providerId="ADAL" clId="{37F838A4-D627-814D-8F58-216A13CA4DA0}" dt="2023-11-20T19:33:56.253" v="164" actId="20577"/>
          <ac:spMkLst>
            <pc:docMk/>
            <pc:sldMk cId="3817379079" sldId="2495"/>
            <ac:spMk id="9" creationId="{A794189A-A16F-724C-EB94-C3E44B1EA10F}"/>
          </ac:spMkLst>
        </pc:spChg>
        <pc:spChg chg="mod">
          <ac:chgData name="Jennifer Tidball" userId="b9d12a38-0b6d-43cd-8f98-2a00afc6f665" providerId="ADAL" clId="{37F838A4-D627-814D-8F58-216A13CA4DA0}" dt="2023-11-20T19:34:28.198" v="184" actId="20577"/>
          <ac:spMkLst>
            <pc:docMk/>
            <pc:sldMk cId="3817379079" sldId="2495"/>
            <ac:spMk id="14" creationId="{1BA5D853-E1EA-2277-AA21-9B330CA382DC}"/>
          </ac:spMkLst>
        </pc:spChg>
      </pc:sldChg>
      <pc:sldChg chg="modSp mod">
        <pc:chgData name="Jennifer Tidball" userId="b9d12a38-0b6d-43cd-8f98-2a00afc6f665" providerId="ADAL" clId="{37F838A4-D627-814D-8F58-216A13CA4DA0}" dt="2023-11-20T19:35:57.336" v="206" actId="6549"/>
        <pc:sldMkLst>
          <pc:docMk/>
          <pc:sldMk cId="1208995701" sldId="2496"/>
        </pc:sldMkLst>
        <pc:spChg chg="mod">
          <ac:chgData name="Jennifer Tidball" userId="b9d12a38-0b6d-43cd-8f98-2a00afc6f665" providerId="ADAL" clId="{37F838A4-D627-814D-8F58-216A13CA4DA0}" dt="2023-11-20T19:35:57.336" v="206" actId="6549"/>
          <ac:spMkLst>
            <pc:docMk/>
            <pc:sldMk cId="1208995701" sldId="2496"/>
            <ac:spMk id="8" creationId="{16E17005-BF85-80C6-827D-1ACE7CB514A0}"/>
          </ac:spMkLst>
        </pc:spChg>
      </pc:sldChg>
      <pc:sldChg chg="addSp delSp modSp mod modNotesTx">
        <pc:chgData name="Jennifer Tidball" userId="b9d12a38-0b6d-43cd-8f98-2a00afc6f665" providerId="ADAL" clId="{37F838A4-D627-814D-8F58-216A13CA4DA0}" dt="2023-11-20T19:38:54.295" v="232" actId="732"/>
        <pc:sldMkLst>
          <pc:docMk/>
          <pc:sldMk cId="2910071221" sldId="2497"/>
        </pc:sldMkLst>
        <pc:picChg chg="del">
          <ac:chgData name="Jennifer Tidball" userId="b9d12a38-0b6d-43cd-8f98-2a00afc6f665" providerId="ADAL" clId="{37F838A4-D627-814D-8F58-216A13CA4DA0}" dt="2023-11-20T19:37:56.037" v="219" actId="478"/>
          <ac:picMkLst>
            <pc:docMk/>
            <pc:sldMk cId="2910071221" sldId="2497"/>
            <ac:picMk id="2" creationId="{DCC9647B-BF48-8D90-BD2E-156D9009FDF2}"/>
          </ac:picMkLst>
        </pc:picChg>
        <pc:picChg chg="add mod modCrop">
          <ac:chgData name="Jennifer Tidball" userId="b9d12a38-0b6d-43cd-8f98-2a00afc6f665" providerId="ADAL" clId="{37F838A4-D627-814D-8F58-216A13CA4DA0}" dt="2023-11-20T19:38:54.295" v="232" actId="732"/>
          <ac:picMkLst>
            <pc:docMk/>
            <pc:sldMk cId="2910071221" sldId="2497"/>
            <ac:picMk id="5" creationId="{2DED1677-7EC3-F73A-FB75-9AD135BAB65D}"/>
          </ac:picMkLst>
        </pc:picChg>
        <pc:picChg chg="mod modCrop">
          <ac:chgData name="Jennifer Tidball" userId="b9d12a38-0b6d-43cd-8f98-2a00afc6f665" providerId="ADAL" clId="{37F838A4-D627-814D-8F58-216A13CA4DA0}" dt="2023-11-20T19:38:27.436" v="230" actId="732"/>
          <ac:picMkLst>
            <pc:docMk/>
            <pc:sldMk cId="2910071221" sldId="2497"/>
            <ac:picMk id="11" creationId="{C46F0062-65BE-69B1-4C2A-60C021E9AD6D}"/>
          </ac:picMkLst>
        </pc:picChg>
      </pc:sldChg>
      <pc:sldChg chg="modSp mod">
        <pc:chgData name="Jennifer Tidball" userId="b9d12a38-0b6d-43cd-8f98-2a00afc6f665" providerId="ADAL" clId="{37F838A4-D627-814D-8F58-216A13CA4DA0}" dt="2023-11-20T19:33:09.782" v="118" actId="6549"/>
        <pc:sldMkLst>
          <pc:docMk/>
          <pc:sldMk cId="2312369221" sldId="2499"/>
        </pc:sldMkLst>
        <pc:spChg chg="mod">
          <ac:chgData name="Jennifer Tidball" userId="b9d12a38-0b6d-43cd-8f98-2a00afc6f665" providerId="ADAL" clId="{37F838A4-D627-814D-8F58-216A13CA4DA0}" dt="2023-11-20T19:33:09.782" v="118" actId="6549"/>
          <ac:spMkLst>
            <pc:docMk/>
            <pc:sldMk cId="2312369221" sldId="2499"/>
            <ac:spMk id="3" creationId="{670D98B2-0BED-3CD4-1485-236B22B79D55}"/>
          </ac:spMkLst>
        </pc:spChg>
      </pc:sldChg>
      <pc:sldChg chg="modSp mod">
        <pc:chgData name="Jennifer Tidball" userId="b9d12a38-0b6d-43cd-8f98-2a00afc6f665" providerId="ADAL" clId="{37F838A4-D627-814D-8F58-216A13CA4DA0}" dt="2023-11-20T19:33:47.969" v="162" actId="6549"/>
        <pc:sldMkLst>
          <pc:docMk/>
          <pc:sldMk cId="326012511" sldId="2500"/>
        </pc:sldMkLst>
        <pc:spChg chg="mod">
          <ac:chgData name="Jennifer Tidball" userId="b9d12a38-0b6d-43cd-8f98-2a00afc6f665" providerId="ADAL" clId="{37F838A4-D627-814D-8F58-216A13CA4DA0}" dt="2023-11-20T19:33:47.969" v="162" actId="6549"/>
          <ac:spMkLst>
            <pc:docMk/>
            <pc:sldMk cId="326012511" sldId="2500"/>
            <ac:spMk id="3" creationId="{670D98B2-0BED-3CD4-1485-236B22B79D55}"/>
          </ac:spMkLst>
        </pc:spChg>
      </pc:sldChg>
      <pc:sldChg chg="modSp del mod modNotesTx">
        <pc:chgData name="Jennifer Tidball" userId="b9d12a38-0b6d-43cd-8f98-2a00afc6f665" providerId="ADAL" clId="{37F838A4-D627-814D-8F58-216A13CA4DA0}" dt="2023-11-20T19:40:38.195" v="250" actId="2696"/>
        <pc:sldMkLst>
          <pc:docMk/>
          <pc:sldMk cId="2224829150" sldId="2501"/>
        </pc:sldMkLst>
        <pc:spChg chg="mod">
          <ac:chgData name="Jennifer Tidball" userId="b9d12a38-0b6d-43cd-8f98-2a00afc6f665" providerId="ADAL" clId="{37F838A4-D627-814D-8F58-216A13CA4DA0}" dt="2023-11-20T19:39:53.457" v="248" actId="20577"/>
          <ac:spMkLst>
            <pc:docMk/>
            <pc:sldMk cId="2224829150" sldId="2501"/>
            <ac:spMk id="3" creationId="{670D98B2-0BED-3CD4-1485-236B22B79D55}"/>
          </ac:spMkLst>
        </pc:spChg>
        <pc:spChg chg="mod">
          <ac:chgData name="Jennifer Tidball" userId="b9d12a38-0b6d-43cd-8f98-2a00afc6f665" providerId="ADAL" clId="{37F838A4-D627-814D-8F58-216A13CA4DA0}" dt="2023-11-20T19:39:23.109" v="234" actId="20577"/>
          <ac:spMkLst>
            <pc:docMk/>
            <pc:sldMk cId="2224829150" sldId="2501"/>
            <ac:spMk id="9" creationId="{A794189A-A16F-724C-EB94-C3E44B1EA10F}"/>
          </ac:spMkLst>
        </pc:spChg>
      </pc:sldChg>
      <pc:sldChg chg="modNotesTx">
        <pc:chgData name="Jennifer Tidball" userId="b9d12a38-0b6d-43cd-8f98-2a00afc6f665" providerId="ADAL" clId="{37F838A4-D627-814D-8F58-216A13CA4DA0}" dt="2023-11-20T19:40:59.206" v="254" actId="20577"/>
        <pc:sldMkLst>
          <pc:docMk/>
          <pc:sldMk cId="3464533880" sldId="2502"/>
        </pc:sldMkLst>
      </pc:sldChg>
      <pc:sldChg chg="modNotesTx">
        <pc:chgData name="Jennifer Tidball" userId="b9d12a38-0b6d-43cd-8f98-2a00afc6f665" providerId="ADAL" clId="{37F838A4-D627-814D-8F58-216A13CA4DA0}" dt="2023-11-20T19:41:33.527" v="263" actId="20577"/>
        <pc:sldMkLst>
          <pc:docMk/>
          <pc:sldMk cId="463863848" sldId="2503"/>
        </pc:sldMkLst>
      </pc:sldChg>
      <pc:sldChg chg="modSp mod modNotesTx">
        <pc:chgData name="Jennifer Tidball" userId="b9d12a38-0b6d-43cd-8f98-2a00afc6f665" providerId="ADAL" clId="{37F838A4-D627-814D-8F58-216A13CA4DA0}" dt="2023-11-20T19:44:21.023" v="462" actId="20577"/>
        <pc:sldMkLst>
          <pc:docMk/>
          <pc:sldMk cId="1184529325" sldId="2504"/>
        </pc:sldMkLst>
        <pc:spChg chg="mod">
          <ac:chgData name="Jennifer Tidball" userId="b9d12a38-0b6d-43cd-8f98-2a00afc6f665" providerId="ADAL" clId="{37F838A4-D627-814D-8F58-216A13CA4DA0}" dt="2023-11-20T19:41:54.334" v="265" actId="6549"/>
          <ac:spMkLst>
            <pc:docMk/>
            <pc:sldMk cId="1184529325" sldId="2504"/>
            <ac:spMk id="3" creationId="{670D98B2-0BED-3CD4-1485-236B22B79D55}"/>
          </ac:spMkLst>
        </pc:spChg>
      </pc:sldChg>
      <pc:sldChg chg="modNotesTx">
        <pc:chgData name="Jennifer Tidball" userId="b9d12a38-0b6d-43cd-8f98-2a00afc6f665" providerId="ADAL" clId="{37F838A4-D627-814D-8F58-216A13CA4DA0}" dt="2023-11-20T19:46:00.349" v="553" actId="20577"/>
        <pc:sldMkLst>
          <pc:docMk/>
          <pc:sldMk cId="3947394520" sldId="2505"/>
        </pc:sldMkLst>
      </pc:sldChg>
      <pc:sldChg chg="modNotesTx">
        <pc:chgData name="Jennifer Tidball" userId="b9d12a38-0b6d-43cd-8f98-2a00afc6f665" providerId="ADAL" clId="{37F838A4-D627-814D-8F58-216A13CA4DA0}" dt="2023-11-20T19:46:40.510" v="557" actId="20577"/>
        <pc:sldMkLst>
          <pc:docMk/>
          <pc:sldMk cId="1522932259" sldId="2506"/>
        </pc:sldMkLst>
      </pc:sldChg>
      <pc:sldChg chg="modNotesTx">
        <pc:chgData name="Jennifer Tidball" userId="b9d12a38-0b6d-43cd-8f98-2a00afc6f665" providerId="ADAL" clId="{37F838A4-D627-814D-8F58-216A13CA4DA0}" dt="2023-11-20T19:47:24.430" v="578" actId="6549"/>
        <pc:sldMkLst>
          <pc:docMk/>
          <pc:sldMk cId="3474757079" sldId="2507"/>
        </pc:sldMkLst>
      </pc:sldChg>
      <pc:sldChg chg="modSp mod modNotesTx">
        <pc:chgData name="Jennifer Tidball" userId="b9d12a38-0b6d-43cd-8f98-2a00afc6f665" providerId="ADAL" clId="{37F838A4-D627-814D-8F58-216A13CA4DA0}" dt="2023-11-20T19:49:23.789" v="589" actId="20577"/>
        <pc:sldMkLst>
          <pc:docMk/>
          <pc:sldMk cId="373858608" sldId="2508"/>
        </pc:sldMkLst>
        <pc:spChg chg="mod">
          <ac:chgData name="Jennifer Tidball" userId="b9d12a38-0b6d-43cd-8f98-2a00afc6f665" providerId="ADAL" clId="{37F838A4-D627-814D-8F58-216A13CA4DA0}" dt="2023-11-20T19:48:42.925" v="579" actId="20577"/>
          <ac:spMkLst>
            <pc:docMk/>
            <pc:sldMk cId="373858608" sldId="2508"/>
            <ac:spMk id="9" creationId="{A794189A-A16F-724C-EB94-C3E44B1EA10F}"/>
          </ac:spMkLst>
        </pc:spChg>
      </pc:sldChg>
      <pc:sldChg chg="modSp mod">
        <pc:chgData name="Jennifer Tidball" userId="b9d12a38-0b6d-43cd-8f98-2a00afc6f665" providerId="ADAL" clId="{37F838A4-D627-814D-8F58-216A13CA4DA0}" dt="2023-11-20T19:46:10.512" v="556" actId="20577"/>
        <pc:sldMkLst>
          <pc:docMk/>
          <pc:sldMk cId="11154552" sldId="2509"/>
        </pc:sldMkLst>
        <pc:spChg chg="mod">
          <ac:chgData name="Jennifer Tidball" userId="b9d12a38-0b6d-43cd-8f98-2a00afc6f665" providerId="ADAL" clId="{37F838A4-D627-814D-8F58-216A13CA4DA0}" dt="2023-11-20T19:46:10.512" v="556" actId="20577"/>
          <ac:spMkLst>
            <pc:docMk/>
            <pc:sldMk cId="11154552" sldId="2509"/>
            <ac:spMk id="3" creationId="{670D98B2-0BED-3CD4-1485-236B22B79D55}"/>
          </ac:spMkLst>
        </pc:spChg>
      </pc:sldChg>
      <pc:sldChg chg="del">
        <pc:chgData name="Jennifer Tidball" userId="b9d12a38-0b6d-43cd-8f98-2a00afc6f665" providerId="ADAL" clId="{37F838A4-D627-814D-8F58-216A13CA4DA0}" dt="2023-11-20T19:20:26.469" v="1" actId="2696"/>
        <pc:sldMkLst>
          <pc:docMk/>
          <pc:sldMk cId="2588748113" sldId="251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E814BA-6D1C-458B-9D62-8B0E3EE198B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4C6B0EB-91E0-406B-8A2A-D63EAB2E104E}">
      <dgm:prSet/>
      <dgm:spPr>
        <a:ln>
          <a:solidFill>
            <a:schemeClr val="tx1"/>
          </a:solidFill>
        </a:ln>
      </dgm:spPr>
      <dgm:t>
        <a:bodyPr/>
        <a:lstStyle/>
        <a:p>
          <a:r>
            <a:rPr lang="en-US" b="1" i="1">
              <a:latin typeface="+mn-lt"/>
            </a:rPr>
            <a:t>Answers the call  </a:t>
          </a:r>
          <a:r>
            <a:rPr lang="en-US">
              <a:latin typeface="+mn-lt"/>
            </a:rPr>
            <a:t>for economic growth. </a:t>
          </a:r>
        </a:p>
      </dgm:t>
    </dgm:pt>
    <dgm:pt modelId="{D8740976-3B64-4A62-9C6C-0A783B0244E0}" type="parTrans" cxnId="{84D7BEEC-322C-4986-985E-5E830E0575EC}">
      <dgm:prSet/>
      <dgm:spPr/>
      <dgm:t>
        <a:bodyPr/>
        <a:lstStyle/>
        <a:p>
          <a:endParaRPr lang="en-US"/>
        </a:p>
      </dgm:t>
    </dgm:pt>
    <dgm:pt modelId="{783CC613-2C0C-4E80-8DE6-D3061E0A4A45}" type="sibTrans" cxnId="{84D7BEEC-322C-4986-985E-5E830E0575EC}">
      <dgm:prSet/>
      <dgm:spPr/>
      <dgm:t>
        <a:bodyPr/>
        <a:lstStyle/>
        <a:p>
          <a:endParaRPr lang="en-US"/>
        </a:p>
      </dgm:t>
    </dgm:pt>
    <dgm:pt modelId="{B026901B-6538-4274-A2EC-23731CF35C58}">
      <dgm:prSet/>
      <dgm:spPr>
        <a:ln>
          <a:solidFill>
            <a:schemeClr val="tx1"/>
          </a:solidFill>
        </a:ln>
      </dgm:spPr>
      <dgm:t>
        <a:bodyPr/>
        <a:lstStyle/>
        <a:p>
          <a:r>
            <a:rPr lang="en-US" b="1" i="1">
              <a:latin typeface="+mn-lt"/>
            </a:rPr>
            <a:t>Leverages the statewide K-State Research and Extension network </a:t>
          </a:r>
          <a:r>
            <a:rPr lang="en-US">
              <a:latin typeface="+mn-lt"/>
            </a:rPr>
            <a:t>to deliver Kansas State University. </a:t>
          </a:r>
        </a:p>
      </dgm:t>
    </dgm:pt>
    <dgm:pt modelId="{02F50EC7-D8D1-45D3-B6AB-EDEFE679D9AE}" type="parTrans" cxnId="{818F10CC-B783-4254-81CA-B7705FC08B9D}">
      <dgm:prSet/>
      <dgm:spPr/>
      <dgm:t>
        <a:bodyPr/>
        <a:lstStyle/>
        <a:p>
          <a:endParaRPr lang="en-US"/>
        </a:p>
      </dgm:t>
    </dgm:pt>
    <dgm:pt modelId="{AEC368AB-4AC0-4F29-8007-EF69B63D6BFE}" type="sibTrans" cxnId="{818F10CC-B783-4254-81CA-B7705FC08B9D}">
      <dgm:prSet/>
      <dgm:spPr/>
      <dgm:t>
        <a:bodyPr/>
        <a:lstStyle/>
        <a:p>
          <a:endParaRPr lang="en-US"/>
        </a:p>
      </dgm:t>
    </dgm:pt>
    <dgm:pt modelId="{BDEE45D5-4588-47CA-8E51-F82BC948BAFD}">
      <dgm:prSet/>
      <dgm:spPr>
        <a:ln>
          <a:solidFill>
            <a:schemeClr val="tx1"/>
          </a:solidFill>
        </a:ln>
      </dgm:spPr>
      <dgm:t>
        <a:bodyPr/>
        <a:lstStyle/>
        <a:p>
          <a:r>
            <a:rPr lang="en-US" b="1" i="1">
              <a:latin typeface="+mn-lt"/>
            </a:rPr>
            <a:t>Forges the connections and partnerships </a:t>
          </a:r>
          <a:r>
            <a:rPr lang="en-US">
              <a:latin typeface="+mn-lt"/>
            </a:rPr>
            <a:t>that create access to additional expertise within other state institutions and agencies, nonprofits and corporations.</a:t>
          </a:r>
        </a:p>
      </dgm:t>
    </dgm:pt>
    <dgm:pt modelId="{FA8696EE-BD23-4C91-8990-674BFE4FAD33}" type="parTrans" cxnId="{2D15A6CA-19F8-4C61-97FE-B012CACC3CB9}">
      <dgm:prSet/>
      <dgm:spPr/>
      <dgm:t>
        <a:bodyPr/>
        <a:lstStyle/>
        <a:p>
          <a:endParaRPr lang="en-US"/>
        </a:p>
      </dgm:t>
    </dgm:pt>
    <dgm:pt modelId="{3E319B9E-CD58-407E-804C-476C200CF885}" type="sibTrans" cxnId="{2D15A6CA-19F8-4C61-97FE-B012CACC3CB9}">
      <dgm:prSet/>
      <dgm:spPr/>
      <dgm:t>
        <a:bodyPr/>
        <a:lstStyle/>
        <a:p>
          <a:endParaRPr lang="en-US"/>
        </a:p>
      </dgm:t>
    </dgm:pt>
    <dgm:pt modelId="{DD89FBF2-5737-4FD2-B5DE-06A381F42512}" type="pres">
      <dgm:prSet presAssocID="{D9E814BA-6D1C-458B-9D62-8B0E3EE198B9}" presName="hierChild1" presStyleCnt="0">
        <dgm:presLayoutVars>
          <dgm:chPref val="1"/>
          <dgm:dir/>
          <dgm:animOne val="branch"/>
          <dgm:animLvl val="lvl"/>
          <dgm:resizeHandles/>
        </dgm:presLayoutVars>
      </dgm:prSet>
      <dgm:spPr/>
    </dgm:pt>
    <dgm:pt modelId="{7B54373C-2634-4AE3-8188-8EAA17B3D64F}" type="pres">
      <dgm:prSet presAssocID="{E4C6B0EB-91E0-406B-8A2A-D63EAB2E104E}" presName="hierRoot1" presStyleCnt="0"/>
      <dgm:spPr/>
    </dgm:pt>
    <dgm:pt modelId="{2BF0FB38-3543-467B-A073-8AAC7BF8471C}" type="pres">
      <dgm:prSet presAssocID="{E4C6B0EB-91E0-406B-8A2A-D63EAB2E104E}" presName="composite" presStyleCnt="0"/>
      <dgm:spPr/>
    </dgm:pt>
    <dgm:pt modelId="{3695AD59-09B0-4C31-9468-8EB00AFB9CFF}" type="pres">
      <dgm:prSet presAssocID="{E4C6B0EB-91E0-406B-8A2A-D63EAB2E104E}" presName="background" presStyleLbl="node0" presStyleIdx="0" presStyleCnt="3"/>
      <dgm:spPr>
        <a:solidFill>
          <a:srgbClr val="512888"/>
        </a:solidFill>
      </dgm:spPr>
    </dgm:pt>
    <dgm:pt modelId="{E0D72AFB-0280-4948-B2B0-CE64830D00C7}" type="pres">
      <dgm:prSet presAssocID="{E4C6B0EB-91E0-406B-8A2A-D63EAB2E104E}" presName="text" presStyleLbl="fgAcc0" presStyleIdx="0" presStyleCnt="3">
        <dgm:presLayoutVars>
          <dgm:chPref val="3"/>
        </dgm:presLayoutVars>
      </dgm:prSet>
      <dgm:spPr/>
    </dgm:pt>
    <dgm:pt modelId="{DA61CFA5-02FA-42C5-8E45-51CEDAF04692}" type="pres">
      <dgm:prSet presAssocID="{E4C6B0EB-91E0-406B-8A2A-D63EAB2E104E}" presName="hierChild2" presStyleCnt="0"/>
      <dgm:spPr/>
    </dgm:pt>
    <dgm:pt modelId="{5DF8549D-41B0-47C6-A084-AEEA46A00301}" type="pres">
      <dgm:prSet presAssocID="{B026901B-6538-4274-A2EC-23731CF35C58}" presName="hierRoot1" presStyleCnt="0"/>
      <dgm:spPr/>
    </dgm:pt>
    <dgm:pt modelId="{31BBEA74-E8A5-478A-96D5-9F466AFBA226}" type="pres">
      <dgm:prSet presAssocID="{B026901B-6538-4274-A2EC-23731CF35C58}" presName="composite" presStyleCnt="0"/>
      <dgm:spPr/>
    </dgm:pt>
    <dgm:pt modelId="{12CC45BB-CC53-41AD-AAE5-31F742851937}" type="pres">
      <dgm:prSet presAssocID="{B026901B-6538-4274-A2EC-23731CF35C58}" presName="background" presStyleLbl="node0" presStyleIdx="1" presStyleCnt="3"/>
      <dgm:spPr>
        <a:solidFill>
          <a:srgbClr val="512888"/>
        </a:solidFill>
      </dgm:spPr>
    </dgm:pt>
    <dgm:pt modelId="{1CD9DBEC-EDCF-4F65-ADF1-AC10E12EDD4F}" type="pres">
      <dgm:prSet presAssocID="{B026901B-6538-4274-A2EC-23731CF35C58}" presName="text" presStyleLbl="fgAcc0" presStyleIdx="1" presStyleCnt="3">
        <dgm:presLayoutVars>
          <dgm:chPref val="3"/>
        </dgm:presLayoutVars>
      </dgm:prSet>
      <dgm:spPr/>
    </dgm:pt>
    <dgm:pt modelId="{D582CD1A-BDCA-477E-A2BE-4AB7360AA64D}" type="pres">
      <dgm:prSet presAssocID="{B026901B-6538-4274-A2EC-23731CF35C58}" presName="hierChild2" presStyleCnt="0"/>
      <dgm:spPr/>
    </dgm:pt>
    <dgm:pt modelId="{06C63C89-EBE2-45E4-A932-881A3DF4155C}" type="pres">
      <dgm:prSet presAssocID="{BDEE45D5-4588-47CA-8E51-F82BC948BAFD}" presName="hierRoot1" presStyleCnt="0"/>
      <dgm:spPr/>
    </dgm:pt>
    <dgm:pt modelId="{E58375D1-DB3F-4D92-8AB1-6E4DBB770A66}" type="pres">
      <dgm:prSet presAssocID="{BDEE45D5-4588-47CA-8E51-F82BC948BAFD}" presName="composite" presStyleCnt="0"/>
      <dgm:spPr/>
    </dgm:pt>
    <dgm:pt modelId="{643DA554-31BF-4D5E-BE10-7C4CAA640C78}" type="pres">
      <dgm:prSet presAssocID="{BDEE45D5-4588-47CA-8E51-F82BC948BAFD}" presName="background" presStyleLbl="node0" presStyleIdx="2" presStyleCnt="3"/>
      <dgm:spPr>
        <a:solidFill>
          <a:srgbClr val="512888"/>
        </a:solidFill>
      </dgm:spPr>
    </dgm:pt>
    <dgm:pt modelId="{C9AC6B26-7A42-4EAA-BD69-61C037C6E69A}" type="pres">
      <dgm:prSet presAssocID="{BDEE45D5-4588-47CA-8E51-F82BC948BAFD}" presName="text" presStyleLbl="fgAcc0" presStyleIdx="2" presStyleCnt="3">
        <dgm:presLayoutVars>
          <dgm:chPref val="3"/>
        </dgm:presLayoutVars>
      </dgm:prSet>
      <dgm:spPr/>
    </dgm:pt>
    <dgm:pt modelId="{0138E1E3-D577-411D-A4FA-AFF5C71F37FA}" type="pres">
      <dgm:prSet presAssocID="{BDEE45D5-4588-47CA-8E51-F82BC948BAFD}" presName="hierChild2" presStyleCnt="0"/>
      <dgm:spPr/>
    </dgm:pt>
  </dgm:ptLst>
  <dgm:cxnLst>
    <dgm:cxn modelId="{E0A4BF0B-EF11-4C13-8445-2E5BC553247D}" type="presOf" srcId="{D9E814BA-6D1C-458B-9D62-8B0E3EE198B9}" destId="{DD89FBF2-5737-4FD2-B5DE-06A381F42512}" srcOrd="0" destOrd="0" presId="urn:microsoft.com/office/officeart/2005/8/layout/hierarchy1"/>
    <dgm:cxn modelId="{D664221C-F27E-459E-BF3A-8BBAE64B00D5}" type="presOf" srcId="{B026901B-6538-4274-A2EC-23731CF35C58}" destId="{1CD9DBEC-EDCF-4F65-ADF1-AC10E12EDD4F}" srcOrd="0" destOrd="0" presId="urn:microsoft.com/office/officeart/2005/8/layout/hierarchy1"/>
    <dgm:cxn modelId="{6465E181-8BA8-4E61-A184-18910AB547E7}" type="presOf" srcId="{BDEE45D5-4588-47CA-8E51-F82BC948BAFD}" destId="{C9AC6B26-7A42-4EAA-BD69-61C037C6E69A}" srcOrd="0" destOrd="0" presId="urn:microsoft.com/office/officeart/2005/8/layout/hierarchy1"/>
    <dgm:cxn modelId="{2D15A6CA-19F8-4C61-97FE-B012CACC3CB9}" srcId="{D9E814BA-6D1C-458B-9D62-8B0E3EE198B9}" destId="{BDEE45D5-4588-47CA-8E51-F82BC948BAFD}" srcOrd="2" destOrd="0" parTransId="{FA8696EE-BD23-4C91-8990-674BFE4FAD33}" sibTransId="{3E319B9E-CD58-407E-804C-476C200CF885}"/>
    <dgm:cxn modelId="{818F10CC-B783-4254-81CA-B7705FC08B9D}" srcId="{D9E814BA-6D1C-458B-9D62-8B0E3EE198B9}" destId="{B026901B-6538-4274-A2EC-23731CF35C58}" srcOrd="1" destOrd="0" parTransId="{02F50EC7-D8D1-45D3-B6AB-EDEFE679D9AE}" sibTransId="{AEC368AB-4AC0-4F29-8007-EF69B63D6BFE}"/>
    <dgm:cxn modelId="{0DE923D1-66A2-47F6-AA76-C982E226B56F}" type="presOf" srcId="{E4C6B0EB-91E0-406B-8A2A-D63EAB2E104E}" destId="{E0D72AFB-0280-4948-B2B0-CE64830D00C7}" srcOrd="0" destOrd="0" presId="urn:microsoft.com/office/officeart/2005/8/layout/hierarchy1"/>
    <dgm:cxn modelId="{84D7BEEC-322C-4986-985E-5E830E0575EC}" srcId="{D9E814BA-6D1C-458B-9D62-8B0E3EE198B9}" destId="{E4C6B0EB-91E0-406B-8A2A-D63EAB2E104E}" srcOrd="0" destOrd="0" parTransId="{D8740976-3B64-4A62-9C6C-0A783B0244E0}" sibTransId="{783CC613-2C0C-4E80-8DE6-D3061E0A4A45}"/>
    <dgm:cxn modelId="{0209C0B4-B6E9-4D63-9755-D362FD7AE5BB}" type="presParOf" srcId="{DD89FBF2-5737-4FD2-B5DE-06A381F42512}" destId="{7B54373C-2634-4AE3-8188-8EAA17B3D64F}" srcOrd="0" destOrd="0" presId="urn:microsoft.com/office/officeart/2005/8/layout/hierarchy1"/>
    <dgm:cxn modelId="{1A499289-BF33-4FC7-B5B7-0893ED0D904E}" type="presParOf" srcId="{7B54373C-2634-4AE3-8188-8EAA17B3D64F}" destId="{2BF0FB38-3543-467B-A073-8AAC7BF8471C}" srcOrd="0" destOrd="0" presId="urn:microsoft.com/office/officeart/2005/8/layout/hierarchy1"/>
    <dgm:cxn modelId="{34C73AFC-A275-4042-B50C-32BBEA495E9A}" type="presParOf" srcId="{2BF0FB38-3543-467B-A073-8AAC7BF8471C}" destId="{3695AD59-09B0-4C31-9468-8EB00AFB9CFF}" srcOrd="0" destOrd="0" presId="urn:microsoft.com/office/officeart/2005/8/layout/hierarchy1"/>
    <dgm:cxn modelId="{C4B390F8-95B6-460B-8D4A-C65EE8FC8DC6}" type="presParOf" srcId="{2BF0FB38-3543-467B-A073-8AAC7BF8471C}" destId="{E0D72AFB-0280-4948-B2B0-CE64830D00C7}" srcOrd="1" destOrd="0" presId="urn:microsoft.com/office/officeart/2005/8/layout/hierarchy1"/>
    <dgm:cxn modelId="{5E99DA30-9542-45B8-A07C-3F4F851B8DD5}" type="presParOf" srcId="{7B54373C-2634-4AE3-8188-8EAA17B3D64F}" destId="{DA61CFA5-02FA-42C5-8E45-51CEDAF04692}" srcOrd="1" destOrd="0" presId="urn:microsoft.com/office/officeart/2005/8/layout/hierarchy1"/>
    <dgm:cxn modelId="{E6DCC2D8-9BB0-478D-A28C-6CBE47D951A7}" type="presParOf" srcId="{DD89FBF2-5737-4FD2-B5DE-06A381F42512}" destId="{5DF8549D-41B0-47C6-A084-AEEA46A00301}" srcOrd="1" destOrd="0" presId="urn:microsoft.com/office/officeart/2005/8/layout/hierarchy1"/>
    <dgm:cxn modelId="{AF1C1EAF-DF4E-401A-AEA5-1279CCE0118D}" type="presParOf" srcId="{5DF8549D-41B0-47C6-A084-AEEA46A00301}" destId="{31BBEA74-E8A5-478A-96D5-9F466AFBA226}" srcOrd="0" destOrd="0" presId="urn:microsoft.com/office/officeart/2005/8/layout/hierarchy1"/>
    <dgm:cxn modelId="{33DE29B8-C856-443D-A3B5-1FDD29FDF94E}" type="presParOf" srcId="{31BBEA74-E8A5-478A-96D5-9F466AFBA226}" destId="{12CC45BB-CC53-41AD-AAE5-31F742851937}" srcOrd="0" destOrd="0" presId="urn:microsoft.com/office/officeart/2005/8/layout/hierarchy1"/>
    <dgm:cxn modelId="{D69655B3-5AC7-4A59-8BDB-2824EC6C2B04}" type="presParOf" srcId="{31BBEA74-E8A5-478A-96D5-9F466AFBA226}" destId="{1CD9DBEC-EDCF-4F65-ADF1-AC10E12EDD4F}" srcOrd="1" destOrd="0" presId="urn:microsoft.com/office/officeart/2005/8/layout/hierarchy1"/>
    <dgm:cxn modelId="{5F11DB68-6CF3-4FB0-BE37-92443CF2346B}" type="presParOf" srcId="{5DF8549D-41B0-47C6-A084-AEEA46A00301}" destId="{D582CD1A-BDCA-477E-A2BE-4AB7360AA64D}" srcOrd="1" destOrd="0" presId="urn:microsoft.com/office/officeart/2005/8/layout/hierarchy1"/>
    <dgm:cxn modelId="{8F0FB944-1F68-44A0-A239-8EAFD7E095E8}" type="presParOf" srcId="{DD89FBF2-5737-4FD2-B5DE-06A381F42512}" destId="{06C63C89-EBE2-45E4-A932-881A3DF4155C}" srcOrd="2" destOrd="0" presId="urn:microsoft.com/office/officeart/2005/8/layout/hierarchy1"/>
    <dgm:cxn modelId="{CB1D91BD-DB0A-4C2B-BBA0-827B1EE72B30}" type="presParOf" srcId="{06C63C89-EBE2-45E4-A932-881A3DF4155C}" destId="{E58375D1-DB3F-4D92-8AB1-6E4DBB770A66}" srcOrd="0" destOrd="0" presId="urn:microsoft.com/office/officeart/2005/8/layout/hierarchy1"/>
    <dgm:cxn modelId="{A93DA1AE-189C-4495-BF38-C8FAC83180B0}" type="presParOf" srcId="{E58375D1-DB3F-4D92-8AB1-6E4DBB770A66}" destId="{643DA554-31BF-4D5E-BE10-7C4CAA640C78}" srcOrd="0" destOrd="0" presId="urn:microsoft.com/office/officeart/2005/8/layout/hierarchy1"/>
    <dgm:cxn modelId="{DB282A82-78FA-4009-AF25-41CA0A72CE15}" type="presParOf" srcId="{E58375D1-DB3F-4D92-8AB1-6E4DBB770A66}" destId="{C9AC6B26-7A42-4EAA-BD69-61C037C6E69A}" srcOrd="1" destOrd="0" presId="urn:microsoft.com/office/officeart/2005/8/layout/hierarchy1"/>
    <dgm:cxn modelId="{A0C53E95-C272-47A1-982E-638F48FD3244}" type="presParOf" srcId="{06C63C89-EBE2-45E4-A932-881A3DF4155C}" destId="{0138E1E3-D577-411D-A4FA-AFF5C71F37F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5AD59-09B0-4C31-9468-8EB00AFB9CFF}">
      <dsp:nvSpPr>
        <dsp:cNvPr id="0" name=""/>
        <dsp:cNvSpPr/>
      </dsp:nvSpPr>
      <dsp:spPr>
        <a:xfrm>
          <a:off x="0" y="416234"/>
          <a:ext cx="2990347" cy="1898870"/>
        </a:xfrm>
        <a:prstGeom prst="roundRect">
          <a:avLst>
            <a:gd name="adj" fmla="val 10000"/>
          </a:avLst>
        </a:prstGeom>
        <a:solidFill>
          <a:srgbClr val="5128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72AFB-0280-4948-B2B0-CE64830D00C7}">
      <dsp:nvSpPr>
        <dsp:cNvPr id="0" name=""/>
        <dsp:cNvSpPr/>
      </dsp:nvSpPr>
      <dsp:spPr>
        <a:xfrm>
          <a:off x="332260" y="731882"/>
          <a:ext cx="2990347" cy="1898870"/>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a:latin typeface="+mn-lt"/>
            </a:rPr>
            <a:t>Answers the call  </a:t>
          </a:r>
          <a:r>
            <a:rPr lang="en-US" sz="1800" kern="1200">
              <a:latin typeface="+mn-lt"/>
            </a:rPr>
            <a:t>for economic growth. </a:t>
          </a:r>
        </a:p>
      </dsp:txBody>
      <dsp:txXfrm>
        <a:off x="387876" y="787498"/>
        <a:ext cx="2879115" cy="1787638"/>
      </dsp:txXfrm>
    </dsp:sp>
    <dsp:sp modelId="{12CC45BB-CC53-41AD-AAE5-31F742851937}">
      <dsp:nvSpPr>
        <dsp:cNvPr id="0" name=""/>
        <dsp:cNvSpPr/>
      </dsp:nvSpPr>
      <dsp:spPr>
        <a:xfrm>
          <a:off x="3654868" y="416234"/>
          <a:ext cx="2990347" cy="1898870"/>
        </a:xfrm>
        <a:prstGeom prst="roundRect">
          <a:avLst>
            <a:gd name="adj" fmla="val 10000"/>
          </a:avLst>
        </a:prstGeom>
        <a:solidFill>
          <a:srgbClr val="5128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D9DBEC-EDCF-4F65-ADF1-AC10E12EDD4F}">
      <dsp:nvSpPr>
        <dsp:cNvPr id="0" name=""/>
        <dsp:cNvSpPr/>
      </dsp:nvSpPr>
      <dsp:spPr>
        <a:xfrm>
          <a:off x="3987129" y="731882"/>
          <a:ext cx="2990347" cy="1898870"/>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a:latin typeface="+mn-lt"/>
            </a:rPr>
            <a:t>Leverages the statewide K-State Research and Extension network </a:t>
          </a:r>
          <a:r>
            <a:rPr lang="en-US" sz="1800" kern="1200">
              <a:latin typeface="+mn-lt"/>
            </a:rPr>
            <a:t>to deliver Kansas State University. </a:t>
          </a:r>
        </a:p>
      </dsp:txBody>
      <dsp:txXfrm>
        <a:off x="4042745" y="787498"/>
        <a:ext cx="2879115" cy="1787638"/>
      </dsp:txXfrm>
    </dsp:sp>
    <dsp:sp modelId="{643DA554-31BF-4D5E-BE10-7C4CAA640C78}">
      <dsp:nvSpPr>
        <dsp:cNvPr id="0" name=""/>
        <dsp:cNvSpPr/>
      </dsp:nvSpPr>
      <dsp:spPr>
        <a:xfrm>
          <a:off x="7309737" y="416234"/>
          <a:ext cx="2990347" cy="1898870"/>
        </a:xfrm>
        <a:prstGeom prst="roundRect">
          <a:avLst>
            <a:gd name="adj" fmla="val 10000"/>
          </a:avLst>
        </a:prstGeom>
        <a:solidFill>
          <a:srgbClr val="5128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AC6B26-7A42-4EAA-BD69-61C037C6E69A}">
      <dsp:nvSpPr>
        <dsp:cNvPr id="0" name=""/>
        <dsp:cNvSpPr/>
      </dsp:nvSpPr>
      <dsp:spPr>
        <a:xfrm>
          <a:off x="7641997" y="731882"/>
          <a:ext cx="2990347" cy="1898870"/>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a:latin typeface="+mn-lt"/>
            </a:rPr>
            <a:t>Forges the connections and partnerships </a:t>
          </a:r>
          <a:r>
            <a:rPr lang="en-US" sz="1800" kern="1200">
              <a:latin typeface="+mn-lt"/>
            </a:rPr>
            <a:t>that create access to additional expertise within other state institutions and agencies, nonprofits and corporations.</a:t>
          </a:r>
        </a:p>
      </dsp:txBody>
      <dsp:txXfrm>
        <a:off x="7697613" y="787498"/>
        <a:ext cx="2879115" cy="17876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2B020F5-7299-412F-B05D-8CC6C1F8F13E}" type="datetimeFigureOut">
              <a:rPr lang="en-US" smtClean="0"/>
              <a:t>11/20/23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2A62D71-06E9-4BE2-8CE7-32E7042594BF}" type="slidenum">
              <a:rPr lang="en-US" smtClean="0"/>
              <a:t>‹#›</a:t>
            </a:fld>
            <a:endParaRPr lang="en-US"/>
          </a:p>
        </p:txBody>
      </p:sp>
    </p:spTree>
    <p:extLst>
      <p:ext uri="{BB962C8B-B14F-4D97-AF65-F5344CB8AC3E}">
        <p14:creationId xmlns:p14="http://schemas.microsoft.com/office/powerpoint/2010/main" val="106327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ink.mediaoutreach.meltwater.com/ls/click?upn=-2BFJoAhsjp8losQfY8t-2BZtMNlwAVEhhwmWzhHJaHBtf4-3Dcr_C_f0D7hj0BJ4b-2F7NuVqzPDs-2BG5p0faCjRhQFdjY06f1b7ONKAuZ112-2B4muMtj09L1gWAMw4nIWnl9uVhG5RN13MnRywCqBDUb1jSSEcvvIBxlgZPzo6kAUsW0t9sBCPGZYsBMShvPkmA9d90a-2FpDhDfxKnTLKRc9xwxg1UoYrAFW8lfKgnrFnsB26ZqSUfhSu5ykC1nwXhpXWTUWG5BNMthnVSZvWm0HaECr76w20QC3MYSrzw2znH-2BSn5zYR2d-2FuOfgoe1oVCTGSal7j9bQwizsYnQgv-2BJUK-2BlMeGB313XtrL4Pj1QGlPRpHfu8VeEFzZStaXYmWft2sz2YC17s9F8xgWdmAba4Cfp8GMNfxPYay9-2F-2FEuyoQ82TcQcBX5IYfw"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link.mediaoutreach.meltwater.com/ls/click?upn=-2BFJoAhsjp8losQfY8t-2BZtNiNxDtWGDZYUULRb4Y3PKU-3DocSf_f0D7hj0BJ4b-2F7NuVqzPDs-2BG5p0faCjRhQFdjY06f1b7ONKAuZ112-2B4muMtj09L1gWAMw4nIWnl9uVhG5RN13MnRywCqBDUb1jSSEcvvIBxlgZPzo6kAUsW0t9sBCPGZYsBMShvPkmA9d90a-2FpDhDfxKnTLKRc9xwxg1UoYrAFW8lfKgnrFnsB26ZqSUfhSu5ykC1nwXhpXWTUWG5BNMtho336VU6ZTNWNq2ohAhDZ-2BAtbLI9GJV7lS8BRFtqaf-2FSnn06sq0-2FMLgV-2B4jv-2FcvCLdnd14UY8ukkNEoBgNQyKto5QcD-2FKPvS8RXE6vsNqJ03-2FUuXVqkWfyQZ-2FSpRcYymxH00Y4iZnwSU4C1s0UrxWLO5pNl2aOKredLcLkM4Xp9C" TargetMode="External"/><Relationship Id="rId4" Type="http://schemas.openxmlformats.org/officeDocument/2006/relationships/hyperlink" Target="https://link.mediaoutreach.meltwater.com/ls/click?upn=-2BFJoAhsjp8losQfY8t-2BZtHpd08ea6Pn-2FnlLsubVOOKvIGiivjlMqP7ozDUTEVAmoFXz3_f0D7hj0BJ4b-2F7NuVqzPDs-2BG5p0faCjRhQFdjY06f1b7ONKAuZ112-2B4muMtj09L1gWAMw4nIWnl9uVhG5RN13MnRywCqBDUb1jSSEcvvIBxlgZPzo6kAUsW0t9sBCPGZYsBMShvPkmA9d90a-2FpDhDfxKnTLKRc9xwxg1UoYrAFW8lfKgnrFnsB26ZqSUfhSu5ykC1nwXhpXWTUWG5BNMthmwGpFzf0Dc0PZeDg-2BDjXep4aYUSz6zYLnP9IPMsMp5PHNOgoWNBjwFV5NDz7NCy1Qf79WfLdP0al2Oa7wdN7knEUKPZLwvkUHmfGGoz2NiVFK0zpsQ6Gw25aNXyz1WlcWbCBuevMDLSZ4NuCKA36PWPzyHiGFtmefBFp3QSFAN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62D71-06E9-4BE2-8CE7-32E7042594BF}" type="slidenum">
              <a:rPr lang="en-US" smtClean="0"/>
              <a:t>1</a:t>
            </a:fld>
            <a:endParaRPr lang="en-US"/>
          </a:p>
        </p:txBody>
      </p:sp>
    </p:spTree>
    <p:extLst>
      <p:ext uri="{BB962C8B-B14F-4D97-AF65-F5344CB8AC3E}">
        <p14:creationId xmlns:p14="http://schemas.microsoft.com/office/powerpoint/2010/main" val="857465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can you expect from K-State 105? </a:t>
            </a:r>
            <a:r>
              <a:rPr lang="en-US" dirty="0"/>
              <a:t>By building and leveraging networks of support, technical solutions, business creation and workforce development, the K-State 105 initiative, along with our partners, will enhance well being of all Kansans. </a:t>
            </a:r>
            <a:endParaRPr lang="en-US"/>
          </a:p>
          <a:p>
            <a:endParaRPr lang="en-US" dirty="0"/>
          </a:p>
          <a:p>
            <a:r>
              <a:rPr lang="en-US" dirty="0"/>
              <a:t>K-State 105 is poised to create direct jobs within the state of Kansas, assist in attracting and leveraging private and public capital and equity investment, assist in the establishment or expansion of new businesses, and secure funding or technical assistance for businesses, entrepreneurs, communities, and municipalities.</a:t>
            </a:r>
            <a:endParaRPr lang="en-US" dirty="0">
              <a:cs typeface="Calibri"/>
            </a:endParaRPr>
          </a:p>
          <a:p>
            <a:endParaRPr lang="en-US" b="1" dirty="0"/>
          </a:p>
          <a:p>
            <a:r>
              <a:rPr lang="en-US" b="1" dirty="0"/>
              <a:t>And we aren’t doing it alone…</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10</a:t>
            </a:fld>
            <a:endParaRPr lang="en-US"/>
          </a:p>
        </p:txBody>
      </p:sp>
    </p:spTree>
    <p:extLst>
      <p:ext uri="{BB962C8B-B14F-4D97-AF65-F5344CB8AC3E}">
        <p14:creationId xmlns:p14="http://schemas.microsoft.com/office/powerpoint/2010/main" val="1051413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Through K-State 105, we are also building connections with other higher education institutions.</a:t>
            </a:r>
          </a:p>
          <a:p>
            <a:pPr lvl="1"/>
            <a:endParaRPr lang="en-US" dirty="0">
              <a:cs typeface="Calibri"/>
            </a:endParaRPr>
          </a:p>
          <a:p>
            <a:pPr lvl="1"/>
            <a:r>
              <a:rPr lang="en-US" dirty="0"/>
              <a:t>We also have had conversations with the University of Kansas, Wichita State University, Pittsburg State University and many community colleges and tech schools across the state about possible ways to partner together. </a:t>
            </a:r>
            <a:endParaRPr lang="en-US" dirty="0">
              <a:cs typeface="Calibri"/>
            </a:endParaRPr>
          </a:p>
          <a:p>
            <a:pPr marL="0" lvl="1"/>
            <a:endParaRPr lang="en-US" dirty="0">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11</a:t>
            </a:fld>
            <a:endParaRPr lang="en-US"/>
          </a:p>
        </p:txBody>
      </p:sp>
    </p:spTree>
    <p:extLst>
      <p:ext uri="{BB962C8B-B14F-4D97-AF65-F5344CB8AC3E}">
        <p14:creationId xmlns:p14="http://schemas.microsoft.com/office/powerpoint/2010/main" val="846523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Digger deeper into higher ed Partnerships, the K-State 105 initiative is supporting small business development in northwest Kansas through a collaborative approach that leverages the expertise and small business connections of higher education and statewide and regional partners.</a:t>
            </a:r>
          </a:p>
          <a:p>
            <a:endParaRPr lang="en-US" dirty="0"/>
          </a:p>
          <a:p>
            <a:r>
              <a:rPr lang="en-US" dirty="0"/>
              <a:t>Two universities — Kansas State University and </a:t>
            </a:r>
            <a:r>
              <a:rPr lang="en-US" b="1" dirty="0">
                <a:hlinkClick r:id="rId3"/>
              </a:rPr>
              <a:t>Fort Hays State University</a:t>
            </a:r>
            <a:r>
              <a:rPr lang="en-US" dirty="0"/>
              <a:t> — as well as two K-State 105 partners — </a:t>
            </a:r>
            <a:r>
              <a:rPr lang="en-US" b="1" dirty="0">
                <a:hlinkClick r:id="rId4"/>
              </a:rPr>
              <a:t>NetWork Kansas</a:t>
            </a:r>
            <a:r>
              <a:rPr lang="en-US" dirty="0"/>
              <a:t> and the </a:t>
            </a:r>
            <a:r>
              <a:rPr lang="en-US" b="1" dirty="0">
                <a:hlinkClick r:id="rId5"/>
              </a:rPr>
              <a:t>Innovation Center</a:t>
            </a:r>
            <a:r>
              <a:rPr lang="en-US" dirty="0"/>
              <a:t> — are working together to expand the service offerings of the Fort Hays State University-led Small Business Development Center in northwest Kansas.</a:t>
            </a:r>
            <a:endParaRPr lang="en-US" dirty="0">
              <a:cs typeface="Calibri"/>
            </a:endParaRPr>
          </a:p>
          <a:p>
            <a:endParaRPr lang="en-US" dirty="0"/>
          </a:p>
          <a:p>
            <a:r>
              <a:rPr lang="en-US" dirty="0"/>
              <a:t>The Fort Hays University-led Kansas Small Business Development Center, or SBDC, operates as a network of eight regional economic development and business consulting centers that currently serve all 105 counties in the state.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12</a:t>
            </a:fld>
            <a:endParaRPr lang="en-US"/>
          </a:p>
        </p:txBody>
      </p:sp>
    </p:spTree>
    <p:extLst>
      <p:ext uri="{BB962C8B-B14F-4D97-AF65-F5344CB8AC3E}">
        <p14:creationId xmlns:p14="http://schemas.microsoft.com/office/powerpoint/2010/main" val="333377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also working with a network of committed and creative external partners to advance the economic prosperity of our state. Our current partners include statewide, regional and project collaborators.</a:t>
            </a:r>
          </a:p>
          <a:p>
            <a:endParaRPr lang="en-US" dirty="0"/>
          </a:p>
          <a:p>
            <a:r>
              <a:rPr lang="en-US" dirty="0" err="1"/>
              <a:t>NetWork</a:t>
            </a:r>
            <a:r>
              <a:rPr lang="en-US" dirty="0"/>
              <a:t> Kansas is our statewide partner, and we have regional implementation partners such as Innovation Center and GO Topeka. </a:t>
            </a:r>
            <a:endParaRPr lang="en-US" dirty="0">
              <a:cs typeface="Calibri"/>
            </a:endParaRPr>
          </a:p>
          <a:p>
            <a:endParaRPr lang="en-US" dirty="0"/>
          </a:p>
          <a:p>
            <a:r>
              <a:rPr lang="en-US" dirty="0"/>
              <a:t>•</a:t>
            </a:r>
            <a:r>
              <a:rPr lang="en-US" b="1" dirty="0"/>
              <a:t>Innovation Center</a:t>
            </a:r>
            <a:r>
              <a:rPr lang="en-US" dirty="0"/>
              <a:t> will provide business consulting and network support to loan clients and businesses. They will provide direct assistance and workshops and develop online materials to support company growth and scale. They are helping to address rural housing concerns. </a:t>
            </a:r>
          </a:p>
          <a:p>
            <a:endParaRPr lang="en-US" dirty="0"/>
          </a:p>
          <a:p>
            <a:r>
              <a:rPr lang="en-US" dirty="0"/>
              <a:t>•</a:t>
            </a:r>
            <a:r>
              <a:rPr lang="en-US" b="1" dirty="0"/>
              <a:t>GO Topeka</a:t>
            </a:r>
            <a:r>
              <a:rPr lang="en-US" dirty="0"/>
              <a:t> is providing technical and business solutions, developing new products/services, implementing new advanced technologies, developing and educating the workforce, and growing and expanding operations.</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13</a:t>
            </a:fld>
            <a:endParaRPr lang="en-US"/>
          </a:p>
        </p:txBody>
      </p:sp>
    </p:spTree>
    <p:extLst>
      <p:ext uri="{BB962C8B-B14F-4D97-AF65-F5344CB8AC3E}">
        <p14:creationId xmlns:p14="http://schemas.microsoft.com/office/powerpoint/2010/main" val="2581129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little more about our statewide partner, </a:t>
            </a:r>
            <a:r>
              <a:rPr lang="en-US" b="1" dirty="0" err="1"/>
              <a:t>NetWork</a:t>
            </a:r>
            <a:r>
              <a:rPr lang="en-US" b="1" dirty="0"/>
              <a:t> Kansas</a:t>
            </a:r>
            <a:r>
              <a:rPr lang="en-US" dirty="0"/>
              <a:t>.  Alongside </a:t>
            </a:r>
            <a:r>
              <a:rPr lang="en-US" dirty="0" err="1"/>
              <a:t>NetWork</a:t>
            </a:r>
            <a:r>
              <a:rPr lang="en-US" dirty="0"/>
              <a:t> Kansas, K-State 105 will enhance capabilities to advance community vitality, increase small business startups, expand existing businesses and increase direct investment across the state. </a:t>
            </a:r>
          </a:p>
          <a:p>
            <a:endParaRPr lang="en-US" dirty="0"/>
          </a:p>
          <a:p>
            <a:r>
              <a:rPr lang="en-US" dirty="0"/>
              <a:t>We will leverage the K-State Research and Extension statewide footprint to align with e-Communities and ensure work in economic development and entrepreneurship with </a:t>
            </a:r>
            <a:r>
              <a:rPr lang="en-US" dirty="0" err="1"/>
              <a:t>NetWork</a:t>
            </a:r>
            <a:r>
              <a:rPr lang="en-US" dirty="0"/>
              <a:t> Kansas.  </a:t>
            </a:r>
            <a:endParaRPr lang="en-US" dirty="0">
              <a:cs typeface="Calibri"/>
            </a:endParaRPr>
          </a:p>
          <a:p>
            <a:r>
              <a:rPr lang="en-US" dirty="0"/>
              <a:t>Our community development and leadership through K-State Research and Extension will help connect to resources, on and off K-State campuses, for not only business building services, but for community development areas such as child care, housing and grant writing. </a:t>
            </a:r>
            <a:endParaRPr lang="en-US" dirty="0">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14</a:t>
            </a:fld>
            <a:endParaRPr lang="en-US"/>
          </a:p>
        </p:txBody>
      </p:sp>
    </p:spTree>
    <p:extLst>
      <p:ext uri="{BB962C8B-B14F-4D97-AF65-F5344CB8AC3E}">
        <p14:creationId xmlns:p14="http://schemas.microsoft.com/office/powerpoint/2010/main" val="213302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university expertise, K-State 105 partners are helping entrepreneurs and small business across the state. One example is the K-State Technology Development Institute, which is a U.S. Department of Commerce Economic Development Administration University Center, which helps businesses, entrepreneurs and researchers with product design and development, machining and prototyping as well as business and intellectual support services. </a:t>
            </a:r>
            <a:endParaRPr lang="en-US" dirty="0">
              <a:cs typeface="Calibri" panose="020F0502020204030204"/>
            </a:endParaRPr>
          </a:p>
          <a:p>
            <a:r>
              <a:rPr lang="en-US" dirty="0">
                <a:ea typeface="Calibri"/>
                <a:cs typeface="Calibri"/>
              </a:rPr>
              <a:t>TDI was renamed an EDA University Center in October 2023. </a:t>
            </a:r>
          </a:p>
          <a:p>
            <a:endParaRPr lang="en-US" dirty="0"/>
          </a:p>
          <a:p>
            <a:r>
              <a:rPr lang="en-US" dirty="0"/>
              <a:t>Some of TDI’s recent success stories highlight entrepreneurship and research collaborations. </a:t>
            </a:r>
            <a:endParaRPr lang="en-US" dirty="0">
              <a:cs typeface="Calibri"/>
            </a:endParaRPr>
          </a:p>
          <a:p>
            <a:pPr marL="174625" indent="-174625">
              <a:buFont typeface="Arial"/>
              <a:buChar char="•"/>
            </a:pPr>
            <a:r>
              <a:rPr lang="en-US" dirty="0"/>
              <a:t>A TDI partnership with GO Topeka helped a local inventor create the Pars A Par surfacing tool, which removes the scuffs and other damage from golf balls. (top right)</a:t>
            </a:r>
            <a:endParaRPr lang="en-US" dirty="0">
              <a:ea typeface="Calibri"/>
              <a:cs typeface="Calibri"/>
            </a:endParaRPr>
          </a:p>
          <a:p>
            <a:pPr marL="174625" indent="-174625">
              <a:buFont typeface="Arial"/>
              <a:buChar char="•"/>
            </a:pPr>
            <a:r>
              <a:rPr lang="en-US" dirty="0"/>
              <a:t>TDI worked with Lawrence-based Leander LLC, which produces chiropractic tables, to redesign parts to improve manufacturability, increase quality and reduce costs. (lower left)</a:t>
            </a:r>
            <a:endParaRPr lang="en-US" dirty="0">
              <a:ea typeface="Calibri"/>
              <a:cs typeface="Calibri"/>
            </a:endParaRPr>
          </a:p>
          <a:p>
            <a:pPr marL="174625" indent="-174625">
              <a:buFont typeface="Arial"/>
              <a:buChar char="•"/>
            </a:pPr>
            <a:r>
              <a:rPr lang="en-US" dirty="0"/>
              <a:t>TDI also collaborated with the University of Missouri to create a water disinfection demonstration trailer for farmers in Kansas and Missouri. (lower right)</a:t>
            </a:r>
            <a:endParaRPr lang="en-US" dirty="0">
              <a:ea typeface="Calibri" panose="020F0502020204030204"/>
              <a:cs typeface="Calibri" panose="020F0502020204030204"/>
            </a:endParaRPr>
          </a:p>
          <a:p>
            <a:r>
              <a:rPr lang="en-US" b="1" dirty="0">
                <a:ea typeface="Calibri" panose="020F0502020204030204"/>
                <a:cs typeface="Calibri" panose="020F0502020204030204"/>
              </a:rPr>
              <a:t>This is another great example of how K-State 105 will help drive economic growth and advancement solutions for Kansas!</a:t>
            </a:r>
          </a:p>
        </p:txBody>
      </p:sp>
      <p:sp>
        <p:nvSpPr>
          <p:cNvPr id="4" name="Slide Number Placeholder 3"/>
          <p:cNvSpPr>
            <a:spLocks noGrp="1"/>
          </p:cNvSpPr>
          <p:nvPr>
            <p:ph type="sldNum" sz="quarter" idx="5"/>
          </p:nvPr>
        </p:nvSpPr>
        <p:spPr/>
        <p:txBody>
          <a:bodyPr/>
          <a:lstStyle/>
          <a:p>
            <a:fld id="{C5BF73E3-FC6C-7648-A801-012866538573}" type="slidenum">
              <a:rPr lang="en-US" smtClean="0"/>
              <a:t>15</a:t>
            </a:fld>
            <a:endParaRPr lang="en-US"/>
          </a:p>
        </p:txBody>
      </p:sp>
    </p:spTree>
    <p:extLst>
      <p:ext uri="{BB962C8B-B14F-4D97-AF65-F5344CB8AC3E}">
        <p14:creationId xmlns:p14="http://schemas.microsoft.com/office/powerpoint/2010/main" val="44710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Measuring success - The K-State 105 metrics we are gathering with our internal and external partners are shown here.  We will be highlighting all of these metrics in a baseline partnership report and we will provide an in-depth impact report.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16</a:t>
            </a:fld>
            <a:endParaRPr lang="en-US"/>
          </a:p>
        </p:txBody>
      </p:sp>
    </p:spTree>
    <p:extLst>
      <p:ext uri="{BB962C8B-B14F-4D97-AF65-F5344CB8AC3E}">
        <p14:creationId xmlns:p14="http://schemas.microsoft.com/office/powerpoint/2010/main" val="3990057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mission to serve all 105 counties in Kansas and foster economic prosperity, we're not walking this path alone. K-State 105 is a collective effort, drawing upon the strengths of various partners.</a:t>
            </a:r>
          </a:p>
          <a:p>
            <a:endParaRPr lang="en-US" dirty="0"/>
          </a:p>
          <a:p>
            <a:r>
              <a:rPr lang="en-US" dirty="0"/>
              <a:t>Our partnership begins right here at Kansas State University, the state's first operational land-grant university. But it doesn’t stop there. Together, we will harness the collective knowledge and innovation from other institutions to advance Kansas communities.</a:t>
            </a:r>
            <a:endParaRPr lang="en-US" dirty="0">
              <a:cs typeface="Calibri"/>
            </a:endParaRPr>
          </a:p>
          <a:p>
            <a:endParaRPr lang="en-US" dirty="0"/>
          </a:p>
          <a:p>
            <a:r>
              <a:rPr lang="en-US" dirty="0"/>
              <a:t>Business and industry partners are critical components of our network. Their expertise and resources are woven into our mission, propelling economic growth and creating opportunities for Kansans.</a:t>
            </a:r>
            <a:endParaRPr lang="en-US" dirty="0">
              <a:cs typeface="Calibri"/>
            </a:endParaRPr>
          </a:p>
          <a:p>
            <a:endParaRPr lang="en-US" dirty="0"/>
          </a:p>
          <a:p>
            <a:r>
              <a:rPr lang="en-US" dirty="0"/>
              <a:t>Nonprofit partners play a pivotal role in our initiative. Their commitment to the greater good adds depth to our efforts, reaching those in need and in underserved communities.</a:t>
            </a:r>
            <a:endParaRPr lang="en-US" dirty="0">
              <a:cs typeface="Calibri"/>
            </a:endParaRPr>
          </a:p>
          <a:p>
            <a:endParaRPr lang="en-US" dirty="0"/>
          </a:p>
          <a:p>
            <a:r>
              <a:rPr lang="en-US" dirty="0"/>
              <a:t>State agencies provide essential support and we've established strong ties to these organizations. </a:t>
            </a:r>
          </a:p>
          <a:p>
            <a:endParaRPr lang="en-US" dirty="0"/>
          </a:p>
          <a:p>
            <a:r>
              <a:rPr lang="en-US" dirty="0"/>
              <a:t>By working hand in hand, we can unlock the full potential of Kansas. </a:t>
            </a:r>
            <a:r>
              <a:rPr lang="en-US" b="1" dirty="0"/>
              <a:t>This collective impact is what defines K-State 105. </a:t>
            </a:r>
            <a:r>
              <a:rPr lang="en-US" dirty="0"/>
              <a:t>We are intentionally layering the targeted expertise held within our state, creating a strong heartbeat of knowledge and support. Together, we are on a journey to foster the best lives possible for every Kansan.</a:t>
            </a:r>
            <a:endParaRPr lang="en-US" dirty="0">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17</a:t>
            </a:fld>
            <a:endParaRPr lang="en-US"/>
          </a:p>
        </p:txBody>
      </p:sp>
    </p:spTree>
    <p:extLst>
      <p:ext uri="{BB962C8B-B14F-4D97-AF65-F5344CB8AC3E}">
        <p14:creationId xmlns:p14="http://schemas.microsoft.com/office/powerpoint/2010/main" val="452342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navigate the path to becoming the university </a:t>
            </a:r>
            <a:r>
              <a:rPr lang="en-US" i="1" dirty="0"/>
              <a:t>for </a:t>
            </a:r>
            <a:r>
              <a:rPr lang="en-US" dirty="0"/>
              <a:t>Kansans, K-State 105 will step boldly into the spotlight. Our mission is greater than just existing; it's about serving and elevating the lives of every Kansan in all 105 counties. K-State 105 answers the call for elevated economic growth. </a:t>
            </a:r>
          </a:p>
          <a:p>
            <a:endParaRPr lang="en-US" dirty="0">
              <a:cs typeface="Calibri"/>
            </a:endParaRPr>
          </a:p>
          <a:p>
            <a:r>
              <a:rPr lang="en-US" dirty="0"/>
              <a:t>This bold vision signifies that we are </a:t>
            </a:r>
            <a:r>
              <a:rPr lang="en-US" i="1" u="sng" dirty="0"/>
              <a:t>uniquely positioned </a:t>
            </a:r>
            <a:r>
              <a:rPr lang="en-US" dirty="0"/>
              <a:t>to serve Kansas. We don't just touch the lives of those in the populous areas; we extend our impact far and wide. We have a presence in urban centers and rural communities alike, in every corner of this great state.  </a:t>
            </a:r>
            <a:endParaRPr lang="en-US" dirty="0">
              <a:cs typeface="Calibri"/>
            </a:endParaRPr>
          </a:p>
          <a:p>
            <a:endParaRPr lang="en-US" dirty="0">
              <a:cs typeface="Calibri"/>
            </a:endParaRPr>
          </a:p>
          <a:p>
            <a:r>
              <a:rPr lang="en-US" dirty="0">
                <a:cs typeface="Calibri"/>
              </a:rPr>
              <a:t>And we are partnering up, creating connections and enhancing expertise within our state and beyond.  </a:t>
            </a:r>
          </a:p>
          <a:p>
            <a:endParaRPr lang="en-US" dirty="0"/>
          </a:p>
          <a:p>
            <a:r>
              <a:rPr lang="en-US" b="1" dirty="0"/>
              <a:t>K-State 105 is alive.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18</a:t>
            </a:fld>
            <a:endParaRPr lang="en-US"/>
          </a:p>
        </p:txBody>
      </p:sp>
    </p:spTree>
    <p:extLst>
      <p:ext uri="{BB962C8B-B14F-4D97-AF65-F5344CB8AC3E}">
        <p14:creationId xmlns:p14="http://schemas.microsoft.com/office/powerpoint/2010/main" val="2290143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A62D71-06E9-4BE2-8CE7-32E7042594BF}" type="slidenum">
              <a:rPr lang="en-US" smtClean="0"/>
              <a:t>19</a:t>
            </a:fld>
            <a:endParaRPr lang="en-US"/>
          </a:p>
        </p:txBody>
      </p:sp>
    </p:spTree>
    <p:extLst>
      <p:ext uri="{BB962C8B-B14F-4D97-AF65-F5344CB8AC3E}">
        <p14:creationId xmlns:p14="http://schemas.microsoft.com/office/powerpoint/2010/main" val="341680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62D71-06E9-4BE2-8CE7-32E7042594BF}" type="slidenum">
              <a:rPr lang="en-US" smtClean="0"/>
              <a:t>2</a:t>
            </a:fld>
            <a:endParaRPr lang="en-US"/>
          </a:p>
        </p:txBody>
      </p:sp>
    </p:spTree>
    <p:extLst>
      <p:ext uri="{BB962C8B-B14F-4D97-AF65-F5344CB8AC3E}">
        <p14:creationId xmlns:p14="http://schemas.microsoft.com/office/powerpoint/2010/main" val="41141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A62D71-06E9-4BE2-8CE7-32E7042594BF}" type="slidenum">
              <a:rPr lang="en-US" smtClean="0"/>
              <a:t>3</a:t>
            </a:fld>
            <a:endParaRPr lang="en-US"/>
          </a:p>
        </p:txBody>
      </p:sp>
    </p:spTree>
    <p:extLst>
      <p:ext uri="{BB962C8B-B14F-4D97-AF65-F5344CB8AC3E}">
        <p14:creationId xmlns:p14="http://schemas.microsoft.com/office/powerpoint/2010/main" val="3166090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4</a:t>
            </a:fld>
            <a:endParaRPr lang="en-US"/>
          </a:p>
        </p:txBody>
      </p:sp>
    </p:spTree>
    <p:extLst>
      <p:ext uri="{BB962C8B-B14F-4D97-AF65-F5344CB8AC3E}">
        <p14:creationId xmlns:p14="http://schemas.microsoft.com/office/powerpoint/2010/main" val="3464581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5</a:t>
            </a:fld>
            <a:endParaRPr lang="en-US"/>
          </a:p>
        </p:txBody>
      </p:sp>
    </p:spTree>
    <p:extLst>
      <p:ext uri="{BB962C8B-B14F-4D97-AF65-F5344CB8AC3E}">
        <p14:creationId xmlns:p14="http://schemas.microsoft.com/office/powerpoint/2010/main" val="3739566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F73E3-FC6C-7648-A801-012866538573}" type="slidenum">
              <a:rPr lang="en-US" smtClean="0"/>
              <a:t>6</a:t>
            </a:fld>
            <a:endParaRPr lang="en-US"/>
          </a:p>
        </p:txBody>
      </p:sp>
    </p:spTree>
    <p:extLst>
      <p:ext uri="{BB962C8B-B14F-4D97-AF65-F5344CB8AC3E}">
        <p14:creationId xmlns:p14="http://schemas.microsoft.com/office/powerpoint/2010/main" val="54875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is simple: K-State 105 is all about partnerships. It's about extending our land-grant mission across all 105 counties in Kansas. </a:t>
            </a:r>
          </a:p>
          <a:p>
            <a:r>
              <a:rPr lang="en-US" dirty="0"/>
              <a:t>We're not just present; we're actively engaged and partnering with communities to achieve several key objectives:</a:t>
            </a:r>
            <a:endParaRPr lang="en-US" dirty="0">
              <a:cs typeface="Calibri"/>
            </a:endParaRPr>
          </a:p>
          <a:p>
            <a:endParaRPr lang="en-US" dirty="0"/>
          </a:p>
          <a:p>
            <a:r>
              <a:rPr lang="en-US" b="1" dirty="0"/>
              <a:t>Growing economic prosperity: </a:t>
            </a:r>
            <a:r>
              <a:rPr lang="en-US" dirty="0"/>
              <a:t>Through strategic collaboration with partners, K-State 105 seeks to ignite economic growth, drive job creation and stimulate investment across our state.</a:t>
            </a:r>
            <a:endParaRPr lang="en-US" dirty="0">
              <a:cs typeface="Calibri"/>
            </a:endParaRPr>
          </a:p>
          <a:p>
            <a:r>
              <a:rPr lang="en-US" b="1" dirty="0"/>
              <a:t>Increasing educational access: </a:t>
            </a:r>
            <a:r>
              <a:rPr lang="en-US" dirty="0"/>
              <a:t>We're dedicated to improving access to quality education, training and resources for Kansans, regardless of where they reside.</a:t>
            </a:r>
            <a:endParaRPr lang="en-US" dirty="0">
              <a:cs typeface="Calibri"/>
            </a:endParaRPr>
          </a:p>
          <a:p>
            <a:r>
              <a:rPr lang="en-US" b="1" dirty="0"/>
              <a:t>Improving health and well-being: </a:t>
            </a:r>
            <a:r>
              <a:rPr lang="en-US" dirty="0"/>
              <a:t>Health and well-being are foundational to prosperous communities. K-State 105 is committed to enhancing these aspects in every corner of Kansas.</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7</a:t>
            </a:fld>
            <a:endParaRPr lang="en-US"/>
          </a:p>
        </p:txBody>
      </p:sp>
    </p:spTree>
    <p:extLst>
      <p:ext uri="{BB962C8B-B14F-4D97-AF65-F5344CB8AC3E}">
        <p14:creationId xmlns:p14="http://schemas.microsoft.com/office/powerpoint/2010/main" val="388704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challenging issues facing Kansans is the uneven economic growth in our state. Many communities in Kansas struggle to find practical solutions to advance local prosperity, including support for local entrepreneurs. </a:t>
            </a:r>
          </a:p>
          <a:p>
            <a:r>
              <a:rPr lang="en-US" dirty="0"/>
              <a:t>Kansas State University believes all Kansas communities, urban and rural, can experience economic growth when community leaders are committed to locally driven entrepreneurial growth strategies connected to a broad range of technical, business, and support services. </a:t>
            </a:r>
            <a:r>
              <a:rPr lang="en-US" b="1" dirty="0"/>
              <a:t>That's where K-State 105 comes in. </a:t>
            </a:r>
            <a:endParaRPr lang="en-US" b="1" dirty="0">
              <a:cs typeface="Calibri"/>
            </a:endParaRPr>
          </a:p>
          <a:p>
            <a:endParaRPr lang="en-US" dirty="0"/>
          </a:p>
          <a:p>
            <a:r>
              <a:rPr lang="en-US" dirty="0"/>
              <a:t>In the last 25 years, 66% of all new U.S. job creation has come from small business. With our presence in all 105 counties, K-State is uniquely positioned to create a statewide small business initiative.</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8</a:t>
            </a:fld>
            <a:endParaRPr lang="en-US"/>
          </a:p>
        </p:txBody>
      </p:sp>
    </p:spTree>
    <p:extLst>
      <p:ext uri="{BB962C8B-B14F-4D97-AF65-F5344CB8AC3E}">
        <p14:creationId xmlns:p14="http://schemas.microsoft.com/office/powerpoint/2010/main" val="896670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K-State 105 is part of Kansas State University’s larger Economic Prosperity Plan, which is aligned with the Kansas Board of Regents' strategic plan and vision for how universities are key contributors to economic prosperity in Kansas.</a:t>
            </a:r>
          </a:p>
          <a:p>
            <a:endParaRPr lang="en-US" b="1" dirty="0">
              <a:cs typeface="Calibri"/>
            </a:endParaRPr>
          </a:p>
          <a:p>
            <a:r>
              <a:rPr lang="en-US" b="1" dirty="0"/>
              <a:t>As part of this plan, we aim to create 3,000 direct new jobs and attract $3 billion in new Kansas investments by 2030. </a:t>
            </a:r>
            <a:endParaRPr lang="en-US" b="1" dirty="0">
              <a:cs typeface="Calibri"/>
            </a:endParaRPr>
          </a:p>
          <a:p>
            <a:endParaRPr lang="en-US" dirty="0"/>
          </a:p>
          <a:p>
            <a:r>
              <a:rPr lang="en-US" dirty="0"/>
              <a:t>K-State 105 and the </a:t>
            </a:r>
            <a:r>
              <a:rPr lang="en-US" b="1" dirty="0"/>
              <a:t>Kansas Department of Commerce's Framework for Growth</a:t>
            </a:r>
            <a:r>
              <a:rPr lang="en-US" dirty="0"/>
              <a:t> are also aligned in purpose and vision.  We acknowledge the hard work the Department of Commerce already does in many areas. Our efforts will complement the key initiatives outlined within Kansas Framework for Growth which seeks to emphasize</a:t>
            </a:r>
            <a:r>
              <a:rPr lang="en-US" b="1" dirty="0"/>
              <a:t> harnessing the state’s colleges and universities for job and business creation</a:t>
            </a:r>
            <a:r>
              <a:rPr lang="en-US" dirty="0"/>
              <a:t>.  </a:t>
            </a:r>
          </a:p>
          <a:p>
            <a:endParaRPr lang="en-US" dirty="0"/>
          </a:p>
          <a:p>
            <a:r>
              <a:rPr lang="en-US" dirty="0"/>
              <a:t>With K-State 105, we're leveraging our reach to foster job creation and support new businesses throughout all 105 Kansas counties.</a:t>
            </a:r>
            <a:endParaRPr lang="en-US" dirty="0">
              <a:cs typeface="Calibri"/>
            </a:endParaRPr>
          </a:p>
          <a:p>
            <a:endParaRPr lang="en-US" dirty="0"/>
          </a:p>
          <a:p>
            <a:r>
              <a:rPr lang="en-US" dirty="0"/>
              <a:t>We also share a commitment to 'Community Assets and Regional Approaches to Economic Development.' K-State 105 has already begun forming partnerships across the state and connecting with regional communities to spur economic growth.</a:t>
            </a:r>
            <a:endParaRPr lang="en-US" dirty="0">
              <a:cs typeface="Calibri"/>
            </a:endParaRPr>
          </a:p>
          <a:p>
            <a:endParaRPr lang="en-US" b="0" dirty="0">
              <a:ea typeface="Calibri"/>
              <a:cs typeface="Calibri"/>
            </a:endParaRPr>
          </a:p>
        </p:txBody>
      </p:sp>
      <p:sp>
        <p:nvSpPr>
          <p:cNvPr id="4" name="Slide Number Placeholder 3"/>
          <p:cNvSpPr>
            <a:spLocks noGrp="1"/>
          </p:cNvSpPr>
          <p:nvPr>
            <p:ph type="sldNum" sz="quarter" idx="5"/>
          </p:nvPr>
        </p:nvSpPr>
        <p:spPr/>
        <p:txBody>
          <a:bodyPr/>
          <a:lstStyle/>
          <a:p>
            <a:fld id="{C5BF73E3-FC6C-7648-A801-012866538573}" type="slidenum">
              <a:rPr lang="en-US" smtClean="0"/>
              <a:t>9</a:t>
            </a:fld>
            <a:endParaRPr lang="en-US"/>
          </a:p>
        </p:txBody>
      </p:sp>
    </p:spTree>
    <p:extLst>
      <p:ext uri="{BB962C8B-B14F-4D97-AF65-F5344CB8AC3E}">
        <p14:creationId xmlns:p14="http://schemas.microsoft.com/office/powerpoint/2010/main" val="879163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104C5-91F4-2223-A749-A846EDDE27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100F97-3CB1-A5F7-5452-11672A49E1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C9332-878A-E05F-3C44-AC13CE1704F5}"/>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5" name="Footer Placeholder 4">
            <a:extLst>
              <a:ext uri="{FF2B5EF4-FFF2-40B4-BE49-F238E27FC236}">
                <a16:creationId xmlns:a16="http://schemas.microsoft.com/office/drawing/2014/main" id="{B46F0D32-5006-18AB-5AA7-3643DE110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24CD9-96D2-262B-6CC0-DCDFCD2B71A6}"/>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3144546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1BAB-FC92-8D9B-D858-032B25148C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BBB3D4-D636-9274-8B5F-1E6E0E23D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988C9-63B6-5924-6269-8C6FBCB35638}"/>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5" name="Footer Placeholder 4">
            <a:extLst>
              <a:ext uri="{FF2B5EF4-FFF2-40B4-BE49-F238E27FC236}">
                <a16:creationId xmlns:a16="http://schemas.microsoft.com/office/drawing/2014/main" id="{D5A423E2-0BC7-2C60-0A73-BFEFEFC1D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C94C7-880E-0A1C-596C-26CBFBBB5925}"/>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114401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33A22-E8A4-BCCE-FB1D-AD4BB100B8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763C7B-50C0-B0DF-2ACE-955947EF9A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E9021-7CCC-CC2D-2FDF-26DD944F4F5F}"/>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5" name="Footer Placeholder 4">
            <a:extLst>
              <a:ext uri="{FF2B5EF4-FFF2-40B4-BE49-F238E27FC236}">
                <a16:creationId xmlns:a16="http://schemas.microsoft.com/office/drawing/2014/main" id="{305A7721-A1E1-79AF-C869-CDFDCF965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42C05-741A-197A-E966-2675778BD0CD}"/>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1036984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6893-80ED-E212-D915-581F64A1F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CA7BAA-BCFC-8371-1C70-66A8F45E24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733C4-B023-A03C-07DD-7C042D5D82E1}"/>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5" name="Footer Placeholder 4">
            <a:extLst>
              <a:ext uri="{FF2B5EF4-FFF2-40B4-BE49-F238E27FC236}">
                <a16:creationId xmlns:a16="http://schemas.microsoft.com/office/drawing/2014/main" id="{248C8729-64DB-A658-BF24-88CD4EE79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52F4-C7AC-DD8F-D07B-A4E65230F240}"/>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265706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9956-0A5C-D573-7DA1-94CD34A148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B4116E-949C-7CD3-B113-C20F1637E9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98F7B8-030A-3695-A016-CDB6E45B1FCF}"/>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5" name="Footer Placeholder 4">
            <a:extLst>
              <a:ext uri="{FF2B5EF4-FFF2-40B4-BE49-F238E27FC236}">
                <a16:creationId xmlns:a16="http://schemas.microsoft.com/office/drawing/2014/main" id="{56075AEE-9A2C-E60E-3AB2-77A10CDFF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E8397-AB3B-D085-3A84-3D6D63836A07}"/>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76511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5D26A-6DBA-F077-19D5-77C5DCC0CC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41424-1375-3E7E-9718-BD63974627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09E844-5570-B878-BD03-513DA77CF0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597790-8481-1972-AAFE-A02FF32AD453}"/>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6" name="Footer Placeholder 5">
            <a:extLst>
              <a:ext uri="{FF2B5EF4-FFF2-40B4-BE49-F238E27FC236}">
                <a16:creationId xmlns:a16="http://schemas.microsoft.com/office/drawing/2014/main" id="{4B18E2E4-7BCC-FE7B-8A82-A64AD9AEC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58A87-4B25-C337-EE77-E14E13E99AFB}"/>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3286504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F885-CDBF-2712-0646-4CCE1D6010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A9DC59-EEF4-0859-88D4-45622F8EDE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2394E5-99F0-ADA6-B065-5D8AAE896C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9BEC3-6B9E-0B34-1A0D-368A091FB2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95BE2-41ED-4E3C-76D1-915FC629EE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FF1500-CB63-472F-8311-C2AFD25DC4A0}"/>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8" name="Footer Placeholder 7">
            <a:extLst>
              <a:ext uri="{FF2B5EF4-FFF2-40B4-BE49-F238E27FC236}">
                <a16:creationId xmlns:a16="http://schemas.microsoft.com/office/drawing/2014/main" id="{8722AAB8-3C6E-136E-360A-18E0B6AC10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91F0C8-53B3-B16A-0089-22633AF0D952}"/>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255608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206C6-11BD-D6A1-CE2E-ECC94EA92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EC02B3-7208-8D31-251B-D35DA0CAAE7A}"/>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4" name="Footer Placeholder 3">
            <a:extLst>
              <a:ext uri="{FF2B5EF4-FFF2-40B4-BE49-F238E27FC236}">
                <a16:creationId xmlns:a16="http://schemas.microsoft.com/office/drawing/2014/main" id="{D171535A-C701-9DAC-B959-B34A984641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7A5C9A-A755-0B29-DDB6-7F0BA1193DA9}"/>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111977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B4C6BE-A915-7084-2772-207A6200BBE2}"/>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3" name="Footer Placeholder 2">
            <a:extLst>
              <a:ext uri="{FF2B5EF4-FFF2-40B4-BE49-F238E27FC236}">
                <a16:creationId xmlns:a16="http://schemas.microsoft.com/office/drawing/2014/main" id="{171AAD91-628E-7D67-B1FF-040EAB1B02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4D23BE-FE9E-50BD-A9AE-6DFDA9AC2549}"/>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1476647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65E9-62DB-0E07-CB98-38CD6B20C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F4D24E-C5DF-AC45-0678-DE67FE3E1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384EB-8F3A-B112-1705-BC305323E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69F553-0EE9-6ADB-ECAC-3325315B55D4}"/>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6" name="Footer Placeholder 5">
            <a:extLst>
              <a:ext uri="{FF2B5EF4-FFF2-40B4-BE49-F238E27FC236}">
                <a16:creationId xmlns:a16="http://schemas.microsoft.com/office/drawing/2014/main" id="{348C44CF-3BE2-0B99-AC67-F80FE2A50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964FA-3D3A-7F49-BB8A-79C430F8CC60}"/>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1013268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D630-ACC7-7610-BD98-CA33A0931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D03DF4-FFDA-B662-5B7D-64FC7D451C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AC2831-C046-43D9-0E93-DC0372CA0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14ED85-5069-51FC-6D5B-6EA0D6BBB618}"/>
              </a:ext>
            </a:extLst>
          </p:cNvPr>
          <p:cNvSpPr>
            <a:spLocks noGrp="1"/>
          </p:cNvSpPr>
          <p:nvPr>
            <p:ph type="dt" sz="half" idx="10"/>
          </p:nvPr>
        </p:nvSpPr>
        <p:spPr/>
        <p:txBody>
          <a:bodyPr/>
          <a:lstStyle/>
          <a:p>
            <a:fld id="{714CE46A-B299-4A87-992E-CC2C88A85C33}" type="datetimeFigureOut">
              <a:rPr lang="en-US" smtClean="0"/>
              <a:t>11/20/23</a:t>
            </a:fld>
            <a:endParaRPr lang="en-US"/>
          </a:p>
        </p:txBody>
      </p:sp>
      <p:sp>
        <p:nvSpPr>
          <p:cNvPr id="6" name="Footer Placeholder 5">
            <a:extLst>
              <a:ext uri="{FF2B5EF4-FFF2-40B4-BE49-F238E27FC236}">
                <a16:creationId xmlns:a16="http://schemas.microsoft.com/office/drawing/2014/main" id="{FEEBA4C0-F99A-6BA3-FB1D-F802AAEF8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5CC05-EC9B-880B-7309-BF65D864D85A}"/>
              </a:ext>
            </a:extLst>
          </p:cNvPr>
          <p:cNvSpPr>
            <a:spLocks noGrp="1"/>
          </p:cNvSpPr>
          <p:nvPr>
            <p:ph type="sldNum" sz="quarter" idx="12"/>
          </p:nvPr>
        </p:nvSpPr>
        <p:spPr/>
        <p:txBody>
          <a:bodyPr/>
          <a:lstStyle/>
          <a:p>
            <a:fld id="{8C7B91A1-C9CC-465F-A6AF-85F284C03CF6}" type="slidenum">
              <a:rPr lang="en-US" smtClean="0"/>
              <a:t>‹#›</a:t>
            </a:fld>
            <a:endParaRPr lang="en-US"/>
          </a:p>
        </p:txBody>
      </p:sp>
    </p:spTree>
    <p:extLst>
      <p:ext uri="{BB962C8B-B14F-4D97-AF65-F5344CB8AC3E}">
        <p14:creationId xmlns:p14="http://schemas.microsoft.com/office/powerpoint/2010/main" val="181910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6F883-E4A8-6CD7-181C-F512F998C2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FACC7-EE5F-BADA-5A2B-4E10B64BD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DCC2D-D0C9-9AA9-2034-170022BC0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CE46A-B299-4A87-992E-CC2C88A85C33}" type="datetimeFigureOut">
              <a:rPr lang="en-US" smtClean="0"/>
              <a:t>11/20/23</a:t>
            </a:fld>
            <a:endParaRPr lang="en-US"/>
          </a:p>
        </p:txBody>
      </p:sp>
      <p:sp>
        <p:nvSpPr>
          <p:cNvPr id="5" name="Footer Placeholder 4">
            <a:extLst>
              <a:ext uri="{FF2B5EF4-FFF2-40B4-BE49-F238E27FC236}">
                <a16:creationId xmlns:a16="http://schemas.microsoft.com/office/drawing/2014/main" id="{B760FCD2-AC46-C647-0168-499CF10979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D70E97-73D0-7FC3-3829-2FE3F98907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B91A1-C9CC-465F-A6AF-85F284C03CF6}" type="slidenum">
              <a:rPr lang="en-US" smtClean="0"/>
              <a:t>‹#›</a:t>
            </a:fld>
            <a:endParaRPr lang="en-US"/>
          </a:p>
        </p:txBody>
      </p:sp>
    </p:spTree>
    <p:extLst>
      <p:ext uri="{BB962C8B-B14F-4D97-AF65-F5344CB8AC3E}">
        <p14:creationId xmlns:p14="http://schemas.microsoft.com/office/powerpoint/2010/main" val="739957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36.png"/><Relationship Id="rId5" Type="http://schemas.openxmlformats.org/officeDocument/2006/relationships/diagramLayout" Target="../diagrams/layout1.xml"/><Relationship Id="rId10" Type="http://schemas.openxmlformats.org/officeDocument/2006/relationships/image" Target="../media/image35.png"/><Relationship Id="rId4" Type="http://schemas.openxmlformats.org/officeDocument/2006/relationships/diagramData" Target="../diagrams/data1.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9" y="6183708"/>
            <a:ext cx="1483249" cy="347249"/>
          </a:xfrm>
          <a:prstGeom prst="rect">
            <a:avLst/>
          </a:prstGeom>
        </p:spPr>
      </p:pic>
      <p:sp>
        <p:nvSpPr>
          <p:cNvPr id="4" name="Rectangle 3">
            <a:extLst>
              <a:ext uri="{FF2B5EF4-FFF2-40B4-BE49-F238E27FC236}">
                <a16:creationId xmlns:a16="http://schemas.microsoft.com/office/drawing/2014/main" id="{17394ADC-CD77-4F1A-07A4-4455917DA001}"/>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8" name="Picture 7" descr="A grassy area with trees and a road in the background&#10;&#10;Description automatically generated with low confidence">
            <a:extLst>
              <a:ext uri="{FF2B5EF4-FFF2-40B4-BE49-F238E27FC236}">
                <a16:creationId xmlns:a16="http://schemas.microsoft.com/office/drawing/2014/main" id="{F8D2EF39-6651-C465-67ED-E61917057C0D}"/>
              </a:ext>
            </a:extLst>
          </p:cNvPr>
          <p:cNvPicPr>
            <a:picLocks noChangeAspect="1"/>
          </p:cNvPicPr>
          <p:nvPr/>
        </p:nvPicPr>
        <p:blipFill rotWithShape="1">
          <a:blip r:embed="rId4"/>
          <a:srcRect l="12898" t="3435" r="11823" b="15328"/>
          <a:stretch/>
        </p:blipFill>
        <p:spPr>
          <a:xfrm>
            <a:off x="-4958" y="0"/>
            <a:ext cx="12196959" cy="6679245"/>
          </a:xfrm>
          <a:prstGeom prst="rect">
            <a:avLst/>
          </a:prstGeom>
        </p:spPr>
      </p:pic>
      <p:sp>
        <p:nvSpPr>
          <p:cNvPr id="10" name="Title 1">
            <a:extLst>
              <a:ext uri="{FF2B5EF4-FFF2-40B4-BE49-F238E27FC236}">
                <a16:creationId xmlns:a16="http://schemas.microsoft.com/office/drawing/2014/main" id="{741F58BB-8878-223C-8492-0E20D04D85A4}"/>
              </a:ext>
            </a:extLst>
          </p:cNvPr>
          <p:cNvSpPr>
            <a:spLocks noGrp="1"/>
          </p:cNvSpPr>
          <p:nvPr>
            <p:ph type="ctrTitle"/>
          </p:nvPr>
        </p:nvSpPr>
        <p:spPr>
          <a:xfrm>
            <a:off x="1739153" y="5468937"/>
            <a:ext cx="10051838" cy="1510249"/>
          </a:xfrm>
        </p:spPr>
        <p:txBody>
          <a:bodyPr anchor="t">
            <a:normAutofit fontScale="90000"/>
          </a:bodyPr>
          <a:lstStyle/>
          <a:p>
            <a:pPr algn="r"/>
            <a:r>
              <a:rPr lang="en-US" sz="4000" b="1" dirty="0">
                <a:solidFill>
                  <a:schemeClr val="bg1"/>
                </a:solidFill>
                <a:effectLst>
                  <a:outerShdw blurRad="50800" dist="38100" dir="2700000" algn="tl" rotWithShape="0">
                    <a:prstClr val="black">
                      <a:alpha val="40000"/>
                    </a:prstClr>
                  </a:outerShdw>
                </a:effectLst>
                <a:latin typeface="+mn-lt"/>
                <a:ea typeface="Calibri"/>
                <a:cs typeface="Calibri"/>
              </a:rPr>
              <a:t>K-State 105</a:t>
            </a:r>
            <a:br>
              <a:rPr lang="en-US" sz="4000" b="1" dirty="0">
                <a:solidFill>
                  <a:schemeClr val="bg1"/>
                </a:solidFill>
                <a:effectLst>
                  <a:outerShdw blurRad="50800" dist="38100" dir="2700000" algn="tl" rotWithShape="0">
                    <a:prstClr val="black">
                      <a:alpha val="40000"/>
                    </a:prstClr>
                  </a:outerShdw>
                </a:effectLst>
                <a:latin typeface="+mn-lt"/>
                <a:ea typeface="Calibri"/>
                <a:cs typeface="Calibri"/>
              </a:rPr>
            </a:br>
            <a:r>
              <a:rPr lang="en-US" sz="3100" dirty="0">
                <a:solidFill>
                  <a:schemeClr val="bg1"/>
                </a:solidFill>
                <a:effectLst>
                  <a:outerShdw blurRad="50800" dist="38100" dir="2700000" algn="tl" rotWithShape="0">
                    <a:prstClr val="black">
                      <a:alpha val="40000"/>
                    </a:prstClr>
                  </a:outerShdw>
                </a:effectLst>
                <a:latin typeface="+mn-lt"/>
                <a:ea typeface="Calibri"/>
                <a:cs typeface="Calibri"/>
              </a:rPr>
              <a:t>Living our public service and land-grant mission for Kansas</a:t>
            </a:r>
            <a:br>
              <a:rPr lang="en-US" sz="4000" b="1" dirty="0">
                <a:solidFill>
                  <a:schemeClr val="bg1"/>
                </a:solidFill>
                <a:effectLst>
                  <a:outerShdw blurRad="50800" dist="38100" dir="2700000" algn="tl" rotWithShape="0">
                    <a:prstClr val="black">
                      <a:alpha val="40000"/>
                    </a:prstClr>
                  </a:outerShdw>
                </a:effectLst>
                <a:latin typeface="+mn-lt"/>
                <a:ea typeface="Calibri"/>
                <a:cs typeface="Calibri"/>
              </a:rPr>
            </a:br>
            <a:endParaRPr lang="en-US" sz="5400" dirty="0">
              <a:solidFill>
                <a:schemeClr val="bg1">
                  <a:lumMod val="95000"/>
                </a:schemeClr>
              </a:solidFill>
              <a:effectLst>
                <a:outerShdw blurRad="50800" dist="38100" dir="2700000" algn="tl" rotWithShape="0">
                  <a:prstClr val="black">
                    <a:alpha val="40000"/>
                  </a:prstClr>
                </a:outerShdw>
              </a:effectLst>
              <a:latin typeface="+mn-lt"/>
            </a:endParaRPr>
          </a:p>
        </p:txBody>
      </p:sp>
      <p:pic>
        <p:nvPicPr>
          <p:cNvPr id="14" name="Picture 13" descr="A black and white logo&#10;&#10;Description automatically generated">
            <a:extLst>
              <a:ext uri="{FF2B5EF4-FFF2-40B4-BE49-F238E27FC236}">
                <a16:creationId xmlns:a16="http://schemas.microsoft.com/office/drawing/2014/main" id="{0C6E06E7-D3D2-FF8B-7ED2-FB2906459847}"/>
              </a:ext>
            </a:extLst>
          </p:cNvPr>
          <p:cNvPicPr>
            <a:picLocks noChangeAspect="1"/>
          </p:cNvPicPr>
          <p:nvPr/>
        </p:nvPicPr>
        <p:blipFill>
          <a:blip r:embed="rId5"/>
          <a:stretch>
            <a:fillRect/>
          </a:stretch>
        </p:blipFill>
        <p:spPr>
          <a:xfrm>
            <a:off x="400365" y="6183708"/>
            <a:ext cx="1483249" cy="347249"/>
          </a:xfrm>
          <a:prstGeom prst="rect">
            <a:avLst/>
          </a:prstGeom>
        </p:spPr>
      </p:pic>
    </p:spTree>
    <p:extLst>
      <p:ext uri="{BB962C8B-B14F-4D97-AF65-F5344CB8AC3E}">
        <p14:creationId xmlns:p14="http://schemas.microsoft.com/office/powerpoint/2010/main" val="231690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rtlCol="0">
            <a:spAutoFit/>
          </a:bodyPr>
          <a:lstStyle/>
          <a:p>
            <a:r>
              <a:rPr lang="en-US" sz="3600" b="1">
                <a:solidFill>
                  <a:srgbClr val="512888"/>
                </a:solidFill>
              </a:rPr>
              <a:t>K-State 105</a:t>
            </a: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82C4FB-F91F-6B4E-ADA7-55179BED8620}"/>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pic>
        <p:nvPicPr>
          <p:cNvPr id="3" name="Picture 2" descr="A close-up of a few business cards&#10;&#10;Description automatically generated">
            <a:extLst>
              <a:ext uri="{FF2B5EF4-FFF2-40B4-BE49-F238E27FC236}">
                <a16:creationId xmlns:a16="http://schemas.microsoft.com/office/drawing/2014/main" id="{17E0DCE7-174D-2F1A-A31B-57C6041E5CF7}"/>
              </a:ext>
            </a:extLst>
          </p:cNvPr>
          <p:cNvPicPr>
            <a:picLocks noChangeAspect="1"/>
          </p:cNvPicPr>
          <p:nvPr/>
        </p:nvPicPr>
        <p:blipFill>
          <a:blip r:embed="rId4"/>
          <a:stretch>
            <a:fillRect/>
          </a:stretch>
        </p:blipFill>
        <p:spPr>
          <a:xfrm>
            <a:off x="539646" y="1037246"/>
            <a:ext cx="10038411" cy="4895933"/>
          </a:xfrm>
          <a:prstGeom prst="rect">
            <a:avLst/>
          </a:prstGeom>
        </p:spPr>
      </p:pic>
    </p:spTree>
    <p:extLst>
      <p:ext uri="{BB962C8B-B14F-4D97-AF65-F5344CB8AC3E}">
        <p14:creationId xmlns:p14="http://schemas.microsoft.com/office/powerpoint/2010/main" val="169434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nsas States Of Usa Outline Map Vector Template Illustration Design  Editable Stroke Stock Illustration - Download Image Now">
            <a:extLst>
              <a:ext uri="{FF2B5EF4-FFF2-40B4-BE49-F238E27FC236}">
                <a16:creationId xmlns:a16="http://schemas.microsoft.com/office/drawing/2014/main" id="{27B8F206-9405-22DA-F82B-7983E95474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17" t="27338" r="9640" b="26304"/>
          <a:stretch/>
        </p:blipFill>
        <p:spPr bwMode="auto">
          <a:xfrm>
            <a:off x="522465" y="2093079"/>
            <a:ext cx="5897177" cy="33321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4"/>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lIns="91440" tIns="45720" rIns="91440" bIns="45720" rtlCol="0" anchor="t">
            <a:spAutoFit/>
          </a:bodyPr>
          <a:lstStyle/>
          <a:p>
            <a:r>
              <a:rPr lang="en-US" sz="3600" b="1">
                <a:solidFill>
                  <a:srgbClr val="512888"/>
                </a:solidFill>
              </a:rPr>
              <a:t>K-State 105: Higher Ed Partners</a:t>
            </a: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693D43-E6A0-2AA2-C486-8F02A3ED5BA3}"/>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sp>
        <p:nvSpPr>
          <p:cNvPr id="3" name="TextBox 2">
            <a:extLst>
              <a:ext uri="{FF2B5EF4-FFF2-40B4-BE49-F238E27FC236}">
                <a16:creationId xmlns:a16="http://schemas.microsoft.com/office/drawing/2014/main" id="{670D98B2-0BED-3CD4-1485-236B22B79D55}"/>
              </a:ext>
            </a:extLst>
          </p:cNvPr>
          <p:cNvSpPr txBox="1"/>
          <p:nvPr/>
        </p:nvSpPr>
        <p:spPr>
          <a:xfrm>
            <a:off x="6962775" y="2094597"/>
            <a:ext cx="4191000" cy="3370153"/>
          </a:xfrm>
          <a:prstGeom prst="rect">
            <a:avLst/>
          </a:prstGeom>
          <a:noFill/>
        </p:spPr>
        <p:txBody>
          <a:bodyPr wrap="square" lIns="91440" tIns="45720" rIns="91440" bIns="45720" rtlCol="0" anchor="t">
            <a:spAutoFit/>
          </a:bodyPr>
          <a:lstStyle/>
          <a:p>
            <a:endParaRPr lang="en-US" sz="1500">
              <a:solidFill>
                <a:srgbClr val="221E1F"/>
              </a:solidFill>
              <a:cs typeface="Helvetica"/>
            </a:endParaRPr>
          </a:p>
          <a:p>
            <a:r>
              <a:rPr lang="en-US" sz="2800" b="1">
                <a:solidFill>
                  <a:srgbClr val="221E1F"/>
                </a:solidFill>
                <a:cs typeface="Helvetica"/>
              </a:rPr>
              <a:t>Partner with other state universities and colleges </a:t>
            </a:r>
            <a:r>
              <a:rPr lang="en-US" sz="2800">
                <a:solidFill>
                  <a:srgbClr val="221E1F"/>
                </a:solidFill>
                <a:cs typeface="Helvetica"/>
              </a:rPr>
              <a:t>to deliver solutions through our established K-State Research and Extension infrastructure.</a:t>
            </a:r>
          </a:p>
          <a:p>
            <a:endParaRPr lang="en-US" sz="1500">
              <a:solidFill>
                <a:srgbClr val="221E1F"/>
              </a:solidFill>
              <a:cs typeface="Helvetica" pitchFamily="2" charset="0"/>
            </a:endParaRPr>
          </a:p>
          <a:p>
            <a:endParaRPr lang="en-US" sz="1500">
              <a:solidFill>
                <a:srgbClr val="221E1F"/>
              </a:solidFill>
              <a:cs typeface="Helvetica" pitchFamily="2" charset="0"/>
            </a:endParaRPr>
          </a:p>
        </p:txBody>
      </p:sp>
      <p:pic>
        <p:nvPicPr>
          <p:cNvPr id="15" name="Graphic 14" descr="Connections with solid fill">
            <a:extLst>
              <a:ext uri="{FF2B5EF4-FFF2-40B4-BE49-F238E27FC236}">
                <a16:creationId xmlns:a16="http://schemas.microsoft.com/office/drawing/2014/main" id="{DD8E5810-E87C-BE04-47C6-4A59C4A0AD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80623" y="2489244"/>
            <a:ext cx="2580860" cy="2580860"/>
          </a:xfrm>
          <a:prstGeom prst="rect">
            <a:avLst/>
          </a:prstGeom>
        </p:spPr>
      </p:pic>
    </p:spTree>
    <p:extLst>
      <p:ext uri="{BB962C8B-B14F-4D97-AF65-F5344CB8AC3E}">
        <p14:creationId xmlns:p14="http://schemas.microsoft.com/office/powerpoint/2010/main" val="346453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lIns="91440" tIns="45720" rIns="91440" bIns="45720" rtlCol="0" anchor="t">
            <a:spAutoFit/>
          </a:bodyPr>
          <a:lstStyle/>
          <a:p>
            <a:r>
              <a:rPr lang="en-US" sz="3600" b="1">
                <a:solidFill>
                  <a:srgbClr val="512888"/>
                </a:solidFill>
              </a:rPr>
              <a:t>A K-State 105 story: Sunflower State partnership</a:t>
            </a: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693D43-E6A0-2AA2-C486-8F02A3ED5BA3}"/>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sp>
        <p:nvSpPr>
          <p:cNvPr id="3" name="TextBox 2">
            <a:extLst>
              <a:ext uri="{FF2B5EF4-FFF2-40B4-BE49-F238E27FC236}">
                <a16:creationId xmlns:a16="http://schemas.microsoft.com/office/drawing/2014/main" id="{670D98B2-0BED-3CD4-1485-236B22B79D55}"/>
              </a:ext>
            </a:extLst>
          </p:cNvPr>
          <p:cNvSpPr txBox="1"/>
          <p:nvPr/>
        </p:nvSpPr>
        <p:spPr>
          <a:xfrm>
            <a:off x="695225" y="1576290"/>
            <a:ext cx="5300117" cy="5170646"/>
          </a:xfrm>
          <a:prstGeom prst="rect">
            <a:avLst/>
          </a:prstGeom>
          <a:noFill/>
        </p:spPr>
        <p:txBody>
          <a:bodyPr wrap="square" lIns="91440" tIns="45720" rIns="91440" bIns="45720" rtlCol="0" anchor="t">
            <a:spAutoFit/>
          </a:bodyPr>
          <a:lstStyle/>
          <a:p>
            <a:r>
              <a:rPr lang="en-US" sz="2400" dirty="0">
                <a:solidFill>
                  <a:srgbClr val="221E1F"/>
                </a:solidFill>
                <a:cs typeface="Helvetica"/>
              </a:rPr>
              <a:t>K-State 105 partnerships are expanding the </a:t>
            </a:r>
            <a:r>
              <a:rPr lang="en-US" sz="2400" b="1" dirty="0">
                <a:solidFill>
                  <a:srgbClr val="221E1F"/>
                </a:solidFill>
                <a:cs typeface="Helvetica"/>
              </a:rPr>
              <a:t>Kansas Small Business Development Center.</a:t>
            </a:r>
            <a:r>
              <a:rPr lang="en-US" sz="2400" dirty="0">
                <a:solidFill>
                  <a:srgbClr val="221E1F"/>
                </a:solidFill>
                <a:cs typeface="Helvetica"/>
              </a:rPr>
              <a:t> </a:t>
            </a:r>
            <a:endParaRPr lang="en-US" sz="2400" dirty="0">
              <a:cs typeface="Helvetica"/>
            </a:endParaRPr>
          </a:p>
          <a:p>
            <a:endParaRPr lang="en-US" sz="2400" dirty="0">
              <a:solidFill>
                <a:srgbClr val="221E1F"/>
              </a:solidFill>
              <a:cs typeface="Helvetica"/>
            </a:endParaRPr>
          </a:p>
          <a:p>
            <a:endParaRPr lang="en-US" sz="2400" dirty="0">
              <a:solidFill>
                <a:srgbClr val="221E1F"/>
              </a:solidFill>
              <a:cs typeface="Helvetica"/>
            </a:endParaRPr>
          </a:p>
          <a:p>
            <a:r>
              <a:rPr lang="en-US" sz="2400" dirty="0">
                <a:solidFill>
                  <a:srgbClr val="221E1F"/>
                </a:solidFill>
                <a:cs typeface="Helvetica"/>
              </a:rPr>
              <a:t>The partnership involves: </a:t>
            </a:r>
          </a:p>
          <a:p>
            <a:pPr marL="285750" indent="-285750">
              <a:buFont typeface="Arial"/>
              <a:buChar char="•"/>
            </a:pPr>
            <a:r>
              <a:rPr lang="en-US" sz="2400" b="1" dirty="0">
                <a:solidFill>
                  <a:srgbClr val="221E1F"/>
                </a:solidFill>
                <a:cs typeface="Helvetica"/>
              </a:rPr>
              <a:t>Kansas State University</a:t>
            </a:r>
          </a:p>
          <a:p>
            <a:pPr marL="285750" indent="-285750">
              <a:buFont typeface="Arial"/>
              <a:buChar char="•"/>
            </a:pPr>
            <a:r>
              <a:rPr lang="en-US" sz="2400" b="1" dirty="0">
                <a:solidFill>
                  <a:srgbClr val="221E1F"/>
                </a:solidFill>
                <a:cs typeface="Helvetica"/>
              </a:rPr>
              <a:t>Fort Hays State University</a:t>
            </a:r>
          </a:p>
          <a:p>
            <a:pPr marL="285750" indent="-285750">
              <a:buFont typeface="Arial"/>
              <a:buChar char="•"/>
            </a:pPr>
            <a:r>
              <a:rPr lang="en-US" sz="2400" b="1" dirty="0" err="1">
                <a:solidFill>
                  <a:srgbClr val="221E1F"/>
                </a:solidFill>
                <a:cs typeface="Helvetica"/>
              </a:rPr>
              <a:t>NetWork</a:t>
            </a:r>
            <a:r>
              <a:rPr lang="en-US" sz="2400" b="1" dirty="0">
                <a:solidFill>
                  <a:srgbClr val="221E1F"/>
                </a:solidFill>
                <a:cs typeface="Helvetica"/>
              </a:rPr>
              <a:t> Kansas</a:t>
            </a:r>
            <a:endParaRPr lang="en-US" sz="2400" dirty="0">
              <a:solidFill>
                <a:srgbClr val="221E1F"/>
              </a:solidFill>
              <a:cs typeface="Helvetica"/>
            </a:endParaRPr>
          </a:p>
          <a:p>
            <a:pPr marL="285750" indent="-285750">
              <a:buFont typeface="Arial"/>
              <a:buChar char="•"/>
            </a:pPr>
            <a:r>
              <a:rPr lang="en-US" sz="2400" b="1" dirty="0">
                <a:solidFill>
                  <a:srgbClr val="221E1F"/>
                </a:solidFill>
                <a:cs typeface="Helvetica"/>
              </a:rPr>
              <a:t>The Innovation Center</a:t>
            </a:r>
            <a:endParaRPr lang="en-US" sz="2400" dirty="0">
              <a:solidFill>
                <a:srgbClr val="221E1F"/>
              </a:solidFill>
              <a:cs typeface="Helvetica"/>
            </a:endParaRPr>
          </a:p>
          <a:p>
            <a:pPr marL="285750" indent="-285750">
              <a:buFont typeface="Arial"/>
              <a:buChar char="•"/>
            </a:pPr>
            <a:endParaRPr lang="en-US" dirty="0">
              <a:solidFill>
                <a:srgbClr val="221E1F"/>
              </a:solidFill>
              <a:cs typeface="Helvetica"/>
            </a:endParaRPr>
          </a:p>
          <a:p>
            <a:endParaRPr lang="en-US" dirty="0">
              <a:solidFill>
                <a:srgbClr val="221E1F"/>
              </a:solidFill>
              <a:cs typeface="Helvetica"/>
            </a:endParaRPr>
          </a:p>
          <a:p>
            <a:endParaRPr lang="en-US" dirty="0">
              <a:solidFill>
                <a:srgbClr val="221E1F"/>
              </a:solidFill>
              <a:cs typeface="Helvetica"/>
            </a:endParaRPr>
          </a:p>
          <a:p>
            <a:endParaRPr lang="en-US" dirty="0">
              <a:solidFill>
                <a:srgbClr val="221E1F"/>
              </a:solidFill>
              <a:cs typeface="Helvetica"/>
            </a:endParaRPr>
          </a:p>
          <a:p>
            <a:endParaRPr lang="en-US" dirty="0">
              <a:solidFill>
                <a:srgbClr val="221E1F"/>
              </a:solidFill>
              <a:cs typeface="Helvetica"/>
            </a:endParaRPr>
          </a:p>
        </p:txBody>
      </p:sp>
      <p:pic>
        <p:nvPicPr>
          <p:cNvPr id="2" name="Picture 1" descr="A sunflower in a field&#10;&#10;Description automatically generated">
            <a:extLst>
              <a:ext uri="{FF2B5EF4-FFF2-40B4-BE49-F238E27FC236}">
                <a16:creationId xmlns:a16="http://schemas.microsoft.com/office/drawing/2014/main" id="{35232993-300D-FBE3-09E4-C1A588CCD303}"/>
              </a:ext>
            </a:extLst>
          </p:cNvPr>
          <p:cNvPicPr>
            <a:picLocks noChangeAspect="1"/>
          </p:cNvPicPr>
          <p:nvPr/>
        </p:nvPicPr>
        <p:blipFill rotWithShape="1">
          <a:blip r:embed="rId4"/>
          <a:srcRect l="31598" t="-40" r="93" b="288"/>
          <a:stretch/>
        </p:blipFill>
        <p:spPr>
          <a:xfrm>
            <a:off x="6311901" y="1576290"/>
            <a:ext cx="5184874" cy="4248865"/>
          </a:xfrm>
          <a:prstGeom prst="rect">
            <a:avLst/>
          </a:prstGeom>
        </p:spPr>
      </p:pic>
    </p:spTree>
    <p:extLst>
      <p:ext uri="{BB962C8B-B14F-4D97-AF65-F5344CB8AC3E}">
        <p14:creationId xmlns:p14="http://schemas.microsoft.com/office/powerpoint/2010/main" val="46386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logos in circles&#10;&#10;Description automatically generated">
            <a:extLst>
              <a:ext uri="{FF2B5EF4-FFF2-40B4-BE49-F238E27FC236}">
                <a16:creationId xmlns:a16="http://schemas.microsoft.com/office/drawing/2014/main" id="{04BD04F9-521C-ED13-9AE7-8F5EEB4DBCD1}"/>
              </a:ext>
            </a:extLst>
          </p:cNvPr>
          <p:cNvPicPr>
            <a:picLocks noChangeAspect="1"/>
          </p:cNvPicPr>
          <p:nvPr/>
        </p:nvPicPr>
        <p:blipFill rotWithShape="1">
          <a:blip r:embed="rId3"/>
          <a:srcRect l="-1013" t="245" r="2522" b="322"/>
          <a:stretch/>
        </p:blipFill>
        <p:spPr>
          <a:xfrm>
            <a:off x="-29397" y="1665938"/>
            <a:ext cx="7509705" cy="4227472"/>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4"/>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lIns="91440" tIns="45720" rIns="91440" bIns="45720" rtlCol="0" anchor="t">
            <a:spAutoFit/>
          </a:bodyPr>
          <a:lstStyle/>
          <a:p>
            <a:r>
              <a:rPr lang="en-US" sz="3600" b="1">
                <a:solidFill>
                  <a:srgbClr val="512888"/>
                </a:solidFill>
              </a:rPr>
              <a:t>K-State 105: Partnerships</a:t>
            </a: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693D43-E6A0-2AA2-C486-8F02A3ED5BA3}"/>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pic>
        <p:nvPicPr>
          <p:cNvPr id="2" name="Picture 1">
            <a:extLst>
              <a:ext uri="{FF2B5EF4-FFF2-40B4-BE49-F238E27FC236}">
                <a16:creationId xmlns:a16="http://schemas.microsoft.com/office/drawing/2014/main" id="{9ACFBD5D-3EC9-58BA-ECE8-EADB53638338}"/>
              </a:ext>
            </a:extLst>
          </p:cNvPr>
          <p:cNvPicPr>
            <a:picLocks noChangeAspect="1"/>
          </p:cNvPicPr>
          <p:nvPr/>
        </p:nvPicPr>
        <p:blipFill rotWithShape="1">
          <a:blip r:embed="rId5"/>
          <a:srcRect l="78573"/>
          <a:stretch/>
        </p:blipFill>
        <p:spPr>
          <a:xfrm>
            <a:off x="7323416" y="1792227"/>
            <a:ext cx="1833110" cy="3292279"/>
          </a:xfrm>
          <a:prstGeom prst="rect">
            <a:avLst/>
          </a:prstGeom>
        </p:spPr>
      </p:pic>
      <p:sp>
        <p:nvSpPr>
          <p:cNvPr id="4" name="Oval 3">
            <a:extLst>
              <a:ext uri="{FF2B5EF4-FFF2-40B4-BE49-F238E27FC236}">
                <a16:creationId xmlns:a16="http://schemas.microsoft.com/office/drawing/2014/main" id="{71E537F2-E5E1-D4BA-93E8-9D4BA59C1643}"/>
              </a:ext>
            </a:extLst>
          </p:cNvPr>
          <p:cNvSpPr/>
          <p:nvPr/>
        </p:nvSpPr>
        <p:spPr>
          <a:xfrm>
            <a:off x="7412756" y="2313269"/>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FCC4DD-F73F-389A-CE29-9C99D6C3CFEF}"/>
              </a:ext>
            </a:extLst>
          </p:cNvPr>
          <p:cNvSpPr/>
          <p:nvPr/>
        </p:nvSpPr>
        <p:spPr>
          <a:xfrm>
            <a:off x="7385225" y="3135973"/>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4EE21D-D6FF-A434-EA61-81413B8E9602}"/>
              </a:ext>
            </a:extLst>
          </p:cNvPr>
          <p:cNvSpPr/>
          <p:nvPr/>
        </p:nvSpPr>
        <p:spPr>
          <a:xfrm>
            <a:off x="7532101" y="4297829"/>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47031D-1224-F91A-E972-AA49D61C2F75}"/>
              </a:ext>
            </a:extLst>
          </p:cNvPr>
          <p:cNvSpPr/>
          <p:nvPr/>
        </p:nvSpPr>
        <p:spPr>
          <a:xfrm>
            <a:off x="7504570" y="3830121"/>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2AC1876-8422-A193-AD39-9AEE594EBEDA}"/>
              </a:ext>
            </a:extLst>
          </p:cNvPr>
          <p:cNvSpPr/>
          <p:nvPr/>
        </p:nvSpPr>
        <p:spPr>
          <a:xfrm>
            <a:off x="7645371" y="4753569"/>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10FE0AE-28C1-7CA2-BF3B-520661BF45FC}"/>
              </a:ext>
            </a:extLst>
          </p:cNvPr>
          <p:cNvSpPr/>
          <p:nvPr/>
        </p:nvSpPr>
        <p:spPr>
          <a:xfrm>
            <a:off x="7617841" y="2758220"/>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805B2B-0A63-02E0-FCFD-EB84AEFBF044}"/>
              </a:ext>
            </a:extLst>
          </p:cNvPr>
          <p:cNvSpPr/>
          <p:nvPr/>
        </p:nvSpPr>
        <p:spPr>
          <a:xfrm>
            <a:off x="7323416" y="3526056"/>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C462C77-491C-9F8E-FF57-320110FEF663}"/>
              </a:ext>
            </a:extLst>
          </p:cNvPr>
          <p:cNvSpPr/>
          <p:nvPr/>
        </p:nvSpPr>
        <p:spPr>
          <a:xfrm>
            <a:off x="7945919" y="2051304"/>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3B59DD22-FE9B-644F-5F12-EFDC449876C7}"/>
              </a:ext>
            </a:extLst>
          </p:cNvPr>
          <p:cNvCxnSpPr>
            <a:cxnSpLocks/>
            <a:stCxn id="4" idx="2"/>
          </p:cNvCxnSpPr>
          <p:nvPr/>
        </p:nvCxnSpPr>
        <p:spPr>
          <a:xfrm flipV="1">
            <a:off x="7412756" y="2079654"/>
            <a:ext cx="560693" cy="261965"/>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2DDB0AFE-5409-B2BB-C066-5FF6FF210589}"/>
              </a:ext>
            </a:extLst>
          </p:cNvPr>
          <p:cNvCxnSpPr>
            <a:cxnSpLocks/>
            <a:stCxn id="23" idx="2"/>
            <a:endCxn id="45" idx="2"/>
          </p:cNvCxnSpPr>
          <p:nvPr/>
        </p:nvCxnSpPr>
        <p:spPr>
          <a:xfrm flipV="1">
            <a:off x="7323416" y="3218468"/>
            <a:ext cx="622503" cy="335938"/>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768156D-38F5-78FF-BDB5-D8741E868702}"/>
              </a:ext>
            </a:extLst>
          </p:cNvPr>
          <p:cNvCxnSpPr>
            <a:cxnSpLocks/>
            <a:endCxn id="23" idx="1"/>
          </p:cNvCxnSpPr>
          <p:nvPr/>
        </p:nvCxnSpPr>
        <p:spPr>
          <a:xfrm flipH="1">
            <a:off x="7331479" y="3160725"/>
            <a:ext cx="81275" cy="373634"/>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3B75A9B-F953-DFF7-3951-61DE8457CACE}"/>
              </a:ext>
            </a:extLst>
          </p:cNvPr>
          <p:cNvCxnSpPr>
            <a:cxnSpLocks/>
            <a:endCxn id="4" idx="5"/>
          </p:cNvCxnSpPr>
          <p:nvPr/>
        </p:nvCxnSpPr>
        <p:spPr>
          <a:xfrm flipH="1" flipV="1">
            <a:off x="7459753" y="2361666"/>
            <a:ext cx="182669" cy="419879"/>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60421BD-D125-0563-27B0-5BC6D14181B9}"/>
              </a:ext>
            </a:extLst>
          </p:cNvPr>
          <p:cNvCxnSpPr>
            <a:cxnSpLocks/>
            <a:stCxn id="10" idx="0"/>
            <a:endCxn id="23" idx="5"/>
          </p:cNvCxnSpPr>
          <p:nvPr/>
        </p:nvCxnSpPr>
        <p:spPr>
          <a:xfrm flipH="1" flipV="1">
            <a:off x="7370414" y="3574453"/>
            <a:ext cx="161687" cy="255667"/>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A5324B67-4BEE-603D-F23C-58312EBB8862}"/>
              </a:ext>
            </a:extLst>
          </p:cNvPr>
          <p:cNvCxnSpPr>
            <a:cxnSpLocks/>
            <a:endCxn id="46" idx="1"/>
          </p:cNvCxnSpPr>
          <p:nvPr/>
        </p:nvCxnSpPr>
        <p:spPr>
          <a:xfrm>
            <a:off x="7556593" y="4323300"/>
            <a:ext cx="397389" cy="245047"/>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0C5E911-D9BC-B6D4-ACDC-F12FF34983EA}"/>
              </a:ext>
            </a:extLst>
          </p:cNvPr>
          <p:cNvCxnSpPr>
            <a:cxnSpLocks/>
            <a:stCxn id="11" idx="0"/>
            <a:endCxn id="8" idx="4"/>
          </p:cNvCxnSpPr>
          <p:nvPr/>
        </p:nvCxnSpPr>
        <p:spPr>
          <a:xfrm flipH="1" flipV="1">
            <a:off x="7559632" y="4354530"/>
            <a:ext cx="113270" cy="399039"/>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670D98B2-0BED-3CD4-1485-236B22B79D55}"/>
              </a:ext>
            </a:extLst>
          </p:cNvPr>
          <p:cNvSpPr txBox="1"/>
          <p:nvPr/>
        </p:nvSpPr>
        <p:spPr>
          <a:xfrm>
            <a:off x="7985941" y="2079654"/>
            <a:ext cx="3760366" cy="2308324"/>
          </a:xfrm>
          <a:prstGeom prst="rect">
            <a:avLst/>
          </a:prstGeom>
          <a:noFill/>
        </p:spPr>
        <p:txBody>
          <a:bodyPr wrap="square" lIns="91440" tIns="45720" rIns="91440" bIns="45720" rtlCol="0" anchor="t">
            <a:spAutoFit/>
          </a:bodyPr>
          <a:lstStyle/>
          <a:p>
            <a:r>
              <a:rPr lang="en-US" sz="2400" b="1" dirty="0">
                <a:solidFill>
                  <a:srgbClr val="221E1F"/>
                </a:solidFill>
              </a:rPr>
              <a:t>Build additional capacities and strengths </a:t>
            </a:r>
            <a:r>
              <a:rPr lang="en-US" sz="2400" dirty="0">
                <a:solidFill>
                  <a:srgbClr val="221E1F"/>
                </a:solidFill>
              </a:rPr>
              <a:t>within the state by forging partnerships with nonprofits, state agencies, industry and others.</a:t>
            </a:r>
          </a:p>
        </p:txBody>
      </p:sp>
      <p:sp>
        <p:nvSpPr>
          <p:cNvPr id="45" name="Oval 44">
            <a:extLst>
              <a:ext uri="{FF2B5EF4-FFF2-40B4-BE49-F238E27FC236}">
                <a16:creationId xmlns:a16="http://schemas.microsoft.com/office/drawing/2014/main" id="{0DE49E93-2062-3473-F396-ACC1A1B74C57}"/>
              </a:ext>
            </a:extLst>
          </p:cNvPr>
          <p:cNvSpPr/>
          <p:nvPr/>
        </p:nvSpPr>
        <p:spPr>
          <a:xfrm>
            <a:off x="7945919" y="3190118"/>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914B496-6D11-9E41-05F9-52920F71288D}"/>
              </a:ext>
            </a:extLst>
          </p:cNvPr>
          <p:cNvSpPr/>
          <p:nvPr/>
        </p:nvSpPr>
        <p:spPr>
          <a:xfrm>
            <a:off x="7945919" y="4560043"/>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52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F344B488-34AB-258D-6C93-CC7891BFF4A5}"/>
              </a:ext>
            </a:extLst>
          </p:cNvPr>
          <p:cNvSpPr/>
          <p:nvPr/>
        </p:nvSpPr>
        <p:spPr>
          <a:xfrm>
            <a:off x="0" y="0"/>
            <a:ext cx="12195682" cy="6858000"/>
          </a:xfrm>
          <a:prstGeom prst="snip1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C95ABD5-2622-F5F0-4D7F-07C263E50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58" y="665018"/>
            <a:ext cx="10972799" cy="5818976"/>
          </a:xfrm>
          <a:prstGeom prst="rect">
            <a:avLst/>
          </a:prstGeom>
        </p:spPr>
      </p:pic>
      <p:sp>
        <p:nvSpPr>
          <p:cNvPr id="4" name="Google Shape;189;p4">
            <a:extLst>
              <a:ext uri="{FF2B5EF4-FFF2-40B4-BE49-F238E27FC236}">
                <a16:creationId xmlns:a16="http://schemas.microsoft.com/office/drawing/2014/main" id="{F8C48169-1C43-D08A-C065-D81B35F4A3DD}"/>
              </a:ext>
            </a:extLst>
          </p:cNvPr>
          <p:cNvSpPr txBox="1"/>
          <p:nvPr/>
        </p:nvSpPr>
        <p:spPr>
          <a:xfrm>
            <a:off x="3682" y="288873"/>
            <a:ext cx="121920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bg1"/>
                </a:solidFill>
                <a:ea typeface="Libre Franklin"/>
                <a:cs typeface="Calibri" panose="020F0502020204030204" pitchFamily="34" charset="0"/>
                <a:sym typeface="Libre Franklin"/>
              </a:rPr>
              <a:t>Entrepreneurship (E-) Communities</a:t>
            </a:r>
            <a:endParaRPr sz="3200" b="0" i="0" u="none" strike="noStrike" cap="none">
              <a:solidFill>
                <a:schemeClr val="bg1"/>
              </a:solidFill>
              <a:ea typeface="Libre Franklin"/>
              <a:cs typeface="Calibri" panose="020F0502020204030204" pitchFamily="34" charset="0"/>
              <a:sym typeface="Libre Franklin"/>
            </a:endParaRPr>
          </a:p>
        </p:txBody>
      </p:sp>
    </p:spTree>
    <p:extLst>
      <p:ext uri="{BB962C8B-B14F-4D97-AF65-F5344CB8AC3E}">
        <p14:creationId xmlns:p14="http://schemas.microsoft.com/office/powerpoint/2010/main" val="394739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lIns="91440" tIns="45720" rIns="91440" bIns="45720" rtlCol="0" anchor="t">
            <a:spAutoFit/>
          </a:bodyPr>
          <a:lstStyle/>
          <a:p>
            <a:r>
              <a:rPr lang="en-US" sz="3600" b="1">
                <a:solidFill>
                  <a:srgbClr val="512888"/>
                </a:solidFill>
              </a:rPr>
              <a:t>A K-State 105 story: TDI</a:t>
            </a: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693D43-E6A0-2AA2-C486-8F02A3ED5BA3}"/>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sp>
        <p:nvSpPr>
          <p:cNvPr id="3" name="TextBox 2">
            <a:extLst>
              <a:ext uri="{FF2B5EF4-FFF2-40B4-BE49-F238E27FC236}">
                <a16:creationId xmlns:a16="http://schemas.microsoft.com/office/drawing/2014/main" id="{670D98B2-0BED-3CD4-1485-236B22B79D55}"/>
              </a:ext>
            </a:extLst>
          </p:cNvPr>
          <p:cNvSpPr txBox="1"/>
          <p:nvPr/>
        </p:nvSpPr>
        <p:spPr>
          <a:xfrm>
            <a:off x="670052" y="1474725"/>
            <a:ext cx="5534054" cy="5447645"/>
          </a:xfrm>
          <a:prstGeom prst="rect">
            <a:avLst/>
          </a:prstGeom>
          <a:noFill/>
        </p:spPr>
        <p:txBody>
          <a:bodyPr wrap="square" lIns="91440" tIns="45720" rIns="91440" bIns="45720" rtlCol="0" anchor="t">
            <a:spAutoFit/>
          </a:bodyPr>
          <a:lstStyle/>
          <a:p>
            <a:r>
              <a:rPr lang="en-US" sz="2400" dirty="0">
                <a:solidFill>
                  <a:srgbClr val="221E1F"/>
                </a:solidFill>
                <a:ea typeface="+mn-lt"/>
                <a:cs typeface="Helvetica"/>
              </a:rPr>
              <a:t>The K-State Technology Development Institute is a </a:t>
            </a:r>
            <a:r>
              <a:rPr lang="en-US" sz="2400" b="1" dirty="0">
                <a:solidFill>
                  <a:srgbClr val="221E1F"/>
                </a:solidFill>
                <a:ea typeface="+mn-lt"/>
                <a:cs typeface="Helvetica"/>
              </a:rPr>
              <a:t>U.S. Department of Commerce Economic Development Administration University Center</a:t>
            </a:r>
            <a:r>
              <a:rPr lang="en-US" sz="2400" dirty="0">
                <a:solidFill>
                  <a:srgbClr val="221E1F"/>
                </a:solidFill>
                <a:ea typeface="+mn-lt"/>
                <a:cs typeface="Helvetica"/>
              </a:rPr>
              <a:t>. </a:t>
            </a:r>
            <a:endParaRPr lang="en-US" sz="2400" dirty="0">
              <a:solidFill>
                <a:srgbClr val="221E1F"/>
              </a:solidFill>
              <a:ea typeface="Calibri"/>
              <a:cs typeface="Calibri"/>
            </a:endParaRPr>
          </a:p>
          <a:p>
            <a:endParaRPr lang="en-US" sz="2400" dirty="0">
              <a:solidFill>
                <a:srgbClr val="221E1F"/>
              </a:solidFill>
              <a:ea typeface="Calibri"/>
              <a:cs typeface="Helvetica"/>
            </a:endParaRPr>
          </a:p>
          <a:p>
            <a:r>
              <a:rPr lang="en-US" sz="2400" dirty="0">
                <a:solidFill>
                  <a:srgbClr val="221E1F"/>
                </a:solidFill>
                <a:ea typeface="Calibri"/>
                <a:cs typeface="Helvetica"/>
              </a:rPr>
              <a:t>TDI helps businesses, entrepreneurs and researchers with:</a:t>
            </a:r>
          </a:p>
          <a:p>
            <a:pPr marL="342900" indent="-342900">
              <a:buFont typeface="Arial"/>
              <a:buChar char="•"/>
            </a:pPr>
            <a:r>
              <a:rPr lang="en-US" sz="2400" dirty="0">
                <a:solidFill>
                  <a:srgbClr val="000000"/>
                </a:solidFill>
                <a:ea typeface="+mn-lt"/>
                <a:cs typeface="+mn-lt"/>
              </a:rPr>
              <a:t>Product design and development.</a:t>
            </a:r>
          </a:p>
          <a:p>
            <a:pPr marL="342900" indent="-342900">
              <a:buFont typeface="Arial"/>
              <a:buChar char="•"/>
            </a:pPr>
            <a:r>
              <a:rPr lang="en-US" sz="2400" dirty="0">
                <a:solidFill>
                  <a:srgbClr val="000000"/>
                </a:solidFill>
                <a:ea typeface="+mn-lt"/>
                <a:cs typeface="+mn-lt"/>
              </a:rPr>
              <a:t>Machining and prototyping.  </a:t>
            </a:r>
            <a:endParaRPr lang="en-US" dirty="0">
              <a:solidFill>
                <a:srgbClr val="000000"/>
              </a:solidFill>
              <a:ea typeface="+mn-lt"/>
              <a:cs typeface="+mn-lt"/>
            </a:endParaRPr>
          </a:p>
          <a:p>
            <a:pPr marL="342900" indent="-342900">
              <a:buFont typeface="Arial"/>
              <a:buChar char="•"/>
            </a:pPr>
            <a:r>
              <a:rPr lang="en-US" sz="2400" dirty="0">
                <a:solidFill>
                  <a:srgbClr val="000000"/>
                </a:solidFill>
                <a:ea typeface="+mn-lt"/>
                <a:cs typeface="+mn-lt"/>
              </a:rPr>
              <a:t>Business and intellectual support services.</a:t>
            </a:r>
            <a:endParaRPr lang="en-US" dirty="0">
              <a:ea typeface="Calibri"/>
              <a:cs typeface="Calibri"/>
            </a:endParaRPr>
          </a:p>
          <a:p>
            <a:endParaRPr lang="en-US" sz="2400" dirty="0">
              <a:solidFill>
                <a:srgbClr val="221E1F"/>
              </a:solidFill>
              <a:ea typeface="Calibri"/>
              <a:cs typeface="Helvetica"/>
            </a:endParaRPr>
          </a:p>
          <a:p>
            <a:endParaRPr lang="en-US" sz="1500" dirty="0">
              <a:solidFill>
                <a:srgbClr val="221E1F"/>
              </a:solidFill>
              <a:ea typeface="Calibri"/>
              <a:cs typeface="Helvetica"/>
            </a:endParaRPr>
          </a:p>
          <a:p>
            <a:endParaRPr lang="en-US" sz="1500" dirty="0">
              <a:solidFill>
                <a:srgbClr val="221E1F"/>
              </a:solidFill>
              <a:cs typeface="Helvetica"/>
            </a:endParaRPr>
          </a:p>
          <a:p>
            <a:endParaRPr lang="en-US" sz="1500" dirty="0">
              <a:solidFill>
                <a:srgbClr val="221E1F"/>
              </a:solidFill>
              <a:cs typeface="Helvetica"/>
            </a:endParaRPr>
          </a:p>
          <a:p>
            <a:endParaRPr lang="en-US" sz="1500" dirty="0">
              <a:solidFill>
                <a:srgbClr val="221E1F"/>
              </a:solidFill>
              <a:cs typeface="Helvetica"/>
            </a:endParaRPr>
          </a:p>
        </p:txBody>
      </p:sp>
      <p:pic>
        <p:nvPicPr>
          <p:cNvPr id="4" name="Picture 3" descr="A person holding a golf ball&#10;&#10;Description automatically generated">
            <a:extLst>
              <a:ext uri="{FF2B5EF4-FFF2-40B4-BE49-F238E27FC236}">
                <a16:creationId xmlns:a16="http://schemas.microsoft.com/office/drawing/2014/main" id="{0B8C62FD-DB86-3BEF-B0DC-FF0A3239813C}"/>
              </a:ext>
            </a:extLst>
          </p:cNvPr>
          <p:cNvPicPr>
            <a:picLocks noChangeAspect="1"/>
          </p:cNvPicPr>
          <p:nvPr/>
        </p:nvPicPr>
        <p:blipFill rotWithShape="1">
          <a:blip r:embed="rId4"/>
          <a:srcRect t="24000" r="7379" b="7143"/>
          <a:stretch/>
        </p:blipFill>
        <p:spPr>
          <a:xfrm>
            <a:off x="9073187" y="1472540"/>
            <a:ext cx="2756688" cy="2384421"/>
          </a:xfrm>
          <a:prstGeom prst="rect">
            <a:avLst/>
          </a:prstGeom>
        </p:spPr>
      </p:pic>
      <p:pic>
        <p:nvPicPr>
          <p:cNvPr id="5" name="Picture 4" descr="A group of men standing in a room with a machine&#10;&#10;Description automatically generated">
            <a:extLst>
              <a:ext uri="{FF2B5EF4-FFF2-40B4-BE49-F238E27FC236}">
                <a16:creationId xmlns:a16="http://schemas.microsoft.com/office/drawing/2014/main" id="{C77313A3-3179-7D75-11EE-E728B5621B37}"/>
              </a:ext>
            </a:extLst>
          </p:cNvPr>
          <p:cNvPicPr>
            <a:picLocks noChangeAspect="1"/>
          </p:cNvPicPr>
          <p:nvPr/>
        </p:nvPicPr>
        <p:blipFill>
          <a:blip r:embed="rId5"/>
          <a:stretch>
            <a:fillRect/>
          </a:stretch>
        </p:blipFill>
        <p:spPr>
          <a:xfrm>
            <a:off x="9088301" y="3959431"/>
            <a:ext cx="2723970" cy="1987138"/>
          </a:xfrm>
          <a:prstGeom prst="rect">
            <a:avLst/>
          </a:prstGeom>
        </p:spPr>
      </p:pic>
      <p:pic>
        <p:nvPicPr>
          <p:cNvPr id="6" name="Picture 5">
            <a:extLst>
              <a:ext uri="{FF2B5EF4-FFF2-40B4-BE49-F238E27FC236}">
                <a16:creationId xmlns:a16="http://schemas.microsoft.com/office/drawing/2014/main" id="{EB2BDCFD-F043-A81E-AB3C-0E0B3303FAE5}"/>
              </a:ext>
            </a:extLst>
          </p:cNvPr>
          <p:cNvPicPr>
            <a:picLocks noChangeAspect="1"/>
          </p:cNvPicPr>
          <p:nvPr/>
        </p:nvPicPr>
        <p:blipFill rotWithShape="1">
          <a:blip r:embed="rId6"/>
          <a:srcRect t="219" r="23276" b="493"/>
          <a:stretch/>
        </p:blipFill>
        <p:spPr>
          <a:xfrm>
            <a:off x="6204858" y="3958103"/>
            <a:ext cx="2748550" cy="1994213"/>
          </a:xfrm>
          <a:prstGeom prst="rect">
            <a:avLst/>
          </a:prstGeom>
        </p:spPr>
      </p:pic>
      <p:pic>
        <p:nvPicPr>
          <p:cNvPr id="8" name="Picture 7" descr="A sign in front of a building&#10;&#10;Description automatically generated">
            <a:extLst>
              <a:ext uri="{FF2B5EF4-FFF2-40B4-BE49-F238E27FC236}">
                <a16:creationId xmlns:a16="http://schemas.microsoft.com/office/drawing/2014/main" id="{8AC62A8A-52B4-287A-C929-CDE83AE557CE}"/>
              </a:ext>
            </a:extLst>
          </p:cNvPr>
          <p:cNvPicPr>
            <a:picLocks noChangeAspect="1"/>
          </p:cNvPicPr>
          <p:nvPr/>
        </p:nvPicPr>
        <p:blipFill rotWithShape="1">
          <a:blip r:embed="rId7"/>
          <a:srcRect l="13665" r="311" b="-417"/>
          <a:stretch/>
        </p:blipFill>
        <p:spPr>
          <a:xfrm>
            <a:off x="6217833" y="1475508"/>
            <a:ext cx="2739985" cy="2385378"/>
          </a:xfrm>
          <a:prstGeom prst="rect">
            <a:avLst/>
          </a:prstGeom>
        </p:spPr>
      </p:pic>
    </p:spTree>
    <p:extLst>
      <p:ext uri="{BB962C8B-B14F-4D97-AF65-F5344CB8AC3E}">
        <p14:creationId xmlns:p14="http://schemas.microsoft.com/office/powerpoint/2010/main" val="1115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rtlCol="0">
            <a:spAutoFit/>
          </a:bodyPr>
          <a:lstStyle/>
          <a:p>
            <a:r>
              <a:rPr lang="en-US" sz="3600" b="1">
                <a:solidFill>
                  <a:srgbClr val="512888"/>
                </a:solidFill>
              </a:rPr>
              <a:t>K-State 105 metrics</a:t>
            </a:r>
          </a:p>
        </p:txBody>
      </p:sp>
      <p:sp>
        <p:nvSpPr>
          <p:cNvPr id="14" name="TextBox 13">
            <a:extLst>
              <a:ext uri="{FF2B5EF4-FFF2-40B4-BE49-F238E27FC236}">
                <a16:creationId xmlns:a16="http://schemas.microsoft.com/office/drawing/2014/main" id="{1BA5D853-E1EA-2277-AA21-9B330CA382DC}"/>
              </a:ext>
            </a:extLst>
          </p:cNvPr>
          <p:cNvSpPr txBox="1"/>
          <p:nvPr/>
        </p:nvSpPr>
        <p:spPr>
          <a:xfrm>
            <a:off x="401007" y="1065766"/>
            <a:ext cx="11439838" cy="5970865"/>
          </a:xfrm>
          <a:prstGeom prst="rect">
            <a:avLst/>
          </a:prstGeom>
          <a:noFill/>
        </p:spPr>
        <p:txBody>
          <a:bodyPr wrap="square" lIns="91440" tIns="45720" rIns="91440" bIns="45720" rtlCol="0" anchor="t">
            <a:spAutoFit/>
          </a:bodyPr>
          <a:lstStyle/>
          <a:p>
            <a:pPr marL="742950" lvl="1" indent="-285750">
              <a:buFont typeface="Arial" panose="020B0604020202020204" pitchFamily="34" charset="0"/>
              <a:buChar char="•"/>
            </a:pPr>
            <a:r>
              <a:rPr lang="en-US" sz="2200">
                <a:cs typeface="Helvetica"/>
              </a:rPr>
              <a:t>Direct jobs created.</a:t>
            </a:r>
            <a:r>
              <a:rPr lang="en-US" sz="2200">
                <a:ea typeface="Calibri"/>
                <a:cs typeface="Helvetica"/>
              </a:rPr>
              <a:t> </a:t>
            </a:r>
          </a:p>
          <a:p>
            <a:pPr lvl="1"/>
            <a:endParaRPr lang="en-US" sz="1600">
              <a:ea typeface="Calibri"/>
              <a:cs typeface="Helvetica"/>
            </a:endParaRPr>
          </a:p>
          <a:p>
            <a:pPr marL="742950" lvl="1" indent="-285750">
              <a:buFont typeface="Arial" panose="020B0604020202020204" pitchFamily="34" charset="0"/>
              <a:buChar char="•"/>
            </a:pPr>
            <a:r>
              <a:rPr lang="en-US" sz="2200">
                <a:cs typeface="Helvetica"/>
              </a:rPr>
              <a:t>Capital and equity investment attracted and leveraged, private and public.</a:t>
            </a:r>
          </a:p>
          <a:p>
            <a:pPr marL="742950" lvl="1" indent="-285750">
              <a:buFont typeface="Arial" panose="020B0604020202020204" pitchFamily="34" charset="0"/>
              <a:buChar char="•"/>
            </a:pPr>
            <a:endParaRPr lang="en-US" sz="1600">
              <a:cs typeface="Helvetica"/>
            </a:endParaRPr>
          </a:p>
          <a:p>
            <a:pPr marL="742950" lvl="1" indent="-285750">
              <a:buFont typeface="Arial" panose="020B0604020202020204" pitchFamily="34" charset="0"/>
              <a:buChar char="•"/>
            </a:pPr>
            <a:r>
              <a:rPr lang="en-US" sz="2200">
                <a:cs typeface="Helvetica"/>
              </a:rPr>
              <a:t>New businesses established or expanded.</a:t>
            </a:r>
          </a:p>
          <a:p>
            <a:pPr marL="742950" lvl="1" indent="-285750">
              <a:buFont typeface="Arial" panose="020B0604020202020204" pitchFamily="34" charset="0"/>
              <a:buChar char="•"/>
            </a:pPr>
            <a:endParaRPr lang="en-US" sz="1600">
              <a:cs typeface="Helvetica"/>
            </a:endParaRPr>
          </a:p>
          <a:p>
            <a:pPr marL="742950" lvl="1" indent="-285750">
              <a:buFont typeface="Arial" panose="020B0604020202020204" pitchFamily="34" charset="0"/>
              <a:buChar char="•"/>
            </a:pPr>
            <a:r>
              <a:rPr lang="en-US" sz="2200">
                <a:cs typeface="Helvetica"/>
              </a:rPr>
              <a:t>Businesses and entrepreneurs receiving funding or substantive technical assistance, tracked by: </a:t>
            </a:r>
          </a:p>
          <a:p>
            <a:pPr marL="1200150" lvl="2" indent="-285750">
              <a:buFont typeface="Arial" panose="020B0604020202020204" pitchFamily="34" charset="0"/>
              <a:buChar char="•"/>
            </a:pPr>
            <a:r>
              <a:rPr lang="en-US" sz="2200">
                <a:cs typeface="Helvetica"/>
              </a:rPr>
              <a:t>Industry/Business type.</a:t>
            </a:r>
          </a:p>
          <a:p>
            <a:pPr marL="1200150" lvl="2" indent="-285750">
              <a:buFont typeface="Arial" panose="020B0604020202020204" pitchFamily="34" charset="0"/>
              <a:buChar char="•"/>
            </a:pPr>
            <a:r>
              <a:rPr lang="en-US" sz="2200">
                <a:cs typeface="Helvetica"/>
              </a:rPr>
              <a:t>Geography/Population.</a:t>
            </a:r>
          </a:p>
          <a:p>
            <a:pPr marL="1200150" lvl="2" indent="-285750">
              <a:buFont typeface="Arial" panose="020B0604020202020204" pitchFamily="34" charset="0"/>
              <a:buChar char="•"/>
            </a:pPr>
            <a:r>
              <a:rPr lang="en-US" sz="2200">
                <a:cs typeface="Helvetica"/>
              </a:rPr>
              <a:t>Demographic, including veteran, women and minority-owned.</a:t>
            </a:r>
          </a:p>
          <a:p>
            <a:pPr marL="1200150" lvl="2" indent="-285750">
              <a:buFont typeface="Arial" panose="020B0604020202020204" pitchFamily="34" charset="0"/>
              <a:buChar char="•"/>
            </a:pPr>
            <a:endParaRPr lang="en-US" sz="1600">
              <a:cs typeface="Helvetica"/>
            </a:endParaRPr>
          </a:p>
          <a:p>
            <a:pPr marL="742950" lvl="1" indent="-285750">
              <a:buFont typeface="Arial" panose="020B0604020202020204" pitchFamily="34" charset="0"/>
              <a:buChar char="•"/>
            </a:pPr>
            <a:r>
              <a:rPr lang="en-US" sz="2200">
                <a:cs typeface="Helvetica"/>
              </a:rPr>
              <a:t>Communities/Municipalities receiving substantive technical assistance, tracked by: </a:t>
            </a:r>
          </a:p>
          <a:p>
            <a:pPr marL="1200150" lvl="2" indent="-285750">
              <a:buFont typeface="Arial" panose="020B0604020202020204" pitchFamily="34" charset="0"/>
              <a:buChar char="•"/>
            </a:pPr>
            <a:r>
              <a:rPr lang="en-US" sz="2200">
                <a:cs typeface="Helvetica"/>
              </a:rPr>
              <a:t>Geography</a:t>
            </a:r>
          </a:p>
          <a:p>
            <a:pPr marL="1200150" lvl="2" indent="-285750">
              <a:buFont typeface="Arial" panose="020B0604020202020204" pitchFamily="34" charset="0"/>
              <a:buChar char="•"/>
            </a:pPr>
            <a:r>
              <a:rPr lang="en-US" sz="2200">
                <a:cs typeface="Helvetica"/>
              </a:rPr>
              <a:t>Population</a:t>
            </a:r>
          </a:p>
          <a:p>
            <a:pPr marL="742950" lvl="1" indent="-285750">
              <a:buFont typeface="Arial" panose="020B0604020202020204" pitchFamily="34" charset="0"/>
              <a:buChar char="•"/>
            </a:pPr>
            <a:endParaRPr lang="en-US" sz="2000">
              <a:cs typeface="Helvetica"/>
            </a:endParaRPr>
          </a:p>
          <a:p>
            <a:pPr lvl="1"/>
            <a:endParaRPr lang="en-US" sz="2400">
              <a:effectLst/>
            </a:endParaRPr>
          </a:p>
          <a:p>
            <a:pPr marL="0" indent="0">
              <a:buNone/>
            </a:pPr>
            <a:endParaRPr lang="en-US" sz="2400">
              <a:effectLst/>
            </a:endParaRP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82C4FB-F91F-6B4E-ADA7-55179BED8620}"/>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spTree>
    <p:extLst>
      <p:ext uri="{BB962C8B-B14F-4D97-AF65-F5344CB8AC3E}">
        <p14:creationId xmlns:p14="http://schemas.microsoft.com/office/powerpoint/2010/main" val="152293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7" y="6183706"/>
            <a:ext cx="1483249" cy="347249"/>
          </a:xfrm>
          <a:prstGeom prst="rect">
            <a:avLst/>
          </a:prstGeom>
        </p:spPr>
      </p:pic>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693D43-E6A0-2AA2-C486-8F02A3ED5BA3}"/>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sp>
        <p:nvSpPr>
          <p:cNvPr id="4" name="TextBox 3">
            <a:extLst>
              <a:ext uri="{FF2B5EF4-FFF2-40B4-BE49-F238E27FC236}">
                <a16:creationId xmlns:a16="http://schemas.microsoft.com/office/drawing/2014/main" id="{BB4FD4EE-0410-61DF-9052-DD5152B7E40E}"/>
              </a:ext>
            </a:extLst>
          </p:cNvPr>
          <p:cNvSpPr txBox="1"/>
          <p:nvPr/>
        </p:nvSpPr>
        <p:spPr>
          <a:xfrm>
            <a:off x="4959" y="1505704"/>
            <a:ext cx="12187041" cy="707886"/>
          </a:xfrm>
          <a:prstGeom prst="rect">
            <a:avLst/>
          </a:prstGeom>
          <a:noFill/>
        </p:spPr>
        <p:txBody>
          <a:bodyPr wrap="square" rtlCol="0">
            <a:spAutoFit/>
          </a:bodyPr>
          <a:lstStyle/>
          <a:p>
            <a:pPr algn="ctr"/>
            <a:r>
              <a:rPr lang="en-US" sz="2000" b="1" i="1">
                <a:solidFill>
                  <a:srgbClr val="512888"/>
                </a:solidFill>
              </a:rPr>
              <a:t>We will draw upon K-State’s strengths</a:t>
            </a:r>
            <a:r>
              <a:rPr lang="en-US" sz="2000"/>
              <a:t>, intentionally layering in the targeted expertise </a:t>
            </a:r>
          </a:p>
          <a:p>
            <a:pPr algn="ctr"/>
            <a:r>
              <a:rPr lang="en-US" sz="2000"/>
              <a:t>held within our state </a:t>
            </a:r>
            <a:r>
              <a:rPr lang="en-US" sz="2000" b="1" i="1">
                <a:solidFill>
                  <a:srgbClr val="512888"/>
                </a:solidFill>
              </a:rPr>
              <a:t>to foster the best lives possible for Kansans</a:t>
            </a:r>
            <a:r>
              <a:rPr lang="en-US" sz="2000"/>
              <a:t>.</a:t>
            </a:r>
          </a:p>
        </p:txBody>
      </p:sp>
      <p:pic>
        <p:nvPicPr>
          <p:cNvPr id="10" name="Picture 9">
            <a:extLst>
              <a:ext uri="{FF2B5EF4-FFF2-40B4-BE49-F238E27FC236}">
                <a16:creationId xmlns:a16="http://schemas.microsoft.com/office/drawing/2014/main" id="{1ADCF851-1DF2-AE92-8CD3-7FF8700D83B8}"/>
              </a:ext>
            </a:extLst>
          </p:cNvPr>
          <p:cNvPicPr>
            <a:picLocks noChangeAspect="1"/>
          </p:cNvPicPr>
          <p:nvPr/>
        </p:nvPicPr>
        <p:blipFill>
          <a:blip r:embed="rId4"/>
          <a:srcRect/>
          <a:stretch/>
        </p:blipFill>
        <p:spPr>
          <a:xfrm>
            <a:off x="1884256" y="2304618"/>
            <a:ext cx="8326544" cy="3366819"/>
          </a:xfrm>
          <a:prstGeom prst="rect">
            <a:avLst/>
          </a:prstGeom>
        </p:spPr>
      </p:pic>
      <p:sp>
        <p:nvSpPr>
          <p:cNvPr id="3" name="TextBox 2">
            <a:extLst>
              <a:ext uri="{FF2B5EF4-FFF2-40B4-BE49-F238E27FC236}">
                <a16:creationId xmlns:a16="http://schemas.microsoft.com/office/drawing/2014/main" id="{EE1F1ED9-9FF6-6648-DC47-8BF03A2E9B1B}"/>
              </a:ext>
            </a:extLst>
          </p:cNvPr>
          <p:cNvSpPr txBox="1"/>
          <p:nvPr/>
        </p:nvSpPr>
        <p:spPr>
          <a:xfrm>
            <a:off x="697456" y="661171"/>
            <a:ext cx="10202450" cy="646331"/>
          </a:xfrm>
          <a:prstGeom prst="rect">
            <a:avLst/>
          </a:prstGeom>
          <a:noFill/>
        </p:spPr>
        <p:txBody>
          <a:bodyPr wrap="square" lIns="91440" tIns="45720" rIns="91440" bIns="45720" rtlCol="0" anchor="t">
            <a:spAutoFit/>
          </a:bodyPr>
          <a:lstStyle/>
          <a:p>
            <a:r>
              <a:rPr lang="en-US" sz="3600" b="1">
                <a:solidFill>
                  <a:srgbClr val="512888"/>
                </a:solidFill>
              </a:rPr>
              <a:t>K-State 105: Collective Impact for Kansas</a:t>
            </a:r>
          </a:p>
        </p:txBody>
      </p:sp>
    </p:spTree>
    <p:extLst>
      <p:ext uri="{BB962C8B-B14F-4D97-AF65-F5344CB8AC3E}">
        <p14:creationId xmlns:p14="http://schemas.microsoft.com/office/powerpoint/2010/main" val="347475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lIns="91440" tIns="45720" rIns="91440" bIns="45720" rtlCol="0" anchor="t">
            <a:spAutoFit/>
          </a:bodyPr>
          <a:lstStyle/>
          <a:p>
            <a:r>
              <a:rPr lang="en-US" sz="3600" b="1" dirty="0">
                <a:solidFill>
                  <a:srgbClr val="512888"/>
                </a:solidFill>
              </a:rPr>
              <a:t>K-State 105 is ALIVE.</a:t>
            </a: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82C4FB-F91F-6B4E-ADA7-55179BED8620}"/>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graphicFrame>
        <p:nvGraphicFramePr>
          <p:cNvPr id="24" name="TextBox 13">
            <a:extLst>
              <a:ext uri="{FF2B5EF4-FFF2-40B4-BE49-F238E27FC236}">
                <a16:creationId xmlns:a16="http://schemas.microsoft.com/office/drawing/2014/main" id="{512B7554-6329-302B-7AEA-EB815B94D435}"/>
              </a:ext>
            </a:extLst>
          </p:cNvPr>
          <p:cNvGraphicFramePr/>
          <p:nvPr>
            <p:extLst>
              <p:ext uri="{D42A27DB-BD31-4B8C-83A1-F6EECF244321}">
                <p14:modId xmlns:p14="http://schemas.microsoft.com/office/powerpoint/2010/main" val="1074432574"/>
              </p:ext>
            </p:extLst>
          </p:nvPr>
        </p:nvGraphicFramePr>
        <p:xfrm>
          <a:off x="545056" y="1364117"/>
          <a:ext cx="10632345" cy="3046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0" name="Picture 49" descr="A group of people standing together&#10;&#10;Description automatically generated">
            <a:extLst>
              <a:ext uri="{FF2B5EF4-FFF2-40B4-BE49-F238E27FC236}">
                <a16:creationId xmlns:a16="http://schemas.microsoft.com/office/drawing/2014/main" id="{AB6D41BD-1261-D863-A251-24A20ECBD420}"/>
              </a:ext>
            </a:extLst>
          </p:cNvPr>
          <p:cNvPicPr>
            <a:picLocks noChangeAspect="1"/>
          </p:cNvPicPr>
          <p:nvPr/>
        </p:nvPicPr>
        <p:blipFill rotWithShape="1">
          <a:blip r:embed="rId9"/>
          <a:srcRect r="-654" b="16883"/>
          <a:stretch/>
        </p:blipFill>
        <p:spPr>
          <a:xfrm>
            <a:off x="8819685" y="4181007"/>
            <a:ext cx="1931281" cy="1594799"/>
          </a:xfrm>
          <a:prstGeom prst="rect">
            <a:avLst/>
          </a:prstGeom>
        </p:spPr>
      </p:pic>
      <p:pic>
        <p:nvPicPr>
          <p:cNvPr id="51" name="Picture 50" descr="A hand holding a coin with arrows up and a coin with a dollar sign&#10;&#10;Description automatically generated">
            <a:extLst>
              <a:ext uri="{FF2B5EF4-FFF2-40B4-BE49-F238E27FC236}">
                <a16:creationId xmlns:a16="http://schemas.microsoft.com/office/drawing/2014/main" id="{19336148-6C90-79D1-408C-11314C5DF93E}"/>
              </a:ext>
            </a:extLst>
          </p:cNvPr>
          <p:cNvPicPr>
            <a:picLocks noChangeAspect="1"/>
          </p:cNvPicPr>
          <p:nvPr/>
        </p:nvPicPr>
        <p:blipFill>
          <a:blip r:embed="rId10"/>
          <a:stretch>
            <a:fillRect/>
          </a:stretch>
        </p:blipFill>
        <p:spPr>
          <a:xfrm>
            <a:off x="1401580" y="4181006"/>
            <a:ext cx="1481528" cy="1481528"/>
          </a:xfrm>
          <a:prstGeom prst="rect">
            <a:avLst/>
          </a:prstGeom>
        </p:spPr>
      </p:pic>
      <p:pic>
        <p:nvPicPr>
          <p:cNvPr id="52" name="Picture 51" descr="A logo of a university&#10;&#10;Description automatically generated">
            <a:extLst>
              <a:ext uri="{FF2B5EF4-FFF2-40B4-BE49-F238E27FC236}">
                <a16:creationId xmlns:a16="http://schemas.microsoft.com/office/drawing/2014/main" id="{40DC99EB-F238-03B5-9084-3405FFE7162B}"/>
              </a:ext>
            </a:extLst>
          </p:cNvPr>
          <p:cNvPicPr>
            <a:picLocks noChangeAspect="1"/>
          </p:cNvPicPr>
          <p:nvPr/>
        </p:nvPicPr>
        <p:blipFill>
          <a:blip r:embed="rId11"/>
          <a:stretch>
            <a:fillRect/>
          </a:stretch>
        </p:blipFill>
        <p:spPr>
          <a:xfrm>
            <a:off x="5057122" y="4181005"/>
            <a:ext cx="1606446" cy="1593954"/>
          </a:xfrm>
          <a:prstGeom prst="rect">
            <a:avLst/>
          </a:prstGeom>
        </p:spPr>
      </p:pic>
    </p:spTree>
    <p:extLst>
      <p:ext uri="{BB962C8B-B14F-4D97-AF65-F5344CB8AC3E}">
        <p14:creationId xmlns:p14="http://schemas.microsoft.com/office/powerpoint/2010/main" val="37385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9" y="6183708"/>
            <a:ext cx="1483249" cy="347249"/>
          </a:xfrm>
          <a:prstGeom prst="rect">
            <a:avLst/>
          </a:prstGeom>
        </p:spPr>
      </p:pic>
      <p:sp>
        <p:nvSpPr>
          <p:cNvPr id="4" name="Rectangle 3">
            <a:extLst>
              <a:ext uri="{FF2B5EF4-FFF2-40B4-BE49-F238E27FC236}">
                <a16:creationId xmlns:a16="http://schemas.microsoft.com/office/drawing/2014/main" id="{17394ADC-CD77-4F1A-07A4-4455917DA001}"/>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0A12E35E-CDB1-E248-A96F-87FA9B691068}"/>
              </a:ext>
            </a:extLst>
          </p:cNvPr>
          <p:cNvSpPr txBox="1"/>
          <p:nvPr/>
        </p:nvSpPr>
        <p:spPr>
          <a:xfrm>
            <a:off x="6818161" y="6404247"/>
            <a:ext cx="5060515" cy="215444"/>
          </a:xfrm>
          <a:prstGeom prst="rect">
            <a:avLst/>
          </a:prstGeom>
          <a:noFill/>
        </p:spPr>
        <p:txBody>
          <a:bodyPr wrap="square" rtlCol="0">
            <a:spAutoFit/>
          </a:bodyPr>
          <a:lstStyle/>
          <a:p>
            <a:pPr algn="r" defTabSz="914377"/>
            <a:r>
              <a:rPr lang="en-US" sz="800" spc="300">
                <a:solidFill>
                  <a:srgbClr val="E7E6E6">
                    <a:lumMod val="50000"/>
                  </a:srgbClr>
                </a:solidFill>
                <a:latin typeface="Myriad Pro" panose="020B0503030403020204" pitchFamily="34" charset="0"/>
              </a:rPr>
              <a:t>Next-Gen K-State</a:t>
            </a:r>
          </a:p>
        </p:txBody>
      </p:sp>
      <p:sp>
        <p:nvSpPr>
          <p:cNvPr id="8" name="Content Placeholder 2">
            <a:extLst>
              <a:ext uri="{FF2B5EF4-FFF2-40B4-BE49-F238E27FC236}">
                <a16:creationId xmlns:a16="http://schemas.microsoft.com/office/drawing/2014/main" id="{9D8E4174-0AAB-9FA8-41B1-2136A25EF793}"/>
              </a:ext>
            </a:extLst>
          </p:cNvPr>
          <p:cNvSpPr txBox="1">
            <a:spLocks/>
          </p:cNvSpPr>
          <p:nvPr/>
        </p:nvSpPr>
        <p:spPr>
          <a:xfrm>
            <a:off x="1621322" y="2925879"/>
            <a:ext cx="4193823" cy="67309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377"/>
            <a:r>
              <a:rPr lang="en-US" sz="4800" b="1">
                <a:solidFill>
                  <a:prstClr val="black"/>
                </a:solidFill>
              </a:rPr>
              <a:t>Questions? </a:t>
            </a:r>
          </a:p>
        </p:txBody>
      </p:sp>
      <p:cxnSp>
        <p:nvCxnSpPr>
          <p:cNvPr id="10" name="Straight Connector 9">
            <a:extLst>
              <a:ext uri="{FF2B5EF4-FFF2-40B4-BE49-F238E27FC236}">
                <a16:creationId xmlns:a16="http://schemas.microsoft.com/office/drawing/2014/main" id="{689DE6C8-A191-CAF0-395C-B37993B16A76}"/>
              </a:ext>
            </a:extLst>
          </p:cNvPr>
          <p:cNvCxnSpPr>
            <a:cxnSpLocks/>
          </p:cNvCxnSpPr>
          <p:nvPr/>
        </p:nvCxnSpPr>
        <p:spPr>
          <a:xfrm>
            <a:off x="1381432" y="3965297"/>
            <a:ext cx="4654349" cy="0"/>
          </a:xfrm>
          <a:prstGeom prst="line">
            <a:avLst/>
          </a:prstGeom>
          <a:ln w="76200">
            <a:solidFill>
              <a:srgbClr val="512888"/>
            </a:solidFill>
          </a:ln>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34E60B0E-683C-60AE-2CB2-747F86CFAA27}"/>
              </a:ext>
            </a:extLst>
          </p:cNvPr>
          <p:cNvPicPr>
            <a:picLocks noChangeAspect="1"/>
          </p:cNvPicPr>
          <p:nvPr/>
        </p:nvPicPr>
        <p:blipFill rotWithShape="1">
          <a:blip r:embed="rId4"/>
          <a:srcRect t="3235" b="3953"/>
          <a:stretch/>
        </p:blipFill>
        <p:spPr>
          <a:xfrm>
            <a:off x="7438145" y="2"/>
            <a:ext cx="4748897" cy="6679245"/>
          </a:xfrm>
          <a:prstGeom prst="rect">
            <a:avLst/>
          </a:prstGeom>
        </p:spPr>
      </p:pic>
    </p:spTree>
    <p:extLst>
      <p:ext uri="{BB962C8B-B14F-4D97-AF65-F5344CB8AC3E}">
        <p14:creationId xmlns:p14="http://schemas.microsoft.com/office/powerpoint/2010/main" val="216952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9" y="6183708"/>
            <a:ext cx="1483249" cy="347249"/>
          </a:xfrm>
          <a:prstGeom prst="rect">
            <a:avLst/>
          </a:prstGeom>
        </p:spPr>
      </p:pic>
      <p:sp>
        <p:nvSpPr>
          <p:cNvPr id="4" name="Rectangle 3">
            <a:extLst>
              <a:ext uri="{FF2B5EF4-FFF2-40B4-BE49-F238E27FC236}">
                <a16:creationId xmlns:a16="http://schemas.microsoft.com/office/drawing/2014/main" id="{17394ADC-CD77-4F1A-07A4-4455917DA001}"/>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0A12E35E-CDB1-E248-A96F-87FA9B691068}"/>
              </a:ext>
            </a:extLst>
          </p:cNvPr>
          <p:cNvSpPr txBox="1"/>
          <p:nvPr/>
        </p:nvSpPr>
        <p:spPr>
          <a:xfrm>
            <a:off x="6818161" y="6404247"/>
            <a:ext cx="5060515" cy="215444"/>
          </a:xfrm>
          <a:prstGeom prst="rect">
            <a:avLst/>
          </a:prstGeom>
          <a:noFill/>
        </p:spPr>
        <p:txBody>
          <a:bodyPr wrap="square" rtlCol="0">
            <a:spAutoFit/>
          </a:bodyPr>
          <a:lstStyle/>
          <a:p>
            <a:pPr algn="r" defTabSz="914377"/>
            <a:r>
              <a:rPr lang="en-US" sz="800" spc="300">
                <a:solidFill>
                  <a:srgbClr val="E7E6E6">
                    <a:lumMod val="50000"/>
                  </a:srgbClr>
                </a:solidFill>
                <a:latin typeface="Myriad Pro" panose="020B0503030403020204" pitchFamily="34" charset="0"/>
              </a:rPr>
              <a:t>Next-Gen K-State</a:t>
            </a:r>
          </a:p>
        </p:txBody>
      </p:sp>
      <p:sp>
        <p:nvSpPr>
          <p:cNvPr id="6" name="TextBox 5">
            <a:extLst>
              <a:ext uri="{FF2B5EF4-FFF2-40B4-BE49-F238E27FC236}">
                <a16:creationId xmlns:a16="http://schemas.microsoft.com/office/drawing/2014/main" id="{F2428CDF-0F22-4560-5B34-39FA0CE7E20E}"/>
              </a:ext>
            </a:extLst>
          </p:cNvPr>
          <p:cNvSpPr txBox="1"/>
          <p:nvPr/>
        </p:nvSpPr>
        <p:spPr>
          <a:xfrm>
            <a:off x="545056" y="508771"/>
            <a:ext cx="10202451" cy="707886"/>
          </a:xfrm>
          <a:prstGeom prst="rect">
            <a:avLst/>
          </a:prstGeom>
          <a:noFill/>
        </p:spPr>
        <p:txBody>
          <a:bodyPr wrap="square" rtlCol="0">
            <a:spAutoFit/>
          </a:bodyPr>
          <a:lstStyle/>
          <a:p>
            <a:pPr defTabSz="914377"/>
            <a:r>
              <a:rPr lang="en-US" sz="4000" b="1">
                <a:solidFill>
                  <a:srgbClr val="43266C"/>
                </a:solidFill>
              </a:rPr>
              <a:t>Next-Gen K-State</a:t>
            </a:r>
          </a:p>
        </p:txBody>
      </p:sp>
      <p:pic>
        <p:nvPicPr>
          <p:cNvPr id="10" name="Picture 9">
            <a:extLst>
              <a:ext uri="{FF2B5EF4-FFF2-40B4-BE49-F238E27FC236}">
                <a16:creationId xmlns:a16="http://schemas.microsoft.com/office/drawing/2014/main" id="{A02A42EB-FC57-C6DE-BF15-DBBD48976F3C}"/>
              </a:ext>
            </a:extLst>
          </p:cNvPr>
          <p:cNvPicPr>
            <a:picLocks noChangeAspect="1"/>
          </p:cNvPicPr>
          <p:nvPr/>
        </p:nvPicPr>
        <p:blipFill>
          <a:blip r:embed="rId4"/>
          <a:stretch>
            <a:fillRect/>
          </a:stretch>
        </p:blipFill>
        <p:spPr>
          <a:xfrm>
            <a:off x="1457325" y="1276211"/>
            <a:ext cx="3627896" cy="472525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34AFFD8-FA6F-6F89-B8A7-C1CD49F14E7C}"/>
              </a:ext>
            </a:extLst>
          </p:cNvPr>
          <p:cNvSpPr txBox="1"/>
          <p:nvPr/>
        </p:nvSpPr>
        <p:spPr>
          <a:xfrm>
            <a:off x="5646281" y="2286958"/>
            <a:ext cx="5968753" cy="3046988"/>
          </a:xfrm>
          <a:prstGeom prst="rect">
            <a:avLst/>
          </a:prstGeom>
          <a:noFill/>
        </p:spPr>
        <p:txBody>
          <a:bodyPr wrap="square" lIns="91440" tIns="45720" rIns="91440" bIns="45720" rtlCol="0" anchor="t">
            <a:spAutoFit/>
          </a:bodyPr>
          <a:lstStyle/>
          <a:p>
            <a:r>
              <a:rPr lang="en-US" sz="2400" b="1" dirty="0">
                <a:ea typeface="+mn-lt"/>
                <a:cs typeface="+mn-lt"/>
              </a:rPr>
              <a:t>Kansas State University will lead the nation as a next-generation land-grant university </a:t>
            </a:r>
            <a:r>
              <a:rPr lang="en-US" sz="2400" dirty="0">
                <a:ea typeface="+mn-lt"/>
                <a:cs typeface="+mn-lt"/>
              </a:rPr>
              <a:t>— setting the standard for inspiring learning, creativity, discovery and engagement that positively impacts society and transforms lives in Kansas and around the world.</a:t>
            </a:r>
          </a:p>
          <a:p>
            <a:endParaRPr lang="en-US" sz="2400" dirty="0">
              <a:ea typeface="Calibri" panose="020F0502020204030204"/>
              <a:cs typeface="Calibri" panose="020F0502020204030204"/>
            </a:endParaRPr>
          </a:p>
          <a:p>
            <a:endParaRPr lang="en-US" sz="2400" dirty="0">
              <a:ea typeface="Calibri" panose="020F0502020204030204"/>
              <a:cs typeface="Calibri" panose="020F0502020204030204"/>
            </a:endParaRPr>
          </a:p>
        </p:txBody>
      </p:sp>
    </p:spTree>
    <p:extLst>
      <p:ext uri="{BB962C8B-B14F-4D97-AF65-F5344CB8AC3E}">
        <p14:creationId xmlns:p14="http://schemas.microsoft.com/office/powerpoint/2010/main" val="87699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9" y="6183708"/>
            <a:ext cx="1483249" cy="347249"/>
          </a:xfrm>
          <a:prstGeom prst="rect">
            <a:avLst/>
          </a:prstGeom>
        </p:spPr>
      </p:pic>
      <p:sp>
        <p:nvSpPr>
          <p:cNvPr id="4" name="Rectangle 3">
            <a:extLst>
              <a:ext uri="{FF2B5EF4-FFF2-40B4-BE49-F238E27FC236}">
                <a16:creationId xmlns:a16="http://schemas.microsoft.com/office/drawing/2014/main" id="{17394ADC-CD77-4F1A-07A4-4455917DA001}"/>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0A12E35E-CDB1-E248-A96F-87FA9B691068}"/>
              </a:ext>
            </a:extLst>
          </p:cNvPr>
          <p:cNvSpPr txBox="1"/>
          <p:nvPr/>
        </p:nvSpPr>
        <p:spPr>
          <a:xfrm>
            <a:off x="6818161" y="6404247"/>
            <a:ext cx="5060515" cy="215444"/>
          </a:xfrm>
          <a:prstGeom prst="rect">
            <a:avLst/>
          </a:prstGeom>
          <a:noFill/>
        </p:spPr>
        <p:txBody>
          <a:bodyPr wrap="square" rtlCol="0">
            <a:spAutoFit/>
          </a:bodyPr>
          <a:lstStyle/>
          <a:p>
            <a:pPr algn="r" defTabSz="914377"/>
            <a:r>
              <a:rPr lang="en-US" sz="800" spc="300">
                <a:solidFill>
                  <a:srgbClr val="E7E6E6">
                    <a:lumMod val="50000"/>
                  </a:srgbClr>
                </a:solidFill>
                <a:latin typeface="Myriad Pro" panose="020B0503030403020204" pitchFamily="34" charset="0"/>
              </a:rPr>
              <a:t>Next-Gen K-State</a:t>
            </a:r>
          </a:p>
        </p:txBody>
      </p:sp>
      <p:sp>
        <p:nvSpPr>
          <p:cNvPr id="6" name="TextBox 5">
            <a:extLst>
              <a:ext uri="{FF2B5EF4-FFF2-40B4-BE49-F238E27FC236}">
                <a16:creationId xmlns:a16="http://schemas.microsoft.com/office/drawing/2014/main" id="{F2428CDF-0F22-4560-5B34-39FA0CE7E20E}"/>
              </a:ext>
            </a:extLst>
          </p:cNvPr>
          <p:cNvSpPr txBox="1"/>
          <p:nvPr/>
        </p:nvSpPr>
        <p:spPr>
          <a:xfrm>
            <a:off x="545056" y="508771"/>
            <a:ext cx="10202451" cy="707886"/>
          </a:xfrm>
          <a:prstGeom prst="rect">
            <a:avLst/>
          </a:prstGeom>
          <a:noFill/>
        </p:spPr>
        <p:txBody>
          <a:bodyPr wrap="square" rtlCol="0">
            <a:spAutoFit/>
          </a:bodyPr>
          <a:lstStyle/>
          <a:p>
            <a:pPr defTabSz="914377"/>
            <a:r>
              <a:rPr lang="en-US" sz="4000" b="1">
                <a:solidFill>
                  <a:srgbClr val="43266C"/>
                </a:solidFill>
              </a:rPr>
              <a:t>K-State Opportunity Agenda</a:t>
            </a:r>
          </a:p>
        </p:txBody>
      </p:sp>
      <p:pic>
        <p:nvPicPr>
          <p:cNvPr id="14" name="Graphic 13" descr="Influencer with solid fill">
            <a:extLst>
              <a:ext uri="{FF2B5EF4-FFF2-40B4-BE49-F238E27FC236}">
                <a16:creationId xmlns:a16="http://schemas.microsoft.com/office/drawing/2014/main" id="{F809AF85-0BE2-1CBD-1F88-11F703CC48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056" y="4881723"/>
            <a:ext cx="914400" cy="914400"/>
          </a:xfrm>
          <a:prstGeom prst="rect">
            <a:avLst/>
          </a:prstGeom>
          <a:effectLst>
            <a:outerShdw blurRad="50800" dist="38100" dir="2700000" algn="tl" rotWithShape="0">
              <a:prstClr val="black">
                <a:alpha val="40000"/>
              </a:prstClr>
            </a:outerShdw>
          </a:effectLst>
        </p:spPr>
      </p:pic>
      <p:pic>
        <p:nvPicPr>
          <p:cNvPr id="16" name="Graphic 15" descr="Internet Of Things with solid fill">
            <a:extLst>
              <a:ext uri="{FF2B5EF4-FFF2-40B4-BE49-F238E27FC236}">
                <a16:creationId xmlns:a16="http://schemas.microsoft.com/office/drawing/2014/main" id="{512049D8-AA98-AEDC-E625-2A5A3F5EFE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5056" y="3794096"/>
            <a:ext cx="914400" cy="914400"/>
          </a:xfrm>
          <a:prstGeom prst="rect">
            <a:avLst/>
          </a:prstGeom>
          <a:effectLst>
            <a:outerShdw blurRad="50800" dist="38100" dir="2700000" algn="tl" rotWithShape="0">
              <a:prstClr val="black">
                <a:alpha val="40000"/>
              </a:prstClr>
            </a:outerShdw>
          </a:effectLst>
        </p:spPr>
      </p:pic>
      <p:pic>
        <p:nvPicPr>
          <p:cNvPr id="18" name="Graphic 17" descr="Medical with solid fill">
            <a:extLst>
              <a:ext uri="{FF2B5EF4-FFF2-40B4-BE49-F238E27FC236}">
                <a16:creationId xmlns:a16="http://schemas.microsoft.com/office/drawing/2014/main" id="{BE0184D4-0D9F-1422-E00D-209E2F7434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5056" y="1395724"/>
            <a:ext cx="914400" cy="914400"/>
          </a:xfrm>
          <a:prstGeom prst="rect">
            <a:avLst/>
          </a:prstGeom>
          <a:effectLst>
            <a:outerShdw blurRad="50800" dist="38100" dir="2700000" algn="tl" rotWithShape="0">
              <a:prstClr val="black">
                <a:alpha val="40000"/>
              </a:prstClr>
            </a:outerShdw>
          </a:effectLst>
        </p:spPr>
      </p:pic>
      <p:pic>
        <p:nvPicPr>
          <p:cNvPr id="20" name="Graphic 19" descr="Leaky Tap with solid fill">
            <a:extLst>
              <a:ext uri="{FF2B5EF4-FFF2-40B4-BE49-F238E27FC236}">
                <a16:creationId xmlns:a16="http://schemas.microsoft.com/office/drawing/2014/main" id="{9E0D89C6-C3E9-7019-2AFA-5AE9391725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5056" y="2667149"/>
            <a:ext cx="914400" cy="91440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37801BD6-D2AE-BCE1-9FBB-77BD7A635066}"/>
              </a:ext>
            </a:extLst>
          </p:cNvPr>
          <p:cNvSpPr txBox="1"/>
          <p:nvPr/>
        </p:nvSpPr>
        <p:spPr>
          <a:xfrm>
            <a:off x="1736904" y="5001265"/>
            <a:ext cx="8551805" cy="872098"/>
          </a:xfrm>
          <a:prstGeom prst="rect">
            <a:avLst/>
          </a:prstGeom>
          <a:noFill/>
        </p:spPr>
        <p:txBody>
          <a:bodyPr wrap="square" rtlCol="0">
            <a:spAutoFit/>
          </a:bodyPr>
          <a:lstStyle/>
          <a:p>
            <a:pPr defTabSz="914377"/>
            <a:r>
              <a:rPr lang="en-US" sz="3200" b="1">
                <a:solidFill>
                  <a:prstClr val="black"/>
                </a:solidFill>
              </a:rPr>
              <a:t>Community Health and Well-Being</a:t>
            </a:r>
          </a:p>
          <a:p>
            <a:pPr marL="1066773" lvl="1" indent="-457189" defTabSz="914377">
              <a:buFont typeface="Arial" panose="020B0604020202020204" pitchFamily="34" charset="0"/>
              <a:buChar char="•"/>
            </a:pPr>
            <a:r>
              <a:rPr lang="en-US" sz="1867">
                <a:solidFill>
                  <a:prstClr val="black"/>
                </a:solidFill>
              </a:rPr>
              <a:t>K-State 105 – Economic Development Engine</a:t>
            </a:r>
          </a:p>
        </p:txBody>
      </p:sp>
      <p:sp>
        <p:nvSpPr>
          <p:cNvPr id="5" name="TextBox 4">
            <a:extLst>
              <a:ext uri="{FF2B5EF4-FFF2-40B4-BE49-F238E27FC236}">
                <a16:creationId xmlns:a16="http://schemas.microsoft.com/office/drawing/2014/main" id="{E3AC372C-8293-D0D2-3C1B-0AA691ED9E94}"/>
              </a:ext>
            </a:extLst>
          </p:cNvPr>
          <p:cNvSpPr txBox="1"/>
          <p:nvPr/>
        </p:nvSpPr>
        <p:spPr>
          <a:xfrm>
            <a:off x="1736904" y="2671670"/>
            <a:ext cx="6265547" cy="872098"/>
          </a:xfrm>
          <a:prstGeom prst="rect">
            <a:avLst/>
          </a:prstGeom>
          <a:noFill/>
        </p:spPr>
        <p:txBody>
          <a:bodyPr wrap="square" rtlCol="0">
            <a:spAutoFit/>
          </a:bodyPr>
          <a:lstStyle/>
          <a:p>
            <a:pPr defTabSz="914377"/>
            <a:r>
              <a:rPr lang="en-US" sz="3200" b="1" dirty="0">
                <a:solidFill>
                  <a:prstClr val="black"/>
                </a:solidFill>
              </a:rPr>
              <a:t>Sustainability</a:t>
            </a:r>
          </a:p>
          <a:p>
            <a:pPr marL="1066773" lvl="1" indent="-457189" defTabSz="914377">
              <a:buFont typeface="Arial" panose="020B0604020202020204" pitchFamily="34" charset="0"/>
              <a:buChar char="•"/>
            </a:pPr>
            <a:r>
              <a:rPr lang="en-US" sz="1867" dirty="0">
                <a:solidFill>
                  <a:prstClr val="black"/>
                </a:solidFill>
              </a:rPr>
              <a:t>Kansas Water Institute</a:t>
            </a:r>
          </a:p>
        </p:txBody>
      </p:sp>
      <p:sp>
        <p:nvSpPr>
          <p:cNvPr id="8" name="TextBox 7">
            <a:extLst>
              <a:ext uri="{FF2B5EF4-FFF2-40B4-BE49-F238E27FC236}">
                <a16:creationId xmlns:a16="http://schemas.microsoft.com/office/drawing/2014/main" id="{343B7DB3-F1C9-514F-1329-1E85197E8109}"/>
              </a:ext>
            </a:extLst>
          </p:cNvPr>
          <p:cNvSpPr txBox="1"/>
          <p:nvPr/>
        </p:nvSpPr>
        <p:spPr>
          <a:xfrm>
            <a:off x="1736904" y="1483105"/>
            <a:ext cx="8292169" cy="1159420"/>
          </a:xfrm>
          <a:prstGeom prst="rect">
            <a:avLst/>
          </a:prstGeom>
          <a:noFill/>
        </p:spPr>
        <p:txBody>
          <a:bodyPr wrap="square" rtlCol="0">
            <a:spAutoFit/>
          </a:bodyPr>
          <a:lstStyle/>
          <a:p>
            <a:pPr defTabSz="914377"/>
            <a:r>
              <a:rPr lang="en-US" sz="3200" b="1">
                <a:solidFill>
                  <a:prstClr val="black"/>
                </a:solidFill>
              </a:rPr>
              <a:t>Global Food Security and Biosecurity</a:t>
            </a:r>
          </a:p>
          <a:p>
            <a:pPr marL="1066773" lvl="1" indent="-457189" defTabSz="914377">
              <a:buFont typeface="Arial" panose="020B0604020202020204" pitchFamily="34" charset="0"/>
              <a:buChar char="•"/>
            </a:pPr>
            <a:r>
              <a:rPr lang="en-US" sz="1867">
                <a:solidFill>
                  <a:prstClr val="black"/>
                </a:solidFill>
              </a:rPr>
              <a:t>Ag Innovation Initiative</a:t>
            </a:r>
          </a:p>
          <a:p>
            <a:pPr marL="1066773" lvl="1" indent="-457189" defTabSz="914377">
              <a:buFont typeface="Arial" panose="020B0604020202020204" pitchFamily="34" charset="0"/>
              <a:buChar char="•"/>
            </a:pPr>
            <a:r>
              <a:rPr lang="en-US" sz="1867">
                <a:solidFill>
                  <a:prstClr val="black"/>
                </a:solidFill>
              </a:rPr>
              <a:t>Animal Diagnostic Lab</a:t>
            </a:r>
          </a:p>
        </p:txBody>
      </p:sp>
      <p:sp>
        <p:nvSpPr>
          <p:cNvPr id="10" name="TextBox 9">
            <a:extLst>
              <a:ext uri="{FF2B5EF4-FFF2-40B4-BE49-F238E27FC236}">
                <a16:creationId xmlns:a16="http://schemas.microsoft.com/office/drawing/2014/main" id="{9F2549CB-1F8F-6DD9-6669-7D50180BF7B7}"/>
              </a:ext>
            </a:extLst>
          </p:cNvPr>
          <p:cNvSpPr txBox="1"/>
          <p:nvPr/>
        </p:nvSpPr>
        <p:spPr>
          <a:xfrm>
            <a:off x="1736904" y="3805686"/>
            <a:ext cx="7039228" cy="872098"/>
          </a:xfrm>
          <a:prstGeom prst="rect">
            <a:avLst/>
          </a:prstGeom>
          <a:noFill/>
        </p:spPr>
        <p:txBody>
          <a:bodyPr wrap="square" rtlCol="0">
            <a:spAutoFit/>
          </a:bodyPr>
          <a:lstStyle/>
          <a:p>
            <a:pPr defTabSz="914377"/>
            <a:r>
              <a:rPr lang="en-US" sz="3200" b="1">
                <a:solidFill>
                  <a:prstClr val="black"/>
                </a:solidFill>
              </a:rPr>
              <a:t>Enabling Technologies</a:t>
            </a:r>
          </a:p>
          <a:p>
            <a:pPr marL="1066773" lvl="1" indent="-457189" defTabSz="914377">
              <a:buFont typeface="Arial" panose="020B0604020202020204" pitchFamily="34" charset="0"/>
              <a:buChar char="•"/>
            </a:pPr>
            <a:r>
              <a:rPr lang="en-US" sz="1867">
                <a:solidFill>
                  <a:prstClr val="black"/>
                </a:solidFill>
              </a:rPr>
              <a:t>Digital Ag/Data Analytics Institute</a:t>
            </a:r>
          </a:p>
        </p:txBody>
      </p:sp>
      <p:pic>
        <p:nvPicPr>
          <p:cNvPr id="9" name="Picture 8">
            <a:extLst>
              <a:ext uri="{FF2B5EF4-FFF2-40B4-BE49-F238E27FC236}">
                <a16:creationId xmlns:a16="http://schemas.microsoft.com/office/drawing/2014/main" id="{330B029C-5A23-2B3A-3800-CEECAEADFBEA}"/>
              </a:ext>
            </a:extLst>
          </p:cNvPr>
          <p:cNvPicPr>
            <a:picLocks noChangeAspect="1"/>
          </p:cNvPicPr>
          <p:nvPr/>
        </p:nvPicPr>
        <p:blipFill>
          <a:blip r:embed="rId12"/>
          <a:stretch>
            <a:fillRect/>
          </a:stretch>
        </p:blipFill>
        <p:spPr>
          <a:xfrm>
            <a:off x="8197530" y="2310124"/>
            <a:ext cx="3456124" cy="2916413"/>
          </a:xfrm>
          <a:prstGeom prst="rect">
            <a:avLst/>
          </a:prstGeom>
          <a:ln w="38100" cap="sq">
            <a:no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015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lIns="91440" tIns="45720" rIns="91440" bIns="45720" rtlCol="0" anchor="t">
            <a:spAutoFit/>
          </a:bodyPr>
          <a:lstStyle/>
          <a:p>
            <a:r>
              <a:rPr lang="en-US" sz="3600" b="1">
                <a:solidFill>
                  <a:srgbClr val="512888"/>
                </a:solidFill>
              </a:rPr>
              <a:t>K-State 105: Catalyzing Change</a:t>
            </a: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693D43-E6A0-2AA2-C486-8F02A3ED5BA3}"/>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pic>
        <p:nvPicPr>
          <p:cNvPr id="2" name="Picture 1">
            <a:extLst>
              <a:ext uri="{FF2B5EF4-FFF2-40B4-BE49-F238E27FC236}">
                <a16:creationId xmlns:a16="http://schemas.microsoft.com/office/drawing/2014/main" id="{9ACFBD5D-3EC9-58BA-ECE8-EADB53638338}"/>
              </a:ext>
            </a:extLst>
          </p:cNvPr>
          <p:cNvPicPr>
            <a:picLocks noChangeAspect="1"/>
          </p:cNvPicPr>
          <p:nvPr/>
        </p:nvPicPr>
        <p:blipFill>
          <a:blip r:embed="rId4"/>
          <a:srcRect/>
          <a:stretch/>
        </p:blipFill>
        <p:spPr>
          <a:xfrm>
            <a:off x="601424" y="1792227"/>
            <a:ext cx="8555102" cy="3292279"/>
          </a:xfrm>
          <a:prstGeom prst="rect">
            <a:avLst/>
          </a:prstGeom>
        </p:spPr>
      </p:pic>
      <p:sp>
        <p:nvSpPr>
          <p:cNvPr id="4" name="Oval 3">
            <a:extLst>
              <a:ext uri="{FF2B5EF4-FFF2-40B4-BE49-F238E27FC236}">
                <a16:creationId xmlns:a16="http://schemas.microsoft.com/office/drawing/2014/main" id="{71E537F2-E5E1-D4BA-93E8-9D4BA59C1643}"/>
              </a:ext>
            </a:extLst>
          </p:cNvPr>
          <p:cNvSpPr/>
          <p:nvPr/>
        </p:nvSpPr>
        <p:spPr>
          <a:xfrm>
            <a:off x="7412756" y="2313269"/>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FCC4DD-F73F-389A-CE29-9C99D6C3CFEF}"/>
              </a:ext>
            </a:extLst>
          </p:cNvPr>
          <p:cNvSpPr/>
          <p:nvPr/>
        </p:nvSpPr>
        <p:spPr>
          <a:xfrm>
            <a:off x="7385225" y="3135973"/>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4EE21D-D6FF-A434-EA61-81413B8E9602}"/>
              </a:ext>
            </a:extLst>
          </p:cNvPr>
          <p:cNvSpPr/>
          <p:nvPr/>
        </p:nvSpPr>
        <p:spPr>
          <a:xfrm>
            <a:off x="7532101" y="4297829"/>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47031D-1224-F91A-E972-AA49D61C2F75}"/>
              </a:ext>
            </a:extLst>
          </p:cNvPr>
          <p:cNvSpPr/>
          <p:nvPr/>
        </p:nvSpPr>
        <p:spPr>
          <a:xfrm>
            <a:off x="7504570" y="3830121"/>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2AC1876-8422-A193-AD39-9AEE594EBEDA}"/>
              </a:ext>
            </a:extLst>
          </p:cNvPr>
          <p:cNvSpPr/>
          <p:nvPr/>
        </p:nvSpPr>
        <p:spPr>
          <a:xfrm>
            <a:off x="7645371" y="4753569"/>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10FE0AE-28C1-7CA2-BF3B-520661BF45FC}"/>
              </a:ext>
            </a:extLst>
          </p:cNvPr>
          <p:cNvSpPr/>
          <p:nvPr/>
        </p:nvSpPr>
        <p:spPr>
          <a:xfrm>
            <a:off x="7617841" y="2758220"/>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805B2B-0A63-02E0-FCFD-EB84AEFBF044}"/>
              </a:ext>
            </a:extLst>
          </p:cNvPr>
          <p:cNvSpPr/>
          <p:nvPr/>
        </p:nvSpPr>
        <p:spPr>
          <a:xfrm>
            <a:off x="7323416" y="3526056"/>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C462C77-491C-9F8E-FF57-320110FEF663}"/>
              </a:ext>
            </a:extLst>
          </p:cNvPr>
          <p:cNvSpPr/>
          <p:nvPr/>
        </p:nvSpPr>
        <p:spPr>
          <a:xfrm>
            <a:off x="7945919" y="2051304"/>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3B59DD22-FE9B-644F-5F12-EFDC449876C7}"/>
              </a:ext>
            </a:extLst>
          </p:cNvPr>
          <p:cNvCxnSpPr>
            <a:cxnSpLocks/>
            <a:stCxn id="4" idx="2"/>
          </p:cNvCxnSpPr>
          <p:nvPr/>
        </p:nvCxnSpPr>
        <p:spPr>
          <a:xfrm flipV="1">
            <a:off x="7412756" y="2079654"/>
            <a:ext cx="560693" cy="261965"/>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2DDB0AFE-5409-B2BB-C066-5FF6FF210589}"/>
              </a:ext>
            </a:extLst>
          </p:cNvPr>
          <p:cNvCxnSpPr>
            <a:cxnSpLocks/>
            <a:stCxn id="23" idx="2"/>
            <a:endCxn id="45" idx="2"/>
          </p:cNvCxnSpPr>
          <p:nvPr/>
        </p:nvCxnSpPr>
        <p:spPr>
          <a:xfrm flipV="1">
            <a:off x="7323416" y="3218468"/>
            <a:ext cx="622503" cy="335938"/>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768156D-38F5-78FF-BDB5-D8741E868702}"/>
              </a:ext>
            </a:extLst>
          </p:cNvPr>
          <p:cNvCxnSpPr>
            <a:cxnSpLocks/>
            <a:endCxn id="23" idx="1"/>
          </p:cNvCxnSpPr>
          <p:nvPr/>
        </p:nvCxnSpPr>
        <p:spPr>
          <a:xfrm flipH="1">
            <a:off x="7331479" y="3160725"/>
            <a:ext cx="81275" cy="373634"/>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3B75A9B-F953-DFF7-3951-61DE8457CACE}"/>
              </a:ext>
            </a:extLst>
          </p:cNvPr>
          <p:cNvCxnSpPr>
            <a:cxnSpLocks/>
            <a:endCxn id="4" idx="5"/>
          </p:cNvCxnSpPr>
          <p:nvPr/>
        </p:nvCxnSpPr>
        <p:spPr>
          <a:xfrm flipH="1" flipV="1">
            <a:off x="7459753" y="2361666"/>
            <a:ext cx="182669" cy="419879"/>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60421BD-D125-0563-27B0-5BC6D14181B9}"/>
              </a:ext>
            </a:extLst>
          </p:cNvPr>
          <p:cNvCxnSpPr>
            <a:cxnSpLocks/>
            <a:stCxn id="10" idx="0"/>
            <a:endCxn id="23" idx="5"/>
          </p:cNvCxnSpPr>
          <p:nvPr/>
        </p:nvCxnSpPr>
        <p:spPr>
          <a:xfrm flipH="1" flipV="1">
            <a:off x="7370414" y="3574453"/>
            <a:ext cx="161687" cy="255667"/>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A5324B67-4BEE-603D-F23C-58312EBB8862}"/>
              </a:ext>
            </a:extLst>
          </p:cNvPr>
          <p:cNvCxnSpPr>
            <a:cxnSpLocks/>
            <a:endCxn id="46" idx="1"/>
          </p:cNvCxnSpPr>
          <p:nvPr/>
        </p:nvCxnSpPr>
        <p:spPr>
          <a:xfrm>
            <a:off x="7556593" y="4323300"/>
            <a:ext cx="397389" cy="245047"/>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0C5E911-D9BC-B6D4-ACDC-F12FF34983EA}"/>
              </a:ext>
            </a:extLst>
          </p:cNvPr>
          <p:cNvCxnSpPr>
            <a:cxnSpLocks/>
            <a:stCxn id="11" idx="0"/>
            <a:endCxn id="8" idx="4"/>
          </p:cNvCxnSpPr>
          <p:nvPr/>
        </p:nvCxnSpPr>
        <p:spPr>
          <a:xfrm flipH="1" flipV="1">
            <a:off x="7559632" y="4354530"/>
            <a:ext cx="113270" cy="399039"/>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670D98B2-0BED-3CD4-1485-236B22B79D55}"/>
              </a:ext>
            </a:extLst>
          </p:cNvPr>
          <p:cNvSpPr txBox="1"/>
          <p:nvPr/>
        </p:nvSpPr>
        <p:spPr>
          <a:xfrm>
            <a:off x="8031658" y="1268747"/>
            <a:ext cx="3573858" cy="4801314"/>
          </a:xfrm>
          <a:prstGeom prst="rect">
            <a:avLst/>
          </a:prstGeom>
          <a:noFill/>
        </p:spPr>
        <p:txBody>
          <a:bodyPr wrap="square" lIns="91440" tIns="45720" rIns="91440" bIns="45720" rtlCol="0" anchor="t">
            <a:spAutoFit/>
          </a:bodyPr>
          <a:lstStyle/>
          <a:p>
            <a:r>
              <a:rPr lang="en-US" dirty="0">
                <a:solidFill>
                  <a:srgbClr val="221E1F"/>
                </a:solidFill>
                <a:cs typeface="Helvetica"/>
              </a:rPr>
              <a:t>Leverage the </a:t>
            </a:r>
            <a:r>
              <a:rPr lang="en-US" b="1" dirty="0">
                <a:solidFill>
                  <a:srgbClr val="221E1F"/>
                </a:solidFill>
                <a:cs typeface="Helvetica"/>
              </a:rPr>
              <a:t>K-State Research and Extension</a:t>
            </a:r>
            <a:r>
              <a:rPr lang="en-US" dirty="0">
                <a:solidFill>
                  <a:srgbClr val="221E1F"/>
                </a:solidFill>
                <a:cs typeface="Helvetica"/>
              </a:rPr>
              <a:t> </a:t>
            </a:r>
            <a:r>
              <a:rPr lang="en-US" b="1" dirty="0">
                <a:solidFill>
                  <a:srgbClr val="221E1F"/>
                </a:solidFill>
                <a:cs typeface="Helvetica"/>
              </a:rPr>
              <a:t>network</a:t>
            </a:r>
            <a:r>
              <a:rPr lang="en-US" dirty="0">
                <a:solidFill>
                  <a:srgbClr val="221E1F"/>
                </a:solidFill>
                <a:cs typeface="Helvetica"/>
              </a:rPr>
              <a:t> to deliver the full breadth of Kansas State University into every corner of Kansas.</a:t>
            </a:r>
            <a:endParaRPr lang="en-US" dirty="0"/>
          </a:p>
          <a:p>
            <a:endParaRPr lang="en-US" dirty="0">
              <a:solidFill>
                <a:srgbClr val="221E1F"/>
              </a:solidFill>
              <a:cs typeface="Helvetica"/>
            </a:endParaRPr>
          </a:p>
          <a:p>
            <a:r>
              <a:rPr lang="en-US" b="1" dirty="0">
                <a:solidFill>
                  <a:srgbClr val="221E1F"/>
                </a:solidFill>
                <a:cs typeface="Helvetica"/>
              </a:rPr>
              <a:t>Partner with other state universities, community colleges and tech schools </a:t>
            </a:r>
            <a:r>
              <a:rPr lang="en-US" dirty="0">
                <a:solidFill>
                  <a:srgbClr val="221E1F"/>
                </a:solidFill>
                <a:cs typeface="Helvetica"/>
              </a:rPr>
              <a:t>to deliver solutions through our established K-State Research and Extension infrastructure.</a:t>
            </a:r>
          </a:p>
          <a:p>
            <a:endParaRPr lang="en-US" dirty="0">
              <a:solidFill>
                <a:srgbClr val="221E1F"/>
              </a:solidFill>
            </a:endParaRPr>
          </a:p>
          <a:p>
            <a:r>
              <a:rPr lang="en-US" b="1" dirty="0">
                <a:solidFill>
                  <a:srgbClr val="221E1F"/>
                </a:solidFill>
              </a:rPr>
              <a:t>Build additional capacities and strengths </a:t>
            </a:r>
            <a:r>
              <a:rPr lang="en-US" dirty="0">
                <a:solidFill>
                  <a:srgbClr val="221E1F"/>
                </a:solidFill>
              </a:rPr>
              <a:t>within the state by forging partnerships with non-profits, state agencies, industry and others.</a:t>
            </a:r>
          </a:p>
        </p:txBody>
      </p:sp>
      <p:sp>
        <p:nvSpPr>
          <p:cNvPr id="45" name="Oval 44">
            <a:extLst>
              <a:ext uri="{FF2B5EF4-FFF2-40B4-BE49-F238E27FC236}">
                <a16:creationId xmlns:a16="http://schemas.microsoft.com/office/drawing/2014/main" id="{0DE49E93-2062-3473-F396-ACC1A1B74C57}"/>
              </a:ext>
            </a:extLst>
          </p:cNvPr>
          <p:cNvSpPr/>
          <p:nvPr/>
        </p:nvSpPr>
        <p:spPr>
          <a:xfrm>
            <a:off x="7945919" y="3190118"/>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914B496-6D11-9E41-05F9-52920F71288D}"/>
              </a:ext>
            </a:extLst>
          </p:cNvPr>
          <p:cNvSpPr/>
          <p:nvPr/>
        </p:nvSpPr>
        <p:spPr>
          <a:xfrm>
            <a:off x="7945919" y="4560043"/>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36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p of the state of kansas&#10;&#10;Description automatically generated">
            <a:extLst>
              <a:ext uri="{FF2B5EF4-FFF2-40B4-BE49-F238E27FC236}">
                <a16:creationId xmlns:a16="http://schemas.microsoft.com/office/drawing/2014/main" id="{B8180079-0A62-1DFC-998F-DB768019C8C7}"/>
              </a:ext>
            </a:extLst>
          </p:cNvPr>
          <p:cNvPicPr>
            <a:picLocks noChangeAspect="1"/>
          </p:cNvPicPr>
          <p:nvPr/>
        </p:nvPicPr>
        <p:blipFill>
          <a:blip r:embed="rId3"/>
          <a:stretch>
            <a:fillRect/>
          </a:stretch>
        </p:blipFill>
        <p:spPr>
          <a:xfrm>
            <a:off x="610876" y="1278639"/>
            <a:ext cx="6861685" cy="4497571"/>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4"/>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lIns="91440" tIns="45720" rIns="91440" bIns="45720" rtlCol="0" anchor="t">
            <a:spAutoFit/>
          </a:bodyPr>
          <a:lstStyle/>
          <a:p>
            <a:r>
              <a:rPr lang="en-US" sz="3600" b="1">
                <a:solidFill>
                  <a:srgbClr val="512888"/>
                </a:solidFill>
              </a:rPr>
              <a:t>K-State 105: K-State Research and Extension</a:t>
            </a: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693D43-E6A0-2AA2-C486-8F02A3ED5BA3}"/>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sp>
        <p:nvSpPr>
          <p:cNvPr id="4" name="Oval 3">
            <a:extLst>
              <a:ext uri="{FF2B5EF4-FFF2-40B4-BE49-F238E27FC236}">
                <a16:creationId xmlns:a16="http://schemas.microsoft.com/office/drawing/2014/main" id="{71E537F2-E5E1-D4BA-93E8-9D4BA59C1643}"/>
              </a:ext>
            </a:extLst>
          </p:cNvPr>
          <p:cNvSpPr/>
          <p:nvPr/>
        </p:nvSpPr>
        <p:spPr>
          <a:xfrm>
            <a:off x="7412756" y="2313269"/>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FCC4DD-F73F-389A-CE29-9C99D6C3CFEF}"/>
              </a:ext>
            </a:extLst>
          </p:cNvPr>
          <p:cNvSpPr/>
          <p:nvPr/>
        </p:nvSpPr>
        <p:spPr>
          <a:xfrm>
            <a:off x="7385225" y="3135973"/>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44EE21D-D6FF-A434-EA61-81413B8E9602}"/>
              </a:ext>
            </a:extLst>
          </p:cNvPr>
          <p:cNvSpPr/>
          <p:nvPr/>
        </p:nvSpPr>
        <p:spPr>
          <a:xfrm>
            <a:off x="7532101" y="4297829"/>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47031D-1224-F91A-E972-AA49D61C2F75}"/>
              </a:ext>
            </a:extLst>
          </p:cNvPr>
          <p:cNvSpPr/>
          <p:nvPr/>
        </p:nvSpPr>
        <p:spPr>
          <a:xfrm>
            <a:off x="7504570" y="3830121"/>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2AC1876-8422-A193-AD39-9AEE594EBEDA}"/>
              </a:ext>
            </a:extLst>
          </p:cNvPr>
          <p:cNvSpPr/>
          <p:nvPr/>
        </p:nvSpPr>
        <p:spPr>
          <a:xfrm>
            <a:off x="7645371" y="4753569"/>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10FE0AE-28C1-7CA2-BF3B-520661BF45FC}"/>
              </a:ext>
            </a:extLst>
          </p:cNvPr>
          <p:cNvSpPr/>
          <p:nvPr/>
        </p:nvSpPr>
        <p:spPr>
          <a:xfrm>
            <a:off x="7617841" y="2758220"/>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805B2B-0A63-02E0-FCFD-EB84AEFBF044}"/>
              </a:ext>
            </a:extLst>
          </p:cNvPr>
          <p:cNvSpPr/>
          <p:nvPr/>
        </p:nvSpPr>
        <p:spPr>
          <a:xfrm>
            <a:off x="7323416" y="3526056"/>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C462C77-491C-9F8E-FF57-320110FEF663}"/>
              </a:ext>
            </a:extLst>
          </p:cNvPr>
          <p:cNvSpPr/>
          <p:nvPr/>
        </p:nvSpPr>
        <p:spPr>
          <a:xfrm>
            <a:off x="7945919" y="2051304"/>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3B59DD22-FE9B-644F-5F12-EFDC449876C7}"/>
              </a:ext>
            </a:extLst>
          </p:cNvPr>
          <p:cNvCxnSpPr>
            <a:cxnSpLocks/>
            <a:stCxn id="4" idx="2"/>
          </p:cNvCxnSpPr>
          <p:nvPr/>
        </p:nvCxnSpPr>
        <p:spPr>
          <a:xfrm flipV="1">
            <a:off x="7412756" y="2079654"/>
            <a:ext cx="560693" cy="261965"/>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2DDB0AFE-5409-B2BB-C066-5FF6FF210589}"/>
              </a:ext>
            </a:extLst>
          </p:cNvPr>
          <p:cNvCxnSpPr>
            <a:cxnSpLocks/>
            <a:stCxn id="23" idx="2"/>
            <a:endCxn id="45" idx="2"/>
          </p:cNvCxnSpPr>
          <p:nvPr/>
        </p:nvCxnSpPr>
        <p:spPr>
          <a:xfrm flipV="1">
            <a:off x="7323416" y="3218468"/>
            <a:ext cx="622503" cy="335938"/>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768156D-38F5-78FF-BDB5-D8741E868702}"/>
              </a:ext>
            </a:extLst>
          </p:cNvPr>
          <p:cNvCxnSpPr>
            <a:cxnSpLocks/>
            <a:endCxn id="23" idx="1"/>
          </p:cNvCxnSpPr>
          <p:nvPr/>
        </p:nvCxnSpPr>
        <p:spPr>
          <a:xfrm flipH="1">
            <a:off x="7331479" y="3160725"/>
            <a:ext cx="81275" cy="373634"/>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3B75A9B-F953-DFF7-3951-61DE8457CACE}"/>
              </a:ext>
            </a:extLst>
          </p:cNvPr>
          <p:cNvCxnSpPr>
            <a:cxnSpLocks/>
            <a:endCxn id="4" idx="5"/>
          </p:cNvCxnSpPr>
          <p:nvPr/>
        </p:nvCxnSpPr>
        <p:spPr>
          <a:xfrm flipH="1" flipV="1">
            <a:off x="7459753" y="2361666"/>
            <a:ext cx="182669" cy="419879"/>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60421BD-D125-0563-27B0-5BC6D14181B9}"/>
              </a:ext>
            </a:extLst>
          </p:cNvPr>
          <p:cNvCxnSpPr>
            <a:cxnSpLocks/>
            <a:stCxn id="10" idx="0"/>
            <a:endCxn id="23" idx="5"/>
          </p:cNvCxnSpPr>
          <p:nvPr/>
        </p:nvCxnSpPr>
        <p:spPr>
          <a:xfrm flipH="1" flipV="1">
            <a:off x="7370414" y="3574453"/>
            <a:ext cx="161687" cy="255667"/>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A5324B67-4BEE-603D-F23C-58312EBB8862}"/>
              </a:ext>
            </a:extLst>
          </p:cNvPr>
          <p:cNvCxnSpPr>
            <a:cxnSpLocks/>
            <a:endCxn id="46" idx="1"/>
          </p:cNvCxnSpPr>
          <p:nvPr/>
        </p:nvCxnSpPr>
        <p:spPr>
          <a:xfrm>
            <a:off x="7556593" y="4323300"/>
            <a:ext cx="397389" cy="245047"/>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0C5E911-D9BC-B6D4-ACDC-F12FF34983EA}"/>
              </a:ext>
            </a:extLst>
          </p:cNvPr>
          <p:cNvCxnSpPr>
            <a:cxnSpLocks/>
            <a:stCxn id="11" idx="0"/>
            <a:endCxn id="8" idx="4"/>
          </p:cNvCxnSpPr>
          <p:nvPr/>
        </p:nvCxnSpPr>
        <p:spPr>
          <a:xfrm flipH="1" flipV="1">
            <a:off x="7559632" y="4354530"/>
            <a:ext cx="113270" cy="399039"/>
          </a:xfrm>
          <a:prstGeom prst="line">
            <a:avLst/>
          </a:prstGeom>
          <a:ln w="3175">
            <a:solidFill>
              <a:srgbClr val="43266C"/>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670D98B2-0BED-3CD4-1485-236B22B79D55}"/>
              </a:ext>
            </a:extLst>
          </p:cNvPr>
          <p:cNvSpPr txBox="1"/>
          <p:nvPr/>
        </p:nvSpPr>
        <p:spPr>
          <a:xfrm>
            <a:off x="7977928" y="1487524"/>
            <a:ext cx="3435163" cy="4247317"/>
          </a:xfrm>
          <a:prstGeom prst="rect">
            <a:avLst/>
          </a:prstGeom>
          <a:noFill/>
        </p:spPr>
        <p:txBody>
          <a:bodyPr wrap="square" lIns="91440" tIns="45720" rIns="91440" bIns="45720" rtlCol="0" anchor="t">
            <a:spAutoFit/>
          </a:bodyPr>
          <a:lstStyle/>
          <a:p>
            <a:r>
              <a:rPr lang="en-US" dirty="0">
                <a:solidFill>
                  <a:srgbClr val="221E1F"/>
                </a:solidFill>
              </a:rPr>
              <a:t>Leverage the </a:t>
            </a:r>
            <a:r>
              <a:rPr lang="en-US" b="1" dirty="0">
                <a:solidFill>
                  <a:srgbClr val="221E1F"/>
                </a:solidFill>
              </a:rPr>
              <a:t>K-State Research and Extension</a:t>
            </a:r>
            <a:r>
              <a:rPr lang="en-US" dirty="0">
                <a:solidFill>
                  <a:srgbClr val="221E1F"/>
                </a:solidFill>
              </a:rPr>
              <a:t> </a:t>
            </a:r>
            <a:r>
              <a:rPr lang="en-US" b="1" dirty="0">
                <a:solidFill>
                  <a:srgbClr val="221E1F"/>
                </a:solidFill>
              </a:rPr>
              <a:t>network</a:t>
            </a:r>
            <a:r>
              <a:rPr lang="en-US" dirty="0">
                <a:solidFill>
                  <a:srgbClr val="221E1F"/>
                </a:solidFill>
              </a:rPr>
              <a:t> to deliver the full breadth of Kansas State University into every corner of Kansas.</a:t>
            </a:r>
          </a:p>
          <a:p>
            <a:endParaRPr lang="en-US" dirty="0">
              <a:solidFill>
                <a:srgbClr val="221E1F"/>
              </a:solidFill>
              <a:cs typeface="Helvetica"/>
            </a:endParaRPr>
          </a:p>
          <a:p>
            <a:r>
              <a:rPr lang="en-US" dirty="0">
                <a:solidFill>
                  <a:srgbClr val="221E1F"/>
                </a:solidFill>
                <a:cs typeface="Helvetica"/>
              </a:rPr>
              <a:t>We will model what a land-grant university can and should do to enhance prosperity for all Kansans.  </a:t>
            </a:r>
          </a:p>
          <a:p>
            <a:endParaRPr lang="en-US" dirty="0">
              <a:solidFill>
                <a:srgbClr val="221E1F"/>
              </a:solidFill>
              <a:cs typeface="Helvetica"/>
            </a:endParaRPr>
          </a:p>
          <a:p>
            <a:r>
              <a:rPr lang="en-US" dirty="0">
                <a:solidFill>
                  <a:srgbClr val="221E1F"/>
                </a:solidFill>
                <a:cs typeface="Helvetica"/>
              </a:rPr>
              <a:t>Our partners can deliver solutions through K-State Research and Extension. </a:t>
            </a:r>
          </a:p>
          <a:p>
            <a:endParaRPr lang="en-US" dirty="0">
              <a:solidFill>
                <a:srgbClr val="221E1F"/>
              </a:solidFill>
              <a:cs typeface="Helvetica"/>
            </a:endParaRPr>
          </a:p>
        </p:txBody>
      </p:sp>
      <p:sp>
        <p:nvSpPr>
          <p:cNvPr id="45" name="Oval 44">
            <a:extLst>
              <a:ext uri="{FF2B5EF4-FFF2-40B4-BE49-F238E27FC236}">
                <a16:creationId xmlns:a16="http://schemas.microsoft.com/office/drawing/2014/main" id="{0DE49E93-2062-3473-F396-ACC1A1B74C57}"/>
              </a:ext>
            </a:extLst>
          </p:cNvPr>
          <p:cNvSpPr/>
          <p:nvPr/>
        </p:nvSpPr>
        <p:spPr>
          <a:xfrm>
            <a:off x="7945919" y="3190118"/>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914B496-6D11-9E41-05F9-52920F71288D}"/>
              </a:ext>
            </a:extLst>
          </p:cNvPr>
          <p:cNvSpPr/>
          <p:nvPr/>
        </p:nvSpPr>
        <p:spPr>
          <a:xfrm>
            <a:off x="7945919" y="4560043"/>
            <a:ext cx="55060" cy="56700"/>
          </a:xfrm>
          <a:prstGeom prst="ellipse">
            <a:avLst/>
          </a:prstGeom>
          <a:solidFill>
            <a:srgbClr val="432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1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rrows around it&#10;&#10;Description automatically generated">
            <a:extLst>
              <a:ext uri="{FF2B5EF4-FFF2-40B4-BE49-F238E27FC236}">
                <a16:creationId xmlns:a16="http://schemas.microsoft.com/office/drawing/2014/main" id="{B4D96F47-42D1-22F2-09A0-C67DCD296DC9}"/>
              </a:ext>
            </a:extLst>
          </p:cNvPr>
          <p:cNvPicPr>
            <a:picLocks noChangeAspect="1"/>
          </p:cNvPicPr>
          <p:nvPr/>
        </p:nvPicPr>
        <p:blipFill>
          <a:blip r:embed="rId3"/>
          <a:stretch>
            <a:fillRect/>
          </a:stretch>
        </p:blipFill>
        <p:spPr>
          <a:xfrm>
            <a:off x="3412761" y="1070548"/>
            <a:ext cx="4442085" cy="4454577"/>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4"/>
          <a:stretch>
            <a:fillRect/>
          </a:stretch>
        </p:blipFill>
        <p:spPr>
          <a:xfrm>
            <a:off x="401007" y="6183706"/>
            <a:ext cx="1483249" cy="347249"/>
          </a:xfrm>
          <a:prstGeom prst="rect">
            <a:avLst/>
          </a:prstGeom>
        </p:spPr>
      </p:pic>
      <p:sp>
        <p:nvSpPr>
          <p:cNvPr id="14" name="TextBox 13">
            <a:extLst>
              <a:ext uri="{FF2B5EF4-FFF2-40B4-BE49-F238E27FC236}">
                <a16:creationId xmlns:a16="http://schemas.microsoft.com/office/drawing/2014/main" id="{1BA5D853-E1EA-2277-AA21-9B330CA382DC}"/>
              </a:ext>
            </a:extLst>
          </p:cNvPr>
          <p:cNvSpPr txBox="1"/>
          <p:nvPr/>
        </p:nvSpPr>
        <p:spPr>
          <a:xfrm>
            <a:off x="1733064" y="300503"/>
            <a:ext cx="7792323" cy="6001643"/>
          </a:xfrm>
          <a:prstGeom prst="rect">
            <a:avLst/>
          </a:prstGeom>
          <a:noFill/>
        </p:spPr>
        <p:txBody>
          <a:bodyPr wrap="square" lIns="91440" tIns="45720" rIns="91440" bIns="45720" rtlCol="0" anchor="t">
            <a:spAutoFit/>
          </a:bodyPr>
          <a:lstStyle/>
          <a:p>
            <a:pPr algn="ctr"/>
            <a:r>
              <a:rPr lang="en-US" sz="8800" b="1">
                <a:solidFill>
                  <a:schemeClr val="tx1">
                    <a:lumMod val="95000"/>
                    <a:lumOff val="5000"/>
                  </a:schemeClr>
                </a:solidFill>
                <a:effectLst/>
              </a:rPr>
              <a:t>SERVE</a:t>
            </a:r>
          </a:p>
          <a:p>
            <a:pPr algn="ctr"/>
            <a:endParaRPr lang="en-US" sz="4800">
              <a:solidFill>
                <a:schemeClr val="tx1">
                  <a:lumMod val="95000"/>
                  <a:lumOff val="5000"/>
                </a:schemeClr>
              </a:solidFill>
              <a:effectLst/>
            </a:endParaRPr>
          </a:p>
          <a:p>
            <a:pPr algn="ctr"/>
            <a:endParaRPr lang="en-US" sz="7200">
              <a:solidFill>
                <a:schemeClr val="tx1">
                  <a:lumMod val="95000"/>
                  <a:lumOff val="5000"/>
                </a:schemeClr>
              </a:solidFill>
              <a:effectLst/>
            </a:endParaRPr>
          </a:p>
          <a:p>
            <a:pPr algn="ctr"/>
            <a:endParaRPr lang="en-US" sz="8800" b="1">
              <a:solidFill>
                <a:schemeClr val="tx1">
                  <a:lumMod val="95000"/>
                  <a:lumOff val="5000"/>
                </a:schemeClr>
              </a:solidFill>
            </a:endParaRPr>
          </a:p>
          <a:p>
            <a:pPr algn="ctr"/>
            <a:r>
              <a:rPr lang="en-US" sz="8800" b="1">
                <a:solidFill>
                  <a:schemeClr val="tx1">
                    <a:lumMod val="95000"/>
                    <a:lumOff val="5000"/>
                  </a:schemeClr>
                </a:solidFill>
              </a:rPr>
              <a:t>DELIVER</a:t>
            </a:r>
            <a:endParaRPr lang="en-US" sz="2800" b="1">
              <a:solidFill>
                <a:schemeClr val="tx1">
                  <a:lumMod val="95000"/>
                  <a:lumOff val="5000"/>
                </a:schemeClr>
              </a:solidFill>
            </a:endParaRP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82C4FB-F91F-6B4E-ADA7-55179BED8620}"/>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spTree>
    <p:extLst>
      <p:ext uri="{BB962C8B-B14F-4D97-AF65-F5344CB8AC3E}">
        <p14:creationId xmlns:p14="http://schemas.microsoft.com/office/powerpoint/2010/main" val="18965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rtlCol="0">
            <a:spAutoFit/>
          </a:bodyPr>
          <a:lstStyle/>
          <a:p>
            <a:r>
              <a:rPr lang="en-US" sz="3600" b="1" dirty="0">
                <a:solidFill>
                  <a:srgbClr val="512888"/>
                </a:solidFill>
              </a:rPr>
              <a:t>K-State 105: All about partners</a:t>
            </a:r>
          </a:p>
        </p:txBody>
      </p:sp>
      <p:sp>
        <p:nvSpPr>
          <p:cNvPr id="14" name="TextBox 13">
            <a:extLst>
              <a:ext uri="{FF2B5EF4-FFF2-40B4-BE49-F238E27FC236}">
                <a16:creationId xmlns:a16="http://schemas.microsoft.com/office/drawing/2014/main" id="{1BA5D853-E1EA-2277-AA21-9B330CA382DC}"/>
              </a:ext>
            </a:extLst>
          </p:cNvPr>
          <p:cNvSpPr txBox="1"/>
          <p:nvPr/>
        </p:nvSpPr>
        <p:spPr>
          <a:xfrm>
            <a:off x="545054" y="1325827"/>
            <a:ext cx="10961146" cy="4216539"/>
          </a:xfrm>
          <a:prstGeom prst="rect">
            <a:avLst/>
          </a:prstGeom>
          <a:noFill/>
        </p:spPr>
        <p:txBody>
          <a:bodyPr wrap="square" lIns="91440" tIns="45720" rIns="91440" bIns="45720" rtlCol="0" anchor="t">
            <a:spAutoFit/>
          </a:bodyPr>
          <a:lstStyle/>
          <a:p>
            <a:r>
              <a:rPr lang="en-US" sz="2800" dirty="0">
                <a:solidFill>
                  <a:schemeClr val="tx1">
                    <a:lumMod val="95000"/>
                    <a:lumOff val="5000"/>
                  </a:schemeClr>
                </a:solidFill>
                <a:effectLst/>
              </a:rPr>
              <a:t>Leveraging the strength of partnerships </a:t>
            </a:r>
            <a:r>
              <a:rPr lang="en-US" sz="2800" b="1" i="1" dirty="0">
                <a:solidFill>
                  <a:srgbClr val="512888"/>
                </a:solidFill>
                <a:effectLst/>
              </a:rPr>
              <a:t>through and beyond</a:t>
            </a:r>
            <a:r>
              <a:rPr lang="en-US" sz="2800" dirty="0">
                <a:solidFill>
                  <a:srgbClr val="512888"/>
                </a:solidFill>
              </a:rPr>
              <a:t> </a:t>
            </a:r>
            <a:r>
              <a:rPr lang="en-US" sz="2800" dirty="0"/>
              <a:t>the </a:t>
            </a:r>
          </a:p>
          <a:p>
            <a:r>
              <a:rPr lang="en-US" sz="2800" dirty="0">
                <a:solidFill>
                  <a:schemeClr val="tx1">
                    <a:lumMod val="95000"/>
                    <a:lumOff val="5000"/>
                  </a:schemeClr>
                </a:solidFill>
                <a:effectLst/>
              </a:rPr>
              <a:t>K-State Research and Extension presence in </a:t>
            </a:r>
            <a:r>
              <a:rPr lang="en-US" sz="2800" b="1" i="1" dirty="0">
                <a:solidFill>
                  <a:srgbClr val="512888"/>
                </a:solidFill>
                <a:effectLst/>
              </a:rPr>
              <a:t>all 105 Kansas counties</a:t>
            </a:r>
            <a:r>
              <a:rPr lang="en-US" sz="2800" dirty="0">
                <a:solidFill>
                  <a:schemeClr val="tx1">
                    <a:lumMod val="95000"/>
                    <a:lumOff val="5000"/>
                  </a:schemeClr>
                </a:solidFill>
                <a:effectLst/>
              </a:rPr>
              <a:t>, Kansas State University will lean into its land-grant mission </a:t>
            </a:r>
            <a:r>
              <a:rPr lang="en-US" sz="2800" dirty="0">
                <a:solidFill>
                  <a:schemeClr val="tx1">
                    <a:lumMod val="95000"/>
                    <a:lumOff val="5000"/>
                  </a:schemeClr>
                </a:solidFill>
              </a:rPr>
              <a:t>of serving Kansas communities by:</a:t>
            </a:r>
          </a:p>
          <a:p>
            <a:endParaRPr lang="en-US" sz="2400" dirty="0">
              <a:solidFill>
                <a:schemeClr val="tx1">
                  <a:lumMod val="95000"/>
                  <a:lumOff val="5000"/>
                </a:schemeClr>
              </a:solidFill>
            </a:endParaRPr>
          </a:p>
          <a:p>
            <a:pPr marL="742950" lvl="1" indent="-285750">
              <a:buFont typeface="Arial" panose="020B0604020202020204" pitchFamily="34" charset="0"/>
              <a:buChar char="•"/>
            </a:pPr>
            <a:r>
              <a:rPr lang="en-US" sz="2800" b="1" i="1" dirty="0">
                <a:solidFill>
                  <a:srgbClr val="512888"/>
                </a:solidFill>
                <a:effectLst/>
              </a:rPr>
              <a:t>Growing economic </a:t>
            </a:r>
            <a:r>
              <a:rPr lang="en-US" sz="2800" b="1" i="1" dirty="0">
                <a:solidFill>
                  <a:srgbClr val="512888"/>
                </a:solidFill>
              </a:rPr>
              <a:t>p</a:t>
            </a:r>
            <a:r>
              <a:rPr lang="en-US" sz="2800" b="1" i="1" dirty="0">
                <a:solidFill>
                  <a:srgbClr val="512888"/>
                </a:solidFill>
                <a:effectLst/>
              </a:rPr>
              <a:t>rosperity.</a:t>
            </a:r>
          </a:p>
          <a:p>
            <a:pPr marL="742950" lvl="1" indent="-285750">
              <a:buFont typeface="Arial" panose="020B0604020202020204" pitchFamily="34" charset="0"/>
              <a:buChar char="•"/>
            </a:pPr>
            <a:r>
              <a:rPr lang="en-US" sz="2800" b="1" i="1" dirty="0">
                <a:solidFill>
                  <a:srgbClr val="512888"/>
                </a:solidFill>
                <a:effectLst/>
              </a:rPr>
              <a:t>Increasing educational </a:t>
            </a:r>
            <a:r>
              <a:rPr lang="en-US" sz="2800" b="1" i="1" dirty="0">
                <a:solidFill>
                  <a:srgbClr val="512888"/>
                </a:solidFill>
              </a:rPr>
              <a:t>a</a:t>
            </a:r>
            <a:r>
              <a:rPr lang="en-US" sz="2800" b="1" i="1" dirty="0">
                <a:solidFill>
                  <a:srgbClr val="512888"/>
                </a:solidFill>
                <a:effectLst/>
              </a:rPr>
              <a:t>ccess.</a:t>
            </a:r>
            <a:endParaRPr lang="en-US" sz="2800" dirty="0">
              <a:solidFill>
                <a:srgbClr val="512888"/>
              </a:solidFill>
              <a:effectLst/>
            </a:endParaRPr>
          </a:p>
          <a:p>
            <a:pPr marL="742950" lvl="1" indent="-285750">
              <a:buFont typeface="Arial" panose="020B0604020202020204" pitchFamily="34" charset="0"/>
              <a:buChar char="•"/>
            </a:pPr>
            <a:r>
              <a:rPr lang="en-US" sz="2800" b="1" i="1" dirty="0">
                <a:solidFill>
                  <a:srgbClr val="512888"/>
                </a:solidFill>
              </a:rPr>
              <a:t>Improving health and well-being.</a:t>
            </a:r>
            <a:endParaRPr lang="en-US" sz="2800" b="1" i="1" dirty="0">
              <a:solidFill>
                <a:srgbClr val="43266C"/>
              </a:solidFill>
              <a:effectLst/>
            </a:endParaRPr>
          </a:p>
          <a:p>
            <a:pPr lvl="1"/>
            <a:endParaRPr lang="en-US" sz="2400" dirty="0">
              <a:solidFill>
                <a:schemeClr val="tx1">
                  <a:lumMod val="95000"/>
                  <a:lumOff val="5000"/>
                </a:schemeClr>
              </a:solidFill>
              <a:effectLst/>
            </a:endParaRPr>
          </a:p>
          <a:p>
            <a:pPr marL="0" indent="0">
              <a:buNone/>
            </a:pPr>
            <a:endParaRPr lang="en-US" sz="2400" dirty="0">
              <a:solidFill>
                <a:schemeClr val="tx1">
                  <a:lumMod val="95000"/>
                  <a:lumOff val="5000"/>
                </a:schemeClr>
              </a:solidFill>
              <a:effectLst/>
            </a:endParaRP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82C4FB-F91F-6B4E-ADA7-55179BED8620}"/>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spTree>
    <p:extLst>
      <p:ext uri="{BB962C8B-B14F-4D97-AF65-F5344CB8AC3E}">
        <p14:creationId xmlns:p14="http://schemas.microsoft.com/office/powerpoint/2010/main" val="381737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7" y="6183706"/>
            <a:ext cx="1483249" cy="347249"/>
          </a:xfrm>
          <a:prstGeom prst="rect">
            <a:avLst/>
          </a:prstGeom>
        </p:spPr>
      </p:pic>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lIns="91440" tIns="45720" rIns="91440" bIns="45720" rtlCol="0" anchor="t">
            <a:spAutoFit/>
          </a:bodyPr>
          <a:lstStyle/>
          <a:p>
            <a:r>
              <a:rPr lang="en-US" sz="3600" b="1">
                <a:solidFill>
                  <a:srgbClr val="512888"/>
                </a:solidFill>
              </a:rPr>
              <a:t>A statewide small business initiative</a:t>
            </a:r>
            <a:endParaRPr lang="en-US">
              <a:solidFill>
                <a:srgbClr val="512888"/>
              </a:solidFill>
            </a:endParaRPr>
          </a:p>
        </p:txBody>
      </p:sp>
      <p:sp>
        <p:nvSpPr>
          <p:cNvPr id="20" name="Rectangle 19">
            <a:extLst>
              <a:ext uri="{FF2B5EF4-FFF2-40B4-BE49-F238E27FC236}">
                <a16:creationId xmlns:a16="http://schemas.microsoft.com/office/drawing/2014/main" id="{5B40DA1A-4669-EF19-D94E-1D5EC52AD242}"/>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693D43-E6A0-2AA2-C486-8F02A3ED5BA3}"/>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sp>
        <p:nvSpPr>
          <p:cNvPr id="5" name="TextBox 4">
            <a:extLst>
              <a:ext uri="{FF2B5EF4-FFF2-40B4-BE49-F238E27FC236}">
                <a16:creationId xmlns:a16="http://schemas.microsoft.com/office/drawing/2014/main" id="{30783E2D-0294-34AB-51B6-CE6EA55E68F8}"/>
              </a:ext>
            </a:extLst>
          </p:cNvPr>
          <p:cNvSpPr txBox="1"/>
          <p:nvPr/>
        </p:nvSpPr>
        <p:spPr>
          <a:xfrm>
            <a:off x="6456515" y="1851741"/>
            <a:ext cx="28431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p:txBody>
      </p:sp>
      <p:sp>
        <p:nvSpPr>
          <p:cNvPr id="8" name="TextBox 7">
            <a:extLst>
              <a:ext uri="{FF2B5EF4-FFF2-40B4-BE49-F238E27FC236}">
                <a16:creationId xmlns:a16="http://schemas.microsoft.com/office/drawing/2014/main" id="{16E17005-BF85-80C6-827D-1ACE7CB514A0}"/>
              </a:ext>
            </a:extLst>
          </p:cNvPr>
          <p:cNvSpPr txBox="1"/>
          <p:nvPr/>
        </p:nvSpPr>
        <p:spPr>
          <a:xfrm>
            <a:off x="555533" y="1885864"/>
            <a:ext cx="4223208"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Calibri"/>
                <a:cs typeface="Calibri"/>
              </a:rPr>
              <a:t>We believe all Kansas communities — </a:t>
            </a:r>
            <a:r>
              <a:rPr lang="en-US" sz="2000" b="1" dirty="0">
                <a:ea typeface="Calibri"/>
                <a:cs typeface="Calibri"/>
              </a:rPr>
              <a:t>urban and rural</a:t>
            </a:r>
            <a:r>
              <a:rPr lang="en-US" sz="2000" dirty="0">
                <a:ea typeface="Calibri"/>
                <a:cs typeface="Calibri"/>
              </a:rPr>
              <a:t> — can experience economic growth through locally driven entrepreneurial small business growth strategies.</a:t>
            </a:r>
            <a:endParaRPr lang="en-US" sz="2000" dirty="0">
              <a:cs typeface="Helvetica"/>
            </a:endParaRPr>
          </a:p>
          <a:p>
            <a:endParaRPr lang="en-US" sz="2000" dirty="0">
              <a:ea typeface="Calibri"/>
              <a:cs typeface="Helvetica"/>
            </a:endParaRPr>
          </a:p>
          <a:p>
            <a:r>
              <a:rPr lang="en-US" sz="2000" dirty="0">
                <a:ea typeface="Calibri"/>
                <a:cs typeface="Helvetica"/>
              </a:rPr>
              <a:t>With its presence in all 105 counties, K-State is uniquely positioned to create a </a:t>
            </a:r>
            <a:r>
              <a:rPr lang="en-US" sz="2000" b="1" dirty="0">
                <a:ea typeface="Calibri"/>
                <a:cs typeface="Helvetica"/>
              </a:rPr>
              <a:t>statewide small business initiative</a:t>
            </a:r>
            <a:r>
              <a:rPr lang="en-US" sz="2000" dirty="0">
                <a:ea typeface="Calibri"/>
                <a:cs typeface="Helvetica"/>
              </a:rPr>
              <a:t>.</a:t>
            </a:r>
            <a:endParaRPr lang="en-US" sz="2000" dirty="0"/>
          </a:p>
          <a:p>
            <a:endParaRPr lang="en-US" sz="1500" dirty="0">
              <a:ea typeface="Calibri"/>
              <a:cs typeface="Helvetica"/>
            </a:endParaRPr>
          </a:p>
        </p:txBody>
      </p:sp>
      <p:sp>
        <p:nvSpPr>
          <p:cNvPr id="10" name="TextBox 9">
            <a:extLst>
              <a:ext uri="{FF2B5EF4-FFF2-40B4-BE49-F238E27FC236}">
                <a16:creationId xmlns:a16="http://schemas.microsoft.com/office/drawing/2014/main" id="{96F9B9A9-1811-45E8-91A4-1FD078BB9FFD}"/>
              </a:ext>
            </a:extLst>
          </p:cNvPr>
          <p:cNvSpPr txBox="1"/>
          <p:nvPr/>
        </p:nvSpPr>
        <p:spPr>
          <a:xfrm>
            <a:off x="555533" y="1157110"/>
            <a:ext cx="1124246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Helvetica"/>
              </a:rPr>
              <a:t>In the last </a:t>
            </a:r>
            <a:r>
              <a:rPr lang="en-US" sz="2000" b="1">
                <a:cs typeface="Helvetica"/>
              </a:rPr>
              <a:t>25 years</a:t>
            </a:r>
            <a:r>
              <a:rPr lang="en-US" sz="2000">
                <a:cs typeface="Helvetica"/>
              </a:rPr>
              <a:t>, </a:t>
            </a:r>
            <a:r>
              <a:rPr lang="en-US" sz="2000" b="1">
                <a:cs typeface="Helvetica"/>
              </a:rPr>
              <a:t>66%</a:t>
            </a:r>
            <a:r>
              <a:rPr lang="en-US" sz="2000">
                <a:cs typeface="Helvetica"/>
              </a:rPr>
              <a:t> of all new U.S. job creation has come from small business.</a:t>
            </a:r>
          </a:p>
          <a:p>
            <a:endParaRPr lang="en-US" sz="1600">
              <a:cs typeface="Helvetica"/>
            </a:endParaRPr>
          </a:p>
          <a:p>
            <a:endParaRPr lang="en-US" sz="2000">
              <a:ea typeface="Calibri"/>
              <a:cs typeface="Calibri"/>
            </a:endParaRPr>
          </a:p>
        </p:txBody>
      </p:sp>
      <p:pic>
        <p:nvPicPr>
          <p:cNvPr id="11" name="Picture 10" descr="A circular ceiling with a glass dome&#10;&#10;Description automatically generated">
            <a:extLst>
              <a:ext uri="{FF2B5EF4-FFF2-40B4-BE49-F238E27FC236}">
                <a16:creationId xmlns:a16="http://schemas.microsoft.com/office/drawing/2014/main" id="{B7B28D3A-C375-22E7-96EB-3CB976AC1D91}"/>
              </a:ext>
            </a:extLst>
          </p:cNvPr>
          <p:cNvPicPr>
            <a:picLocks noChangeAspect="1"/>
          </p:cNvPicPr>
          <p:nvPr/>
        </p:nvPicPr>
        <p:blipFill rotWithShape="1">
          <a:blip r:embed="rId4"/>
          <a:srcRect l="7183" r="5050" b="8446"/>
          <a:stretch/>
        </p:blipFill>
        <p:spPr>
          <a:xfrm>
            <a:off x="5329993" y="1572608"/>
            <a:ext cx="6306474" cy="4375875"/>
          </a:xfrm>
          <a:prstGeom prst="rect">
            <a:avLst/>
          </a:prstGeom>
        </p:spPr>
      </p:pic>
    </p:spTree>
    <p:extLst>
      <p:ext uri="{BB962C8B-B14F-4D97-AF65-F5344CB8AC3E}">
        <p14:creationId xmlns:p14="http://schemas.microsoft.com/office/powerpoint/2010/main" val="120899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0C584934-A21A-43CA-AF2E-CC822A323CA4}"/>
              </a:ext>
            </a:extLst>
          </p:cNvPr>
          <p:cNvPicPr>
            <a:picLocks noChangeAspect="1"/>
          </p:cNvPicPr>
          <p:nvPr/>
        </p:nvPicPr>
        <p:blipFill>
          <a:blip r:embed="rId3"/>
          <a:stretch>
            <a:fillRect/>
          </a:stretch>
        </p:blipFill>
        <p:spPr>
          <a:xfrm>
            <a:off x="401007" y="6183706"/>
            <a:ext cx="1483249" cy="347249"/>
          </a:xfrm>
          <a:prstGeom prst="rect">
            <a:avLst/>
          </a:prstGeom>
        </p:spPr>
      </p:pic>
      <p:sp>
        <p:nvSpPr>
          <p:cNvPr id="8" name="TextBox 7">
            <a:extLst>
              <a:ext uri="{FF2B5EF4-FFF2-40B4-BE49-F238E27FC236}">
                <a16:creationId xmlns:a16="http://schemas.microsoft.com/office/drawing/2014/main" id="{C4F43C72-3D65-102B-C391-93EB10EC9793}"/>
              </a:ext>
            </a:extLst>
          </p:cNvPr>
          <p:cNvSpPr txBox="1"/>
          <p:nvPr/>
        </p:nvSpPr>
        <p:spPr>
          <a:xfrm>
            <a:off x="6818161" y="6404247"/>
            <a:ext cx="5060515" cy="184666"/>
          </a:xfrm>
          <a:prstGeom prst="rect">
            <a:avLst/>
          </a:prstGeom>
          <a:noFill/>
        </p:spPr>
        <p:txBody>
          <a:bodyPr wrap="square" rtlCol="0">
            <a:spAutoFit/>
          </a:bodyPr>
          <a:lstStyle/>
          <a:p>
            <a:pPr algn="r"/>
            <a:r>
              <a:rPr lang="en-US" sz="600" i="1" spc="300">
                <a:solidFill>
                  <a:schemeClr val="bg2">
                    <a:lumMod val="50000"/>
                  </a:schemeClr>
                </a:solidFill>
                <a:latin typeface="Myriad Pro" panose="020B0503030403020204" pitchFamily="34" charset="0"/>
              </a:rPr>
              <a:t>K-STATE 105: AN ECONOMIC GROWTH AND ADVANCEMENT INITIATIVE</a:t>
            </a:r>
          </a:p>
        </p:txBody>
      </p:sp>
      <p:sp>
        <p:nvSpPr>
          <p:cNvPr id="9" name="TextBox 8">
            <a:extLst>
              <a:ext uri="{FF2B5EF4-FFF2-40B4-BE49-F238E27FC236}">
                <a16:creationId xmlns:a16="http://schemas.microsoft.com/office/drawing/2014/main" id="{A794189A-A16F-724C-EB94-C3E44B1EA10F}"/>
              </a:ext>
            </a:extLst>
          </p:cNvPr>
          <p:cNvSpPr txBox="1"/>
          <p:nvPr/>
        </p:nvSpPr>
        <p:spPr>
          <a:xfrm>
            <a:off x="545056" y="508771"/>
            <a:ext cx="10202450" cy="646331"/>
          </a:xfrm>
          <a:prstGeom prst="rect">
            <a:avLst/>
          </a:prstGeom>
          <a:noFill/>
        </p:spPr>
        <p:txBody>
          <a:bodyPr wrap="square" rtlCol="0">
            <a:spAutoFit/>
          </a:bodyPr>
          <a:lstStyle/>
          <a:p>
            <a:r>
              <a:rPr lang="en-US" sz="3600" b="1">
                <a:solidFill>
                  <a:srgbClr val="512888"/>
                </a:solidFill>
              </a:rPr>
              <a:t>K-State 105 = Economic prosperity in Kansas</a:t>
            </a:r>
          </a:p>
        </p:txBody>
      </p:sp>
      <p:pic>
        <p:nvPicPr>
          <p:cNvPr id="11" name="Picture 10" descr="Graphical user interface, application, Teams&#10;&#10;Description automatically generated">
            <a:extLst>
              <a:ext uri="{FF2B5EF4-FFF2-40B4-BE49-F238E27FC236}">
                <a16:creationId xmlns:a16="http://schemas.microsoft.com/office/drawing/2014/main" id="{C46F0062-65BE-69B1-4C2A-60C021E9AD6D}"/>
              </a:ext>
            </a:extLst>
          </p:cNvPr>
          <p:cNvPicPr>
            <a:picLocks noChangeAspect="1"/>
          </p:cNvPicPr>
          <p:nvPr/>
        </p:nvPicPr>
        <p:blipFill rotWithShape="1">
          <a:blip r:embed="rId4"/>
          <a:srcRect l="32813" t="15787" r="32765" b="17180"/>
          <a:stretch/>
        </p:blipFill>
        <p:spPr>
          <a:xfrm>
            <a:off x="590308" y="1597678"/>
            <a:ext cx="2287337" cy="2969594"/>
          </a:xfrm>
          <a:prstGeom prst="rect">
            <a:avLst/>
          </a:prstGeom>
        </p:spPr>
      </p:pic>
      <p:pic>
        <p:nvPicPr>
          <p:cNvPr id="13" name="Picture 12" descr="A picture containing text, electronics, screenshot, display&#10;&#10;Description automatically generated">
            <a:extLst>
              <a:ext uri="{FF2B5EF4-FFF2-40B4-BE49-F238E27FC236}">
                <a16:creationId xmlns:a16="http://schemas.microsoft.com/office/drawing/2014/main" id="{BC0311A1-E719-7C1F-4C71-279BF0464517}"/>
              </a:ext>
            </a:extLst>
          </p:cNvPr>
          <p:cNvPicPr>
            <a:picLocks noChangeAspect="1"/>
          </p:cNvPicPr>
          <p:nvPr/>
        </p:nvPicPr>
        <p:blipFill rotWithShape="1">
          <a:blip r:embed="rId5"/>
          <a:srcRect t="-132" r="14286" b="278"/>
          <a:stretch/>
        </p:blipFill>
        <p:spPr>
          <a:xfrm>
            <a:off x="6029311" y="900952"/>
            <a:ext cx="5773606" cy="4484043"/>
          </a:xfrm>
          <a:prstGeom prst="rect">
            <a:avLst/>
          </a:prstGeom>
        </p:spPr>
      </p:pic>
      <p:sp>
        <p:nvSpPr>
          <p:cNvPr id="14" name="TextBox 13">
            <a:extLst>
              <a:ext uri="{FF2B5EF4-FFF2-40B4-BE49-F238E27FC236}">
                <a16:creationId xmlns:a16="http://schemas.microsoft.com/office/drawing/2014/main" id="{1BA5D853-E1EA-2277-AA21-9B330CA382DC}"/>
              </a:ext>
            </a:extLst>
          </p:cNvPr>
          <p:cNvSpPr txBox="1"/>
          <p:nvPr/>
        </p:nvSpPr>
        <p:spPr>
          <a:xfrm>
            <a:off x="0" y="5207760"/>
            <a:ext cx="12192000" cy="830997"/>
          </a:xfrm>
          <a:prstGeom prst="rect">
            <a:avLst/>
          </a:prstGeom>
          <a:noFill/>
        </p:spPr>
        <p:txBody>
          <a:bodyPr wrap="square" lIns="91440" tIns="45720" rIns="91440" bIns="45720" rtlCol="0" anchor="t">
            <a:spAutoFit/>
          </a:bodyPr>
          <a:lstStyle/>
          <a:p>
            <a:pPr algn="ctr"/>
            <a:r>
              <a:rPr lang="en-US" sz="2400" b="1">
                <a:solidFill>
                  <a:srgbClr val="512888"/>
                </a:solidFill>
              </a:rPr>
              <a:t>Aim to create 3000 direct new jobs and </a:t>
            </a:r>
            <a:endParaRPr lang="en-US">
              <a:solidFill>
                <a:srgbClr val="512888"/>
              </a:solidFill>
            </a:endParaRPr>
          </a:p>
          <a:p>
            <a:pPr algn="ctr"/>
            <a:r>
              <a:rPr lang="en-US" sz="2400" b="1">
                <a:solidFill>
                  <a:srgbClr val="512888"/>
                </a:solidFill>
              </a:rPr>
              <a:t>attract $3 Billion in new Kansas investments by 2030.</a:t>
            </a:r>
            <a:endParaRPr lang="en-US">
              <a:solidFill>
                <a:srgbClr val="512888"/>
              </a:solidFill>
            </a:endParaRPr>
          </a:p>
        </p:txBody>
      </p:sp>
      <p:pic>
        <p:nvPicPr>
          <p:cNvPr id="15" name="Picture 14">
            <a:extLst>
              <a:ext uri="{FF2B5EF4-FFF2-40B4-BE49-F238E27FC236}">
                <a16:creationId xmlns:a16="http://schemas.microsoft.com/office/drawing/2014/main" id="{1C7AD827-39F5-F683-D324-BBBFC7EDF573}"/>
              </a:ext>
            </a:extLst>
          </p:cNvPr>
          <p:cNvPicPr>
            <a:picLocks noChangeAspect="1"/>
          </p:cNvPicPr>
          <p:nvPr/>
        </p:nvPicPr>
        <p:blipFill>
          <a:blip r:embed="rId6"/>
          <a:stretch>
            <a:fillRect/>
          </a:stretch>
        </p:blipFill>
        <p:spPr>
          <a:xfrm>
            <a:off x="6090461" y="2764707"/>
            <a:ext cx="1172341" cy="659774"/>
          </a:xfrm>
          <a:prstGeom prst="rect">
            <a:avLst/>
          </a:prstGeom>
        </p:spPr>
      </p:pic>
      <p:sp>
        <p:nvSpPr>
          <p:cNvPr id="16" name="TextBox 15">
            <a:extLst>
              <a:ext uri="{FF2B5EF4-FFF2-40B4-BE49-F238E27FC236}">
                <a16:creationId xmlns:a16="http://schemas.microsoft.com/office/drawing/2014/main" id="{0A44868F-EFC4-2C32-D78B-93A595F3E8EA}"/>
              </a:ext>
            </a:extLst>
          </p:cNvPr>
          <p:cNvSpPr txBox="1"/>
          <p:nvPr/>
        </p:nvSpPr>
        <p:spPr>
          <a:xfrm>
            <a:off x="542435" y="4758022"/>
            <a:ext cx="2524680" cy="338554"/>
          </a:xfrm>
          <a:prstGeom prst="rect">
            <a:avLst/>
          </a:prstGeom>
          <a:noFill/>
        </p:spPr>
        <p:txBody>
          <a:bodyPr wrap="square" lIns="91440" tIns="45720" rIns="91440" bIns="45720" rtlCol="0" anchor="t">
            <a:spAutoFit/>
          </a:bodyPr>
          <a:lstStyle/>
          <a:p>
            <a:r>
              <a:rPr lang="en-US" sz="800" b="1" i="1" spc="300">
                <a:solidFill>
                  <a:schemeClr val="tx1">
                    <a:lumMod val="65000"/>
                    <a:lumOff val="35000"/>
                  </a:schemeClr>
                </a:solidFill>
              </a:rPr>
              <a:t>KBOR STRATEGIC PLAN </a:t>
            </a:r>
            <a:endParaRPr lang="en-US">
              <a:solidFill>
                <a:schemeClr val="tx1">
                  <a:lumMod val="65000"/>
                  <a:lumOff val="35000"/>
                </a:schemeClr>
              </a:solidFill>
            </a:endParaRPr>
          </a:p>
          <a:p>
            <a:r>
              <a:rPr lang="en-US" sz="800" b="1" i="1" spc="300">
                <a:solidFill>
                  <a:schemeClr val="tx1">
                    <a:lumMod val="65000"/>
                    <a:lumOff val="35000"/>
                  </a:schemeClr>
                </a:solidFill>
              </a:rPr>
              <a:t>FOR KANSAS</a:t>
            </a:r>
            <a:endParaRPr lang="en-US">
              <a:solidFill>
                <a:schemeClr val="tx1">
                  <a:lumMod val="65000"/>
                  <a:lumOff val="35000"/>
                </a:schemeClr>
              </a:solidFill>
            </a:endParaRPr>
          </a:p>
        </p:txBody>
      </p:sp>
      <p:sp>
        <p:nvSpPr>
          <p:cNvPr id="17" name="TextBox 16">
            <a:extLst>
              <a:ext uri="{FF2B5EF4-FFF2-40B4-BE49-F238E27FC236}">
                <a16:creationId xmlns:a16="http://schemas.microsoft.com/office/drawing/2014/main" id="{7F719AFA-416A-032B-23A7-8CA65A8C11BD}"/>
              </a:ext>
            </a:extLst>
          </p:cNvPr>
          <p:cNvSpPr txBox="1"/>
          <p:nvPr/>
        </p:nvSpPr>
        <p:spPr>
          <a:xfrm>
            <a:off x="6817022" y="4758022"/>
            <a:ext cx="5060515" cy="253916"/>
          </a:xfrm>
          <a:prstGeom prst="rect">
            <a:avLst/>
          </a:prstGeom>
          <a:noFill/>
        </p:spPr>
        <p:txBody>
          <a:bodyPr wrap="square" lIns="91440" tIns="45720" rIns="91440" bIns="45720" rtlCol="0" anchor="t">
            <a:spAutoFit/>
          </a:bodyPr>
          <a:lstStyle/>
          <a:p>
            <a:pPr algn="ctr"/>
            <a:r>
              <a:rPr lang="en-US" sz="1050" b="1" i="1" spc="300">
                <a:solidFill>
                  <a:schemeClr val="tx1">
                    <a:lumMod val="65000"/>
                    <a:lumOff val="35000"/>
                  </a:schemeClr>
                </a:solidFill>
              </a:rPr>
              <a:t>K-STATE ECONOMIC PROSPERITY PLAN</a:t>
            </a:r>
          </a:p>
        </p:txBody>
      </p:sp>
      <p:sp>
        <p:nvSpPr>
          <p:cNvPr id="18" name="Rectangle 17">
            <a:extLst>
              <a:ext uri="{FF2B5EF4-FFF2-40B4-BE49-F238E27FC236}">
                <a16:creationId xmlns:a16="http://schemas.microsoft.com/office/drawing/2014/main" id="{278FB534-91C4-35FA-3B64-547CB66DFA0D}"/>
              </a:ext>
            </a:extLst>
          </p:cNvPr>
          <p:cNvSpPr/>
          <p:nvPr/>
        </p:nvSpPr>
        <p:spPr>
          <a:xfrm>
            <a:off x="-4959" y="6679245"/>
            <a:ext cx="12192000" cy="178755"/>
          </a:xfrm>
          <a:prstGeom prst="rect">
            <a:avLst/>
          </a:prstGeom>
          <a:solidFill>
            <a:srgbClr val="43266C"/>
          </a:solidFill>
          <a:ln>
            <a:solidFill>
              <a:srgbClr val="432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2F3E5A-FFE5-77E6-9AA2-668076F836C1}"/>
              </a:ext>
            </a:extLst>
          </p:cNvPr>
          <p:cNvSpPr txBox="1"/>
          <p:nvPr/>
        </p:nvSpPr>
        <p:spPr>
          <a:xfrm>
            <a:off x="3340598" y="4670578"/>
            <a:ext cx="2287336" cy="338554"/>
          </a:xfrm>
          <a:prstGeom prst="rect">
            <a:avLst/>
          </a:prstGeom>
          <a:noFill/>
        </p:spPr>
        <p:txBody>
          <a:bodyPr wrap="square" lIns="91440" tIns="45720" rIns="91440" bIns="45720" rtlCol="0" anchor="t">
            <a:spAutoFit/>
          </a:bodyPr>
          <a:lstStyle/>
          <a:p>
            <a:r>
              <a:rPr lang="en-US" sz="800" b="1" i="1" spc="300">
                <a:solidFill>
                  <a:schemeClr val="tx1">
                    <a:lumMod val="65000"/>
                    <a:lumOff val="35000"/>
                  </a:schemeClr>
                </a:solidFill>
              </a:rPr>
              <a:t>KANSAS FRAMEWORK </a:t>
            </a:r>
            <a:endParaRPr lang="en-US">
              <a:solidFill>
                <a:schemeClr val="tx1">
                  <a:lumMod val="65000"/>
                  <a:lumOff val="35000"/>
                </a:schemeClr>
              </a:solidFill>
              <a:ea typeface="Calibri" panose="020F0502020204030204"/>
              <a:cs typeface="Calibri" panose="020F0502020204030204"/>
            </a:endParaRPr>
          </a:p>
          <a:p>
            <a:r>
              <a:rPr lang="en-US" sz="800" b="1" i="1" spc="300">
                <a:solidFill>
                  <a:schemeClr val="tx1">
                    <a:lumMod val="65000"/>
                    <a:lumOff val="35000"/>
                  </a:schemeClr>
                </a:solidFill>
              </a:rPr>
              <a:t>FOR GROWTH  </a:t>
            </a:r>
            <a:endParaRPr lang="en-US">
              <a:solidFill>
                <a:schemeClr val="tx1">
                  <a:lumMod val="65000"/>
                  <a:lumOff val="35000"/>
                </a:schemeClr>
              </a:solidFill>
              <a:ea typeface="Calibri"/>
              <a:cs typeface="Calibri"/>
            </a:endParaRPr>
          </a:p>
        </p:txBody>
      </p:sp>
      <p:pic>
        <p:nvPicPr>
          <p:cNvPr id="5" name="Picture 4">
            <a:extLst>
              <a:ext uri="{FF2B5EF4-FFF2-40B4-BE49-F238E27FC236}">
                <a16:creationId xmlns:a16="http://schemas.microsoft.com/office/drawing/2014/main" id="{2DED1677-7EC3-F73A-FB75-9AD135BAB65D}"/>
              </a:ext>
            </a:extLst>
          </p:cNvPr>
          <p:cNvPicPr>
            <a:picLocks noChangeAspect="1"/>
          </p:cNvPicPr>
          <p:nvPr/>
        </p:nvPicPr>
        <p:blipFill rotWithShape="1">
          <a:blip r:embed="rId7">
            <a:extLst>
              <a:ext uri="{28A0092B-C50C-407E-A947-70E740481C1C}">
                <a14:useLocalDpi xmlns:a14="http://schemas.microsoft.com/office/drawing/2010/main" val="0"/>
              </a:ext>
            </a:extLst>
          </a:blip>
          <a:srcRect r="2433" b="1961"/>
          <a:stretch/>
        </p:blipFill>
        <p:spPr>
          <a:xfrm>
            <a:off x="3356007" y="1597679"/>
            <a:ext cx="2284221" cy="2969594"/>
          </a:xfrm>
          <a:prstGeom prst="rect">
            <a:avLst/>
          </a:prstGeom>
        </p:spPr>
      </p:pic>
    </p:spTree>
    <p:extLst>
      <p:ext uri="{BB962C8B-B14F-4D97-AF65-F5344CB8AC3E}">
        <p14:creationId xmlns:p14="http://schemas.microsoft.com/office/powerpoint/2010/main" val="291007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17C2D74B126469E24002B2AC9CEE6" ma:contentTypeVersion="13" ma:contentTypeDescription="Create a new document." ma:contentTypeScope="" ma:versionID="1bf5ab976c6ba11c4c25965cf0a50b1f">
  <xsd:schema xmlns:xsd="http://www.w3.org/2001/XMLSchema" xmlns:xs="http://www.w3.org/2001/XMLSchema" xmlns:p="http://schemas.microsoft.com/office/2006/metadata/properties" xmlns:ns2="206cefa7-836b-4c5d-a3d3-a208c970536a" xmlns:ns3="379aa67d-ef64-4569-b640-6f38b4f6f6f5" targetNamespace="http://schemas.microsoft.com/office/2006/metadata/properties" ma:root="true" ma:fieldsID="39c49b7e4e07827c6920195f64d07630" ns2:_="" ns3:_="">
    <xsd:import namespace="206cefa7-836b-4c5d-a3d3-a208c970536a"/>
    <xsd:import namespace="379aa67d-ef64-4569-b640-6f38b4f6f6f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6cefa7-836b-4c5d-a3d3-a208c97053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9aa67d-ef64-4569-b640-6f38b4f6f6f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83da7a3-d000-4c14-bc4e-a00cbe195f7e}" ma:internalName="TaxCatchAll" ma:showField="CatchAllData" ma:web="379aa67d-ef64-4569-b640-6f38b4f6f6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79aa67d-ef64-4569-b640-6f38b4f6f6f5" xsi:nil="true"/>
    <lcf76f155ced4ddcb4097134ff3c332f xmlns="206cefa7-836b-4c5d-a3d3-a208c97053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C5247F7-4307-4C63-A6D7-0502AC1ABF32}">
  <ds:schemaRefs>
    <ds:schemaRef ds:uri="206cefa7-836b-4c5d-a3d3-a208c970536a"/>
    <ds:schemaRef ds:uri="379aa67d-ef64-4569-b640-6f38b4f6f6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00F106-5ED4-4B24-922C-76F8C61F7BB9}">
  <ds:schemaRefs>
    <ds:schemaRef ds:uri="http://schemas.microsoft.com/sharepoint/v3/contenttype/forms"/>
  </ds:schemaRefs>
</ds:datastoreItem>
</file>

<file path=customXml/itemProps3.xml><?xml version="1.0" encoding="utf-8"?>
<ds:datastoreItem xmlns:ds="http://schemas.openxmlformats.org/officeDocument/2006/customXml" ds:itemID="{48C3E1EE-C632-44C7-A157-FBDF1BFEE8B4}">
  <ds:schemaRefs>
    <ds:schemaRef ds:uri="http://schemas.microsoft.com/office/2006/metadata/properties"/>
    <ds:schemaRef ds:uri="http://www.w3.org/XML/1998/namespace"/>
    <ds:schemaRef ds:uri="http://purl.org/dc/terms/"/>
    <ds:schemaRef ds:uri="http://purl.org/dc/elements/1.1/"/>
    <ds:schemaRef ds:uri="379aa67d-ef64-4569-b640-6f38b4f6f6f5"/>
    <ds:schemaRef ds:uri="http://schemas.microsoft.com/office/2006/documentManagement/types"/>
    <ds:schemaRef ds:uri="http://schemas.microsoft.com/office/infopath/2007/PartnerControls"/>
    <ds:schemaRef ds:uri="http://schemas.openxmlformats.org/package/2006/metadata/core-properties"/>
    <ds:schemaRef ds:uri="206cefa7-836b-4c5d-a3d3-a208c970536a"/>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TotalTime>
  <Words>2373</Words>
  <Application>Microsoft Macintosh PowerPoint</Application>
  <PresentationFormat>Widescreen</PresentationFormat>
  <Paragraphs>209</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Myriad Pro</vt:lpstr>
      <vt:lpstr>Office Theme</vt:lpstr>
      <vt:lpstr>K-State 105 Living our public service and land-grant mission for Kansas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Kansas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House Commerce Committee Testimony</dc:title>
  <dc:creator>Katie Meyer</dc:creator>
  <cp:lastModifiedBy>Jennifer Tidball</cp:lastModifiedBy>
  <cp:revision>278</cp:revision>
  <dcterms:created xsi:type="dcterms:W3CDTF">2023-10-09T20:09:42Z</dcterms:created>
  <dcterms:modified xsi:type="dcterms:W3CDTF">2023-11-20T19:49:29Z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0x010100AA817C2D74B126469E24002B2AC9CEE6</vt:lpwstr>
  </property>
  <property fmtid="{D5CDD505-2E9C-101B-9397-08002B2CF9AE}" pid="3" name="MediaServiceImageTags">
    <vt:lpwstr/>
  </property>
</Properties>
</file>