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8" r:id="rId4"/>
    <p:sldId id="260" r:id="rId5"/>
    <p:sldId id="261" r:id="rId6"/>
    <p:sldId id="262" r:id="rId7"/>
    <p:sldId id="265" r:id="rId8"/>
    <p:sldId id="272" r:id="rId9"/>
    <p:sldId id="274" r:id="rId10"/>
    <p:sldId id="264" r:id="rId11"/>
    <p:sldId id="266" r:id="rId12"/>
    <p:sldId id="271" r:id="rId13"/>
    <p:sldId id="273" r:id="rId14"/>
    <p:sldId id="267" r:id="rId15"/>
    <p:sldId id="268" r:id="rId16"/>
    <p:sldId id="269" r:id="rId17"/>
    <p:sldId id="276" r:id="rId18"/>
    <p:sldId id="277" r:id="rId19"/>
    <p:sldId id="278"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Hilgendorf" initials="AEH" lastIdx="1" clrIdx="0"/>
  <p:cmAuthor id="1" name="OEIE" initials="WU"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D97"/>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38" autoAdjust="0"/>
  </p:normalViewPr>
  <p:slideViewPr>
    <p:cSldViewPr snapToGrid="0" snapToObjects="1">
      <p:cViewPr varScale="1">
        <p:scale>
          <a:sx n="88" d="100"/>
          <a:sy n="88" d="100"/>
        </p:scale>
        <p:origin x="-6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342B3-8E4C-43E2-B8E7-3A1174A4BC4B}" type="datetimeFigureOut">
              <a:rPr lang="en-US" smtClean="0"/>
              <a:pPr/>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C3708-E15D-4129-AD76-331748C29B33}" type="slidenum">
              <a:rPr lang="en-US" smtClean="0"/>
              <a:pPr/>
              <a:t>‹#›</a:t>
            </a:fld>
            <a:endParaRPr lang="en-US"/>
          </a:p>
        </p:txBody>
      </p:sp>
    </p:spTree>
    <p:extLst>
      <p:ext uri="{BB962C8B-B14F-4D97-AF65-F5344CB8AC3E}">
        <p14:creationId xmlns:p14="http://schemas.microsoft.com/office/powerpoint/2010/main" val="63215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focus group is a facilitated discussion of six to 15 people from a defined target audience with the goal of gathering specific types of information intended to support data-driven decision making.</a:t>
            </a:r>
          </a:p>
          <a:p>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Formal </a:t>
            </a:r>
            <a:r>
              <a:rPr lang="en-US" sz="1200" u="sng" kern="1200" dirty="0" err="1" smtClean="0">
                <a:solidFill>
                  <a:schemeClr val="tx1"/>
                </a:solidFill>
                <a:effectLst/>
                <a:latin typeface="+mn-lt"/>
                <a:ea typeface="+mn-ea"/>
                <a:cs typeface="+mn-cs"/>
              </a:rPr>
              <a:t>vs</a:t>
            </a:r>
            <a:r>
              <a:rPr lang="en-US" sz="1200" u="sng" kern="1200" dirty="0" smtClean="0">
                <a:solidFill>
                  <a:schemeClr val="tx1"/>
                </a:solidFill>
                <a:effectLst/>
                <a:latin typeface="+mn-lt"/>
                <a:ea typeface="+mn-ea"/>
                <a:cs typeface="+mn-cs"/>
              </a:rPr>
              <a:t> Informal Focus Groups</a:t>
            </a:r>
          </a:p>
          <a:p>
            <a:pPr marL="628650" lvl="1" indent="-171450">
              <a:buFont typeface="Arial" pitchFamily="34" charset="0"/>
              <a:buChar char="•"/>
            </a:pPr>
            <a:r>
              <a:rPr lang="en-US" sz="1200" b="1" kern="1200" dirty="0" smtClean="0">
                <a:solidFill>
                  <a:schemeClr val="tx1"/>
                </a:solidFill>
                <a:effectLst/>
                <a:latin typeface="+mn-lt"/>
                <a:ea typeface="+mn-ea"/>
                <a:cs typeface="+mn-cs"/>
              </a:rPr>
              <a:t>Formal focus group </a:t>
            </a:r>
            <a:r>
              <a:rPr lang="en-US" sz="1200" kern="1200" dirty="0" smtClean="0">
                <a:solidFill>
                  <a:schemeClr val="tx1"/>
                </a:solidFill>
                <a:effectLst/>
                <a:latin typeface="+mn-lt"/>
                <a:ea typeface="+mn-ea"/>
                <a:cs typeface="+mn-cs"/>
              </a:rPr>
              <a:t>interviews are those where you will schedule a meeting of pre-selected participants representing the target audience with the express goal of discussing a topic. These are usually no longer than 90 minutes, are in a comfortable and inviting environment, are restricted to only those who were invited, and have an incentive to attend.</a:t>
            </a:r>
          </a:p>
          <a:p>
            <a:pPr marL="628650" lvl="1" indent="-171450">
              <a:buFont typeface="Arial" pitchFamily="34" charset="0"/>
              <a:buChar char="•"/>
            </a:pPr>
            <a:r>
              <a:rPr lang="en-US" sz="1200" b="1" kern="1200" dirty="0" smtClean="0">
                <a:solidFill>
                  <a:schemeClr val="tx1"/>
                </a:solidFill>
                <a:effectLst/>
                <a:latin typeface="+mn-lt"/>
                <a:ea typeface="+mn-ea"/>
                <a:cs typeface="+mn-cs"/>
              </a:rPr>
              <a:t>Informal focus group </a:t>
            </a:r>
            <a:r>
              <a:rPr lang="en-US" sz="1200" kern="1200" dirty="0" smtClean="0">
                <a:solidFill>
                  <a:schemeClr val="tx1"/>
                </a:solidFill>
                <a:effectLst/>
                <a:latin typeface="+mn-lt"/>
                <a:ea typeface="+mn-ea"/>
                <a:cs typeface="+mn-cs"/>
              </a:rPr>
              <a:t>interviews occur when you are speaking informally to a group with the expressed interest of discussing a specific topic. These do not usually have a specified time limit, occur in a variety of settings, are not restricted to invited participants, and do not have an incentive to attend.</a:t>
            </a:r>
          </a:p>
          <a:p>
            <a:pPr lvl="0"/>
            <a:r>
              <a:rPr lang="en-US" sz="1200" u="sng" kern="1200" dirty="0" smtClean="0">
                <a:solidFill>
                  <a:schemeClr val="tx1"/>
                </a:solidFill>
                <a:effectLst/>
                <a:latin typeface="+mn-lt"/>
                <a:ea typeface="+mn-ea"/>
                <a:cs typeface="+mn-cs"/>
              </a:rPr>
              <a:t>Roles</a:t>
            </a:r>
          </a:p>
          <a:p>
            <a:pPr marL="628650" lvl="1" indent="-171450">
              <a:buFont typeface="Arial" pitchFamily="34" charset="0"/>
              <a:buChar char="•"/>
            </a:pPr>
            <a:r>
              <a:rPr lang="en-US" sz="1200" kern="1200" dirty="0" smtClean="0">
                <a:solidFill>
                  <a:schemeClr val="tx1"/>
                </a:solidFill>
                <a:effectLst/>
                <a:latin typeface="+mn-lt"/>
                <a:ea typeface="+mn-ea"/>
                <a:cs typeface="+mn-cs"/>
              </a:rPr>
              <a:t>Moderator</a:t>
            </a:r>
          </a:p>
          <a:p>
            <a:pPr marL="628650" lvl="1" indent="-171450">
              <a:buFont typeface="Arial" pitchFamily="34" charset="0"/>
              <a:buChar char="•"/>
            </a:pPr>
            <a:r>
              <a:rPr lang="en-US" sz="1200" kern="1200" dirty="0" smtClean="0">
                <a:solidFill>
                  <a:schemeClr val="tx1"/>
                </a:solidFill>
                <a:effectLst/>
                <a:latin typeface="+mn-lt"/>
                <a:ea typeface="+mn-ea"/>
                <a:cs typeface="+mn-cs"/>
              </a:rPr>
              <a:t>Documenter/Assistant Moderator</a:t>
            </a:r>
          </a:p>
          <a:p>
            <a:pPr marL="628650" lvl="1" indent="-171450">
              <a:buFont typeface="Arial" pitchFamily="34" charset="0"/>
              <a:buChar char="•"/>
            </a:pPr>
            <a:r>
              <a:rPr lang="en-US" sz="1200" kern="1200" dirty="0" smtClean="0">
                <a:solidFill>
                  <a:schemeClr val="tx1"/>
                </a:solidFill>
                <a:effectLst/>
                <a:latin typeface="+mn-lt"/>
                <a:ea typeface="+mn-ea"/>
                <a:cs typeface="+mn-cs"/>
              </a:rPr>
              <a:t>Analyzer</a:t>
            </a:r>
          </a:p>
          <a:p>
            <a:pPr marL="628650" lvl="1" indent="-171450">
              <a:buFont typeface="Arial" pitchFamily="34" charset="0"/>
              <a:buChar char="•"/>
            </a:pPr>
            <a:r>
              <a:rPr lang="en-US" sz="1200" kern="1200" dirty="0" smtClean="0">
                <a:solidFill>
                  <a:schemeClr val="tx1"/>
                </a:solidFill>
                <a:effectLst/>
                <a:latin typeface="+mn-lt"/>
                <a:ea typeface="+mn-ea"/>
                <a:cs typeface="+mn-cs"/>
              </a:rPr>
              <a:t>Writer</a:t>
            </a:r>
          </a:p>
          <a:p>
            <a:pPr marL="628650" lvl="1" indent="-171450">
              <a:buFont typeface="Arial" pitchFamily="34" charset="0"/>
              <a:buChar char="•"/>
            </a:pPr>
            <a:r>
              <a:rPr lang="en-US" sz="1200" kern="1200" dirty="0" smtClean="0">
                <a:solidFill>
                  <a:schemeClr val="tx1"/>
                </a:solidFill>
                <a:effectLst/>
                <a:latin typeface="+mn-lt"/>
                <a:ea typeface="+mn-ea"/>
                <a:cs typeface="+mn-cs"/>
              </a:rPr>
              <a:t>Editor/Verifier</a:t>
            </a:r>
          </a:p>
          <a:p>
            <a:pPr marL="457200" lvl="1" indent="0">
              <a:buFont typeface="Arial" pitchFamily="34" charset="0"/>
              <a:buNone/>
            </a:pP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Participants</a:t>
            </a:r>
          </a:p>
          <a:p>
            <a:pPr lvl="1"/>
            <a:r>
              <a:rPr lang="en-US" sz="1200" kern="1200" dirty="0" smtClean="0">
                <a:solidFill>
                  <a:schemeClr val="tx1"/>
                </a:solidFill>
                <a:effectLst/>
                <a:latin typeface="+mn-lt"/>
                <a:ea typeface="+mn-ea"/>
                <a:cs typeface="+mn-cs"/>
              </a:rPr>
              <a:t>Participants are representative of the larger target audience whom you desire feedback from, meaning that they should all of common characteristics but are still diverse enough to reflect the opinions and perspectives of the entire target audience.</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program participants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2</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sz="1200" kern="1200" dirty="0" smtClean="0">
                <a:solidFill>
                  <a:schemeClr val="tx1"/>
                </a:solidFill>
                <a:latin typeface="+mn-lt"/>
                <a:ea typeface="+mn-ea"/>
                <a:cs typeface="+mn-cs"/>
              </a:rPr>
              <a:t>Systematic Analysis Approach: Richard A. Krueger </a:t>
            </a:r>
          </a:p>
          <a:p>
            <a:pPr lvl="1">
              <a:buFont typeface="Arial" pitchFamily="34" charset="0"/>
              <a:buChar char="•"/>
            </a:pPr>
            <a:r>
              <a:rPr lang="en-US" sz="1200" kern="1200" dirty="0" smtClean="0">
                <a:solidFill>
                  <a:schemeClr val="tx1"/>
                </a:solidFill>
                <a:latin typeface="+mn-lt"/>
                <a:ea typeface="+mn-ea"/>
                <a:cs typeface="+mn-cs"/>
              </a:rPr>
              <a:t>Begin analyzing while in the group: probing for understanding of inconsistent or vague comments, summarizing discussion of key questions and seeking confirmation</a:t>
            </a:r>
          </a:p>
          <a:p>
            <a:pPr lvl="1">
              <a:buFont typeface="Arial" pitchFamily="34" charset="0"/>
              <a:buChar char="•"/>
            </a:pPr>
            <a:r>
              <a:rPr lang="en-US" sz="1200" kern="1200" dirty="0" smtClean="0">
                <a:solidFill>
                  <a:schemeClr val="tx1"/>
                </a:solidFill>
                <a:latin typeface="+mn-lt"/>
                <a:ea typeface="+mn-ea"/>
                <a:cs typeface="+mn-cs"/>
              </a:rPr>
              <a:t>Directly after the session: moderator and documenter/assistant moderator debriefing noting themes, interpretations, insights, ideas and comparing to prior sessions; organize materials.</a:t>
            </a:r>
          </a:p>
          <a:p>
            <a:pPr lvl="1">
              <a:buFont typeface="Arial" pitchFamily="34" charset="0"/>
              <a:buChar char="•"/>
            </a:pPr>
            <a:r>
              <a:rPr lang="en-US" sz="1200" kern="1200" dirty="0" smtClean="0">
                <a:solidFill>
                  <a:schemeClr val="tx1"/>
                </a:solidFill>
                <a:latin typeface="+mn-lt"/>
                <a:ea typeface="+mn-ea"/>
                <a:cs typeface="+mn-cs"/>
              </a:rPr>
              <a:t>Within the same day as the session (ideally): back-up files and recordings (notify transcriber of file); the analyzer will reviews notes and develop a “report” with common themes and quotes for each question, which another person will verify. </a:t>
            </a:r>
          </a:p>
          <a:p>
            <a:pPr lvl="1">
              <a:buFont typeface="Arial" pitchFamily="34" charset="0"/>
              <a:buChar char="•"/>
            </a:pPr>
            <a:r>
              <a:rPr lang="en-US" sz="1200" kern="1200" dirty="0" smtClean="0">
                <a:solidFill>
                  <a:schemeClr val="tx1"/>
                </a:solidFill>
                <a:latin typeface="+mn-lt"/>
                <a:ea typeface="+mn-ea"/>
                <a:cs typeface="+mn-cs"/>
              </a:rPr>
              <a:t>Within a few days of the session: analyzer reviews each of the session’s analyses to find emerging themes by question and overall themes for all the sessions; describe these findings illustrated by quotes, which another person will verify.</a:t>
            </a:r>
          </a:p>
          <a:p>
            <a:pPr lvl="1">
              <a:buFont typeface="Arial" pitchFamily="34" charset="0"/>
              <a:buChar char="•"/>
            </a:pPr>
            <a:r>
              <a:rPr lang="en-US" sz="1200" kern="1200" dirty="0" smtClean="0">
                <a:solidFill>
                  <a:schemeClr val="tx1"/>
                </a:solidFill>
                <a:latin typeface="+mn-lt"/>
                <a:ea typeface="+mn-ea"/>
                <a:cs typeface="+mn-cs"/>
              </a:rPr>
              <a:t>Once analysis of all sessions is complete: write up the impact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report.</a:t>
            </a:r>
          </a:p>
          <a:p>
            <a:pPr lvl="1">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Pattern identification</a:t>
            </a:r>
          </a:p>
          <a:p>
            <a:pPr lvl="1">
              <a:buFont typeface="Arial" pitchFamily="34" charset="0"/>
              <a:buChar char="•"/>
            </a:pPr>
            <a:r>
              <a:rPr lang="en-US" sz="1200" kern="1200" dirty="0" smtClean="0">
                <a:solidFill>
                  <a:schemeClr val="tx1"/>
                </a:solidFill>
                <a:latin typeface="+mn-lt"/>
                <a:ea typeface="+mn-ea"/>
                <a:cs typeface="+mn-cs"/>
              </a:rPr>
              <a:t>Keep the focus on your purpose</a:t>
            </a:r>
          </a:p>
          <a:p>
            <a:pPr lvl="1">
              <a:buFont typeface="Arial" pitchFamily="34" charset="0"/>
              <a:buChar char="•"/>
            </a:pPr>
            <a:r>
              <a:rPr lang="en-US" sz="1200" kern="1200" dirty="0" smtClean="0">
                <a:solidFill>
                  <a:schemeClr val="tx1"/>
                </a:solidFill>
                <a:latin typeface="+mn-lt"/>
                <a:ea typeface="+mn-ea"/>
                <a:cs typeface="+mn-cs"/>
              </a:rPr>
              <a:t>Keep track of frequency but don’t try to quantify it using percentages or numbers</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Interpreting the data</a:t>
            </a:r>
          </a:p>
          <a:p>
            <a:pPr lvl="1">
              <a:buFont typeface="Arial" pitchFamily="34" charset="0"/>
              <a:buChar char="•"/>
            </a:pPr>
            <a:r>
              <a:rPr lang="en-US" sz="1200" kern="1200" dirty="0" smtClean="0">
                <a:solidFill>
                  <a:schemeClr val="tx1"/>
                </a:solidFill>
                <a:latin typeface="+mn-lt"/>
                <a:ea typeface="+mn-ea"/>
                <a:cs typeface="+mn-cs"/>
              </a:rPr>
              <a:t>Again, what is the purpose of the focus groups?  How does your data relate to that purpose, what is it telling you?</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11</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from KOHP of compiling themes that arose from their notes into a Word file.</a:t>
            </a: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12</a:t>
            </a:fld>
            <a:endParaRPr lang="en-US"/>
          </a:p>
        </p:txBody>
      </p:sp>
    </p:spTree>
    <p:extLst>
      <p:ext uri="{BB962C8B-B14F-4D97-AF65-F5344CB8AC3E}">
        <p14:creationId xmlns:p14="http://schemas.microsoft.com/office/powerpoint/2010/main" val="91183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Example using information provided by the KOHP focus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If you’re comfortable with Excel and have several focus groups you’ll be analyzing Excel may assist you in keeping data organized. It also be a method to use if more than one person will be analyzing the data or if the analyzer was not at the focus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r>
              <a:rPr lang="en-US" i="0" dirty="0" smtClean="0"/>
              <a:t>Be</a:t>
            </a:r>
            <a:r>
              <a:rPr lang="en-US" i="0" baseline="0" dirty="0" smtClean="0"/>
              <a:t> aware that using this method may make it easier to focus on frequency but you need to think about extensiveness (# of different people who said similar comments or expressed agreement with this comment)  and intensity found through the non-verbal interactions (was this comment emotionally charged, did it amplify other’s emotions?)</a:t>
            </a:r>
          </a:p>
          <a:p>
            <a:endParaRPr lang="en-US" i="0" dirty="0" smtClean="0"/>
          </a:p>
          <a:p>
            <a:r>
              <a:rPr lang="en-US" i="0" dirty="0" smtClean="0"/>
              <a:t>This color coding could easily</a:t>
            </a:r>
            <a:r>
              <a:rPr lang="en-US" i="0" baseline="0" dirty="0" smtClean="0"/>
              <a:t> be placed in a Word document with lists and quotes. </a:t>
            </a:r>
            <a:endParaRPr lang="en-US" i="0"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13</a:t>
            </a:fld>
            <a:endParaRPr lang="en-US"/>
          </a:p>
        </p:txBody>
      </p:sp>
    </p:spTree>
    <p:extLst>
      <p:ext uri="{BB962C8B-B14F-4D97-AF65-F5344CB8AC3E}">
        <p14:creationId xmlns:p14="http://schemas.microsoft.com/office/powerpoint/2010/main" val="405857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sz="1200" kern="1200" dirty="0" smtClean="0">
                <a:solidFill>
                  <a:schemeClr val="tx1"/>
                </a:solidFill>
                <a:latin typeface="+mn-lt"/>
                <a:ea typeface="+mn-ea"/>
                <a:cs typeface="+mn-cs"/>
              </a:rPr>
              <a:t>Krueger and Casey’s 5 Principals of Reporting</a:t>
            </a:r>
          </a:p>
          <a:p>
            <a:pPr lvl="1">
              <a:buFont typeface="Arial" pitchFamily="34" charset="0"/>
              <a:buChar char="•"/>
            </a:pPr>
            <a:r>
              <a:rPr lang="en-US" sz="1200" kern="1200" dirty="0" smtClean="0">
                <a:solidFill>
                  <a:schemeClr val="tx1"/>
                </a:solidFill>
                <a:latin typeface="+mn-lt"/>
                <a:ea typeface="+mn-ea"/>
                <a:cs typeface="+mn-cs"/>
              </a:rPr>
              <a:t>Know the Point and Get to it Quickly: keep your purpose in mind</a:t>
            </a:r>
          </a:p>
          <a:p>
            <a:pPr lvl="1">
              <a:buFont typeface="Arial" pitchFamily="34" charset="0"/>
              <a:buChar char="•"/>
            </a:pPr>
            <a:r>
              <a:rPr lang="en-US" sz="1200" kern="1200" dirty="0" smtClean="0">
                <a:solidFill>
                  <a:schemeClr val="tx1"/>
                </a:solidFill>
                <a:latin typeface="+mn-lt"/>
                <a:ea typeface="+mn-ea"/>
                <a:cs typeface="+mn-cs"/>
              </a:rPr>
              <a:t>Clear, Effective Writing Takes Time: Be prepared for this; plan for multiple revisions; have someone else review</a:t>
            </a:r>
            <a:r>
              <a:rPr lang="en-US" sz="1200" kern="1200" baseline="0" dirty="0" smtClean="0">
                <a:solidFill>
                  <a:schemeClr val="tx1"/>
                </a:solidFill>
                <a:latin typeface="+mn-lt"/>
                <a:ea typeface="+mn-ea"/>
                <a:cs typeface="+mn-cs"/>
              </a:rPr>
              <a:t> your report</a:t>
            </a: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Provide Enlightenment: Ask “What do I have that is new, important, or valuable to my audience?”</a:t>
            </a:r>
          </a:p>
          <a:p>
            <a:pPr lvl="1">
              <a:buFont typeface="Arial" pitchFamily="34" charset="0"/>
              <a:buChar char="•"/>
            </a:pPr>
            <a:r>
              <a:rPr lang="en-US" sz="1200" kern="1200" dirty="0" smtClean="0">
                <a:solidFill>
                  <a:schemeClr val="tx1"/>
                </a:solidFill>
                <a:latin typeface="+mn-lt"/>
                <a:ea typeface="+mn-ea"/>
                <a:cs typeface="+mn-cs"/>
              </a:rPr>
              <a:t>Involve People Throughout the Study: “If you want people to actually use your results, make it their study instead of your study” Involve the end-users throughout the process</a:t>
            </a:r>
          </a:p>
          <a:p>
            <a:pPr lvl="1">
              <a:buFont typeface="Arial" pitchFamily="34" charset="0"/>
              <a:buChar char="•"/>
            </a:pPr>
            <a:r>
              <a:rPr lang="en-US" sz="1200" kern="1200" dirty="0" smtClean="0">
                <a:solidFill>
                  <a:schemeClr val="tx1"/>
                </a:solidFill>
                <a:latin typeface="+mn-lt"/>
                <a:ea typeface="+mn-ea"/>
                <a:cs typeface="+mn-cs"/>
              </a:rPr>
              <a:t>Use Multiple Reporting Strategies: Use visual elements (charts, images), incorporating bullets and narrative, using quotes; developing oral and written </a:t>
            </a:r>
          </a:p>
          <a:p>
            <a:pPr lvl="1">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Needs assessments reports: perhaps would want to make an oral report when presenting the written report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14</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rgbClr val="FF0000"/>
                </a:solidFill>
                <a:latin typeface="+mn-lt"/>
                <a:ea typeface="+mn-ea"/>
                <a:cs typeface="+mn-cs"/>
              </a:rPr>
              <a:t>Example using information</a:t>
            </a:r>
            <a:r>
              <a:rPr lang="en-US" sz="1200" kern="1200" baseline="0" dirty="0" smtClean="0">
                <a:solidFill>
                  <a:srgbClr val="FF0000"/>
                </a:solidFill>
                <a:latin typeface="+mn-lt"/>
                <a:ea typeface="+mn-ea"/>
                <a:cs typeface="+mn-cs"/>
              </a:rPr>
              <a:t> provided by KOHP’s focus group.</a:t>
            </a:r>
          </a:p>
          <a:p>
            <a:pPr lvl="0"/>
            <a:endParaRPr lang="en-US" sz="1200" kern="1200" dirty="0" smtClean="0">
              <a:solidFill>
                <a:srgbClr val="FF0000"/>
              </a:solidFill>
              <a:latin typeface="+mn-lt"/>
              <a:ea typeface="+mn-ea"/>
              <a:cs typeface="+mn-cs"/>
            </a:endParaRPr>
          </a:p>
          <a:p>
            <a:pPr marL="171450" lvl="0" indent="-171450">
              <a:buFont typeface="Arial" pitchFamily="34" charset="0"/>
              <a:buChar char="•"/>
            </a:pPr>
            <a:r>
              <a:rPr lang="en-US" sz="1200" kern="1200" dirty="0" smtClean="0">
                <a:solidFill>
                  <a:srgbClr val="FF0000"/>
                </a:solidFill>
                <a:latin typeface="+mn-lt"/>
                <a:ea typeface="+mn-ea"/>
                <a:cs typeface="+mn-cs"/>
              </a:rPr>
              <a:t>Embed</a:t>
            </a:r>
            <a:r>
              <a:rPr lang="en-US" sz="1200" kern="1200" baseline="0" dirty="0" smtClean="0">
                <a:solidFill>
                  <a:srgbClr val="FF0000"/>
                </a:solidFill>
                <a:latin typeface="+mn-lt"/>
                <a:ea typeface="+mn-ea"/>
                <a:cs typeface="+mn-cs"/>
              </a:rPr>
              <a:t> quotations in the outcomes section to enhance the descriptions and quantitative data. </a:t>
            </a:r>
          </a:p>
          <a:p>
            <a:pPr lvl="0"/>
            <a:endParaRPr lang="en-US" sz="1200" kern="1200" baseline="0" dirty="0" smtClean="0">
              <a:solidFill>
                <a:srgbClr val="FF0000"/>
              </a:solidFill>
              <a:latin typeface="+mn-lt"/>
              <a:ea typeface="+mn-ea"/>
              <a:cs typeface="+mn-cs"/>
            </a:endParaRPr>
          </a:p>
          <a:p>
            <a:pPr marL="171450" lvl="0" indent="-171450">
              <a:buFont typeface="Arial" pitchFamily="34" charset="0"/>
              <a:buChar char="•"/>
            </a:pPr>
            <a:r>
              <a:rPr lang="en-US" sz="1200" kern="1200" baseline="0" dirty="0" smtClean="0">
                <a:solidFill>
                  <a:srgbClr val="FF0000"/>
                </a:solidFill>
                <a:latin typeface="+mn-lt"/>
                <a:ea typeface="+mn-ea"/>
                <a:cs typeface="+mn-cs"/>
              </a:rPr>
              <a:t>Continually think of how to incorporate the information you gathered in previous evaluation efforts and use the newly gathered information to support your previous findings.</a:t>
            </a:r>
            <a:endParaRPr lang="en-US" sz="1200" kern="1200" dirty="0" smtClean="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15</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16</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17</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18</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19</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20</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step that you need to answer is “What is your purpose?”</a:t>
            </a:r>
          </a:p>
          <a:p>
            <a:pPr lvl="0"/>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Conducting a focus group should be considered when you want to </a:t>
            </a:r>
          </a:p>
          <a:p>
            <a:pPr marL="628650" lvl="1" indent="-171450">
              <a:buFont typeface="Arial" pitchFamily="34" charset="0"/>
              <a:buChar char="•"/>
            </a:pPr>
            <a:r>
              <a:rPr lang="en-US" sz="1200" kern="1200" dirty="0" smtClean="0">
                <a:solidFill>
                  <a:schemeClr val="tx1"/>
                </a:solidFill>
                <a:effectLst/>
                <a:latin typeface="+mn-lt"/>
                <a:ea typeface="+mn-ea"/>
                <a:cs typeface="+mn-cs"/>
              </a:rPr>
              <a:t>Gain a lot of qualitative information in a short period of time</a:t>
            </a:r>
          </a:p>
          <a:p>
            <a:pPr marL="628650" lvl="1" indent="-171450">
              <a:buFont typeface="Arial" pitchFamily="34" charset="0"/>
              <a:buChar char="•"/>
            </a:pPr>
            <a:r>
              <a:rPr lang="en-US" sz="1200" kern="1200" dirty="0" smtClean="0">
                <a:solidFill>
                  <a:schemeClr val="tx1"/>
                </a:solidFill>
                <a:effectLst/>
                <a:latin typeface="+mn-lt"/>
                <a:ea typeface="+mn-ea"/>
                <a:cs typeface="+mn-cs"/>
              </a:rPr>
              <a:t>Gain insight into the target audience’s perceptions, or the differences in their perspectives -- of a current or proposed process or program</a:t>
            </a:r>
          </a:p>
          <a:p>
            <a:pPr marL="628650" lvl="1" indent="-171450">
              <a:buFont typeface="Arial" pitchFamily="34" charset="0"/>
              <a:buChar char="•"/>
            </a:pPr>
            <a:r>
              <a:rPr lang="en-US" sz="1200" kern="1200" dirty="0" smtClean="0">
                <a:solidFill>
                  <a:schemeClr val="tx1"/>
                </a:solidFill>
                <a:effectLst/>
                <a:latin typeface="+mn-lt"/>
                <a:ea typeface="+mn-ea"/>
                <a:cs typeface="+mn-cs"/>
              </a:rPr>
              <a:t>Learn how people are thinking about or reacting to a multi-faceted or complicated topic</a:t>
            </a:r>
          </a:p>
          <a:p>
            <a:pPr marL="628650" lvl="1" indent="-171450">
              <a:buFont typeface="Arial" pitchFamily="34" charset="0"/>
              <a:buChar char="•"/>
            </a:pPr>
            <a:r>
              <a:rPr lang="en-US" sz="1200" kern="1200" dirty="0" smtClean="0">
                <a:solidFill>
                  <a:schemeClr val="tx1"/>
                </a:solidFill>
                <a:effectLst/>
                <a:latin typeface="+mn-lt"/>
                <a:ea typeface="+mn-ea"/>
                <a:cs typeface="+mn-cs"/>
              </a:rPr>
              <a:t>Gain ideas as they emanate from the group</a:t>
            </a:r>
          </a:p>
          <a:p>
            <a:pPr marL="457200" lvl="1" indent="0">
              <a:buFont typeface="Arial" pitchFamily="34" charset="0"/>
              <a:buNone/>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 survey or interviews</a:t>
            </a:r>
            <a:r>
              <a:rPr lang="en-US" sz="1200" kern="1200" baseline="0" dirty="0" smtClean="0">
                <a:solidFill>
                  <a:schemeClr val="tx1"/>
                </a:solidFill>
                <a:effectLst/>
                <a:latin typeface="+mn-lt"/>
                <a:ea typeface="+mn-ea"/>
                <a:cs typeface="+mn-cs"/>
              </a:rPr>
              <a:t> may be more appropriate to:</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dirty="0" smtClean="0">
                <a:solidFill>
                  <a:schemeClr val="tx1"/>
                </a:solidFill>
                <a:effectLst/>
                <a:latin typeface="+mn-lt"/>
                <a:ea typeface="+mn-ea"/>
                <a:cs typeface="+mn-cs"/>
              </a:rPr>
              <a:t>Gather statistical, quantitative data</a:t>
            </a:r>
          </a:p>
          <a:p>
            <a:pPr marL="628650" lvl="1" indent="-171450">
              <a:buFont typeface="Arial" pitchFamily="34" charset="0"/>
              <a:buChar char="•"/>
            </a:pPr>
            <a:r>
              <a:rPr lang="en-US" sz="1200" kern="1200" dirty="0" smtClean="0">
                <a:solidFill>
                  <a:schemeClr val="tx1"/>
                </a:solidFill>
                <a:effectLst/>
                <a:latin typeface="+mn-lt"/>
                <a:ea typeface="+mn-ea"/>
                <a:cs typeface="+mn-cs"/>
              </a:rPr>
              <a:t>Gather information from such a diverse population that they will not be comfortable speaking openly about the topic</a:t>
            </a:r>
          </a:p>
          <a:p>
            <a:pPr marL="628650" lvl="1" indent="-171450">
              <a:buFont typeface="Arial" pitchFamily="34" charset="0"/>
              <a:buChar char="•"/>
            </a:pPr>
            <a:r>
              <a:rPr lang="en-US" sz="1200" kern="1200" dirty="0" smtClean="0">
                <a:solidFill>
                  <a:schemeClr val="tx1"/>
                </a:solidFill>
                <a:effectLst/>
                <a:latin typeface="+mn-lt"/>
                <a:ea typeface="+mn-ea"/>
                <a:cs typeface="+mn-cs"/>
              </a:rPr>
              <a:t>Gather sensitive or confidential information that should not be shared amongst a group</a:t>
            </a:r>
          </a:p>
          <a:p>
            <a:pPr marL="628650" lvl="1" indent="-171450">
              <a:buFont typeface="Arial" pitchFamily="34" charset="0"/>
              <a:buChar char="•"/>
            </a:pPr>
            <a:r>
              <a:rPr lang="en-US" sz="1200" kern="1200" dirty="0" smtClean="0">
                <a:solidFill>
                  <a:schemeClr val="tx1"/>
                </a:solidFill>
                <a:effectLst/>
                <a:latin typeface="+mn-lt"/>
                <a:ea typeface="+mn-ea"/>
                <a:cs typeface="+mn-cs"/>
              </a:rPr>
              <a:t>Discuss a topic will be undermined by intense conflict amongst the participants</a:t>
            </a: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3</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Use open-ended questions</a:t>
            </a:r>
            <a:r>
              <a:rPr lang="en-US" sz="1200" kern="1200" baseline="0" dirty="0" smtClean="0">
                <a:solidFill>
                  <a:schemeClr val="tx1"/>
                </a:solidFill>
                <a:effectLst/>
                <a:latin typeface="+mn-lt"/>
                <a:ea typeface="+mn-ea"/>
                <a:cs typeface="+mn-cs"/>
              </a:rPr>
              <a:t> – to elicit details and discussion, not Yes/No, dichotomous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Use simple questions that are easy to remember, or if you must ask complex questions use materials to keep the entire question visible to the group</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Avoid why questions – some perceive</a:t>
            </a:r>
            <a:r>
              <a:rPr lang="en-US" sz="1200" kern="1200" baseline="0" dirty="0" smtClean="0">
                <a:solidFill>
                  <a:schemeClr val="tx1"/>
                </a:solidFill>
                <a:effectLst/>
                <a:latin typeface="+mn-lt"/>
                <a:ea typeface="+mn-ea"/>
                <a:cs typeface="+mn-cs"/>
              </a:rPr>
              <a:t> as defensive or that you are seeking one particular answer – ask for influences on decision-making, or attributes instead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If you use consistent or similar questions in all FCS focus groups, you will be able to see patterns across the groups and FCS programming</a:t>
            </a:r>
          </a:p>
          <a:p>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4</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Examples taken from</a:t>
            </a:r>
            <a:r>
              <a:rPr lang="en-US" sz="1200" kern="1200" baseline="0" dirty="0" smtClean="0">
                <a:solidFill>
                  <a:schemeClr val="tx1"/>
                </a:solidFill>
                <a:effectLst/>
                <a:latin typeface="+mn-lt"/>
                <a:ea typeface="+mn-ea"/>
                <a:cs typeface="+mn-cs"/>
              </a:rPr>
              <a:t> KOHP focus group questions</a:t>
            </a:r>
          </a:p>
          <a:p>
            <a:pPr marL="0" lvl="0" indent="0">
              <a:buFont typeface="Arial" pitchFamily="34" charset="0"/>
              <a:buNone/>
            </a:pP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Opening questions/Ice Breakers</a:t>
            </a:r>
          </a:p>
          <a:p>
            <a:pPr marL="628650" lvl="1" indent="-171450">
              <a:buFont typeface="Arial" pitchFamily="34" charset="0"/>
              <a:buChar char="•"/>
            </a:pPr>
            <a:r>
              <a:rPr lang="en-US" sz="1200" kern="1200" dirty="0" smtClean="0">
                <a:solidFill>
                  <a:schemeClr val="tx1"/>
                </a:solidFill>
                <a:effectLst/>
                <a:latin typeface="+mn-lt"/>
                <a:ea typeface="+mn-ea"/>
                <a:cs typeface="+mn-cs"/>
              </a:rPr>
              <a:t>Quick and easy to answer, gets the group talking and feeling comfortable</a:t>
            </a:r>
          </a:p>
          <a:p>
            <a:pPr marL="171450" lvl="0" indent="-171450">
              <a:buFont typeface="Arial" pitchFamily="34" charset="0"/>
              <a:buChar char="•"/>
            </a:pPr>
            <a:r>
              <a:rPr lang="en-US" sz="1200" kern="1200" dirty="0" smtClean="0">
                <a:solidFill>
                  <a:schemeClr val="tx1"/>
                </a:solidFill>
                <a:effectLst/>
                <a:latin typeface="+mn-lt"/>
                <a:ea typeface="+mn-ea"/>
                <a:cs typeface="+mn-cs"/>
              </a:rPr>
              <a:t>Introductory questions</a:t>
            </a:r>
          </a:p>
          <a:p>
            <a:pPr marL="628650" lvl="1" indent="-171450">
              <a:buFont typeface="Arial" pitchFamily="34" charset="0"/>
              <a:buChar char="•"/>
            </a:pPr>
            <a:r>
              <a:rPr lang="en-US" sz="1200" kern="1200" dirty="0" smtClean="0">
                <a:solidFill>
                  <a:schemeClr val="tx1"/>
                </a:solidFill>
                <a:effectLst/>
                <a:latin typeface="+mn-lt"/>
                <a:ea typeface="+mn-ea"/>
                <a:cs typeface="+mn-cs"/>
              </a:rPr>
              <a:t>Beginning questions to get started thinking about topic</a:t>
            </a:r>
          </a:p>
          <a:p>
            <a:pPr marL="171450" lvl="0" indent="-171450">
              <a:buFont typeface="Arial" pitchFamily="34" charset="0"/>
              <a:buChar char="•"/>
            </a:pPr>
            <a:r>
              <a:rPr lang="en-US" sz="1200" kern="1200" dirty="0" smtClean="0">
                <a:solidFill>
                  <a:schemeClr val="tx1"/>
                </a:solidFill>
                <a:effectLst/>
                <a:latin typeface="+mn-lt"/>
                <a:ea typeface="+mn-ea"/>
                <a:cs typeface="+mn-cs"/>
              </a:rPr>
              <a:t>Transition questions</a:t>
            </a:r>
          </a:p>
          <a:p>
            <a:pPr marL="628650" lvl="1" indent="-171450">
              <a:buFont typeface="Arial" pitchFamily="34" charset="0"/>
              <a:buChar char="•"/>
            </a:pPr>
            <a:r>
              <a:rPr lang="en-US" sz="1200" kern="1200" dirty="0" smtClean="0">
                <a:solidFill>
                  <a:schemeClr val="tx1"/>
                </a:solidFill>
                <a:effectLst/>
                <a:latin typeface="+mn-lt"/>
                <a:ea typeface="+mn-ea"/>
                <a:cs typeface="+mn-cs"/>
              </a:rPr>
              <a:t>Link introductory questions with the key questions</a:t>
            </a:r>
          </a:p>
          <a:p>
            <a:pPr marL="171450" lvl="0" indent="-171450">
              <a:buFont typeface="Arial" pitchFamily="34" charset="0"/>
              <a:buChar char="•"/>
            </a:pPr>
            <a:r>
              <a:rPr lang="en-US" sz="1200" kern="1200" dirty="0" smtClean="0">
                <a:solidFill>
                  <a:schemeClr val="tx1"/>
                </a:solidFill>
                <a:effectLst/>
                <a:latin typeface="+mn-lt"/>
                <a:ea typeface="+mn-ea"/>
                <a:cs typeface="+mn-cs"/>
              </a:rPr>
              <a:t>Key questions</a:t>
            </a:r>
          </a:p>
          <a:p>
            <a:pPr marL="628650" lvl="1" indent="-171450">
              <a:buFont typeface="Arial" pitchFamily="34" charset="0"/>
              <a:buChar char="•"/>
            </a:pPr>
            <a:r>
              <a:rPr lang="en-US" sz="1200" kern="1200" dirty="0" smtClean="0">
                <a:solidFill>
                  <a:schemeClr val="tx1"/>
                </a:solidFill>
                <a:effectLst/>
                <a:latin typeface="+mn-lt"/>
                <a:ea typeface="+mn-ea"/>
                <a:cs typeface="+mn-cs"/>
              </a:rPr>
              <a:t>Focus on the topic</a:t>
            </a:r>
          </a:p>
          <a:p>
            <a:pPr marL="171450" lvl="0" indent="-171450">
              <a:buFont typeface="Arial" pitchFamily="34" charset="0"/>
              <a:buChar char="•"/>
            </a:pPr>
            <a:r>
              <a:rPr lang="en-US" sz="1200" kern="1200" dirty="0" smtClean="0">
                <a:solidFill>
                  <a:schemeClr val="tx1"/>
                </a:solidFill>
                <a:effectLst/>
                <a:latin typeface="+mn-lt"/>
                <a:ea typeface="+mn-ea"/>
                <a:cs typeface="+mn-cs"/>
              </a:rPr>
              <a:t>Ending questions</a:t>
            </a:r>
          </a:p>
          <a:p>
            <a:pPr marL="628650" lvl="1" indent="-171450">
              <a:buFont typeface="Arial" pitchFamily="34" charset="0"/>
              <a:buChar char="•"/>
            </a:pPr>
            <a:r>
              <a:rPr lang="en-US" sz="1200" kern="1200" dirty="0" smtClean="0">
                <a:solidFill>
                  <a:schemeClr val="tx1"/>
                </a:solidFill>
                <a:effectLst/>
                <a:latin typeface="+mn-lt"/>
                <a:ea typeface="+mn-ea"/>
                <a:cs typeface="+mn-cs"/>
              </a:rPr>
              <a:t>After conclusion, to ensure everyone does not have further information to share.</a:t>
            </a:r>
          </a:p>
          <a:p>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5</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a large pool of participants. Begin with written invitations and use phone calls to express your interest in having them participate or confirmations and reminders. The personal touch goes </a:t>
            </a:r>
            <a:r>
              <a:rPr lang="en-US" baseline="0" dirty="0" smtClean="0"/>
              <a:t>a long </a:t>
            </a:r>
            <a:r>
              <a:rPr lang="en-US" baseline="0" dirty="0" smtClean="0"/>
              <a:t>way.</a:t>
            </a:r>
          </a:p>
          <a:p>
            <a:endParaRPr lang="en-US" dirty="0" smtClean="0"/>
          </a:p>
          <a:p>
            <a:r>
              <a:rPr lang="en-US" dirty="0" smtClean="0"/>
              <a:t>Incentives: know</a:t>
            </a:r>
            <a:r>
              <a:rPr lang="en-US" baseline="0" dirty="0" smtClean="0"/>
              <a:t> what documentation you need to provide for funder</a:t>
            </a:r>
          </a:p>
          <a:p>
            <a:endParaRPr lang="en-US" baseline="0" dirty="0" smtClean="0"/>
          </a:p>
          <a:p>
            <a:r>
              <a:rPr lang="en-US" baseline="0" dirty="0" smtClean="0"/>
              <a:t>Refreshments are </a:t>
            </a:r>
            <a:r>
              <a:rPr lang="en-US" baseline="0" dirty="0" smtClean="0"/>
              <a:t>“mandatory” (i.e., so important you don’t want to overlook this). </a:t>
            </a:r>
            <a:r>
              <a:rPr lang="en-US" baseline="0" dirty="0" smtClean="0"/>
              <a:t>These will help to provide a comfortable atmosphere.</a:t>
            </a:r>
          </a:p>
          <a:p>
            <a:endParaRPr lang="en-US" baseline="0" dirty="0" smtClean="0"/>
          </a:p>
          <a:p>
            <a:r>
              <a:rPr lang="en-US" baseline="0" dirty="0" smtClean="0"/>
              <a:t>When thinking of incorporating recording equipment, keep your audience in mind. Will being recorded in any way deter or encourage open dialogue? Many times you’ll just rely on good </a:t>
            </a:r>
            <a:r>
              <a:rPr lang="en-US" baseline="0" dirty="0" err="1" smtClean="0"/>
              <a:t>notetaking</a:t>
            </a:r>
            <a:r>
              <a:rPr lang="en-US" baseline="0" dirty="0" smtClean="0"/>
              <a:t>.</a:t>
            </a:r>
          </a:p>
        </p:txBody>
      </p:sp>
      <p:sp>
        <p:nvSpPr>
          <p:cNvPr id="4" name="Slide Number Placeholder 3"/>
          <p:cNvSpPr>
            <a:spLocks noGrp="1"/>
          </p:cNvSpPr>
          <p:nvPr>
            <p:ph type="sldNum" sz="quarter" idx="10"/>
          </p:nvPr>
        </p:nvSpPr>
        <p:spPr/>
        <p:txBody>
          <a:bodyPr/>
          <a:lstStyle/>
          <a:p>
            <a:fld id="{A44C3708-E15D-4129-AD76-331748C29B33}" type="slidenum">
              <a:rPr lang="en-US" smtClean="0"/>
              <a:pPr/>
              <a:t>6</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smtClean="0"/>
              <a:t>Cover</a:t>
            </a:r>
            <a:r>
              <a:rPr lang="en-US" baseline="0" dirty="0" smtClean="0"/>
              <a:t> consent and confidentiality and agree as a group on ground rules.</a:t>
            </a: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7</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sz="1200" kern="1200" dirty="0" smtClean="0">
                <a:solidFill>
                  <a:schemeClr val="tx1"/>
                </a:solidFill>
                <a:latin typeface="+mn-lt"/>
                <a:ea typeface="+mn-ea"/>
                <a:cs typeface="+mn-cs"/>
              </a:rPr>
              <a:t>The </a:t>
            </a:r>
            <a:r>
              <a:rPr lang="en-US" sz="1200" u="sng" kern="1200" dirty="0" smtClean="0">
                <a:solidFill>
                  <a:schemeClr val="tx1"/>
                </a:solidFill>
                <a:latin typeface="+mn-lt"/>
                <a:ea typeface="+mn-ea"/>
                <a:cs typeface="+mn-cs"/>
              </a:rPr>
              <a:t>moderator</a:t>
            </a:r>
            <a:r>
              <a:rPr lang="en-US" sz="1200" kern="1200" dirty="0" smtClean="0">
                <a:solidFill>
                  <a:schemeClr val="tx1"/>
                </a:solidFill>
                <a:latin typeface="+mn-lt"/>
                <a:ea typeface="+mn-ea"/>
                <a:cs typeface="+mn-cs"/>
              </a:rPr>
              <a:t> facilitates the focus group interview. He or she provides the introduction and conclusion, asks the initial and probing questions, and keeps the discussion respectful, orderly and on topic.</a:t>
            </a:r>
          </a:p>
          <a:p>
            <a:pPr lvl="0">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8</a:t>
            </a:fld>
            <a:endParaRPr lang="en-US"/>
          </a:p>
        </p:txBody>
      </p:sp>
    </p:spTree>
    <p:extLst>
      <p:ext uri="{BB962C8B-B14F-4D97-AF65-F5344CB8AC3E}">
        <p14:creationId xmlns:p14="http://schemas.microsoft.com/office/powerpoint/2010/main" val="99919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sz="1200" kern="1200" dirty="0" smtClean="0">
                <a:solidFill>
                  <a:schemeClr val="tx1"/>
                </a:solidFill>
                <a:latin typeface="+mn-lt"/>
                <a:ea typeface="+mn-ea"/>
                <a:cs typeface="+mn-cs"/>
              </a:rPr>
              <a:t>The </a:t>
            </a:r>
            <a:r>
              <a:rPr lang="en-US" sz="1200" u="sng" kern="1200" dirty="0" smtClean="0">
                <a:solidFill>
                  <a:schemeClr val="tx1"/>
                </a:solidFill>
                <a:latin typeface="+mn-lt"/>
                <a:ea typeface="+mn-ea"/>
                <a:cs typeface="+mn-cs"/>
              </a:rPr>
              <a:t>documenter</a:t>
            </a:r>
            <a:r>
              <a:rPr lang="en-US" sz="1200" kern="1200" dirty="0" smtClean="0">
                <a:solidFill>
                  <a:schemeClr val="tx1"/>
                </a:solidFill>
                <a:latin typeface="+mn-lt"/>
                <a:ea typeface="+mn-ea"/>
                <a:cs typeface="+mn-cs"/>
              </a:rPr>
              <a:t> does not participate in the discussion. He or she is responsible for preparing the room, greeting participants, monitoring the recording equipment (if it is being used), and taking notes. After the discussion, the documenter should ask follow-up or clarifying questions of participants.</a:t>
            </a:r>
          </a:p>
          <a:p>
            <a:pPr lvl="1">
              <a:buFont typeface="Arial" pitchFamily="34" charset="0"/>
              <a:buChar char="•"/>
            </a:pPr>
            <a:r>
              <a:rPr lang="en-US" sz="1200" kern="1200" dirty="0" smtClean="0">
                <a:solidFill>
                  <a:schemeClr val="tx1"/>
                </a:solidFill>
                <a:latin typeface="+mn-lt"/>
                <a:ea typeface="+mn-ea"/>
                <a:cs typeface="+mn-cs"/>
              </a:rPr>
              <a:t>Remember keep your purpose in mind</a:t>
            </a:r>
          </a:p>
          <a:p>
            <a:pPr lvl="1">
              <a:buFont typeface="Arial" pitchFamily="34" charset="0"/>
              <a:buChar char="•"/>
            </a:pPr>
            <a:r>
              <a:rPr lang="en-US" sz="1200" kern="1200" dirty="0" smtClean="0">
                <a:solidFill>
                  <a:schemeClr val="tx1"/>
                </a:solidFill>
                <a:latin typeface="+mn-lt"/>
                <a:ea typeface="+mn-ea"/>
                <a:cs typeface="+mn-cs"/>
              </a:rPr>
              <a:t>What level of detail do you need to document? Notes/Audio Recording/Video Recording/Transcription</a:t>
            </a:r>
          </a:p>
          <a:p>
            <a:pPr lvl="1">
              <a:buFont typeface="Arial" pitchFamily="34" charset="0"/>
              <a:buChar char="•"/>
            </a:pPr>
            <a:r>
              <a:rPr lang="en-US" sz="1200" kern="1200" dirty="0" smtClean="0">
                <a:solidFill>
                  <a:schemeClr val="tx1"/>
                </a:solidFill>
                <a:latin typeface="+mn-lt"/>
                <a:ea typeface="+mn-ea"/>
                <a:cs typeface="+mn-cs"/>
              </a:rPr>
              <a:t>Are you looking for consensus or dissension? </a:t>
            </a:r>
          </a:p>
          <a:p>
            <a:pPr lvl="1">
              <a:buFont typeface="Arial" pitchFamily="34" charset="0"/>
              <a:buChar char="•"/>
            </a:pPr>
            <a:r>
              <a:rPr lang="en-US" sz="1200" kern="1200" dirty="0" smtClean="0">
                <a:solidFill>
                  <a:schemeClr val="tx1"/>
                </a:solidFill>
                <a:latin typeface="+mn-lt"/>
                <a:ea typeface="+mn-ea"/>
                <a:cs typeface="+mn-cs"/>
              </a:rPr>
              <a:t>Developing a field note form you will allow</a:t>
            </a:r>
            <a:r>
              <a:rPr lang="en-US" sz="1200" kern="1200" baseline="0" dirty="0" smtClean="0">
                <a:solidFill>
                  <a:schemeClr val="tx1"/>
                </a:solidFill>
                <a:latin typeface="+mn-lt"/>
                <a:ea typeface="+mn-ea"/>
                <a:cs typeface="+mn-cs"/>
              </a:rPr>
              <a:t> you to organize notes for several focus groups and will assist analysis – especially if you will not be conducting the majority of this analysis.</a:t>
            </a:r>
          </a:p>
          <a:p>
            <a:pPr lvl="1">
              <a:buFont typeface="Arial" pitchFamily="34" charset="0"/>
              <a:buChar char="•"/>
            </a:pPr>
            <a:endParaRPr lang="en-US" sz="1200" kern="1200" baseline="0" dirty="0" smtClean="0">
              <a:solidFill>
                <a:schemeClr val="tx1"/>
              </a:solidFill>
              <a:latin typeface="+mn-lt"/>
              <a:ea typeface="+mn-ea"/>
              <a:cs typeface="+mn-cs"/>
            </a:endParaRPr>
          </a:p>
          <a:p>
            <a:pPr lvl="1">
              <a:buFont typeface="Arial" pitchFamily="34" charset="0"/>
              <a:buChar char="•"/>
            </a:pPr>
            <a:r>
              <a:rPr lang="en-US" sz="1200" kern="1200" baseline="0" dirty="0" smtClean="0">
                <a:solidFill>
                  <a:schemeClr val="tx1"/>
                </a:solidFill>
                <a:latin typeface="+mn-lt"/>
                <a:ea typeface="+mn-ea"/>
                <a:cs typeface="+mn-cs"/>
              </a:rPr>
              <a:t>During</a:t>
            </a:r>
            <a:endParaRPr lang="en-US" sz="1200" kern="1200" dirty="0" smtClean="0">
              <a:solidFill>
                <a:schemeClr val="tx1"/>
              </a:solidFill>
              <a:latin typeface="+mn-lt"/>
              <a:ea typeface="+mn-ea"/>
              <a:cs typeface="+mn-cs"/>
            </a:endParaRPr>
          </a:p>
          <a:p>
            <a:pPr lvl="2">
              <a:buFont typeface="Arial" pitchFamily="34" charset="0"/>
              <a:buChar char="•"/>
            </a:pPr>
            <a:r>
              <a:rPr lang="en-US" sz="1200" kern="1200" dirty="0" smtClean="0">
                <a:solidFill>
                  <a:schemeClr val="tx1"/>
                </a:solidFill>
                <a:latin typeface="+mn-lt"/>
                <a:ea typeface="+mn-ea"/>
                <a:cs typeface="+mn-cs"/>
              </a:rPr>
              <a:t>Use computers to take notes: ease the burden of keeping legible notes and allows you to easily keep items organized; provides easier method to keep consistency of notes across all sessions.</a:t>
            </a:r>
          </a:p>
          <a:p>
            <a:pPr lvl="2">
              <a:buFont typeface="Arial" pitchFamily="34" charset="0"/>
              <a:buChar char="•"/>
            </a:pPr>
            <a:r>
              <a:rPr lang="en-US" sz="1200" kern="1200" dirty="0" smtClean="0">
                <a:solidFill>
                  <a:schemeClr val="tx1"/>
                </a:solidFill>
                <a:latin typeface="+mn-lt"/>
                <a:ea typeface="+mn-ea"/>
                <a:cs typeface="+mn-cs"/>
              </a:rPr>
              <a:t>Quotes: note as much as you can with attention to key phrases, use … to indicate more was said, note the speaker and the time on the audio recording. Later you can go to the audio recording to pull the entire quote for the analysis.</a:t>
            </a:r>
          </a:p>
          <a:p>
            <a:pPr lvl="2">
              <a:buFont typeface="Arial" pitchFamily="34" charset="0"/>
              <a:buChar char="•"/>
            </a:pPr>
            <a:r>
              <a:rPr lang="en-US" sz="1200" kern="1200" dirty="0" smtClean="0">
                <a:solidFill>
                  <a:schemeClr val="tx1"/>
                </a:solidFill>
                <a:latin typeface="+mn-lt"/>
                <a:ea typeface="+mn-ea"/>
                <a:cs typeface="+mn-cs"/>
              </a:rPr>
              <a:t>Keep track of the emerging themes you notice for each question – during your debriefing with the moderator you can discuss these.</a:t>
            </a:r>
          </a:p>
          <a:p>
            <a:pPr lvl="2">
              <a:buFont typeface="Arial" pitchFamily="34" charset="0"/>
              <a:buChar char="•"/>
            </a:pPr>
            <a:r>
              <a:rPr lang="en-US" sz="1200" kern="1200" dirty="0" smtClean="0">
                <a:solidFill>
                  <a:schemeClr val="tx1"/>
                </a:solidFill>
                <a:latin typeface="+mn-lt"/>
                <a:ea typeface="+mn-ea"/>
                <a:cs typeface="+mn-cs"/>
              </a:rPr>
              <a:t>Make note of follow-up questions you’d like to ask at the end of the session</a:t>
            </a:r>
          </a:p>
          <a:p>
            <a:pPr lvl="2">
              <a:buFont typeface="Arial" pitchFamily="34" charset="0"/>
              <a:buChar char="•"/>
            </a:pPr>
            <a:r>
              <a:rPr lang="en-US" sz="1200" kern="1200" dirty="0" smtClean="0">
                <a:solidFill>
                  <a:schemeClr val="tx1"/>
                </a:solidFill>
                <a:latin typeface="+mn-lt"/>
                <a:ea typeface="+mn-ea"/>
                <a:cs typeface="+mn-cs"/>
              </a:rPr>
              <a:t>Don’t just make note of verbal comments, but also indicate non-verbal activity like physical excitement or disagreement. These notes may aid in the analysis. </a:t>
            </a:r>
          </a:p>
          <a:p>
            <a:pPr lvl="2">
              <a:buFont typeface="Arial" pitchFamily="34" charset="0"/>
              <a:buChar char="•"/>
            </a:pPr>
            <a:r>
              <a:rPr lang="en-US" sz="1200" kern="1200" dirty="0" smtClean="0">
                <a:solidFill>
                  <a:schemeClr val="tx1"/>
                </a:solidFill>
                <a:latin typeface="+mn-lt"/>
                <a:ea typeface="+mn-ea"/>
                <a:cs typeface="+mn-cs"/>
              </a:rPr>
              <a:t>Create a sketch</a:t>
            </a:r>
            <a:r>
              <a:rPr lang="en-US" sz="1200" kern="1200" baseline="0" dirty="0" smtClean="0">
                <a:solidFill>
                  <a:schemeClr val="tx1"/>
                </a:solidFill>
                <a:latin typeface="+mn-lt"/>
                <a:ea typeface="+mn-ea"/>
                <a:cs typeface="+mn-cs"/>
              </a:rPr>
              <a:t> of the seating arrangement may help in debriefing and analysis to spark memories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4C3708-E15D-4129-AD76-331748C29B33}" type="slidenum">
              <a:rPr lang="en-US" smtClean="0"/>
              <a:pPr/>
              <a:t>9</a:t>
            </a:fld>
            <a:endParaRPr lang="en-US"/>
          </a:p>
        </p:txBody>
      </p:sp>
    </p:spTree>
    <p:extLst>
      <p:ext uri="{BB962C8B-B14F-4D97-AF65-F5344CB8AC3E}">
        <p14:creationId xmlns:p14="http://schemas.microsoft.com/office/powerpoint/2010/main" val="171038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sz="1200" kern="1200" dirty="0" smtClean="0">
                <a:solidFill>
                  <a:schemeClr val="tx1"/>
                </a:solidFill>
                <a:latin typeface="+mn-lt"/>
                <a:ea typeface="+mn-ea"/>
                <a:cs typeface="+mn-cs"/>
              </a:rPr>
              <a:t>Troubleshooting</a:t>
            </a:r>
          </a:p>
          <a:p>
            <a:pPr lvl="1">
              <a:buFont typeface="Arial" pitchFamily="34" charset="0"/>
              <a:buChar char="•"/>
            </a:pPr>
            <a:r>
              <a:rPr lang="en-US" sz="1200" kern="1200" dirty="0" smtClean="0">
                <a:solidFill>
                  <a:schemeClr val="tx1"/>
                </a:solidFill>
                <a:latin typeface="+mn-lt"/>
                <a:ea typeface="+mn-ea"/>
                <a:cs typeface="+mn-cs"/>
              </a:rPr>
              <a:t>Trickle in effect – using paper to ease transition of those who arrive early and those who arrive late; also allows you to gather individualized information or make sure you get information regarding all topics no matter if time runs out.</a:t>
            </a:r>
          </a:p>
          <a:p>
            <a:pPr lvl="1">
              <a:buFont typeface="Arial" pitchFamily="34" charset="0"/>
              <a:buChar char="•"/>
            </a:pPr>
            <a:r>
              <a:rPr lang="en-US" sz="1200" kern="1200" dirty="0" smtClean="0">
                <a:solidFill>
                  <a:schemeClr val="tx1"/>
                </a:solidFill>
                <a:latin typeface="+mn-lt"/>
                <a:ea typeface="+mn-ea"/>
                <a:cs typeface="+mn-cs"/>
              </a:rPr>
              <a:t>Conflict arises – handling heated situations</a:t>
            </a:r>
          </a:p>
          <a:p>
            <a:pPr lvl="1">
              <a:buFont typeface="Arial" pitchFamily="34" charset="0"/>
              <a:buChar char="•"/>
            </a:pPr>
            <a:r>
              <a:rPr lang="en-US" sz="1200" kern="1200" dirty="0" smtClean="0">
                <a:solidFill>
                  <a:schemeClr val="tx1"/>
                </a:solidFill>
                <a:latin typeface="+mn-lt"/>
                <a:ea typeface="+mn-ea"/>
                <a:cs typeface="+mn-cs"/>
              </a:rPr>
              <a:t>Big talkers vs. Non-talkers – finding balance and engagement from all participants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44C3708-E15D-4129-AD76-331748C29B33}" type="slidenum">
              <a:rPr lang="en-US" smtClean="0"/>
              <a:pPr/>
              <a:t>10</a:t>
            </a:fld>
            <a:endParaRPr lang="en-US"/>
          </a:p>
        </p:txBody>
      </p:sp>
    </p:spTree>
    <p:extLst>
      <p:ext uri="{BB962C8B-B14F-4D97-AF65-F5344CB8AC3E}">
        <p14:creationId xmlns:p14="http://schemas.microsoft.com/office/powerpoint/2010/main" val="99919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pPr/>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pPr/>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pPr/>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pPr/>
              <a:t>‹#›</a:t>
            </a:fld>
            <a:endParaRPr lang="en-US"/>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0165"/>
            <a:ext cx="7772400" cy="1470025"/>
          </a:xfrm>
        </p:spPr>
        <p:txBody>
          <a:bodyPr/>
          <a:lstStyle/>
          <a:p>
            <a:r>
              <a:rPr lang="en-US" b="1" dirty="0" smtClean="0">
                <a:solidFill>
                  <a:srgbClr val="7030A0"/>
                </a:solidFill>
              </a:rPr>
              <a:t>FCS Program Evaluations:</a:t>
            </a:r>
            <a:r>
              <a:rPr lang="en-US" b="1" dirty="0" smtClean="0"/>
              <a:t/>
            </a:r>
            <a:br>
              <a:rPr lang="en-US" b="1" dirty="0" smtClean="0"/>
            </a:br>
            <a:r>
              <a:rPr lang="en-US" b="1" dirty="0" smtClean="0"/>
              <a:t> Focus Groups</a:t>
            </a:r>
            <a:endParaRPr lang="en-US" b="1" dirty="0"/>
          </a:p>
        </p:txBody>
      </p:sp>
      <p:sp>
        <p:nvSpPr>
          <p:cNvPr id="3" name="Subtitle 2"/>
          <p:cNvSpPr>
            <a:spLocks noGrp="1"/>
          </p:cNvSpPr>
          <p:nvPr>
            <p:ph type="subTitle" idx="1"/>
          </p:nvPr>
        </p:nvSpPr>
        <p:spPr>
          <a:xfrm>
            <a:off x="794657" y="3233057"/>
            <a:ext cx="7663542" cy="2275114"/>
          </a:xfrm>
        </p:spPr>
        <p:txBody>
          <a:bodyPr>
            <a:normAutofit lnSpcReduction="10000"/>
          </a:bodyPr>
          <a:lstStyle/>
          <a:p>
            <a:r>
              <a:rPr lang="en-US" dirty="0">
                <a:solidFill>
                  <a:schemeClr val="tx1"/>
                </a:solidFill>
              </a:rPr>
              <a:t>W</a:t>
            </a:r>
            <a:r>
              <a:rPr lang="en-US" dirty="0" smtClean="0">
                <a:solidFill>
                  <a:schemeClr val="tx1"/>
                </a:solidFill>
              </a:rPr>
              <a:t>hen, why, and how</a:t>
            </a:r>
          </a:p>
          <a:p>
            <a:r>
              <a:rPr lang="en-US" dirty="0" smtClean="0">
                <a:solidFill>
                  <a:schemeClr val="tx1"/>
                </a:solidFill>
              </a:rPr>
              <a:t>What to do with the data collected</a:t>
            </a:r>
          </a:p>
          <a:p>
            <a:r>
              <a:rPr lang="en-US" b="1" i="1" dirty="0" smtClean="0">
                <a:solidFill>
                  <a:schemeClr val="tx1"/>
                </a:solidFill>
              </a:rPr>
              <a:t>and</a:t>
            </a:r>
          </a:p>
          <a:p>
            <a:r>
              <a:rPr lang="en-US" dirty="0" smtClean="0">
                <a:solidFill>
                  <a:schemeClr val="tx1"/>
                </a:solidFill>
              </a:rPr>
              <a:t>the KOHP Pilot focus group</a:t>
            </a:r>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Conducting the Focus Group</a:t>
            </a:r>
            <a:endParaRPr lang="en-US" dirty="0"/>
          </a:p>
        </p:txBody>
      </p:sp>
      <p:sp>
        <p:nvSpPr>
          <p:cNvPr id="6" name="Content Placeholder 5"/>
          <p:cNvSpPr>
            <a:spLocks noGrp="1"/>
          </p:cNvSpPr>
          <p:nvPr>
            <p:ph idx="1"/>
          </p:nvPr>
        </p:nvSpPr>
        <p:spPr>
          <a:xfrm>
            <a:off x="457200" y="1171074"/>
            <a:ext cx="8229600" cy="4955090"/>
          </a:xfrm>
        </p:spPr>
        <p:txBody>
          <a:bodyPr/>
          <a:lstStyle/>
          <a:p>
            <a:pPr marL="0" indent="0">
              <a:buNone/>
            </a:pPr>
            <a:r>
              <a:rPr lang="en-US" b="1" dirty="0" smtClean="0"/>
              <a:t>Troubleshooting</a:t>
            </a:r>
          </a:p>
          <a:p>
            <a:pPr marL="857250" lvl="1" indent="-457200">
              <a:buFont typeface="Wingdings" pitchFamily="2" charset="2"/>
              <a:buChar char="Ø"/>
            </a:pPr>
            <a:r>
              <a:rPr lang="en-US" dirty="0" smtClean="0"/>
              <a:t>  Trickle in effect</a:t>
            </a:r>
          </a:p>
          <a:p>
            <a:pPr lvl="2" indent="-342900">
              <a:buFont typeface="Wingdings" pitchFamily="2" charset="2"/>
              <a:buChar char="§"/>
            </a:pPr>
            <a:r>
              <a:rPr lang="en-US" dirty="0" smtClean="0"/>
              <a:t>Mini-Survey will allow you to gather sensitive information or quantitative data, while also maximizing the time when participants are arriving</a:t>
            </a:r>
          </a:p>
          <a:p>
            <a:pPr marL="857250" lvl="1" indent="-457200">
              <a:buFont typeface="Wingdings" pitchFamily="2" charset="2"/>
              <a:buChar char="Ø"/>
            </a:pPr>
            <a:r>
              <a:rPr lang="en-US" dirty="0" smtClean="0"/>
              <a:t>  Handling Conflict</a:t>
            </a:r>
          </a:p>
          <a:p>
            <a:pPr marL="857250" lvl="1" indent="-457200">
              <a:buFont typeface="Wingdings" pitchFamily="2" charset="2"/>
              <a:buChar char="Ø"/>
            </a:pPr>
            <a:r>
              <a:rPr lang="en-US" dirty="0" smtClean="0"/>
              <a:t>  Big Talkers </a:t>
            </a:r>
            <a:r>
              <a:rPr lang="en-US" dirty="0" err="1" smtClean="0"/>
              <a:t>vs</a:t>
            </a:r>
            <a:r>
              <a:rPr lang="en-US" dirty="0" smtClean="0"/>
              <a:t> Non-Talkers</a:t>
            </a:r>
          </a:p>
          <a:p>
            <a:pPr marL="0" indent="0">
              <a:buNone/>
            </a:pPr>
            <a:endParaRPr lang="en-US" sz="28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pic>
        <p:nvPicPr>
          <p:cNvPr id="1027" name="Picture 3" descr="C:\Users\mpeters8\AppData\Local\Microsoft\Windows\Temporary Internet Files\Content.IE5\MLE3A9NI\MC90032434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245" y="4453861"/>
            <a:ext cx="2927817" cy="192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Analyzing the Data Collected</a:t>
            </a:r>
            <a:endParaRPr lang="en-US" dirty="0"/>
          </a:p>
        </p:txBody>
      </p:sp>
      <p:sp>
        <p:nvSpPr>
          <p:cNvPr id="6" name="Content Placeholder 5"/>
          <p:cNvSpPr>
            <a:spLocks noGrp="1"/>
          </p:cNvSpPr>
          <p:nvPr>
            <p:ph idx="1"/>
          </p:nvPr>
        </p:nvSpPr>
        <p:spPr>
          <a:xfrm>
            <a:off x="478971" y="914401"/>
            <a:ext cx="8462254" cy="5442856"/>
          </a:xfrm>
        </p:spPr>
        <p:txBody>
          <a:bodyPr/>
          <a:lstStyle/>
          <a:p>
            <a:pPr marL="0" indent="0">
              <a:buNone/>
            </a:pPr>
            <a:r>
              <a:rPr lang="en-US" b="1" dirty="0"/>
              <a:t>Analysis Tips</a:t>
            </a:r>
          </a:p>
          <a:p>
            <a:pPr marL="457200" indent="-457200">
              <a:buFont typeface="Wingdings" pitchFamily="2" charset="2"/>
              <a:buChar char="Ø"/>
            </a:pPr>
            <a:r>
              <a:rPr lang="en-US" sz="2800" dirty="0" smtClean="0"/>
              <a:t> </a:t>
            </a:r>
            <a:r>
              <a:rPr lang="en-US" sz="2800" dirty="0"/>
              <a:t>Systematic Analysis Approach (Krueger)</a:t>
            </a:r>
          </a:p>
          <a:p>
            <a:pPr marL="457200" indent="-457200">
              <a:buFont typeface="Wingdings" pitchFamily="2" charset="2"/>
              <a:buChar char="Ø"/>
            </a:pPr>
            <a:r>
              <a:rPr lang="en-US" sz="2800" dirty="0" smtClean="0"/>
              <a:t>  Pattern Identification (Coding)</a:t>
            </a:r>
          </a:p>
          <a:p>
            <a:pPr lvl="1" indent="-342900">
              <a:buFont typeface="Wingdings" pitchFamily="2" charset="2"/>
              <a:buChar char="§"/>
            </a:pPr>
            <a:r>
              <a:rPr lang="en-US" sz="2400" dirty="0" smtClean="0"/>
              <a:t>  Note approximate frequency,  but be careful how you  	quantify (e.g., “majority,” “about half”)</a:t>
            </a:r>
          </a:p>
          <a:p>
            <a:pPr lvl="1" indent="-342900">
              <a:buFont typeface="Wingdings" pitchFamily="2" charset="2"/>
              <a:buChar char="§"/>
            </a:pPr>
            <a:r>
              <a:rPr lang="en-US" sz="2400" dirty="0" smtClean="0"/>
              <a:t>  Non-verbal indicators for agreement, intensity, reluctance </a:t>
            </a:r>
          </a:p>
          <a:p>
            <a:pPr marL="457200" indent="-457200">
              <a:buFont typeface="Wingdings" pitchFamily="2" charset="2"/>
              <a:buChar char="Ø"/>
            </a:pPr>
            <a:r>
              <a:rPr lang="en-US" sz="2800" dirty="0" smtClean="0"/>
              <a:t>  Using technology</a:t>
            </a:r>
          </a:p>
          <a:p>
            <a:pPr lvl="1" indent="-342900">
              <a:buFont typeface="Wingdings" pitchFamily="2" charset="2"/>
              <a:buChar char="§"/>
            </a:pPr>
            <a:r>
              <a:rPr lang="en-US" sz="2400" dirty="0" smtClean="0"/>
              <a:t>  Use what you feel comfortable with: Word, Excel, paper</a:t>
            </a:r>
          </a:p>
          <a:p>
            <a:pPr marL="457200" indent="-457200">
              <a:buFont typeface="Wingdings" pitchFamily="2" charset="2"/>
              <a:buChar char="Ø"/>
            </a:pPr>
            <a:r>
              <a:rPr lang="en-US" sz="2800" dirty="0" smtClean="0"/>
              <a:t>  Interpreting the data</a:t>
            </a:r>
          </a:p>
          <a:p>
            <a:pPr lvl="1" indent="-342900">
              <a:buFont typeface="Wingdings" pitchFamily="2" charset="2"/>
              <a:buChar char="§"/>
            </a:pPr>
            <a:r>
              <a:rPr lang="en-US" sz="2400" dirty="0" smtClean="0"/>
              <a:t>  What is the purpose of the focus groups?</a:t>
            </a:r>
          </a:p>
          <a:p>
            <a:pPr lvl="1" indent="-342900">
              <a:buFont typeface="Wingdings" pitchFamily="2" charset="2"/>
              <a:buChar char="§"/>
            </a:pPr>
            <a:r>
              <a:rPr lang="en-US" sz="2400" dirty="0" smtClean="0"/>
              <a:t>  What is interesting, surprising, confirming?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p:txBody>
          <a:bodyPr/>
          <a:lstStyle/>
          <a:p>
            <a:r>
              <a:rPr lang="en-US" dirty="0" smtClean="0"/>
              <a:t>Analyzing the Data Collected</a:t>
            </a:r>
            <a:endParaRPr lang="en-US" dirty="0"/>
          </a:p>
        </p:txBody>
      </p:sp>
      <p:sp>
        <p:nvSpPr>
          <p:cNvPr id="5" name="TextBox 4"/>
          <p:cNvSpPr txBox="1"/>
          <p:nvPr/>
        </p:nvSpPr>
        <p:spPr>
          <a:xfrm>
            <a:off x="2778579" y="1142999"/>
            <a:ext cx="3586842" cy="584775"/>
          </a:xfrm>
          <a:prstGeom prst="rect">
            <a:avLst/>
          </a:prstGeom>
          <a:noFill/>
        </p:spPr>
        <p:txBody>
          <a:bodyPr wrap="square" rtlCol="0">
            <a:spAutoFit/>
          </a:bodyPr>
          <a:lstStyle/>
          <a:p>
            <a:r>
              <a:rPr lang="en-US" sz="3200" b="1" dirty="0" smtClean="0">
                <a:latin typeface="Calibri" pitchFamily="34" charset="0"/>
                <a:cs typeface="Calibri" pitchFamily="34" charset="0"/>
              </a:rPr>
              <a:t>Analyzing as a team</a:t>
            </a:r>
            <a:endParaRPr lang="en-US" sz="3200" b="1" dirty="0">
              <a:latin typeface="Calibri" pitchFamily="34" charset="0"/>
              <a:cs typeface="Calibri"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290" y="1930519"/>
            <a:ext cx="8259421" cy="3489328"/>
          </a:xfrm>
          <a:ln w="28575">
            <a:solidFill>
              <a:srgbClr val="6A2D97"/>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421346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p:txBody>
          <a:bodyPr/>
          <a:lstStyle/>
          <a:p>
            <a:r>
              <a:rPr lang="en-US" dirty="0" smtClean="0"/>
              <a:t>Analyzing the Data Collected</a:t>
            </a:r>
            <a:endParaRPr lang="en-US" dirty="0"/>
          </a:p>
        </p:txBody>
      </p:sp>
      <p:sp>
        <p:nvSpPr>
          <p:cNvPr id="5" name="TextBox 4"/>
          <p:cNvSpPr txBox="1"/>
          <p:nvPr/>
        </p:nvSpPr>
        <p:spPr>
          <a:xfrm>
            <a:off x="3058061" y="1220726"/>
            <a:ext cx="3190064" cy="584775"/>
          </a:xfrm>
          <a:prstGeom prst="rect">
            <a:avLst/>
          </a:prstGeom>
          <a:noFill/>
        </p:spPr>
        <p:txBody>
          <a:bodyPr wrap="square" rtlCol="0">
            <a:spAutoFit/>
          </a:bodyPr>
          <a:lstStyle/>
          <a:p>
            <a:r>
              <a:rPr lang="en-US" sz="3200" b="1" dirty="0" smtClean="0">
                <a:latin typeface="Calibri" pitchFamily="34" charset="0"/>
                <a:cs typeface="Calibri" pitchFamily="34" charset="0"/>
              </a:rPr>
              <a:t>Analyzing in Excel</a:t>
            </a:r>
            <a:endParaRPr lang="en-US" sz="3200" b="1" dirty="0">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71" y="2105407"/>
            <a:ext cx="8815858" cy="25368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27378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Writing Up the Findings</a:t>
            </a:r>
            <a:endParaRPr lang="en-US" dirty="0"/>
          </a:p>
        </p:txBody>
      </p:sp>
      <p:sp>
        <p:nvSpPr>
          <p:cNvPr id="6" name="Content Placeholder 5"/>
          <p:cNvSpPr>
            <a:spLocks noGrp="1"/>
          </p:cNvSpPr>
          <p:nvPr>
            <p:ph idx="1"/>
          </p:nvPr>
        </p:nvSpPr>
        <p:spPr>
          <a:xfrm>
            <a:off x="457200" y="957943"/>
            <a:ext cx="8229600" cy="5168221"/>
          </a:xfrm>
        </p:spPr>
        <p:txBody>
          <a:bodyPr/>
          <a:lstStyle/>
          <a:p>
            <a:pPr marL="0" indent="0">
              <a:buNone/>
            </a:pPr>
            <a:r>
              <a:rPr lang="en-US" b="1" dirty="0" smtClean="0"/>
              <a:t>Reporting Tips</a:t>
            </a:r>
            <a:endParaRPr lang="en-US" dirty="0" smtClean="0"/>
          </a:p>
          <a:p>
            <a:pPr marL="857250" lvl="1" indent="-457200">
              <a:buFont typeface="Wingdings" pitchFamily="2" charset="2"/>
              <a:buChar char="Ø"/>
            </a:pPr>
            <a:r>
              <a:rPr lang="en-US" dirty="0" smtClean="0"/>
              <a:t>  Five Principals of Writing (Krueger and Casey)</a:t>
            </a:r>
          </a:p>
          <a:p>
            <a:pPr lvl="2" indent="-342900">
              <a:buFont typeface="Wingdings" pitchFamily="2" charset="2"/>
              <a:buChar char="§"/>
            </a:pPr>
            <a:r>
              <a:rPr lang="en-US" dirty="0" smtClean="0"/>
              <a:t>  Know the Point and Get to it Quickly</a:t>
            </a:r>
          </a:p>
          <a:p>
            <a:pPr lvl="2" indent="-342900">
              <a:buFont typeface="Wingdings" pitchFamily="2" charset="2"/>
              <a:buChar char="§"/>
            </a:pPr>
            <a:r>
              <a:rPr lang="en-US" dirty="0" smtClean="0"/>
              <a:t>  Clear, Effective Writing Takes Time</a:t>
            </a:r>
          </a:p>
          <a:p>
            <a:pPr lvl="2" indent="-342900">
              <a:buFont typeface="Wingdings" pitchFamily="2" charset="2"/>
              <a:buChar char="§"/>
            </a:pPr>
            <a:r>
              <a:rPr lang="en-US" dirty="0" smtClean="0"/>
              <a:t>  Provide Enlightenment</a:t>
            </a:r>
          </a:p>
          <a:p>
            <a:pPr lvl="2" indent="-342900">
              <a:buFont typeface="Wingdings" pitchFamily="2" charset="2"/>
              <a:buChar char="§"/>
            </a:pPr>
            <a:r>
              <a:rPr lang="en-US" dirty="0" smtClean="0"/>
              <a:t>  Involve People Throughout the Study</a:t>
            </a:r>
          </a:p>
          <a:p>
            <a:pPr lvl="2" indent="-342900">
              <a:buFont typeface="Wingdings" pitchFamily="2" charset="2"/>
              <a:buChar char="§"/>
            </a:pPr>
            <a:r>
              <a:rPr lang="en-US" dirty="0" smtClean="0"/>
              <a:t>  Use Multiple Reporting Strategies</a:t>
            </a:r>
          </a:p>
          <a:p>
            <a:pPr marL="857250" lvl="1" indent="-457200">
              <a:buFont typeface="Wingdings" pitchFamily="2" charset="2"/>
              <a:buChar char="Ø"/>
            </a:pPr>
            <a:r>
              <a:rPr lang="en-US" dirty="0" smtClean="0"/>
              <a:t>Incorporate visual elements</a:t>
            </a:r>
          </a:p>
          <a:p>
            <a:pPr marL="857250" lvl="1" indent="-457200">
              <a:buFont typeface="Wingdings" pitchFamily="2" charset="2"/>
              <a:buChar char="Ø"/>
            </a:pPr>
            <a:r>
              <a:rPr lang="en-US" dirty="0" smtClean="0"/>
              <a:t>Consider an oral presentation when presenting               	the written report to stakeholders</a:t>
            </a:r>
            <a:endParaRPr lang="en-US" sz="1000" dirty="0" smtClean="0"/>
          </a:p>
          <a:p>
            <a:pPr marL="857250" lvl="1" indent="-457200">
              <a:buFont typeface="Wingdings" pitchFamily="2" charset="2"/>
              <a:buChar char="Ø"/>
            </a:pPr>
            <a:r>
              <a:rPr lang="en-US" dirty="0" smtClean="0"/>
              <a:t>Using the KSRE Impact Report Template</a:t>
            </a:r>
          </a:p>
          <a:p>
            <a:pPr marL="800100" lvl="2" indent="0">
              <a:buNone/>
            </a:pPr>
            <a:r>
              <a:rPr lang="en-US" dirty="0" smtClean="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Writing Up the Findings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85729" y="696005"/>
            <a:ext cx="6491695" cy="5844922"/>
          </a:xfrm>
          <a:ln w="28575">
            <a:solidFill>
              <a:srgbClr val="7030A0"/>
            </a:solidFill>
          </a:ln>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7030A0"/>
                </a:solidFill>
              </a:rPr>
              <a:t>KOHP Pilot Focus Group</a:t>
            </a:r>
            <a:endParaRPr lang="en-US" dirty="0">
              <a:solidFill>
                <a:srgbClr val="7030A0"/>
              </a:solidFill>
            </a:endParaRPr>
          </a:p>
        </p:txBody>
      </p:sp>
      <p:sp>
        <p:nvSpPr>
          <p:cNvPr id="6" name="Content Placeholder 5"/>
          <p:cNvSpPr>
            <a:spLocks noGrp="1"/>
          </p:cNvSpPr>
          <p:nvPr>
            <p:ph type="body" idx="1"/>
          </p:nvPr>
        </p:nvSpPr>
        <p:spPr/>
        <p:txBody>
          <a:bodyPr/>
          <a:lstStyle/>
          <a:p>
            <a:pPr marL="0" indent="0" algn="ctr">
              <a:buNone/>
            </a:pPr>
            <a:r>
              <a:rPr lang="en-US" sz="4000" dirty="0" smtClean="0">
                <a:solidFill>
                  <a:schemeClr val="tx1"/>
                </a:solidFill>
              </a:rPr>
              <a:t>Community Health KOHP Evaluation</a:t>
            </a:r>
          </a:p>
          <a:p>
            <a:pPr marL="0" indent="0" algn="ctr">
              <a:buNone/>
            </a:pPr>
            <a:r>
              <a:rPr lang="en-US" sz="4400" dirty="0" smtClean="0">
                <a:solidFill>
                  <a:schemeClr val="tx1"/>
                </a:solidFill>
              </a:rPr>
              <a:t>Laurie Chandler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55371" y="153939"/>
            <a:ext cx="6874554" cy="535151"/>
          </a:xfrm>
        </p:spPr>
        <p:txBody>
          <a:bodyPr/>
          <a:lstStyle/>
          <a:p>
            <a:r>
              <a:rPr lang="en-US" sz="2400" dirty="0" smtClean="0"/>
              <a:t>Questions asked at the February 7, 2012 FCS Update</a:t>
            </a:r>
            <a:endParaRPr lang="en-US" sz="2400" dirty="0"/>
          </a:p>
        </p:txBody>
      </p:sp>
      <p:sp>
        <p:nvSpPr>
          <p:cNvPr id="6" name="Content Placeholder 5"/>
          <p:cNvSpPr>
            <a:spLocks noGrp="1"/>
          </p:cNvSpPr>
          <p:nvPr>
            <p:ph idx="1"/>
          </p:nvPr>
        </p:nvSpPr>
        <p:spPr>
          <a:xfrm>
            <a:off x="457200" y="957943"/>
            <a:ext cx="8229600" cy="5168221"/>
          </a:xfrm>
        </p:spPr>
        <p:txBody>
          <a:bodyPr/>
          <a:lstStyle/>
          <a:p>
            <a:pPr marL="0" indent="0">
              <a:buNone/>
            </a:pPr>
            <a:r>
              <a:rPr lang="en-US" sz="2400" b="1" dirty="0" smtClean="0"/>
              <a:t>Can </a:t>
            </a:r>
            <a:r>
              <a:rPr lang="en-US" sz="2400" b="1" dirty="0"/>
              <a:t>you combine more than one target audience into one focus group, e.g., caregivers and those that have a chronic disease? </a:t>
            </a:r>
            <a:endParaRPr lang="en-US" sz="2400" b="1" dirty="0" smtClean="0"/>
          </a:p>
          <a:p>
            <a:pPr marL="0" indent="0">
              <a:buNone/>
            </a:pPr>
            <a:r>
              <a:rPr lang="en-US" sz="2400" dirty="0"/>
              <a:t/>
            </a:r>
            <a:br>
              <a:rPr lang="en-US" sz="2400" dirty="0"/>
            </a:br>
            <a:r>
              <a:rPr lang="en-US" sz="2400" dirty="0" smtClean="0"/>
              <a:t>Yes</a:t>
            </a:r>
            <a:r>
              <a:rPr lang="en-US" sz="2400" dirty="0"/>
              <a:t>, if it serves your purpose. If you are most interested in understanding the range of experiences individuals have had, it makes a lot of sense to include different groups in your one focus group. However, if you are more interested in gaining an in-depth understanding of a particular experience, like that of individuals dealing with a chronic disease, it may make more sense to only include these individuals in the group. As always, practical constraints may influence your decision to combine the two audiences or do separate focus groups session with each audience. </a:t>
            </a: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143566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55371" y="153939"/>
            <a:ext cx="6874554" cy="535151"/>
          </a:xfrm>
        </p:spPr>
        <p:txBody>
          <a:bodyPr/>
          <a:lstStyle/>
          <a:p>
            <a:r>
              <a:rPr lang="en-US" sz="2400" dirty="0" smtClean="0"/>
              <a:t>Questions asked at the February 7, 2012 FCS Update</a:t>
            </a:r>
            <a:endParaRPr lang="en-US" sz="2400" dirty="0"/>
          </a:p>
        </p:txBody>
      </p:sp>
      <p:sp>
        <p:nvSpPr>
          <p:cNvPr id="6" name="Content Placeholder 5"/>
          <p:cNvSpPr>
            <a:spLocks noGrp="1"/>
          </p:cNvSpPr>
          <p:nvPr>
            <p:ph idx="1"/>
          </p:nvPr>
        </p:nvSpPr>
        <p:spPr>
          <a:xfrm>
            <a:off x="302773" y="968829"/>
            <a:ext cx="8538454" cy="5168221"/>
          </a:xfrm>
        </p:spPr>
        <p:txBody>
          <a:bodyPr/>
          <a:lstStyle/>
          <a:p>
            <a:pPr marL="0" indent="0">
              <a:buNone/>
            </a:pPr>
            <a:r>
              <a:rPr lang="en-US" sz="2400" b="1" dirty="0" smtClean="0"/>
              <a:t>Do </a:t>
            </a:r>
            <a:r>
              <a:rPr lang="en-US" sz="2400" b="1" dirty="0"/>
              <a:t>you have to have participants sign a formal consent or complete the IRB process for any focus group you do?</a:t>
            </a:r>
            <a:r>
              <a:rPr lang="en-US" sz="2400" dirty="0"/>
              <a:t/>
            </a:r>
            <a:br>
              <a:rPr lang="en-US" sz="2400" dirty="0"/>
            </a:br>
            <a:endParaRPr lang="en-US" sz="900" dirty="0" smtClean="0"/>
          </a:p>
          <a:p>
            <a:pPr marL="0" indent="0">
              <a:spcBef>
                <a:spcPts val="0"/>
              </a:spcBef>
              <a:buNone/>
            </a:pPr>
            <a:r>
              <a:rPr lang="en-US" sz="2400" dirty="0" smtClean="0"/>
              <a:t>In </a:t>
            </a:r>
            <a:r>
              <a:rPr lang="en-US" sz="2400" dirty="0"/>
              <a:t>all focus groups, consent and confidentiality should be discussed at the beginning but you do not necessarily have to have a signed consent form. If the focus group is designed around your program evaluation, it will most likely fall under the greater umbrella of the Extension human subject protections. Although, if you think that somewhere in the future you will be publishing information gained from the focus group in a journal or a venue other than your Impact Reports or your direct communications with stakeholders, then you will want to complete the IRB process. Keep in mind, most program evaluations will be found to be "exempt" in the IRB review so that little bit of effort can be fairly quick and manageable.</a:t>
            </a:r>
            <a:br>
              <a:rPr lang="en-US" sz="2400" dirty="0"/>
            </a:b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1290408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55371" y="153939"/>
            <a:ext cx="6874554" cy="535151"/>
          </a:xfrm>
        </p:spPr>
        <p:txBody>
          <a:bodyPr/>
          <a:lstStyle/>
          <a:p>
            <a:r>
              <a:rPr lang="en-US" sz="2400" dirty="0" smtClean="0"/>
              <a:t>Questions asked at the February 7, 2012 FCS Update</a:t>
            </a:r>
            <a:endParaRPr lang="en-US" sz="2400" dirty="0"/>
          </a:p>
        </p:txBody>
      </p:sp>
      <p:sp>
        <p:nvSpPr>
          <p:cNvPr id="6" name="Content Placeholder 5"/>
          <p:cNvSpPr>
            <a:spLocks noGrp="1"/>
          </p:cNvSpPr>
          <p:nvPr>
            <p:ph idx="1"/>
          </p:nvPr>
        </p:nvSpPr>
        <p:spPr>
          <a:xfrm>
            <a:off x="537830" y="968829"/>
            <a:ext cx="8068341" cy="5168221"/>
          </a:xfrm>
        </p:spPr>
        <p:txBody>
          <a:bodyPr/>
          <a:lstStyle/>
          <a:p>
            <a:pPr marL="0" indent="0">
              <a:buNone/>
            </a:pPr>
            <a:r>
              <a:rPr lang="en-US" sz="2400" b="1" dirty="0" smtClean="0"/>
              <a:t>Can </a:t>
            </a:r>
            <a:r>
              <a:rPr lang="en-US" sz="2400" b="1" dirty="0"/>
              <a:t>you merge the responses to questions for short-, medium-, and long-term outcomes into one Impact Report? </a:t>
            </a:r>
            <a:endParaRPr lang="en-US" sz="2400" b="1" dirty="0" smtClean="0"/>
          </a:p>
          <a:p>
            <a:pPr marL="0" indent="0">
              <a:buNone/>
            </a:pPr>
            <a:r>
              <a:rPr lang="en-US" sz="2400" dirty="0"/>
              <a:t/>
            </a:r>
            <a:br>
              <a:rPr lang="en-US" sz="2400" dirty="0"/>
            </a:br>
            <a:r>
              <a:rPr lang="en-US" sz="2400" dirty="0" smtClean="0"/>
              <a:t>Yes</a:t>
            </a:r>
            <a:r>
              <a:rPr lang="en-US" sz="2400" dirty="0"/>
              <a:t>, you can and should keep adding to the your descriptions of short-term outcomes in your Impact Report as you have information supporting the medium- and long-term outcomes. By continually updating the report, by the end of the year you will have a comprehensive Impact Report that shows the connections between short-, medium- and long-term outcomes and provides a well-rounded view of your program.</a:t>
            </a:r>
            <a:br>
              <a:rPr lang="en-US" sz="2400" dirty="0"/>
            </a:b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21037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Focus Groups Defined</a:t>
            </a:r>
            <a:endParaRPr lang="en-US" dirty="0"/>
          </a:p>
        </p:txBody>
      </p:sp>
      <p:sp>
        <p:nvSpPr>
          <p:cNvPr id="10" name="Content Placeholder 9"/>
          <p:cNvSpPr>
            <a:spLocks noGrp="1"/>
          </p:cNvSpPr>
          <p:nvPr>
            <p:ph idx="1"/>
          </p:nvPr>
        </p:nvSpPr>
        <p:spPr>
          <a:xfrm>
            <a:off x="457200" y="979715"/>
            <a:ext cx="8229600" cy="5727958"/>
          </a:xfrm>
        </p:spPr>
        <p:txBody>
          <a:bodyPr/>
          <a:lstStyle/>
          <a:p>
            <a:pPr marL="0" indent="0">
              <a:buNone/>
            </a:pPr>
            <a:r>
              <a:rPr lang="en-US" b="1" dirty="0" smtClean="0"/>
              <a:t>Facilitated Discussion of a Target Group</a:t>
            </a:r>
          </a:p>
          <a:p>
            <a:pPr lvl="1">
              <a:buFont typeface="Wingdings" pitchFamily="2" charset="2"/>
              <a:buChar char="Ø"/>
            </a:pPr>
            <a:r>
              <a:rPr lang="en-US" dirty="0" smtClean="0"/>
              <a:t>6 to 15 people from a defined target audience</a:t>
            </a:r>
          </a:p>
          <a:p>
            <a:pPr lvl="1">
              <a:buFont typeface="Wingdings" pitchFamily="2" charset="2"/>
              <a:buChar char="Ø"/>
            </a:pPr>
            <a:r>
              <a:rPr lang="en-US" dirty="0" smtClean="0"/>
              <a:t>Goal of gathering specific types of information to support data-driven decision making</a:t>
            </a:r>
          </a:p>
          <a:p>
            <a:pPr lvl="1">
              <a:buFont typeface="Wingdings" pitchFamily="2" charset="2"/>
              <a:buChar char="Ø"/>
            </a:pPr>
            <a:r>
              <a:rPr lang="en-US" dirty="0" smtClean="0"/>
              <a:t>Can be formal or informal</a:t>
            </a:r>
          </a:p>
          <a:p>
            <a:pPr marL="57150" indent="0">
              <a:buNone/>
            </a:pPr>
            <a:endParaRPr lang="en-US" sz="1000" dirty="0" smtClean="0"/>
          </a:p>
          <a:p>
            <a:pPr marL="57150" indent="0">
              <a:buNone/>
            </a:pPr>
            <a:r>
              <a:rPr lang="en-US" sz="2400" dirty="0" smtClean="0"/>
              <a:t>Roles: </a:t>
            </a:r>
          </a:p>
          <a:p>
            <a:pPr marL="914400" lvl="1" indent="-457200">
              <a:buFont typeface="Wingdings" pitchFamily="2" charset="2"/>
              <a:buChar char="§"/>
            </a:pPr>
            <a:r>
              <a:rPr lang="en-US" sz="2200" dirty="0" smtClean="0"/>
              <a:t>Moderator and Assistant </a:t>
            </a:r>
            <a:r>
              <a:rPr lang="en-US" sz="2200" dirty="0"/>
              <a:t>Moderator / </a:t>
            </a:r>
            <a:r>
              <a:rPr lang="en-US" sz="2200" dirty="0" smtClean="0"/>
              <a:t>Documenter</a:t>
            </a:r>
          </a:p>
          <a:p>
            <a:pPr marL="914400" lvl="1" indent="-457200">
              <a:buFont typeface="Wingdings" pitchFamily="2" charset="2"/>
              <a:buChar char="§"/>
            </a:pPr>
            <a:r>
              <a:rPr lang="en-US" sz="2200" dirty="0" smtClean="0"/>
              <a:t>Analyzer, Writer, Editor </a:t>
            </a:r>
            <a:r>
              <a:rPr lang="en-US" sz="2200" dirty="0"/>
              <a:t>/ Verifier</a:t>
            </a:r>
          </a:p>
          <a:p>
            <a:pPr marL="57150" indent="0">
              <a:buNone/>
            </a:pPr>
            <a:r>
              <a:rPr lang="en-US" sz="2400" dirty="0" smtClean="0"/>
              <a:t>Participants:</a:t>
            </a:r>
          </a:p>
          <a:p>
            <a:pPr marL="914400" lvl="1" indent="-457200">
              <a:buFont typeface="Wingdings" pitchFamily="2" charset="2"/>
              <a:buChar char="§"/>
            </a:pPr>
            <a:r>
              <a:rPr lang="en-US" sz="2200" dirty="0" smtClean="0"/>
              <a:t>Common </a:t>
            </a:r>
            <a:r>
              <a:rPr lang="en-US" sz="2200" dirty="0"/>
              <a:t>characteristics but with </a:t>
            </a:r>
            <a:r>
              <a:rPr lang="en-US" sz="2200" dirty="0" smtClean="0"/>
              <a:t>diversity</a:t>
            </a: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513778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823357" y="1198002"/>
            <a:ext cx="5497286" cy="4923006"/>
          </a:xfrm>
        </p:spPr>
        <p:txBody>
          <a:bodyPr>
            <a:normAutofit/>
          </a:bodyPr>
          <a:lstStyle/>
          <a:p>
            <a:pPr marL="0" indent="0" algn="ctr">
              <a:buNone/>
            </a:pPr>
            <a:r>
              <a:rPr lang="en-US" sz="4000" dirty="0" smtClean="0">
                <a:solidFill>
                  <a:srgbClr val="7030A0"/>
                </a:solidFill>
              </a:rPr>
              <a:t>Contact Information</a:t>
            </a:r>
          </a:p>
          <a:p>
            <a:pPr marL="0" indent="0" algn="ctr">
              <a:buNone/>
            </a:pPr>
            <a:endParaRPr lang="en-US" sz="4000" dirty="0" smtClean="0"/>
          </a:p>
          <a:p>
            <a:pPr marL="0" indent="0" algn="ctr">
              <a:buNone/>
            </a:pPr>
            <a:endParaRPr lang="en-US" sz="4000" dirty="0" smtClean="0"/>
          </a:p>
          <a:p>
            <a:pPr marL="0" indent="0" algn="ctr">
              <a:buNone/>
            </a:pPr>
            <a:endParaRPr lang="en-US" sz="2000" dirty="0" smtClean="0"/>
          </a:p>
          <a:p>
            <a:pPr marL="0" indent="0" algn="ctr">
              <a:buNone/>
            </a:pPr>
            <a:endParaRPr lang="en-US" sz="2000" dirty="0"/>
          </a:p>
          <a:p>
            <a:pPr marL="0" indent="0" algn="ctr">
              <a:buNone/>
            </a:pPr>
            <a:r>
              <a:rPr lang="en-US" sz="2400" dirty="0">
                <a:latin typeface="+mn-lt"/>
                <a:cs typeface="+mn-cs"/>
              </a:rPr>
              <a:t>Laurie Chandler</a:t>
            </a:r>
          </a:p>
          <a:p>
            <a:pPr marL="0" indent="0" algn="ctr">
              <a:buNone/>
            </a:pPr>
            <a:r>
              <a:rPr lang="en-US" sz="2000" dirty="0">
                <a:latin typeface="+mn-lt"/>
                <a:cs typeface="+mn-cs"/>
              </a:rPr>
              <a:t>Shawnee County Extension</a:t>
            </a:r>
          </a:p>
          <a:p>
            <a:pPr marL="0" indent="0" algn="ctr">
              <a:buNone/>
            </a:pPr>
            <a:r>
              <a:rPr lang="en-US" sz="2000" dirty="0">
                <a:latin typeface="+mn-lt"/>
                <a:cs typeface="+mn-cs"/>
              </a:rPr>
              <a:t> (785) 232-0062</a:t>
            </a:r>
          </a:p>
          <a:p>
            <a:pPr marL="0" indent="0" algn="ctr">
              <a:buNone/>
            </a:pPr>
            <a:r>
              <a:rPr lang="en-US" sz="2000" dirty="0">
                <a:latin typeface="+mn-lt"/>
                <a:cs typeface="+mn-cs"/>
              </a:rPr>
              <a:t>lchandle@ksu.edu</a:t>
            </a:r>
          </a:p>
          <a:p>
            <a:pPr marL="0" indent="0" algn="ctr">
              <a:buNone/>
            </a:pPr>
            <a:endParaRPr lang="en-US" sz="4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
        <p:nvSpPr>
          <p:cNvPr id="2" name="TextBox 1"/>
          <p:cNvSpPr txBox="1"/>
          <p:nvPr/>
        </p:nvSpPr>
        <p:spPr>
          <a:xfrm>
            <a:off x="1828798" y="2133602"/>
            <a:ext cx="2394870" cy="1384995"/>
          </a:xfrm>
          <a:prstGeom prst="rect">
            <a:avLst/>
          </a:prstGeom>
          <a:noFill/>
        </p:spPr>
        <p:txBody>
          <a:bodyPr wrap="square" rtlCol="0">
            <a:spAutoFit/>
          </a:bodyPr>
          <a:lstStyle/>
          <a:p>
            <a:pPr algn="ctr"/>
            <a:r>
              <a:rPr lang="en-US" sz="2400" dirty="0" smtClean="0"/>
              <a:t>Amy </a:t>
            </a:r>
            <a:r>
              <a:rPr lang="en-US" sz="2400" dirty="0" err="1" smtClean="0"/>
              <a:t>Hilgendorf</a:t>
            </a:r>
            <a:endParaRPr lang="en-US" sz="2400" dirty="0" smtClean="0"/>
          </a:p>
          <a:p>
            <a:pPr algn="ctr"/>
            <a:r>
              <a:rPr lang="en-US" sz="2000" dirty="0" smtClean="0"/>
              <a:t>OEIE</a:t>
            </a:r>
          </a:p>
          <a:p>
            <a:pPr algn="ctr"/>
            <a:r>
              <a:rPr lang="en-US" sz="2000" dirty="0" smtClean="0"/>
              <a:t>(785) 532-5538</a:t>
            </a:r>
          </a:p>
          <a:p>
            <a:pPr algn="ctr"/>
            <a:r>
              <a:rPr lang="en-US" sz="2000" dirty="0" smtClean="0"/>
              <a:t>aehilgen@ksu.edu</a:t>
            </a:r>
            <a:endParaRPr lang="en-US" sz="2000" dirty="0"/>
          </a:p>
        </p:txBody>
      </p:sp>
      <p:sp>
        <p:nvSpPr>
          <p:cNvPr id="5" name="TextBox 4"/>
          <p:cNvSpPr txBox="1"/>
          <p:nvPr/>
        </p:nvSpPr>
        <p:spPr>
          <a:xfrm>
            <a:off x="4942106" y="2133601"/>
            <a:ext cx="2362197" cy="1384995"/>
          </a:xfrm>
          <a:prstGeom prst="rect">
            <a:avLst/>
          </a:prstGeom>
          <a:noFill/>
        </p:spPr>
        <p:txBody>
          <a:bodyPr wrap="square" rtlCol="0">
            <a:spAutoFit/>
          </a:bodyPr>
          <a:lstStyle/>
          <a:p>
            <a:pPr algn="ctr"/>
            <a:r>
              <a:rPr lang="en-US" sz="2400" dirty="0" smtClean="0"/>
              <a:t>Mandi Peters</a:t>
            </a:r>
          </a:p>
          <a:p>
            <a:pPr algn="ctr"/>
            <a:r>
              <a:rPr lang="en-US" sz="2000" dirty="0"/>
              <a:t>OEIE</a:t>
            </a:r>
          </a:p>
          <a:p>
            <a:pPr algn="ctr"/>
            <a:r>
              <a:rPr lang="en-US" sz="2000" dirty="0" smtClean="0"/>
              <a:t>(785) 532-3423</a:t>
            </a:r>
          </a:p>
          <a:p>
            <a:pPr algn="ctr"/>
            <a:r>
              <a:rPr lang="en-US" sz="2000" dirty="0" smtClean="0"/>
              <a:t>mpeters8@ksu.edu</a:t>
            </a:r>
            <a:endParaRPr lang="en-US" sz="2000" dirty="0"/>
          </a:p>
        </p:txBody>
      </p:sp>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931778"/>
            <a:ext cx="8240486" cy="639762"/>
          </a:xfrm>
        </p:spPr>
        <p:txBody>
          <a:bodyPr>
            <a:normAutofit/>
          </a:bodyPr>
          <a:lstStyle/>
          <a:p>
            <a:r>
              <a:rPr lang="en-US" sz="2800" dirty="0" smtClean="0"/>
              <a:t>Consider Focus Groups, if you…</a:t>
            </a:r>
            <a:endParaRPr lang="en-US" sz="2800" dirty="0"/>
          </a:p>
        </p:txBody>
      </p:sp>
      <p:sp>
        <p:nvSpPr>
          <p:cNvPr id="10" name="Content Placeholder 9"/>
          <p:cNvSpPr>
            <a:spLocks noGrp="1"/>
          </p:cNvSpPr>
          <p:nvPr>
            <p:ph sz="half" idx="2"/>
          </p:nvPr>
        </p:nvSpPr>
        <p:spPr>
          <a:xfrm>
            <a:off x="457199" y="1571539"/>
            <a:ext cx="8000999" cy="4736571"/>
          </a:xfrm>
        </p:spPr>
        <p:txBody>
          <a:bodyPr/>
          <a:lstStyle/>
          <a:p>
            <a:pPr lvl="1">
              <a:buFont typeface="Wingdings" pitchFamily="2" charset="2"/>
              <a:buChar char="Ø"/>
            </a:pPr>
            <a:r>
              <a:rPr lang="en-US" sz="2600" dirty="0" smtClean="0"/>
              <a:t> Want in-depth qualitative data</a:t>
            </a:r>
          </a:p>
          <a:p>
            <a:pPr lvl="2">
              <a:buFont typeface="Wingdings" pitchFamily="2" charset="2"/>
              <a:buChar char="§"/>
            </a:pPr>
            <a:r>
              <a:rPr lang="en-US" sz="2400" dirty="0"/>
              <a:t>Detailed success stories</a:t>
            </a:r>
          </a:p>
          <a:p>
            <a:pPr lvl="1">
              <a:buFont typeface="Wingdings" pitchFamily="2" charset="2"/>
              <a:buChar char="Ø"/>
            </a:pPr>
            <a:r>
              <a:rPr lang="en-US" sz="2600" dirty="0" smtClean="0"/>
              <a:t> Have a short amount of time</a:t>
            </a:r>
          </a:p>
          <a:p>
            <a:pPr lvl="1">
              <a:buFont typeface="Wingdings" pitchFamily="2" charset="2"/>
              <a:buChar char="Ø"/>
            </a:pPr>
            <a:r>
              <a:rPr lang="en-US" sz="2600" dirty="0" smtClean="0"/>
              <a:t> Seek to affirm the value of the program, identify ways to improve the continuation of the program, and/or identify needs for a program</a:t>
            </a:r>
            <a:endParaRPr lang="en-US" sz="2600" dirty="0"/>
          </a:p>
          <a:p>
            <a:pPr lvl="1">
              <a:buFont typeface="Wingdings" pitchFamily="2" charset="2"/>
              <a:buChar char="Ø"/>
            </a:pPr>
            <a:endParaRPr lang="en-US" sz="1000" dirty="0" smtClean="0"/>
          </a:p>
          <a:p>
            <a:pPr marL="0" indent="0">
              <a:buNone/>
            </a:pPr>
            <a:r>
              <a:rPr lang="en-US" sz="2400" dirty="0" smtClean="0"/>
              <a:t>Do </a:t>
            </a:r>
            <a:r>
              <a:rPr lang="en-US" sz="2400" i="1" dirty="0" smtClean="0"/>
              <a:t>not</a:t>
            </a:r>
            <a:r>
              <a:rPr lang="en-US" sz="2400" dirty="0" smtClean="0"/>
              <a:t> use focus groups if you…</a:t>
            </a:r>
          </a:p>
          <a:p>
            <a:pPr lvl="1">
              <a:buFont typeface="Wingdings" pitchFamily="2" charset="2"/>
              <a:buChar char="Ø"/>
            </a:pPr>
            <a:r>
              <a:rPr lang="en-US" sz="2600" dirty="0" smtClean="0"/>
              <a:t> Want or need quantitative data                 </a:t>
            </a:r>
            <a:r>
              <a:rPr lang="en-US" b="1" dirty="0" smtClean="0"/>
              <a:t>Survey</a:t>
            </a:r>
          </a:p>
          <a:p>
            <a:pPr lvl="1">
              <a:buFont typeface="Wingdings" pitchFamily="2" charset="2"/>
              <a:buChar char="Ø"/>
            </a:pPr>
            <a:r>
              <a:rPr lang="en-US" sz="2600" dirty="0" smtClean="0"/>
              <a:t> Require confidentiality or will discuss extremely sensitive topics                 </a:t>
            </a:r>
            <a:r>
              <a:rPr lang="en-US" b="1" dirty="0" smtClean="0"/>
              <a:t>Interview</a:t>
            </a:r>
          </a:p>
          <a:p>
            <a:pPr marL="457200" lvl="1" indent="0">
              <a:buNone/>
            </a:pPr>
            <a:endParaRPr lang="en-US" sz="2800" dirty="0" smtClean="0"/>
          </a:p>
          <a:p>
            <a:pPr marL="457200" lvl="1" indent="0">
              <a:buNone/>
            </a:pPr>
            <a:endParaRPr lang="en-US" sz="2800" dirty="0" smtClean="0"/>
          </a:p>
        </p:txBody>
      </p:sp>
      <p:sp>
        <p:nvSpPr>
          <p:cNvPr id="9" name="Title 8"/>
          <p:cNvSpPr>
            <a:spLocks noGrp="1"/>
          </p:cNvSpPr>
          <p:nvPr>
            <p:ph type="title"/>
          </p:nvPr>
        </p:nvSpPr>
        <p:spPr>
          <a:xfrm>
            <a:off x="2044460" y="34196"/>
            <a:ext cx="6985465" cy="535151"/>
          </a:xfrm>
        </p:spPr>
        <p:txBody>
          <a:bodyPr/>
          <a:lstStyle/>
          <a:p>
            <a:r>
              <a:rPr lang="en-US" dirty="0" smtClean="0"/>
              <a:t>When to Conduct Focus Groups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
        <p:nvSpPr>
          <p:cNvPr id="3" name="Right Arrow 2"/>
          <p:cNvSpPr/>
          <p:nvPr/>
        </p:nvSpPr>
        <p:spPr>
          <a:xfrm flipV="1">
            <a:off x="5791200" y="5061845"/>
            <a:ext cx="751114"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flipV="1">
            <a:off x="3532416" y="5927170"/>
            <a:ext cx="751114"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757" y="1251857"/>
            <a:ext cx="1876517" cy="134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66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Developing Questions</a:t>
            </a:r>
            <a:endParaRPr lang="en-US" dirty="0"/>
          </a:p>
        </p:txBody>
      </p:sp>
      <p:sp>
        <p:nvSpPr>
          <p:cNvPr id="4" name="Content Placeholder 3"/>
          <p:cNvSpPr>
            <a:spLocks noGrp="1"/>
          </p:cNvSpPr>
          <p:nvPr>
            <p:ph idx="1"/>
          </p:nvPr>
        </p:nvSpPr>
        <p:spPr>
          <a:xfrm>
            <a:off x="457200" y="1068646"/>
            <a:ext cx="8229600" cy="5398030"/>
          </a:xfrm>
        </p:spPr>
        <p:txBody>
          <a:bodyPr/>
          <a:lstStyle/>
          <a:p>
            <a:pPr marL="0" indent="0">
              <a:buNone/>
            </a:pPr>
            <a:r>
              <a:rPr lang="en-US" b="1" dirty="0" smtClean="0"/>
              <a:t>Question Basics:</a:t>
            </a:r>
          </a:p>
          <a:p>
            <a:pPr lvl="1">
              <a:buFont typeface="Wingdings" pitchFamily="2" charset="2"/>
              <a:buChar char="Ø"/>
            </a:pPr>
            <a:r>
              <a:rPr lang="en-US" sz="3200" dirty="0" smtClean="0"/>
              <a:t> Open-ended</a:t>
            </a:r>
          </a:p>
          <a:p>
            <a:pPr lvl="1">
              <a:buFont typeface="Wingdings" pitchFamily="2" charset="2"/>
              <a:buChar char="Ø"/>
            </a:pPr>
            <a:r>
              <a:rPr lang="en-US" sz="3200" dirty="0" smtClean="0"/>
              <a:t> </a:t>
            </a:r>
            <a:r>
              <a:rPr lang="en-US" sz="3200" dirty="0"/>
              <a:t>Simple, easy to remember</a:t>
            </a:r>
          </a:p>
          <a:p>
            <a:pPr lvl="1">
              <a:buFont typeface="Wingdings" pitchFamily="2" charset="2"/>
              <a:buChar char="Ø"/>
            </a:pPr>
            <a:r>
              <a:rPr lang="en-US" sz="3200" dirty="0" smtClean="0"/>
              <a:t> Write out complex questions for group</a:t>
            </a:r>
          </a:p>
          <a:p>
            <a:pPr lvl="1">
              <a:buFont typeface="Wingdings" pitchFamily="2" charset="2"/>
              <a:buChar char="Ø"/>
            </a:pPr>
            <a:r>
              <a:rPr lang="en-US" sz="3200" dirty="0" smtClean="0"/>
              <a:t> Move from general to topic (key) questions</a:t>
            </a:r>
          </a:p>
          <a:p>
            <a:pPr lvl="1">
              <a:buFont typeface="Wingdings" pitchFamily="2" charset="2"/>
              <a:buChar char="Ø"/>
            </a:pPr>
            <a:r>
              <a:rPr lang="en-US" sz="3200" dirty="0" smtClean="0"/>
              <a:t> </a:t>
            </a:r>
            <a:r>
              <a:rPr lang="en-US" sz="3200" dirty="0"/>
              <a:t>Avoid “why” questions</a:t>
            </a:r>
          </a:p>
          <a:p>
            <a:pPr lvl="1">
              <a:buFont typeface="Wingdings" pitchFamily="2" charset="2"/>
              <a:buChar char="Ø"/>
            </a:pPr>
            <a:r>
              <a:rPr lang="en-US" sz="3200" dirty="0" smtClean="0"/>
              <a:t> Utilize consistent questions for FCS programs</a:t>
            </a:r>
          </a:p>
          <a:p>
            <a:endParaRPr lang="en-US" dirty="0" smtClean="0"/>
          </a:p>
          <a:p>
            <a:pPr marL="0" lvl="0" indent="0">
              <a:buNone/>
            </a:pPr>
            <a:endParaRPr lang="en-US" dirty="0" smtClean="0"/>
          </a:p>
          <a:p>
            <a:pPr marL="857250" lvl="1" indent="-457200"/>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348" y="1248798"/>
            <a:ext cx="1307767" cy="137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294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Developing Questions</a:t>
            </a:r>
          </a:p>
        </p:txBody>
      </p:sp>
      <p:sp>
        <p:nvSpPr>
          <p:cNvPr id="6" name="Content Placeholder 5"/>
          <p:cNvSpPr>
            <a:spLocks noGrp="1"/>
          </p:cNvSpPr>
          <p:nvPr>
            <p:ph idx="1"/>
          </p:nvPr>
        </p:nvSpPr>
        <p:spPr>
          <a:xfrm>
            <a:off x="304799" y="968763"/>
            <a:ext cx="8577943" cy="5517391"/>
          </a:xfrm>
        </p:spPr>
        <p:txBody>
          <a:bodyPr/>
          <a:lstStyle/>
          <a:p>
            <a:pPr marL="0" indent="0">
              <a:buNone/>
            </a:pPr>
            <a:r>
              <a:rPr lang="en-US" sz="2800" b="1" dirty="0"/>
              <a:t>Question Types</a:t>
            </a:r>
            <a:r>
              <a:rPr lang="en-US" sz="2800" b="1" dirty="0" smtClean="0"/>
              <a:t>:</a:t>
            </a:r>
          </a:p>
          <a:p>
            <a:pPr lvl="1">
              <a:buFont typeface="Wingdings" pitchFamily="2" charset="2"/>
              <a:buChar char="Ø"/>
            </a:pPr>
            <a:r>
              <a:rPr lang="en-US" sz="2400" dirty="0" smtClean="0"/>
              <a:t>Opening questions / Ice Breakers</a:t>
            </a:r>
          </a:p>
          <a:p>
            <a:pPr lvl="2">
              <a:buFont typeface="Wingdings" pitchFamily="2" charset="2"/>
              <a:buChar char="§"/>
            </a:pPr>
            <a:r>
              <a:rPr lang="en-US" sz="2000" i="1" dirty="0" smtClean="0"/>
              <a:t>“How </a:t>
            </a:r>
            <a:r>
              <a:rPr lang="en-US" sz="2000" i="1" dirty="0"/>
              <a:t>did you first become aware of KOHP</a:t>
            </a:r>
            <a:r>
              <a:rPr lang="en-US" sz="2000" i="1" dirty="0" smtClean="0"/>
              <a:t>?”</a:t>
            </a:r>
            <a:endParaRPr lang="en-US" sz="2000" dirty="0" smtClean="0"/>
          </a:p>
          <a:p>
            <a:pPr lvl="1">
              <a:buFont typeface="Wingdings" pitchFamily="2" charset="2"/>
              <a:buChar char="Ø"/>
            </a:pPr>
            <a:r>
              <a:rPr lang="en-US" sz="2400" dirty="0"/>
              <a:t>Introductory questions</a:t>
            </a:r>
          </a:p>
          <a:p>
            <a:pPr lvl="2">
              <a:buFont typeface="Wingdings" pitchFamily="2" charset="2"/>
              <a:buChar char="§"/>
            </a:pPr>
            <a:r>
              <a:rPr lang="en-US" sz="2000" i="1" dirty="0" smtClean="0"/>
              <a:t>“Thinking </a:t>
            </a:r>
            <a:r>
              <a:rPr lang="en-US" sz="2000" i="1" dirty="0"/>
              <a:t>back on the tools </a:t>
            </a:r>
            <a:r>
              <a:rPr lang="en-US" sz="2000" i="1" dirty="0" smtClean="0"/>
              <a:t>you </a:t>
            </a:r>
            <a:r>
              <a:rPr lang="en-US" sz="2000" i="1" dirty="0"/>
              <a:t>learned about, are there any that you continue to use</a:t>
            </a:r>
            <a:r>
              <a:rPr lang="en-US" sz="2000" i="1" dirty="0" smtClean="0"/>
              <a:t>?”</a:t>
            </a:r>
          </a:p>
          <a:p>
            <a:pPr lvl="1">
              <a:buFont typeface="Wingdings" pitchFamily="2" charset="2"/>
              <a:buChar char="Ø"/>
            </a:pPr>
            <a:r>
              <a:rPr lang="en-US" sz="2400" dirty="0"/>
              <a:t>Transition questions</a:t>
            </a:r>
          </a:p>
          <a:p>
            <a:pPr lvl="2">
              <a:buFont typeface="Wingdings" pitchFamily="2" charset="2"/>
              <a:buChar char="§"/>
            </a:pPr>
            <a:r>
              <a:rPr lang="en-US" sz="2000" i="1" dirty="0" smtClean="0"/>
              <a:t>“Do </a:t>
            </a:r>
            <a:r>
              <a:rPr lang="en-US" sz="2000" i="1" dirty="0"/>
              <a:t>you develop action plans to help manage your chronic condition</a:t>
            </a:r>
            <a:r>
              <a:rPr lang="en-US" sz="2000" i="1" dirty="0" smtClean="0"/>
              <a:t>?” </a:t>
            </a:r>
            <a:endParaRPr lang="en-US" sz="2000" i="1" dirty="0"/>
          </a:p>
          <a:p>
            <a:pPr lvl="1">
              <a:buFont typeface="Wingdings" pitchFamily="2" charset="2"/>
              <a:buChar char="Ø"/>
            </a:pPr>
            <a:r>
              <a:rPr lang="en-US" sz="2400" dirty="0"/>
              <a:t>Key questions</a:t>
            </a:r>
          </a:p>
          <a:p>
            <a:pPr lvl="2">
              <a:buFont typeface="Wingdings" pitchFamily="2" charset="2"/>
              <a:buChar char="§"/>
            </a:pPr>
            <a:r>
              <a:rPr lang="en-US" sz="2000" i="1" dirty="0" smtClean="0"/>
              <a:t>“Tell </a:t>
            </a:r>
            <a:r>
              <a:rPr lang="en-US" sz="2000" i="1" dirty="0"/>
              <a:t>us a little about the quality of your life since completing KOHP</a:t>
            </a:r>
            <a:r>
              <a:rPr lang="en-US" sz="2000" i="1" dirty="0" smtClean="0"/>
              <a:t>?”</a:t>
            </a:r>
            <a:endParaRPr lang="en-US" sz="2000" i="1" dirty="0"/>
          </a:p>
          <a:p>
            <a:pPr lvl="1">
              <a:buFont typeface="Wingdings" pitchFamily="2" charset="2"/>
              <a:buChar char="Ø"/>
            </a:pPr>
            <a:r>
              <a:rPr lang="en-US" sz="2400" dirty="0"/>
              <a:t>Ending questions</a:t>
            </a:r>
          </a:p>
          <a:p>
            <a:pPr lvl="2">
              <a:buFont typeface="Wingdings" pitchFamily="2" charset="2"/>
              <a:buChar char="§"/>
            </a:pPr>
            <a:r>
              <a:rPr lang="en-US" sz="2000" i="1" dirty="0" smtClean="0"/>
              <a:t>“Is </a:t>
            </a:r>
            <a:r>
              <a:rPr lang="en-US" sz="2000" i="1" dirty="0"/>
              <a:t>there anything else you would like to share about your experience with KOHP</a:t>
            </a:r>
            <a:r>
              <a:rPr lang="en-US" sz="2000" i="1" dirty="0" smtClean="0"/>
              <a:t>?” </a:t>
            </a:r>
            <a:endParaRPr lang="en-US" sz="2000"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265035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199" y="1121229"/>
            <a:ext cx="8196944" cy="5138755"/>
          </a:xfrm>
        </p:spPr>
        <p:txBody>
          <a:bodyPr/>
          <a:lstStyle/>
          <a:p>
            <a:pPr marL="0" indent="0">
              <a:buNone/>
            </a:pPr>
            <a:r>
              <a:rPr lang="en-US" sz="2400" dirty="0" smtClean="0"/>
              <a:t>Recruiting Participants</a:t>
            </a:r>
          </a:p>
          <a:p>
            <a:pPr marL="857250" lvl="1" indent="-457200">
              <a:buFont typeface="Wingdings" pitchFamily="2" charset="2"/>
              <a:buChar char="Ø"/>
            </a:pPr>
            <a:r>
              <a:rPr lang="en-US" sz="2400" dirty="0" smtClean="0"/>
              <a:t>Getting </a:t>
            </a:r>
            <a:r>
              <a:rPr lang="en-US" sz="2400" dirty="0"/>
              <a:t>the Word Out</a:t>
            </a:r>
          </a:p>
          <a:p>
            <a:pPr marL="857250" lvl="1" indent="-457200">
              <a:buFont typeface="Wingdings" pitchFamily="2" charset="2"/>
              <a:buChar char="Ø"/>
            </a:pPr>
            <a:r>
              <a:rPr lang="en-US" sz="2400" dirty="0" smtClean="0"/>
              <a:t>Incentives</a:t>
            </a:r>
          </a:p>
          <a:p>
            <a:pPr marL="0" indent="0">
              <a:buNone/>
            </a:pPr>
            <a:r>
              <a:rPr lang="en-US" sz="2400" dirty="0" smtClean="0"/>
              <a:t>Materials</a:t>
            </a:r>
          </a:p>
          <a:p>
            <a:pPr lvl="1">
              <a:buFont typeface="Wingdings" pitchFamily="2" charset="2"/>
              <a:buChar char="Ø"/>
            </a:pPr>
            <a:r>
              <a:rPr lang="en-US" sz="2800" b="0" dirty="0" smtClean="0"/>
              <a:t> </a:t>
            </a:r>
            <a:r>
              <a:rPr lang="en-US" sz="2400" b="0" dirty="0" smtClean="0"/>
              <a:t>Refreshments</a:t>
            </a:r>
            <a:endParaRPr lang="en-US" sz="2400" b="0" dirty="0"/>
          </a:p>
          <a:p>
            <a:pPr lvl="1">
              <a:buFont typeface="Wingdings" pitchFamily="2" charset="2"/>
              <a:buChar char="Ø"/>
            </a:pPr>
            <a:r>
              <a:rPr lang="en-US" sz="2400" dirty="0" smtClean="0"/>
              <a:t> Recording </a:t>
            </a:r>
            <a:r>
              <a:rPr lang="en-US" sz="2400" dirty="0"/>
              <a:t>Equipment</a:t>
            </a:r>
          </a:p>
          <a:p>
            <a:pPr lvl="1">
              <a:buFont typeface="Wingdings" pitchFamily="2" charset="2"/>
              <a:buChar char="Ø"/>
            </a:pPr>
            <a:r>
              <a:rPr lang="en-US" sz="2400" dirty="0" smtClean="0"/>
              <a:t> Name Tags, Paper/Pens/Markers</a:t>
            </a:r>
            <a:endParaRPr lang="en-US" sz="2400" dirty="0"/>
          </a:p>
          <a:p>
            <a:pPr marL="0" indent="0">
              <a:buNone/>
            </a:pPr>
            <a:r>
              <a:rPr lang="en-US" sz="2400" dirty="0" smtClean="0"/>
              <a:t>Environment</a:t>
            </a:r>
            <a:endParaRPr lang="en-US" sz="2400" dirty="0"/>
          </a:p>
          <a:p>
            <a:pPr lvl="1">
              <a:buFont typeface="Wingdings" pitchFamily="2" charset="2"/>
              <a:buChar char="Ø"/>
            </a:pPr>
            <a:r>
              <a:rPr lang="en-US" sz="2400" dirty="0" smtClean="0"/>
              <a:t> Inviting</a:t>
            </a:r>
            <a:r>
              <a:rPr lang="en-US" sz="2400" dirty="0"/>
              <a:t>, comfortable for the number of people</a:t>
            </a:r>
          </a:p>
          <a:p>
            <a:pPr lvl="1">
              <a:buFont typeface="Wingdings" pitchFamily="2" charset="2"/>
              <a:buChar char="Ø"/>
            </a:pPr>
            <a:r>
              <a:rPr lang="en-US" sz="2400" dirty="0" smtClean="0"/>
              <a:t> Arrange </a:t>
            </a:r>
            <a:r>
              <a:rPr lang="en-US" sz="2400" dirty="0"/>
              <a:t>the room to accommodate an open discussion</a:t>
            </a:r>
          </a:p>
          <a:p>
            <a:pPr>
              <a:buFont typeface="Wingdings" pitchFamily="2" charset="2"/>
              <a:buChar char="Ø"/>
            </a:pPr>
            <a:endParaRPr lang="en-US" sz="2400" dirty="0"/>
          </a:p>
        </p:txBody>
      </p:sp>
      <p:sp>
        <p:nvSpPr>
          <p:cNvPr id="9" name="Title 8"/>
          <p:cNvSpPr>
            <a:spLocks noGrp="1"/>
          </p:cNvSpPr>
          <p:nvPr>
            <p:ph type="title"/>
          </p:nvPr>
        </p:nvSpPr>
        <p:spPr/>
        <p:txBody>
          <a:bodyPr/>
          <a:lstStyle/>
          <a:p>
            <a:r>
              <a:rPr lang="en-US" dirty="0" smtClean="0"/>
              <a:t>Preparing for </a:t>
            </a:r>
            <a:r>
              <a:rPr lang="en-US" dirty="0"/>
              <a:t>the Focus Group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287" y="1504948"/>
            <a:ext cx="2666999"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139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Conducting the Focus Group</a:t>
            </a:r>
            <a:endParaRPr lang="en-US" dirty="0"/>
          </a:p>
        </p:txBody>
      </p:sp>
      <p:sp>
        <p:nvSpPr>
          <p:cNvPr id="6" name="Content Placeholder 5"/>
          <p:cNvSpPr>
            <a:spLocks noGrp="1"/>
          </p:cNvSpPr>
          <p:nvPr>
            <p:ph idx="1"/>
          </p:nvPr>
        </p:nvSpPr>
        <p:spPr>
          <a:xfrm>
            <a:off x="457200" y="947057"/>
            <a:ext cx="8392886" cy="5179106"/>
          </a:xfrm>
        </p:spPr>
        <p:txBody>
          <a:bodyPr/>
          <a:lstStyle/>
          <a:p>
            <a:pPr marL="0" indent="0">
              <a:buNone/>
            </a:pPr>
            <a:r>
              <a:rPr lang="en-US" b="1" dirty="0" smtClean="0"/>
              <a:t>The First Moments</a:t>
            </a:r>
          </a:p>
          <a:p>
            <a:pPr lvl="1">
              <a:buFont typeface="Wingdings" pitchFamily="2" charset="2"/>
              <a:buChar char="Ø"/>
            </a:pPr>
            <a:r>
              <a:rPr lang="en-US" sz="3200" dirty="0" smtClean="0"/>
              <a:t> Create a thoughtful, permissive atmosphere</a:t>
            </a:r>
          </a:p>
          <a:p>
            <a:pPr lvl="1">
              <a:buFont typeface="Wingdings" pitchFamily="2" charset="2"/>
              <a:buChar char="Ø"/>
            </a:pPr>
            <a:r>
              <a:rPr lang="en-US" sz="3200" dirty="0" smtClean="0"/>
              <a:t> Welcome participants as they enter</a:t>
            </a:r>
          </a:p>
          <a:p>
            <a:pPr lvl="2">
              <a:buFont typeface="Wingdings" pitchFamily="2" charset="2"/>
              <a:buChar char="§"/>
            </a:pPr>
            <a:r>
              <a:rPr lang="en-US" sz="2800" dirty="0" smtClean="0"/>
              <a:t>Try to learn names</a:t>
            </a:r>
          </a:p>
          <a:p>
            <a:pPr lvl="1">
              <a:buFont typeface="Wingdings" pitchFamily="2" charset="2"/>
              <a:buChar char="Ø"/>
            </a:pPr>
            <a:r>
              <a:rPr lang="en-US" sz="3200" dirty="0" smtClean="0"/>
              <a:t> Overview and topic, consent </a:t>
            </a:r>
          </a:p>
          <a:p>
            <a:pPr lvl="1">
              <a:buFont typeface="Wingdings" pitchFamily="2" charset="2"/>
              <a:buChar char="Ø"/>
            </a:pPr>
            <a:r>
              <a:rPr lang="en-US" sz="3200" dirty="0"/>
              <a:t> </a:t>
            </a:r>
            <a:r>
              <a:rPr lang="en-US" sz="3200" dirty="0" smtClean="0"/>
              <a:t>Ground </a:t>
            </a:r>
            <a:r>
              <a:rPr lang="en-US" sz="3200" dirty="0"/>
              <a:t>rules</a:t>
            </a:r>
          </a:p>
          <a:p>
            <a:pPr lvl="1">
              <a:buFont typeface="Wingdings" pitchFamily="2" charset="2"/>
              <a:buChar char="Ø"/>
            </a:pPr>
            <a:r>
              <a:rPr lang="en-US" sz="3200" dirty="0" smtClean="0"/>
              <a:t> First question</a:t>
            </a:r>
          </a:p>
          <a:p>
            <a:pPr lvl="1">
              <a:buFont typeface="Wingdings" pitchFamily="2" charset="2"/>
              <a:buChar char="Ø"/>
            </a:pP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pic>
        <p:nvPicPr>
          <p:cNvPr id="5" name="Picture 4" descr="C:\Users\mpeters8\AppData\Local\Microsoft\Windows\Temporary Internet Files\Content.IE5\MLE3A9NI\MC90023041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99" y="3964643"/>
            <a:ext cx="3039339" cy="239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15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Conducting the Focus Group</a:t>
            </a:r>
            <a:endParaRPr lang="en-US" dirty="0"/>
          </a:p>
        </p:txBody>
      </p:sp>
      <p:sp>
        <p:nvSpPr>
          <p:cNvPr id="6" name="Content Placeholder 5"/>
          <p:cNvSpPr>
            <a:spLocks noGrp="1"/>
          </p:cNvSpPr>
          <p:nvPr>
            <p:ph idx="1"/>
          </p:nvPr>
        </p:nvSpPr>
        <p:spPr>
          <a:xfrm>
            <a:off x="457200" y="936978"/>
            <a:ext cx="8229600" cy="5189185"/>
          </a:xfrm>
        </p:spPr>
        <p:txBody>
          <a:bodyPr/>
          <a:lstStyle/>
          <a:p>
            <a:pPr marL="0" indent="0">
              <a:buNone/>
            </a:pPr>
            <a:r>
              <a:rPr lang="en-US" b="1" dirty="0"/>
              <a:t>Moderator </a:t>
            </a:r>
            <a:r>
              <a:rPr lang="en-US" b="1" dirty="0" smtClean="0"/>
              <a:t>Tips</a:t>
            </a:r>
          </a:p>
          <a:p>
            <a:pPr lvl="1">
              <a:buFont typeface="Wingdings" pitchFamily="2" charset="2"/>
              <a:buChar char="Ø"/>
            </a:pPr>
            <a:r>
              <a:rPr lang="en-US" sz="2400" b="1" dirty="0" smtClean="0"/>
              <a:t> </a:t>
            </a:r>
            <a:r>
              <a:rPr lang="en-US" sz="3200" dirty="0" smtClean="0"/>
              <a:t>Prior to the Focus Group</a:t>
            </a:r>
          </a:p>
          <a:p>
            <a:pPr lvl="2">
              <a:buFont typeface="Wingdings" pitchFamily="2" charset="2"/>
              <a:buChar char="§"/>
            </a:pPr>
            <a:r>
              <a:rPr lang="en-US" sz="2800" dirty="0" smtClean="0"/>
              <a:t>Know the questions well, so that you can probe for more detail, alter the question order if necessary to flow with the group</a:t>
            </a:r>
          </a:p>
          <a:p>
            <a:pPr lvl="1">
              <a:buFont typeface="Wingdings" pitchFamily="2" charset="2"/>
              <a:buChar char="Ø"/>
            </a:pPr>
            <a:r>
              <a:rPr lang="en-US" dirty="0"/>
              <a:t> </a:t>
            </a:r>
            <a:r>
              <a:rPr lang="en-US" sz="3200" dirty="0" smtClean="0"/>
              <a:t>During the Focus Group</a:t>
            </a:r>
          </a:p>
          <a:p>
            <a:pPr lvl="2">
              <a:buFont typeface="Wingdings" pitchFamily="2" charset="2"/>
              <a:buChar char="§"/>
            </a:pPr>
            <a:r>
              <a:rPr lang="en-US" sz="2800" dirty="0" smtClean="0"/>
              <a:t>Be ready for the unexpected, but keep your cool and have fun!</a:t>
            </a:r>
          </a:p>
          <a:p>
            <a:pPr lvl="2">
              <a:buFont typeface="Wingdings" pitchFamily="2" charset="2"/>
              <a:buChar char="§"/>
            </a:pPr>
            <a:r>
              <a:rPr lang="en-US" sz="2800" dirty="0" smtClean="0"/>
              <a:t>Pay attention to group dynamics, use strategies to manage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304088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Focus Group</a:t>
            </a:r>
            <a:endParaRPr lang="en-US" dirty="0"/>
          </a:p>
        </p:txBody>
      </p:sp>
      <p:sp>
        <p:nvSpPr>
          <p:cNvPr id="3" name="Content Placeholder 2"/>
          <p:cNvSpPr>
            <a:spLocks noGrp="1"/>
          </p:cNvSpPr>
          <p:nvPr>
            <p:ph idx="1"/>
          </p:nvPr>
        </p:nvSpPr>
        <p:spPr>
          <a:xfrm>
            <a:off x="457200" y="880533"/>
            <a:ext cx="8229600" cy="5245631"/>
          </a:xfrm>
        </p:spPr>
        <p:txBody>
          <a:bodyPr/>
          <a:lstStyle/>
          <a:p>
            <a:pPr marL="0" indent="0">
              <a:buNone/>
            </a:pPr>
            <a:r>
              <a:rPr lang="en-US" b="1" dirty="0"/>
              <a:t>Documenter Tips</a:t>
            </a:r>
          </a:p>
          <a:p>
            <a:pPr lvl="1">
              <a:buFont typeface="Wingdings" pitchFamily="2" charset="2"/>
              <a:buChar char="Ø"/>
            </a:pPr>
            <a:r>
              <a:rPr lang="en-US" sz="3200" dirty="0"/>
              <a:t>Prior to the Focus Group</a:t>
            </a:r>
          </a:p>
          <a:p>
            <a:pPr lvl="2">
              <a:buFont typeface="Wingdings" pitchFamily="2" charset="2"/>
              <a:buChar char="§"/>
            </a:pPr>
            <a:r>
              <a:rPr lang="en-US" dirty="0" smtClean="0"/>
              <a:t>Decide </a:t>
            </a:r>
            <a:r>
              <a:rPr lang="en-US" dirty="0"/>
              <a:t>the level of detail you need to document and whether you will be looking to focus on consensus or </a:t>
            </a:r>
            <a:r>
              <a:rPr lang="en-US" dirty="0" smtClean="0"/>
              <a:t>dissension</a:t>
            </a:r>
          </a:p>
          <a:p>
            <a:pPr lvl="2">
              <a:buFont typeface="Wingdings" pitchFamily="2" charset="2"/>
              <a:buChar char="§"/>
            </a:pPr>
            <a:r>
              <a:rPr lang="en-US" dirty="0" smtClean="0"/>
              <a:t>Develop a field note form with a system to identify quotes, paraphrases, observations of non-verbal communication, and your comments and questions</a:t>
            </a:r>
            <a:endParaRPr lang="en-US" dirty="0"/>
          </a:p>
          <a:p>
            <a:pPr lvl="1">
              <a:buFont typeface="Wingdings" pitchFamily="2" charset="2"/>
              <a:buChar char="Ø"/>
            </a:pPr>
            <a:r>
              <a:rPr lang="en-US" sz="3200" dirty="0"/>
              <a:t>During the Focus Group</a:t>
            </a:r>
          </a:p>
          <a:p>
            <a:pPr lvl="2">
              <a:buFont typeface="Wingdings" pitchFamily="2" charset="2"/>
              <a:buChar char="§"/>
            </a:pPr>
            <a:r>
              <a:rPr lang="en-US" dirty="0" smtClean="0"/>
              <a:t>Take detailed notes </a:t>
            </a:r>
            <a:r>
              <a:rPr lang="en-US" dirty="0"/>
              <a:t>organized by question, verbal</a:t>
            </a:r>
            <a:r>
              <a:rPr lang="en-US" dirty="0" smtClean="0"/>
              <a:t>, non-verbal, and your comments or questions</a:t>
            </a:r>
            <a:endParaRPr lang="en-US" dirty="0"/>
          </a:p>
          <a:p>
            <a:pPr lvl="2">
              <a:buFont typeface="Wingdings" pitchFamily="2" charset="2"/>
              <a:buChar char="§"/>
            </a:pPr>
            <a:r>
              <a:rPr lang="en-US" dirty="0" smtClean="0"/>
              <a:t>Do not rely too heavily on recording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745" y="5654392"/>
            <a:ext cx="1074909" cy="1053281"/>
          </a:xfrm>
          <a:prstGeom prst="rect">
            <a:avLst/>
          </a:prstGeom>
        </p:spPr>
      </p:pic>
    </p:spTree>
    <p:extLst>
      <p:ext uri="{BB962C8B-B14F-4D97-AF65-F5344CB8AC3E}">
        <p14:creationId xmlns:p14="http://schemas.microsoft.com/office/powerpoint/2010/main" val="1014352832"/>
      </p:ext>
    </p:extLst>
  </p:cSld>
  <p:clrMapOvr>
    <a:masterClrMapping/>
  </p:clrMapOvr>
</p:sld>
</file>

<file path=ppt/theme/theme1.xml><?xml version="1.0" encoding="utf-8"?>
<a:theme xmlns:a="http://schemas.openxmlformats.org/drawingml/2006/main" name="KSREpurple_band-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KSREpurple_band-2</Template>
  <TotalTime>674</TotalTime>
  <Words>2360</Words>
  <Application>Microsoft Office PowerPoint</Application>
  <PresentationFormat>On-screen Show (4:3)</PresentationFormat>
  <Paragraphs>267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KSREpurple_band-2</vt:lpstr>
      <vt:lpstr>FCS Program Evaluations:  Focus Groups</vt:lpstr>
      <vt:lpstr>Focus Groups Defined</vt:lpstr>
      <vt:lpstr>When to Conduct Focus Groups</vt:lpstr>
      <vt:lpstr>Developing Questions</vt:lpstr>
      <vt:lpstr>Developing Questions</vt:lpstr>
      <vt:lpstr>Preparing for the Focus Group</vt:lpstr>
      <vt:lpstr>Conducting the Focus Group</vt:lpstr>
      <vt:lpstr>Conducting the Focus Group</vt:lpstr>
      <vt:lpstr>Conducting the Focus Group</vt:lpstr>
      <vt:lpstr>Conducting the Focus Group</vt:lpstr>
      <vt:lpstr>Analyzing the Data Collected</vt:lpstr>
      <vt:lpstr>Analyzing the Data Collected</vt:lpstr>
      <vt:lpstr>Analyzing the Data Collected</vt:lpstr>
      <vt:lpstr>Writing Up the Findings</vt:lpstr>
      <vt:lpstr>Writing Up the Findings</vt:lpstr>
      <vt:lpstr>KOHP Pilot Focus Group</vt:lpstr>
      <vt:lpstr>Questions asked at the February 7, 2012 FCS Update</vt:lpstr>
      <vt:lpstr>Questions asked at the February 7, 2012 FCS Update</vt:lpstr>
      <vt:lpstr>Questions asked at the February 7, 2012 FCS Update</vt:lpstr>
      <vt:lpstr>PowerPoint Presentation</vt:lpstr>
    </vt:vector>
  </TitlesOfParts>
  <Company>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Peters</dc:creator>
  <cp:lastModifiedBy>Amy Hilgendorf</cp:lastModifiedBy>
  <cp:revision>87</cp:revision>
  <dcterms:created xsi:type="dcterms:W3CDTF">2012-02-02T17:17:53Z</dcterms:created>
  <dcterms:modified xsi:type="dcterms:W3CDTF">2012-02-13T20:22:20Z</dcterms:modified>
</cp:coreProperties>
</file>