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0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F6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80" d="100"/>
          <a:sy n="80" d="100"/>
        </p:scale>
        <p:origin x="-8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A3B5-9BB0-4F33-BAE8-6AE6A40FE66F}" type="datetimeFigureOut">
              <a:rPr lang="en-US" smtClean="0"/>
              <a:pPr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85C0-9B78-4D69-9A0D-209C7924AD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ritingfix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ritingfix.com/RICA/constructedresponse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45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2000" y="2806005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student’s answers to assessment tasks, such as essay items, that require a response to be generated by the student “from scratch”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762000" y="2286000"/>
            <a:ext cx="76200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To address issues of </a:t>
            </a:r>
            <a:r>
              <a:rPr lang="en-US" sz="2800" b="1" i="1" dirty="0" smtClean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scoring </a:t>
            </a:r>
            <a:r>
              <a:rPr lang="en-US" sz="2800" b="1" i="1" dirty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consistency and </a:t>
            </a:r>
            <a:r>
              <a:rPr lang="en-US" sz="2800" b="1" i="1" dirty="0" smtClean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Carefully prepare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 during instruction before the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assessment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43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 </a:t>
            </a:r>
            <a:r>
              <a:rPr lang="en-US" sz="2800" b="1" dirty="0" smtClean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clear </a:t>
            </a:r>
            <a:r>
              <a:rPr lang="en-US" sz="2800" b="1" dirty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definitions of key direction </a:t>
            </a:r>
            <a:r>
              <a:rPr lang="en-US" sz="2800" b="1" dirty="0" smtClean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terms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explain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discuss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compare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contrast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analyze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persuade </a:t>
            </a: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justify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evaluate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3505201" y="2285998"/>
            <a:ext cx="4343401" cy="327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6" descr="C:\Documents and Settings\steinlaget\Local Settings\Temporary Internet Files\Content.IE5\BB7L8W3M\MP900443759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07152" y="2438400"/>
            <a:ext cx="3963650" cy="2972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724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Take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special care with the design of the blanks for the short answer responses, especially keeping in mind the space required to accommodate the handwriting of younger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students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21336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2" descr="C:\Documents and Settings\steinlaget\Local Settings\Temporary Internet Files\Content.IE5\R7XU07D6\MP900422793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62600" y="23622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suggested process for writing constructed response questions: </a:t>
            </a:r>
          </a:p>
          <a:p>
            <a:pPr>
              <a:buNone/>
            </a:pPr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Begin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 the standard you want to assess. Do you want to find out if your students can predict? Make inferences? Your question needs to match the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</a:t>
            </a:r>
            <a:endParaRPr lang="en-US" sz="2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Determine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level of thinking your students need to attain. We use good 'ole Bloom's Taxonomy of Thinking and encourage teachers to write questions at higher levels of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thinking </a:t>
            </a:r>
            <a:endParaRPr lang="en-US" sz="2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Draft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your question. Make sure that it can be answered in the text. That sounds a bit silly, but you'd be surprised how often we ask questions that just aren't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answerable </a:t>
            </a:r>
          </a:p>
          <a:p>
            <a:pPr marL="514350" indent="-514350">
              <a:buFont typeface="+mj-lt"/>
              <a:buAutoNum type="arabicPeriod"/>
            </a:pPr>
            <a:endParaRPr lang="en-US" sz="29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Practice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writing a response - or better yet,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ask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colleague to read the passage and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answer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question. It really helps to make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sure </a:t>
            </a:r>
            <a:r>
              <a:rPr lang="en-US" sz="29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that you've drafted a quality </a:t>
            </a:r>
            <a:r>
              <a:rPr lang="en-US" sz="29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 </a:t>
            </a:r>
          </a:p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486400" y="4648200"/>
            <a:ext cx="3352800" cy="1169551"/>
          </a:xfrm>
          <a:prstGeom prst="rect">
            <a:avLst/>
          </a:prstGeom>
          <a:ln>
            <a:solidFill>
              <a:srgbClr val="447F6E"/>
            </a:solidFill>
          </a:ln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This resource was found on-line at the </a:t>
            </a:r>
            <a:r>
              <a:rPr lang="en-US" sz="1400" dirty="0" err="1">
                <a:solidFill>
                  <a:schemeClr val="accent6">
                    <a:lumMod val="50000"/>
                  </a:schemeClr>
                </a:solidFill>
              </a:rPr>
              <a:t>WritingFix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 website (</a:t>
            </a:r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http://writingfix.com) Visit </a:t>
            </a:r>
            <a:r>
              <a:rPr lang="en-US" sz="1400" u="sng" dirty="0" err="1">
                <a:solidFill>
                  <a:schemeClr val="accent6">
                    <a:lumMod val="50000"/>
                  </a:schemeClr>
                </a:solidFill>
              </a:rPr>
              <a:t>WritingFix’s</a:t>
            </a:r>
            <a:r>
              <a:rPr lang="en-US" sz="1400" u="sng" dirty="0">
                <a:solidFill>
                  <a:schemeClr val="accent6">
                    <a:lumMod val="50000"/>
                  </a:schemeClr>
                </a:solidFill>
              </a:rPr>
              <a:t> Reading in the Content Areas (RICA) section to find even more free teaching resources! </a:t>
            </a:r>
            <a:endParaRPr lang="en-US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267200" y="2590800"/>
            <a:ext cx="4038600" cy="2514600"/>
          </a:xfrm>
        </p:spPr>
        <p:txBody>
          <a:bodyPr/>
          <a:lstStyle/>
          <a:p>
            <a:pPr lvl="0"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One: </a:t>
            </a:r>
          </a:p>
          <a:p>
            <a:pPr lvl="0" algn="ctr">
              <a:buNone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800" b="1" i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are constructed-response items developed?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12954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76400" y="23622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Student Preparation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2667000"/>
            <a:ext cx="5181600" cy="18288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      Require students to respond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to constructed responses during informal instructional checks for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understanding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1981200"/>
            <a:ext cx="2362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Documents and Settings\steinlaget\Local Settings\Temporary Internet Files\Content.IE5\X1CARJTD\MP900439399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133600"/>
            <a:ext cx="203490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Student Preparation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259080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Teach students to use graphic organizers to prepare for essay responses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676400"/>
            <a:ext cx="3352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Content Placeholder 4" descr="Graphic Organizer 5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9200" y="1905000"/>
            <a:ext cx="2896242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Student Preparation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603718"/>
            <a:ext cx="3657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Require students to self assess their constructed response essays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15240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752600"/>
            <a:ext cx="2886075" cy="3886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Student Preparation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Students’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steps for drafting a constructed response: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Mark the key words in the question. The key words are the verb or verbs, any character names, and key literary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terms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Rewrite the question in your own words to make sure that you know exactly what is being asked. Then, turn that question into a topic sentence for your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answer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Collect the needed information. Make sure you get the relevant details (if the question asks for 3 details, make sure you find 3 details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)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Organize the details into a logical order. Use a graphic organizer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if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that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helps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Write your answer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neatly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Re-read your answer to make sure you answered all the parts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                 of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the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question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This resource was found on-line at the </a:t>
            </a:r>
            <a:r>
              <a:rPr lang="en-US" sz="2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WritingFix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website (</a:t>
            </a:r>
            <a:r>
              <a:rPr lang="en-US" sz="2200" u="sng" dirty="0">
                <a:solidFill>
                  <a:srgbClr val="447F6E"/>
                </a:solidFill>
                <a:latin typeface="Arial" pitchFamily="34" charset="0"/>
                <a:ea typeface="Times New Roman"/>
                <a:cs typeface="Arial" pitchFamily="34" charset="0"/>
                <a:hlinkClick r:id="rId7"/>
              </a:rPr>
              <a:t>http://writingfix.com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) and adapted for this module.</a:t>
            </a:r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Student Preparation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86200" y="2560637"/>
            <a:ext cx="46482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2: </a:t>
            </a:r>
          </a:p>
          <a:p>
            <a:pPr lvl="0" algn="ctr">
              <a:buNone/>
            </a:pPr>
            <a:r>
              <a:rPr lang="en-US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do teachers prepare students to respond to  constructed-response items? </a:t>
            </a:r>
            <a:endParaRPr lang="en-US" sz="2800" b="1" i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2192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00200" y="23622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57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609600" y="1905000"/>
            <a:ext cx="8229600" cy="411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Constructed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response = Performance Assessment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909963" y="1995561"/>
            <a:ext cx="3095472" cy="449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2" descr="C:\Documents and Settings\steinlaget\Local Settings\Temporary Internet Files\Content.IE5\JW5Y06SU\MP90043952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398" y="2920564"/>
            <a:ext cx="4038600" cy="2680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2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1143000"/>
            <a:ext cx="9144000" cy="5334000"/>
          </a:xfrm>
          <a:prstGeom prst="rect">
            <a:avLst/>
          </a:prstGeom>
          <a:solidFill>
            <a:srgbClr val="FDEADA">
              <a:alpha val="6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447F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1200" y="457200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1676400"/>
            <a:ext cx="8153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Dr.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Popham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identifies 3 essential components 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of a scoring guide: 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Evaluative criteria </a:t>
            </a:r>
          </a:p>
          <a:p>
            <a:pPr marL="91440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Qualitative descriptors for the criteria at each level</a:t>
            </a:r>
          </a:p>
          <a:p>
            <a:pPr marL="91440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914400" marR="0" lvl="1" indent="-5143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 decision about whether one scale (holistic) or more than one scale (analytic) will be used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4648200" cy="3733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evaluative criteria, sometimes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called “performance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criteria,” are the most important part of the scoring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guide 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05400" y="19812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steinlaget\Local Settings\Temporary Internet Files\Content.IE5\8T5JR3UL\MP900426540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4000" y="22098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22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8229600" cy="1524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scoring guide has to be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useful </a:t>
            </a:r>
          </a:p>
          <a:p>
            <a:pPr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Neither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teachers nor students will use an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overly 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detailed scoring guide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648200" y="2743200"/>
            <a:ext cx="3810000" cy="243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The scoring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guide is not the skill itself, but only a tool to measure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626" y="2133600"/>
            <a:ext cx="3472774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7" descr="\\k01sit001\USERS\SteinlageT\My Pictures\Microsoft Clip Organizer\004278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1786" y="2362200"/>
            <a:ext cx="3070862" cy="275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24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839200" cy="4495800"/>
          </a:xfrm>
        </p:spPr>
        <p:txBody>
          <a:bodyPr>
            <a:normAutofit fontScale="47500" lnSpcReduction="20000"/>
          </a:bodyPr>
          <a:lstStyle/>
          <a:p>
            <a:pPr marL="514350" lvl="0" indent="-514350">
              <a:spcAft>
                <a:spcPts val="1200"/>
              </a:spcAft>
              <a:buNone/>
            </a:pPr>
            <a:r>
              <a:rPr lang="en-US" sz="5300" dirty="0" smtClean="0">
                <a:solidFill>
                  <a:schemeClr val="accent6">
                    <a:lumMod val="50000"/>
                  </a:schemeClr>
                </a:solidFill>
              </a:rPr>
              <a:t>Six Suggestions from the North Nevada Writing Project available at </a:t>
            </a:r>
            <a:r>
              <a:rPr lang="en-US" sz="5300" u="sng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http://writingfix.com/RICA/constructed response.htm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sz="40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40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rubric must match the CR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Try to see what the students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see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 as specific as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possible 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 the same verbs and terms from the question in the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rubric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lvl="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Watch words like "at least" or "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all"</a:t>
            </a:r>
            <a:endParaRPr lang="en-US" sz="4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the question has more than one part, the rubric needs to specifically address all parts of the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question</a:t>
            </a:r>
          </a:p>
          <a:p>
            <a:pPr marL="514350" indent="-514350">
              <a:spcAft>
                <a:spcPts val="1200"/>
              </a:spcAft>
              <a:buNone/>
            </a:pPr>
            <a:endParaRPr lang="en-US" sz="9600" dirty="0" smtClean="0"/>
          </a:p>
          <a:p>
            <a:pPr marL="514350" indent="-514350">
              <a:spcAft>
                <a:spcPts val="1200"/>
              </a:spcAft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229600" cy="304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 are essentially two ways to score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rubrics:</a:t>
            </a:r>
          </a:p>
          <a:p>
            <a:pPr>
              <a:buNone/>
            </a:pPr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dirty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holistic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score gives a single score or rating based upon the overall impression of the student’s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</a:t>
            </a:r>
            <a:r>
              <a:rPr lang="en-US" sz="2400" dirty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analytic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score judges essential traits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(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 dimensions) so that they can be judged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separately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90600" y="2590800"/>
            <a:ext cx="7315200" cy="1676400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When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holistic scoring is used, there are no detailed analyses of the strengths and weaknesses of a student’s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work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2027237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Because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holistic scoring is summative, it is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limited</a:t>
            </a:r>
          </a:p>
          <a:p>
            <a:endParaRPr lang="en-US" sz="1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Two students can get the same score or rating for very different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reasons</a:t>
            </a:r>
          </a:p>
          <a:p>
            <a:pPr lvl="1"/>
            <a:endParaRPr lang="en-US" sz="20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Holistic scoring does not identify strengths and weaknesses and because of this isn’t good for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planning instruction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1000" y="2133600"/>
            <a:ext cx="8229600" cy="338296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Analytic scoring splits up a student’s product or performance into logical groupings called traits or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dimensions </a:t>
            </a:r>
          </a:p>
          <a:p>
            <a:endParaRPr lang="en-US" sz="28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When analytic scoring is used, a separate score is given for each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trait (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 example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 the Kansas Six Trait Writing Model)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Evaluation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Analytic scored rubrics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Show relative strengths and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weaknesses</a:t>
            </a:r>
          </a:p>
          <a:p>
            <a:pPr lvl="1"/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Teach students what a quality product or performance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</a:p>
          <a:p>
            <a:pPr lvl="1"/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 detailed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feedback</a:t>
            </a:r>
          </a:p>
          <a:p>
            <a:pPr lvl="1"/>
            <a:endParaRPr lang="en-US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Allow teachers and students to evaluate multi-dimensional, complicated skills, products, or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performances</a:t>
            </a:r>
          </a:p>
          <a:p>
            <a:pPr lvl="1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 examination of each dimension or trait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separately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" y="4572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304800" y="1905000"/>
            <a:ext cx="8534400" cy="41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Constructed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response ≠ Selected Response or Multiple Choice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667000"/>
            <a:ext cx="4267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 descr="C:\Documents and Settings\steinlaget\Local Settings\Temporary Internet Files\Content.IE5\PC0EK368\MP900431275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90800" y="2895600"/>
            <a:ext cx="3810000" cy="2539009"/>
          </a:xfrm>
          <a:prstGeom prst="rect">
            <a:avLst/>
          </a:prstGeom>
          <a:noFill/>
        </p:spPr>
      </p:pic>
      <p:sp>
        <p:nvSpPr>
          <p:cNvPr id="18" name="&quot;No&quot; Symbol 17"/>
          <p:cNvSpPr/>
          <p:nvPr/>
        </p:nvSpPr>
        <p:spPr>
          <a:xfrm>
            <a:off x="2822864" y="2514600"/>
            <a:ext cx="3425536" cy="3276600"/>
          </a:xfrm>
          <a:prstGeom prst="noSmoking">
            <a:avLst>
              <a:gd name="adj" fmla="val 547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Response: Conclusion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30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457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7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Use </a:t>
            </a:r>
            <a:r>
              <a:rPr lang="en-US" sz="27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 in your own instructional setting, developing in and with your students the skills of problem-solving, higher-order thinking, and demonstration of their work in their own words. </a:t>
            </a: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53000" y="2362200"/>
            <a:ext cx="3810000" cy="265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6" descr="C:\Documents and Settings\steinlaget\Local Settings\Temporary Internet Files\Content.IE5\J2WBC92A\MP900399786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41342" y="2590801"/>
            <a:ext cx="3393057" cy="2261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10600" y="6352401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31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286000"/>
            <a:ext cx="259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66800" y="2514600"/>
            <a:ext cx="2133600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447800" y="2286000"/>
            <a:ext cx="2895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429000" y="2789237"/>
            <a:ext cx="5257800" cy="452596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Activity 3: </a:t>
            </a:r>
          </a:p>
          <a:p>
            <a:pPr lvl="0" algn="ctr">
              <a:buNone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How are constructed-response items evaluated?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 vs. Selected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85800" y="2103437"/>
            <a:ext cx="7620000" cy="42211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Constructed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Response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– the student creates the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answer in his or her own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words </a:t>
            </a:r>
          </a:p>
          <a:p>
            <a:pPr>
              <a:buNone/>
            </a:pPr>
            <a:endParaRPr lang="en-US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Selected Response or multiple-choice item –   the student selects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 response from among the choices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</a:rPr>
              <a:t>offered 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 vs. Selected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762000" y="2514600"/>
            <a:ext cx="78486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Well-built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constructed response items are powerful ways for students to reflect upon their learning and for teachers to validly assess the breadth and depth of that learning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228600" y="3352800"/>
            <a:ext cx="54864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Students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use prior knowledge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715001" y="2097247"/>
            <a:ext cx="2362199" cy="338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 descr="C:\Documents and Settings\steinlaget\Local Settings\Temporary Internet Files\Content.IE5\KTOS15KR\MP900202105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2" y="2283715"/>
            <a:ext cx="2024743" cy="3037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038600" y="2590800"/>
            <a:ext cx="4572000" cy="32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More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useful for drawing valid inferences about student learning than multiple-choice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items </a:t>
            </a:r>
            <a:endParaRPr lang="en-US" sz="28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1752600"/>
            <a:ext cx="274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Documents and Settings\steinlaget\Local Settings\Temporary Internet Files\Content.IE5\OTO2AKH8\MP900227432[1]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1905000"/>
            <a:ext cx="2426208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Disadvantages to Constructed Response:</a:t>
            </a:r>
          </a:p>
          <a:p>
            <a:pPr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Time</a:t>
            </a:r>
          </a:p>
          <a:p>
            <a:pPr lvl="1"/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</a:p>
          <a:p>
            <a:pPr lvl="1"/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Consistency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9E3E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44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5181600" y="6111490"/>
            <a:ext cx="3886200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0" b="1" i="1" dirty="0" smtClean="0">
                <a:solidFill>
                  <a:srgbClr val="C8782A"/>
                </a:solidFill>
                <a:latin typeface="Arial" pitchFamily="34" charset="0"/>
              </a:rPr>
              <a:t>Kansas State Department of Education</a:t>
            </a:r>
            <a:endParaRPr lang="en-US" sz="1290" b="1" i="1" dirty="0">
              <a:solidFill>
                <a:srgbClr val="C8782A"/>
              </a:solidFill>
              <a:latin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6352401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100" spc="150" dirty="0" smtClean="0">
                <a:solidFill>
                  <a:srgbClr val="9E3E17"/>
                </a:solidFill>
                <a:latin typeface="Arial" pitchFamily="34" charset="0"/>
                <a:cs typeface="Arial" pitchFamily="34" charset="0"/>
              </a:rPr>
              <a:t>ASSESSMENT LITERACY PROJECT</a:t>
            </a:r>
            <a:endParaRPr lang="en-US" sz="1200" kern="1100" spc="150" dirty="0">
              <a:solidFill>
                <a:srgbClr val="9E3E1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482025"/>
            <a:ext cx="929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Constructed Response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86800" y="63524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1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295400" y="2484437"/>
            <a:ext cx="6858000" cy="17827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address issue of </a:t>
            </a:r>
            <a:r>
              <a:rPr lang="en-US" sz="2800" b="1" i="1" dirty="0" smtClean="0">
                <a:solidFill>
                  <a:srgbClr val="447F6E"/>
                </a:solidFill>
                <a:latin typeface="Arial" pitchFamily="34" charset="0"/>
                <a:cs typeface="Arial" pitchFamily="34" charset="0"/>
              </a:rPr>
              <a:t>time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en-US" sz="14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Combine Constructed Response with Selected Response on the same test</a:t>
            </a:r>
          </a:p>
          <a:p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1239</Words>
  <Application>Microsoft Office PowerPoint</Application>
  <PresentationFormat>On-screen Show (4:3)</PresentationFormat>
  <Paragraphs>263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Newhouse</dc:creator>
  <cp:lastModifiedBy>barbnew</cp:lastModifiedBy>
  <cp:revision>37</cp:revision>
  <dcterms:created xsi:type="dcterms:W3CDTF">2011-07-05T18:16:41Z</dcterms:created>
  <dcterms:modified xsi:type="dcterms:W3CDTF">2011-07-19T14:35:08Z</dcterms:modified>
</cp:coreProperties>
</file>