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8" r:id="rId3"/>
    <p:sldId id="300" r:id="rId4"/>
    <p:sldId id="260" r:id="rId5"/>
    <p:sldId id="262" r:id="rId6"/>
    <p:sldId id="265" r:id="rId7"/>
    <p:sldId id="301" r:id="rId8"/>
    <p:sldId id="264" r:id="rId9"/>
    <p:sldId id="266" r:id="rId10"/>
    <p:sldId id="267" r:id="rId11"/>
    <p:sldId id="268" r:id="rId12"/>
    <p:sldId id="302" r:id="rId13"/>
    <p:sldId id="270" r:id="rId14"/>
    <p:sldId id="271" r:id="rId15"/>
    <p:sldId id="272" r:id="rId16"/>
    <p:sldId id="273" r:id="rId17"/>
    <p:sldId id="274" r:id="rId18"/>
    <p:sldId id="275" r:id="rId19"/>
    <p:sldId id="276" r:id="rId20"/>
    <p:sldId id="277" r:id="rId21"/>
    <p:sldId id="278" r:id="rId22"/>
    <p:sldId id="280" r:id="rId23"/>
    <p:sldId id="303" r:id="rId24"/>
    <p:sldId id="281" r:id="rId25"/>
    <p:sldId id="282" r:id="rId26"/>
    <p:sldId id="283" r:id="rId27"/>
    <p:sldId id="284" r:id="rId28"/>
    <p:sldId id="285" r:id="rId29"/>
    <p:sldId id="290" r:id="rId30"/>
    <p:sldId id="286" r:id="rId31"/>
    <p:sldId id="287" r:id="rId32"/>
    <p:sldId id="288" r:id="rId33"/>
    <p:sldId id="289" r:id="rId34"/>
    <p:sldId id="291" r:id="rId35"/>
    <p:sldId id="293" r:id="rId36"/>
    <p:sldId id="292" r:id="rId37"/>
    <p:sldId id="294" r:id="rId38"/>
    <p:sldId id="295" r:id="rId39"/>
    <p:sldId id="296" r:id="rId40"/>
    <p:sldId id="297" r:id="rId41"/>
    <p:sldId id="304" r:id="rId42"/>
    <p:sldId id="299"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57" autoAdjust="0"/>
  </p:normalViewPr>
  <p:slideViewPr>
    <p:cSldViewPr>
      <p:cViewPr>
        <p:scale>
          <a:sx n="75" d="100"/>
          <a:sy n="75" d="100"/>
        </p:scale>
        <p:origin x="-2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C605422-5F16-4DCE-8F10-1AD54F7B0C70}" type="datetimeFigureOut">
              <a:rPr lang="en-US" smtClean="0"/>
              <a:pPr/>
              <a:t>6/27/2011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DE245C9-84D3-4FAC-8BF7-0BD9A9E3802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490825-215D-4D79-B583-9CEF94CB230E}" type="datetimeFigureOut">
              <a:rPr lang="en-US" smtClean="0"/>
              <a:pPr/>
              <a:t>6/27/2011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8465298-691C-44D0-BD88-6FD5D71F5C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holistic scoring is used, there are no detailed analyses of the strengths and weaknesses of a student’s work.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Holistic scored rubrics are summative. This means they are used for determining student’s performance at the end of the learning process. There is one score or rating.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Holistic scored rubrics are used for:</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Judging simple products or performances. Ones that don’t have more than one trait of importance – such as the answer to an essay question requiring a description of osmosis for a biology class. This type of scoring rubric is also called primary trait.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Getting a quick snapshot of overall quality or achievement – such as scoring a final essay assignment.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Judging the “impact” of a product or performance. For example to what extent a </a:t>
            </a:r>
            <a:r>
              <a:rPr lang="en-US" sz="1200" i="1" kern="1200" dirty="0" smtClean="0">
                <a:solidFill>
                  <a:schemeClr val="tx1"/>
                </a:solidFill>
                <a:latin typeface="+mn-lt"/>
                <a:ea typeface="+mn-ea"/>
                <a:cs typeface="+mn-cs"/>
              </a:rPr>
              <a:t>persuasive</a:t>
            </a:r>
            <a:r>
              <a:rPr lang="en-US" sz="1200" kern="1200" dirty="0" smtClean="0">
                <a:solidFill>
                  <a:schemeClr val="tx1"/>
                </a:solidFill>
                <a:latin typeface="+mn-lt"/>
                <a:ea typeface="+mn-ea"/>
                <a:cs typeface="+mn-cs"/>
              </a:rPr>
              <a:t> essay </a:t>
            </a:r>
            <a:r>
              <a:rPr lang="en-US" sz="1200" i="1" kern="1200" dirty="0" smtClean="0">
                <a:solidFill>
                  <a:schemeClr val="tx1"/>
                </a:solidFill>
                <a:latin typeface="+mn-lt"/>
                <a:ea typeface="+mn-ea"/>
                <a:cs typeface="+mn-cs"/>
              </a:rPr>
              <a:t>persuades</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Holistic scoring</a:t>
            </a:r>
            <a:r>
              <a:rPr lang="en-US" sz="1200" dirty="0" smtClean="0"/>
              <a:t> is used either at the beginning to obtain a benchmark or at the </a:t>
            </a:r>
            <a:r>
              <a:rPr lang="en-US" sz="1200" i="1" dirty="0" smtClean="0"/>
              <a:t>conclusion</a:t>
            </a:r>
            <a:r>
              <a:rPr lang="en-US" sz="1200" dirty="0" smtClean="0"/>
              <a:t> of the learning process.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holistic scoring is summative, it is limited.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Two students can get the same score or rating for very different reasons.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Holistic scoring does not identify strengths and weaknesses and because of this isn’t good for planning instruction.</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analytic scoring is used, a separate score is given for each trait.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 the Kansas Writing Assessment uses the 6-TRAIT model to score student writing analytically.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analytical scored rubrics are used routinely in the classroom, assessment is integrated with instruction. Feedback from quality analytic scored rubrics guide improvement of teaching and learning.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Analytic scored rubrics:</a:t>
            </a:r>
          </a:p>
          <a:p>
            <a:pPr lvl="0"/>
            <a:r>
              <a:rPr lang="en-US" dirty="0" smtClean="0"/>
              <a:t>Show relative strengths and weaknesses of a student’s work.</a:t>
            </a:r>
          </a:p>
          <a:p>
            <a:pPr lvl="0"/>
            <a:r>
              <a:rPr lang="en-US" dirty="0" smtClean="0"/>
              <a:t>Teach students what quality products or performances are by providing detailed descriptions.</a:t>
            </a:r>
          </a:p>
          <a:p>
            <a:pPr lvl="0"/>
            <a:r>
              <a:rPr lang="en-US" dirty="0" smtClean="0"/>
              <a:t>Provide detailed feedback to students, teachers, and parents.</a:t>
            </a:r>
          </a:p>
          <a:p>
            <a:pPr lvl="0"/>
            <a:r>
              <a:rPr lang="en-US" dirty="0" smtClean="0"/>
              <a:t>Allow teachers and students to evaluate multi-dimensional, complicated skills, products, or performances. </a:t>
            </a:r>
          </a:p>
          <a:p>
            <a:pPr lvl="0"/>
            <a:r>
              <a:rPr lang="en-US" dirty="0" smtClean="0"/>
              <a:t>Require examination of each dimension or trait separately for understanding mastery and quality.</a:t>
            </a:r>
          </a:p>
          <a:p>
            <a:r>
              <a:rPr lang="en-US" dirty="0" smtClean="0"/>
              <a:t>When analytical scored rubrics are used routinely in the classroom, assessment is integrated with instruction. Feedback from quality analytic scored rubrics guide improvement of teaching and learning.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very tempting to convert a rubric score to a grade by adding up all the points of the evaluative criteria the student earned and dividing by the total number of points available. But this would be wrong!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the </a:t>
            </a:r>
            <a:r>
              <a:rPr lang="en-US" sz="1200" u="sng" kern="1200" dirty="0" smtClean="0">
                <a:solidFill>
                  <a:schemeClr val="tx1"/>
                </a:solidFill>
                <a:latin typeface="+mn-lt"/>
                <a:ea typeface="+mn-ea"/>
                <a:cs typeface="+mn-cs"/>
              </a:rPr>
              <a:t>Kansas 6 Trait Scoring Manual</a:t>
            </a:r>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“From the blossoming of an initial idea to the act of publication, writing is an ongoing recursive process, not necessarily a linear one. The Kansas</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scoring rubric is designed to reinforce this idea and help writers to understand at what particular stage a piece of writing may be for each of the six</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traits (Ideas and Content, Organization, Voice, Word Choice, Sentence Fluency, and Conventions).”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you see what a rating of 3 means on the Kansas 6 Trait Writing Model.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consider this: What if a student got a “1” on a trait. It would take a lot of 4’s to balance out a 1 to a passing grade if all we did was average rubric scores.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One more thing to think about – should work done at the end of a grading period count as much as work done at the beginning? When the learner may have developed and improved over time?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what should you do? Here is what we recommend: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Don’t</a:t>
            </a:r>
            <a:r>
              <a:rPr lang="en-US" sz="1200" kern="1200" dirty="0" smtClean="0">
                <a:solidFill>
                  <a:schemeClr val="tx1"/>
                </a:solidFill>
                <a:latin typeface="+mn-lt"/>
                <a:ea typeface="+mn-ea"/>
                <a:cs typeface="+mn-cs"/>
              </a:rPr>
              <a:t> average or use strict percentages to determine grades from rubrics.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Do</a:t>
            </a:r>
            <a:r>
              <a:rPr lang="en-US" sz="1200" kern="1200" dirty="0" smtClean="0">
                <a:solidFill>
                  <a:schemeClr val="tx1"/>
                </a:solidFill>
                <a:latin typeface="+mn-lt"/>
                <a:ea typeface="+mn-ea"/>
                <a:cs typeface="+mn-cs"/>
              </a:rPr>
              <a:t> come up with a logic rule for converting the descriptions of the evaluative criteria points to a grade that reflects a performance standard.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you see an example of a “Logic Rule for Converting Rubric Scores to Grades” from the book </a:t>
            </a:r>
            <a:r>
              <a:rPr lang="en-US" sz="1200" u="sng" kern="1200" dirty="0" smtClean="0">
                <a:solidFill>
                  <a:schemeClr val="tx1"/>
                </a:solidFill>
                <a:latin typeface="+mn-lt"/>
                <a:ea typeface="+mn-ea"/>
                <a:cs typeface="+mn-cs"/>
              </a:rPr>
              <a:t>Scoring Rubrics in the Classroom</a:t>
            </a:r>
            <a:r>
              <a:rPr lang="en-US" sz="1200" kern="1200" dirty="0" smtClean="0">
                <a:solidFill>
                  <a:schemeClr val="tx1"/>
                </a:solidFill>
                <a:latin typeface="+mn-lt"/>
                <a:ea typeface="+mn-ea"/>
                <a:cs typeface="+mn-cs"/>
              </a:rPr>
              <a:t> by Judith </a:t>
            </a:r>
            <a:r>
              <a:rPr lang="en-US" sz="1200" kern="1200" dirty="0" err="1" smtClean="0">
                <a:solidFill>
                  <a:schemeClr val="tx1"/>
                </a:solidFill>
                <a:latin typeface="+mn-lt"/>
                <a:ea typeface="+mn-ea"/>
                <a:cs typeface="+mn-cs"/>
              </a:rPr>
              <a:t>Arter</a:t>
            </a:r>
            <a:r>
              <a:rPr lang="en-US" sz="1200" kern="1200" dirty="0" smtClean="0">
                <a:solidFill>
                  <a:schemeClr val="tx1"/>
                </a:solidFill>
                <a:latin typeface="+mn-lt"/>
                <a:ea typeface="+mn-ea"/>
                <a:cs typeface="+mn-cs"/>
              </a:rPr>
              <a:t> and Jay </a:t>
            </a:r>
            <a:r>
              <a:rPr lang="en-US" sz="1200" kern="1200" dirty="0" err="1" smtClean="0">
                <a:solidFill>
                  <a:schemeClr val="tx1"/>
                </a:solidFill>
                <a:latin typeface="+mn-lt"/>
                <a:ea typeface="+mn-ea"/>
                <a:cs typeface="+mn-cs"/>
              </a:rPr>
              <a:t>McTighe</a:t>
            </a:r>
            <a:r>
              <a:rPr lang="en-US" sz="1200" kern="1200" dirty="0" smtClean="0">
                <a:solidFill>
                  <a:schemeClr val="tx1"/>
                </a:solidFill>
                <a:latin typeface="+mn-lt"/>
                <a:ea typeface="+mn-ea"/>
                <a:cs typeface="+mn-cs"/>
              </a:rPr>
              <a:t>. You don’t need to use this logic rule – </a:t>
            </a:r>
            <a:r>
              <a:rPr lang="en-US" sz="1200" kern="1200" dirty="0" err="1" smtClean="0">
                <a:solidFill>
                  <a:schemeClr val="tx1"/>
                </a:solidFill>
                <a:latin typeface="+mn-lt"/>
                <a:ea typeface="+mn-ea"/>
                <a:cs typeface="+mn-cs"/>
              </a:rPr>
              <a:t>Arter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McTighe</a:t>
            </a:r>
            <a:r>
              <a:rPr lang="en-US" sz="1200" kern="1200" dirty="0" smtClean="0">
                <a:solidFill>
                  <a:schemeClr val="tx1"/>
                </a:solidFill>
                <a:latin typeface="+mn-lt"/>
                <a:ea typeface="+mn-ea"/>
                <a:cs typeface="+mn-cs"/>
              </a:rPr>
              <a:t> suggest you come up with one you can live with.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3.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The </a:t>
            </a:r>
            <a:r>
              <a:rPr lang="en-US" sz="1200" dirty="0" smtClean="0"/>
              <a:t>Oxford English Dictionary</a:t>
            </a:r>
            <a:r>
              <a:rPr lang="en-US" sz="1200" i="1" dirty="0" smtClean="0"/>
              <a:t> notes that from the late 14</a:t>
            </a:r>
            <a:r>
              <a:rPr lang="en-US" sz="1200" i="1" baseline="30000" dirty="0" smtClean="0"/>
              <a:t>th</a:t>
            </a:r>
            <a:r>
              <a:rPr lang="en-US" sz="1200" i="1" dirty="0" smtClean="0"/>
              <a:t> century, the word “rubric” was applied to the red-colored directions provided for the celebrant of a religious ritual by medieval monks who transcribed liturgical missals by hand, adding the directions in red.</a:t>
            </a:r>
            <a:endParaRPr lang="en-US" baseline="0" dirty="0" smtClean="0"/>
          </a:p>
          <a:p>
            <a:endParaRPr lang="en-US" baseline="0" dirty="0" smtClean="0"/>
          </a:p>
          <a:p>
            <a:r>
              <a:rPr lang="en-US" baseline="0" dirty="0" smtClean="0"/>
              <a:t>The word “rubric” originated from the </a:t>
            </a:r>
            <a:r>
              <a:rPr lang="en-US" u="sng" baseline="0" dirty="0" smtClean="0"/>
              <a:t>consistent</a:t>
            </a:r>
            <a:r>
              <a:rPr lang="en-US" baseline="0" dirty="0" smtClean="0"/>
              <a:t> directions provided to clergy in medieval religious books.  These directions were printed in red ink. The work rubric means red.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Rubrics provide consistent descriptors of student work at various skill levels. This helps teacher make consistent judgments about the quality of student work.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definitions of the Six Traits used for the Kansas Writing Assessments check out the document</a:t>
            </a:r>
          </a:p>
          <a:p>
            <a:r>
              <a:rPr lang="en-US" sz="1200" u="sng" kern="1200" dirty="0" smtClean="0">
                <a:solidFill>
                  <a:schemeClr val="tx1"/>
                </a:solidFill>
                <a:latin typeface="+mn-lt"/>
                <a:ea typeface="+mn-ea"/>
                <a:cs typeface="+mn-cs"/>
              </a:rPr>
              <a:t>Introduction to Analytic Scoring for the Kansas Writing Assessment: The 6-TRAIT Model.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available on the Web at </a:t>
            </a:r>
            <a:r>
              <a:rPr lang="en-US" sz="1200" u="sng" kern="1200" dirty="0" smtClean="0">
                <a:solidFill>
                  <a:schemeClr val="tx1"/>
                </a:solidFill>
                <a:latin typeface="+mn-lt"/>
                <a:ea typeface="+mn-ea"/>
                <a:cs typeface="+mn-cs"/>
              </a:rPr>
              <a:t>http://www.ksde.org/Default.aspx?tabid=165</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rubrics use a 4 point scale in which 3 is defined as “meeting the standard” and 4 is defined as “exceeding the standard.”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rubrics use a 4 point scale in which 3 is defined as “meeting the standard” and 4 is defined as “exceeding the standard.”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2 means “just below the standard” and a </a:t>
            </a:r>
          </a:p>
          <a:p>
            <a:r>
              <a:rPr lang="en-US" sz="1200" kern="1200" dirty="0" smtClean="0">
                <a:solidFill>
                  <a:schemeClr val="tx1"/>
                </a:solidFill>
                <a:latin typeface="+mn-lt"/>
                <a:ea typeface="+mn-ea"/>
                <a:cs typeface="+mn-cs"/>
              </a:rPr>
              <a:t>1 means “way below the standard.”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Because keeping a rubric simple makes it easier for the teacher to score and for the student to understand, we recommend 3 to 6 evaluative criteria.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a group of your colleagues, sort student work into groups. You may want to start with four piles sorted according to these four labels: </a:t>
            </a:r>
          </a:p>
          <a:p>
            <a:pPr lvl="0"/>
            <a:r>
              <a:rPr lang="en-US" sz="1200" kern="1200" dirty="0" smtClean="0">
                <a:solidFill>
                  <a:schemeClr val="tx1"/>
                </a:solidFill>
                <a:latin typeface="+mn-lt"/>
                <a:ea typeface="+mn-ea"/>
                <a:cs typeface="+mn-cs"/>
              </a:rPr>
              <a:t>Does Not Meet Standard, </a:t>
            </a:r>
          </a:p>
          <a:p>
            <a:pPr lvl="0"/>
            <a:r>
              <a:rPr lang="en-US" sz="1200" kern="1200" dirty="0" smtClean="0">
                <a:solidFill>
                  <a:schemeClr val="tx1"/>
                </a:solidFill>
                <a:latin typeface="+mn-lt"/>
                <a:ea typeface="+mn-ea"/>
                <a:cs typeface="+mn-cs"/>
              </a:rPr>
              <a:t>Approaching Standard, </a:t>
            </a:r>
          </a:p>
          <a:p>
            <a:pPr lvl="0"/>
            <a:r>
              <a:rPr lang="en-US" sz="1200" kern="1200" dirty="0" smtClean="0">
                <a:solidFill>
                  <a:schemeClr val="tx1"/>
                </a:solidFill>
                <a:latin typeface="+mn-lt"/>
                <a:ea typeface="+mn-ea"/>
                <a:cs typeface="+mn-cs"/>
              </a:rPr>
              <a:t>Meets Standard, and </a:t>
            </a:r>
          </a:p>
          <a:p>
            <a:pPr lvl="0"/>
            <a:r>
              <a:rPr lang="en-US" sz="1200" kern="1200" dirty="0" smtClean="0">
                <a:solidFill>
                  <a:schemeClr val="tx1"/>
                </a:solidFill>
                <a:latin typeface="+mn-lt"/>
                <a:ea typeface="+mn-ea"/>
                <a:cs typeface="+mn-cs"/>
              </a:rPr>
              <a:t>Exceeds Standard.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Write a list of the reasons for placing pieces in the 4 stacks. Why does the student work Exceed Standard? Why doesn’t it Meet the Standard? Be certain to include specific details.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Keep sorting work until you are not adding anything new to your list of attributes.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Cluster the reasons into traits or important dimensions of performance.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Of course, we’ve already talked about the 6 + 1 Writing Traits but they provide great examples:</a:t>
            </a:r>
          </a:p>
          <a:p>
            <a:pPr lvl="0"/>
            <a:r>
              <a:rPr lang="en-US" sz="1200" kern="1200" dirty="0" smtClean="0">
                <a:solidFill>
                  <a:schemeClr val="tx1"/>
                </a:solidFill>
                <a:latin typeface="+mn-lt"/>
                <a:ea typeface="+mn-ea"/>
                <a:cs typeface="+mn-cs"/>
              </a:rPr>
              <a:t>Ideas/Content</a:t>
            </a:r>
          </a:p>
          <a:p>
            <a:pPr lvl="0"/>
            <a:r>
              <a:rPr lang="en-US" sz="1200" kern="1200" dirty="0" smtClean="0">
                <a:solidFill>
                  <a:schemeClr val="tx1"/>
                </a:solidFill>
                <a:latin typeface="+mn-lt"/>
                <a:ea typeface="+mn-ea"/>
                <a:cs typeface="+mn-cs"/>
              </a:rPr>
              <a:t>Organization</a:t>
            </a:r>
          </a:p>
          <a:p>
            <a:pPr lvl="0"/>
            <a:r>
              <a:rPr lang="en-US" sz="1200" kern="1200" dirty="0" smtClean="0">
                <a:solidFill>
                  <a:schemeClr val="tx1"/>
                </a:solidFill>
                <a:latin typeface="+mn-lt"/>
                <a:ea typeface="+mn-ea"/>
                <a:cs typeface="+mn-cs"/>
              </a:rPr>
              <a:t>Voice</a:t>
            </a:r>
          </a:p>
          <a:p>
            <a:pPr lvl="0"/>
            <a:r>
              <a:rPr lang="en-US" sz="1200" kern="1200" dirty="0" smtClean="0">
                <a:solidFill>
                  <a:schemeClr val="tx1"/>
                </a:solidFill>
                <a:latin typeface="+mn-lt"/>
                <a:ea typeface="+mn-ea"/>
                <a:cs typeface="+mn-cs"/>
              </a:rPr>
              <a:t>Word Choice</a:t>
            </a:r>
          </a:p>
          <a:p>
            <a:pPr lvl="0"/>
            <a:r>
              <a:rPr lang="en-US" sz="1200" kern="1200" dirty="0" smtClean="0">
                <a:solidFill>
                  <a:schemeClr val="tx1"/>
                </a:solidFill>
                <a:latin typeface="+mn-lt"/>
                <a:ea typeface="+mn-ea"/>
                <a:cs typeface="+mn-cs"/>
              </a:rPr>
              <a:t>Sentence Fluency</a:t>
            </a:r>
          </a:p>
          <a:p>
            <a:pPr lvl="0"/>
            <a:r>
              <a:rPr lang="en-US" sz="1200" kern="1200" dirty="0" smtClean="0">
                <a:solidFill>
                  <a:schemeClr val="tx1"/>
                </a:solidFill>
                <a:latin typeface="+mn-lt"/>
                <a:ea typeface="+mn-ea"/>
                <a:cs typeface="+mn-cs"/>
              </a:rPr>
              <a:t>Conventions</a:t>
            </a:r>
          </a:p>
          <a:p>
            <a:r>
              <a:rPr lang="en-US" sz="1200" kern="1200" dirty="0" smtClean="0">
                <a:solidFill>
                  <a:schemeClr val="tx1"/>
                </a:solidFill>
                <a:latin typeface="+mn-lt"/>
                <a:ea typeface="+mn-ea"/>
                <a:cs typeface="+mn-cs"/>
              </a:rPr>
              <a:t>Presentation</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identifying the traits, it’s time to write definitions of each.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Keep in mind your definitions should describe what each trait is about – not what good performance looks like. We’ll get to good performance when we write descriptors for the Exceeds level.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the definition of the trait Technology Problem-Solving and Decision Making:</a:t>
            </a:r>
          </a:p>
          <a:p>
            <a:r>
              <a:rPr lang="en-US" sz="1200" i="1" kern="1200" dirty="0" smtClean="0">
                <a:solidFill>
                  <a:schemeClr val="tx1"/>
                </a:solidFill>
                <a:latin typeface="+mn-lt"/>
                <a:ea typeface="+mn-ea"/>
                <a:cs typeface="+mn-cs"/>
              </a:rPr>
              <a:t>Students use technology resources for solving problems and making informed decisions.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definitions of the Six Traits used for the Kansas Writing Assessments check out the document</a:t>
            </a:r>
          </a:p>
          <a:p>
            <a:r>
              <a:rPr lang="en-US" sz="1200" u="sng" kern="1200" dirty="0" smtClean="0">
                <a:solidFill>
                  <a:schemeClr val="tx1"/>
                </a:solidFill>
                <a:latin typeface="+mn-lt"/>
                <a:ea typeface="+mn-ea"/>
                <a:cs typeface="+mn-cs"/>
              </a:rPr>
              <a:t>Introduction to Analytic Scoring for the Kansas Writing Assessment: The 6-TRAIT Model.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available on the Web at </a:t>
            </a:r>
            <a:r>
              <a:rPr lang="en-US" sz="1200" u="sng" kern="1200" dirty="0" smtClean="0">
                <a:solidFill>
                  <a:schemeClr val="tx1"/>
                </a:solidFill>
                <a:latin typeface="+mn-lt"/>
                <a:ea typeface="+mn-ea"/>
                <a:cs typeface="+mn-cs"/>
              </a:rPr>
              <a:t>http://www.ksde.org/Default.aspx?tabid=165</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the traits have been defined, find samples of student performance that show each evaluative criterion 1, 2, 3, and 4.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These samples are going to become “exemplars.” They are also called “anchors, models, and range finders.” But we will just call them exemplars.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Exemplars guide the user of the rubric. They help the raters using the rubric to see what 3 or “Meets Standard” looks like and how the 3 criterion is different from the 2 criterion.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we see an exemplar for the Kansas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Expository Essay taken from the </a:t>
            </a:r>
            <a:r>
              <a:rPr lang="en-US" sz="1200" i="1" u="sng" kern="1200" dirty="0" smtClean="0">
                <a:solidFill>
                  <a:schemeClr val="tx1"/>
                </a:solidFill>
                <a:latin typeface="+mn-lt"/>
                <a:ea typeface="+mn-ea"/>
                <a:cs typeface="+mn-cs"/>
              </a:rPr>
              <a:t>Introduction to Analytic Scoring for the Kansas Writing Assessment</a:t>
            </a:r>
            <a:r>
              <a:rPr lang="en-US" sz="1200" kern="1200" dirty="0" smtClean="0">
                <a:solidFill>
                  <a:schemeClr val="tx1"/>
                </a:solidFill>
                <a:latin typeface="+mn-lt"/>
                <a:ea typeface="+mn-ea"/>
                <a:cs typeface="+mn-cs"/>
              </a:rPr>
              <a:t>. It is found on p. 36.</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it’s time to write the descriptors for the evaluative criteria. These need to be brief but still capture the essence of what makes a student’s work a 1 or a 4 on the rubric scale.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an example of the descriptor for the highest evaluative criterion for the trait “Technology Problem-Solving and Decision Making” from the book </a:t>
            </a:r>
            <a:r>
              <a:rPr lang="en-US" sz="1200" u="sng" kern="1200" dirty="0" smtClean="0">
                <a:solidFill>
                  <a:schemeClr val="tx1"/>
                </a:solidFill>
                <a:latin typeface="+mn-lt"/>
                <a:ea typeface="+mn-ea"/>
                <a:cs typeface="+mn-cs"/>
              </a:rPr>
              <a:t>Resources for Student Assessment</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the descriptors are written, teachers rate the student samples and share their results. Then they review the descriptor and the exemplar until they reach agreement on both.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helps establish the rubric’s validity.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checklist isn’t descriptive and isn’t appropriate to use in evaluating a range of qualitatively different performance levels.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rubric provides a description of the different levels of performance.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you see a checklist for a letter. It isn’t descriptive and it isn’t going to tell a student or teacher anything about the quality of a well written letter.</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it is time to address the consistency of the Rubric.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Teachers re-rate the 30 exemplars using the new rubric and exemplars.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Scores are then compared, and discrepancies greater than 1 evaluative criterion on a trait are assigned to a third rater, whose score becomes final.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helps establish the rubric’s reliability.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when we have finished the process of creating a rubric can we relax?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 Rubrics and the criteria in them evolve with use. You will have to try a new rubric out. You’ll find some parts of the rubric work and some don’t.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may need to add and modify descriptors or choose better exemplars that illustrate what you mean. You may even need to revise traits.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you revise, don’t be afraid to let students help. After all, rubrics are all about student learning. </a:t>
            </a:r>
          </a:p>
          <a:p>
            <a:r>
              <a:rPr lang="en-US" sz="1200" kern="1200" dirty="0" smtClean="0">
                <a:solidFill>
                  <a:schemeClr val="tx1"/>
                </a:solidFill>
                <a:latin typeface="+mn-lt"/>
                <a:ea typeface="+mn-ea"/>
                <a:cs typeface="+mn-cs"/>
              </a:rPr>
              <a:t>This helps establish the rubric’s reliability.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4. </a:t>
            </a:r>
            <a:r>
              <a:rPr lang="en-US" dirty="0" smtClean="0"/>
              <a:t> </a:t>
            </a:r>
          </a:p>
          <a:p>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Teachers can find a variety of rubrics by simply entering the name of a performance task into an Internet search engine.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be careful!!!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Choosing which rubrics are worth using and which are not requires a little more discrimination.</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a:t>
            </a:r>
            <a:r>
              <a:rPr lang="en-US" sz="1200" kern="1200" dirty="0" err="1" smtClean="0">
                <a:solidFill>
                  <a:schemeClr val="tx1"/>
                </a:solidFill>
                <a:latin typeface="+mn-lt"/>
                <a:ea typeface="+mn-ea"/>
                <a:cs typeface="+mn-cs"/>
              </a:rPr>
              <a:t>Popham</a:t>
            </a:r>
            <a:r>
              <a:rPr lang="en-US" sz="1200" kern="1200" dirty="0" smtClean="0">
                <a:solidFill>
                  <a:schemeClr val="tx1"/>
                </a:solidFill>
                <a:latin typeface="+mn-lt"/>
                <a:ea typeface="+mn-ea"/>
                <a:cs typeface="+mn-cs"/>
              </a:rPr>
              <a:t> offers a rubric to help us tell the difference between "rubrics that are rapturous and those that are rancid."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His rubric addresses four essential components:</a:t>
            </a:r>
          </a:p>
          <a:p>
            <a:pPr lvl="0"/>
            <a:r>
              <a:rPr lang="en-US" sz="1200" kern="1200" dirty="0" smtClean="0">
                <a:solidFill>
                  <a:schemeClr val="tx1"/>
                </a:solidFill>
                <a:latin typeface="+mn-lt"/>
                <a:ea typeface="+mn-ea"/>
                <a:cs typeface="+mn-cs"/>
              </a:rPr>
              <a:t>1. Significance</a:t>
            </a:r>
          </a:p>
          <a:p>
            <a:pPr lvl="0"/>
            <a:r>
              <a:rPr lang="en-US" sz="1200" kern="1200" dirty="0" smtClean="0">
                <a:solidFill>
                  <a:schemeClr val="tx1"/>
                </a:solidFill>
                <a:latin typeface="+mn-lt"/>
                <a:ea typeface="+mn-ea"/>
                <a:cs typeface="+mn-cs"/>
              </a:rPr>
              <a:t>2. Evaluative Criteria</a:t>
            </a:r>
          </a:p>
          <a:p>
            <a:pPr lvl="0"/>
            <a:r>
              <a:rPr lang="en-US" sz="1200" kern="1200" dirty="0" smtClean="0">
                <a:solidFill>
                  <a:schemeClr val="tx1"/>
                </a:solidFill>
                <a:latin typeface="+mn-lt"/>
                <a:ea typeface="+mn-ea"/>
                <a:cs typeface="+mn-cs"/>
              </a:rPr>
              <a:t>3. Quality Distinctions and</a:t>
            </a:r>
          </a:p>
          <a:p>
            <a:r>
              <a:rPr lang="en-US" sz="1200" kern="1200" dirty="0" smtClean="0">
                <a:solidFill>
                  <a:schemeClr val="tx1"/>
                </a:solidFill>
                <a:latin typeface="+mn-lt"/>
                <a:ea typeface="+mn-ea"/>
                <a:cs typeface="+mn-cs"/>
              </a:rPr>
              <a:t>4. Concise Clarity.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Popham</a:t>
            </a:r>
            <a:r>
              <a:rPr lang="en-US" sz="1200" kern="1200" dirty="0" smtClean="0">
                <a:solidFill>
                  <a:schemeClr val="tx1"/>
                </a:solidFill>
                <a:latin typeface="+mn-lt"/>
                <a:ea typeface="+mn-ea"/>
                <a:cs typeface="+mn-cs"/>
              </a:rPr>
              <a:t> goes on to address Quality Distinctions:</a:t>
            </a:r>
          </a:p>
          <a:p>
            <a:r>
              <a:rPr lang="en-US" sz="1200" kern="1200" dirty="0" smtClean="0">
                <a:solidFill>
                  <a:schemeClr val="tx1"/>
                </a:solidFill>
                <a:latin typeface="+mn-lt"/>
                <a:ea typeface="+mn-ea"/>
                <a:cs typeface="+mn-cs"/>
              </a:rPr>
              <a:t>Are degrees of excellence satisfactorily described for each of the rubric’s evaluative criteria?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strong rubric will provide clear descriptions of how each evaluative criterion is applied, so that, with reasonable training, different rubric users will come up with essentially the same evaluations for student work.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weak rubric’s evaluative criteria will lead to many different evaluations for the same student work.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 then considers the Concise Clarity of the rubric by asking:</a:t>
            </a:r>
          </a:p>
          <a:p>
            <a:r>
              <a:rPr lang="en-US" sz="1200" kern="1200" dirty="0" smtClean="0">
                <a:solidFill>
                  <a:schemeClr val="tx1"/>
                </a:solidFill>
                <a:latin typeface="+mn-lt"/>
                <a:ea typeface="+mn-ea"/>
                <a:cs typeface="+mn-cs"/>
              </a:rPr>
              <a:t>Is the rubric presented in a sufficiently succinct and lucid manner so that it is likely to be used?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weak rubric will be too lengthy or too technical for teachers and students to use.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strong rubric will be presented briefly enough and clearly enough so that busy teachers will use it.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weak rubric’s evaluative criteria will lead to many different evaluations for the same student work.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5. </a:t>
            </a:r>
            <a:r>
              <a:rPr lang="en-US" dirty="0" smtClean="0"/>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5. </a:t>
            </a:r>
            <a:r>
              <a:rPr lang="en-US" dirty="0" smtClean="0"/>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465298-691C-44D0-BD88-6FD5D71F5CB5}"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2.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generic rubric describes broad learning targets. Generic rubrics are better for complex skills that generalize across tasks.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goal of generic rubrics is to help students apply what they learn about quality in one task to a number of similar tasks. Generic rubrics become part of the learning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Task specific rubrics are clear and simple to understand.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 task specific rubrics do little to help students learn and teachers teach.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Task specific rubrics have their place – but they are limited. They focus on one specific task rather than a full range of comparable tasks.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generic or general rubric can be used across similar performances. For example the Six Trait Writing Rubric may be used to judge a wide variety of writing assignments. </a:t>
            </a:r>
          </a:p>
          <a:p>
            <a:endParaRPr lang="en-US" dirty="0" smtClean="0"/>
          </a:p>
          <a:p>
            <a:r>
              <a:rPr lang="en-US" sz="1200" kern="1200" dirty="0" smtClean="0">
                <a:solidFill>
                  <a:schemeClr val="tx1"/>
                </a:solidFill>
                <a:latin typeface="+mn-lt"/>
                <a:ea typeface="+mn-ea"/>
                <a:cs typeface="+mn-cs"/>
              </a:rPr>
              <a:t>Task specific rubrics are clear and simple to understand.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 task specific rubrics do little to help students learn and teachers teach.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Task specific rubrics have their place – but they are limited. They focus on one specific task rather than a full range of comparable tasks.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2.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 take time to go to the Module 7:</a:t>
            </a:r>
            <a:r>
              <a:rPr lang="en-US" baseline="0" dirty="0" smtClean="0"/>
              <a:t> Rubrics </a:t>
            </a:r>
            <a:r>
              <a:rPr lang="en-US" dirty="0" smtClean="0"/>
              <a:t>Activities and complete the activities</a:t>
            </a:r>
            <a:r>
              <a:rPr lang="en-US" baseline="0" dirty="0" smtClean="0"/>
              <a:t> described in </a:t>
            </a:r>
            <a:r>
              <a:rPr lang="en-US" dirty="0" smtClean="0"/>
              <a:t>Activity</a:t>
            </a:r>
            <a:r>
              <a:rPr lang="en-US" baseline="0" dirty="0" smtClean="0"/>
              <a:t> 2.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D97AE-61F7-420D-A144-12DAC7817553}"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D97AE-61F7-420D-A144-12DAC7817553}"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D97AE-61F7-420D-A144-12DAC7817553}"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D97AE-61F7-420D-A144-12DAC7817553}"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D97AE-61F7-420D-A144-12DAC7817553}"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D97AE-61F7-420D-A144-12DAC7817553}"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D97AE-61F7-420D-A144-12DAC7817553}" type="datetimeFigureOut">
              <a:rPr lang="en-US" smtClean="0"/>
              <a:pPr/>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D97AE-61F7-420D-A144-12DAC7817553}" type="datetimeFigureOut">
              <a:rPr lang="en-US" smtClean="0"/>
              <a:pPr/>
              <a:t>6/27/2011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D97AE-61F7-420D-A144-12DAC7817553}" type="datetimeFigureOut">
              <a:rPr lang="en-US" smtClean="0"/>
              <a:pPr/>
              <a:t>6/27/2011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D97AE-61F7-420D-A144-12DAC7817553}"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D97AE-61F7-420D-A144-12DAC7817553}"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E511-01F7-4AD6-ACCA-03E001B7E6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D97AE-61F7-420D-A144-12DAC7817553}" type="datetimeFigureOut">
              <a:rPr lang="en-US" smtClean="0"/>
              <a:pPr/>
              <a:t>6/27/2011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3E511-01F7-4AD6-ACCA-03E001B7E6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hyperlink" Target="http://www.ksde.org/Default.aspx?tabid=165"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hyperlink" Target="http://www.google.com/imgres?imgurl=http://www.dance-united.com/wp-content/themes/twentyten/images/du-images/misc_01.jpg&amp;imgrefurl=http://www.dance-united.com/what-we-do/training-education/&amp;usg=__wd168XmNX4TzOFPn2mO4oJRUfn0=&amp;h=315&amp;w=472&amp;sz=48&amp;hl=en&amp;start=178&amp;zoom=1&amp;tbnid=t7uTZVzQSSMwLM:&amp;tbnh=123&amp;tbnw=179&amp;prev=/images?q=teachers+working+in+groups&amp;um=1&amp;hl=en&amp;sa=N&amp;rlz=1R2GGLL_en&amp;biw=1259&amp;bih=571&amp;tbs=isch:1&amp;um=1&amp;itbs=1&amp;iact=hc&amp;vpx=881&amp;vpy=293&amp;dur=1813&amp;hovh=183&amp;hovw=275&amp;tx=199&amp;ty=120&amp;ei=93ohTeHfPIyTnQfzpsHvBg&amp;oei=lnohTarCDsKqlAfD9ZT3DQ&amp;esq=10&amp;page=10&amp;ndsp=19&amp;ved=1t:429,r:11,s:17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1430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4864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8" name="Rectangle 2"/>
          <p:cNvSpPr>
            <a:spLocks noGrp="1" noChangeArrowheads="1"/>
          </p:cNvSpPr>
          <p:nvPr>
            <p:ph type="ctrTitle"/>
          </p:nvPr>
        </p:nvSpPr>
        <p:spPr>
          <a:xfrm>
            <a:off x="457200" y="1066800"/>
            <a:ext cx="7772400" cy="685800"/>
          </a:xfrm>
        </p:spPr>
        <p:txBody>
          <a:bodyPr>
            <a:normAutofit fontScale="90000"/>
          </a:bodyPr>
          <a:lstStyle/>
          <a:p>
            <a:pPr eaLnBrk="1" hangingPunct="1"/>
            <a:r>
              <a:rPr lang="en-US" sz="4000" dirty="0" smtClean="0">
                <a:solidFill>
                  <a:schemeClr val="accent6">
                    <a:lumMod val="50000"/>
                  </a:schemeClr>
                </a:solidFill>
                <a:latin typeface="Arial" pitchFamily="34" charset="0"/>
                <a:cs typeface="Arial" pitchFamily="34" charset="0"/>
              </a:rPr>
              <a:t>Rubrics</a:t>
            </a:r>
            <a:r>
              <a:rPr lang="en-US" sz="4000" dirty="0" smtClean="0">
                <a:solidFill>
                  <a:schemeClr val="accent6">
                    <a:lumMod val="50000"/>
                  </a:schemeClr>
                </a:solidFill>
              </a:rPr>
              <a:t/>
            </a:r>
            <a:br>
              <a:rPr lang="en-US" sz="4000" dirty="0" smtClean="0">
                <a:solidFill>
                  <a:schemeClr val="accent6">
                    <a:lumMod val="50000"/>
                  </a:schemeClr>
                </a:solidFill>
              </a:rPr>
            </a:br>
            <a:r>
              <a:rPr lang="en-US" dirty="0" smtClean="0"/>
              <a:t/>
            </a:r>
            <a:br>
              <a:rPr lang="en-US" dirty="0" smtClean="0"/>
            </a:br>
            <a:endParaRPr lang="en-US" dirty="0" smtClean="0"/>
          </a:p>
        </p:txBody>
      </p:sp>
      <p:sp>
        <p:nvSpPr>
          <p:cNvPr id="19" name="Rectangle 3"/>
          <p:cNvSpPr>
            <a:spLocks noGrp="1" noChangeArrowheads="1"/>
          </p:cNvSpPr>
          <p:nvPr>
            <p:ph type="subTitle" idx="1"/>
          </p:nvPr>
        </p:nvSpPr>
        <p:spPr>
          <a:xfrm>
            <a:off x="609600" y="2133600"/>
            <a:ext cx="4191000" cy="3124200"/>
          </a:xfrm>
        </p:spPr>
        <p:txBody>
          <a:bodyPr>
            <a:noAutofit/>
          </a:bodyPr>
          <a:lstStyle/>
          <a:p>
            <a:pPr algn="r" eaLnBrk="1" hangingPunct="1"/>
            <a:r>
              <a:rPr lang="en-US" sz="2800" dirty="0" smtClean="0">
                <a:solidFill>
                  <a:schemeClr val="accent6">
                    <a:lumMod val="50000"/>
                  </a:schemeClr>
                </a:solidFill>
              </a:rPr>
              <a:t>“You need to </a:t>
            </a:r>
            <a:r>
              <a:rPr lang="en-US" sz="2800" dirty="0">
                <a:solidFill>
                  <a:schemeClr val="accent6">
                    <a:lumMod val="50000"/>
                  </a:schemeClr>
                </a:solidFill>
              </a:rPr>
              <a:t>l</a:t>
            </a:r>
            <a:r>
              <a:rPr lang="en-US" sz="2800" dirty="0" smtClean="0">
                <a:solidFill>
                  <a:schemeClr val="accent6">
                    <a:lumMod val="50000"/>
                  </a:schemeClr>
                </a:solidFill>
              </a:rPr>
              <a:t>earn what rubrics are and how they can help you do a better job of testing your students and a better job of teaching your students. .”</a:t>
            </a:r>
          </a:p>
          <a:p>
            <a:pPr algn="r" eaLnBrk="1" hangingPunct="1"/>
            <a:r>
              <a:rPr lang="en-US" sz="2800" dirty="0" smtClean="0">
                <a:solidFill>
                  <a:schemeClr val="accent6">
                    <a:lumMod val="50000"/>
                  </a:schemeClr>
                </a:solidFill>
              </a:rPr>
              <a:t>–Dr. W. James Popham</a:t>
            </a:r>
          </a:p>
        </p:txBody>
      </p:sp>
      <p:pic>
        <p:nvPicPr>
          <p:cNvPr id="21" name="Picture 2"/>
          <p:cNvPicPr>
            <a:picLocks noChangeAspect="1" noChangeArrowheads="1"/>
          </p:cNvPicPr>
          <p:nvPr/>
        </p:nvPicPr>
        <p:blipFill>
          <a:blip r:embed="rId7" cstate="print"/>
          <a:srcRect/>
          <a:stretch>
            <a:fillRect/>
          </a:stretch>
        </p:blipFill>
        <p:spPr bwMode="auto">
          <a:xfrm>
            <a:off x="5715001" y="1905000"/>
            <a:ext cx="2819399" cy="3581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print"/>
          <a:srcRect/>
          <a:stretch>
            <a:fillRect/>
          </a:stretch>
        </p:blipFill>
        <p:spPr bwMode="auto">
          <a:xfrm>
            <a:off x="5888712" y="2057400"/>
            <a:ext cx="2493288" cy="328109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228600"/>
            <a:ext cx="8229600" cy="1143000"/>
          </a:xfrm>
        </p:spPr>
        <p:txBody>
          <a:bodyPr>
            <a:noAutofit/>
          </a:bodyPr>
          <a:lstStyle/>
          <a:p>
            <a:pPr eaLnBrk="1" hangingPunct="1"/>
            <a:r>
              <a:rPr lang="en-US" sz="3600" dirty="0" smtClean="0">
                <a:solidFill>
                  <a:schemeClr val="accent6">
                    <a:lumMod val="50000"/>
                  </a:schemeClr>
                </a:solidFill>
                <a:latin typeface="Arial" pitchFamily="34" charset="0"/>
                <a:cs typeface="Arial" pitchFamily="34" charset="0"/>
              </a:rPr>
              <a:t>Generic vs. Task Specific Rubrics</a:t>
            </a:r>
          </a:p>
        </p:txBody>
      </p:sp>
      <p:sp>
        <p:nvSpPr>
          <p:cNvPr id="12" name="Content Placeholder 2"/>
          <p:cNvSpPr>
            <a:spLocks noGrp="1"/>
          </p:cNvSpPr>
          <p:nvPr>
            <p:ph idx="1"/>
          </p:nvPr>
        </p:nvSpPr>
        <p:spPr>
          <a:xfrm>
            <a:off x="457200" y="2438400"/>
            <a:ext cx="8229600" cy="3687763"/>
          </a:xfrm>
        </p:spPr>
        <p:txBody>
          <a:bodyPr/>
          <a:lstStyle/>
          <a:p>
            <a:pPr>
              <a:lnSpc>
                <a:spcPct val="90000"/>
              </a:lnSpc>
            </a:pPr>
            <a:r>
              <a:rPr lang="en-US" sz="2800" dirty="0" smtClean="0">
                <a:solidFill>
                  <a:schemeClr val="accent6">
                    <a:lumMod val="50000"/>
                  </a:schemeClr>
                </a:solidFill>
                <a:latin typeface="Arial" pitchFamily="34" charset="0"/>
                <a:cs typeface="Arial" pitchFamily="34" charset="0"/>
              </a:rPr>
              <a:t>A generic or general rubric can be used across similar performances</a:t>
            </a:r>
          </a:p>
          <a:p>
            <a:pPr>
              <a:lnSpc>
                <a:spcPct val="90000"/>
              </a:lnSpc>
            </a:pPr>
            <a:endParaRPr lang="en-US" sz="2800" dirty="0" smtClean="0">
              <a:solidFill>
                <a:schemeClr val="accent6">
                  <a:lumMod val="50000"/>
                </a:schemeClr>
              </a:solidFill>
              <a:latin typeface="Arial" pitchFamily="34" charset="0"/>
              <a:cs typeface="Arial" pitchFamily="34" charset="0"/>
            </a:endParaRPr>
          </a:p>
          <a:p>
            <a:pPr>
              <a:lnSpc>
                <a:spcPct val="90000"/>
              </a:lnSpc>
            </a:pPr>
            <a:r>
              <a:rPr lang="en-US" sz="2800" dirty="0" smtClean="0">
                <a:solidFill>
                  <a:schemeClr val="accent6">
                    <a:lumMod val="50000"/>
                  </a:schemeClr>
                </a:solidFill>
                <a:latin typeface="Arial" pitchFamily="34" charset="0"/>
                <a:cs typeface="Arial" pitchFamily="34" charset="0"/>
              </a:rPr>
              <a:t>Task specific rubrics are clear and simple to understand </a:t>
            </a:r>
          </a:p>
          <a:p>
            <a:pPr>
              <a:lnSpc>
                <a:spcPct val="90000"/>
              </a:lnSpc>
            </a:pPr>
            <a:endParaRPr lang="en-US" dirty="0"/>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10</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Rectangle 2"/>
          <p:cNvSpPr txBox="1">
            <a:spLocks noChangeArrowheads="1"/>
          </p:cNvSpPr>
          <p:nvPr/>
        </p:nvSpPr>
        <p:spPr>
          <a:xfrm>
            <a:off x="3810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Activity Two</a:t>
            </a:r>
          </a:p>
        </p:txBody>
      </p:sp>
      <p:sp>
        <p:nvSpPr>
          <p:cNvPr id="15" name="Rectangle 3"/>
          <p:cNvSpPr txBox="1">
            <a:spLocks noChangeArrowheads="1"/>
          </p:cNvSpPr>
          <p:nvPr/>
        </p:nvSpPr>
        <p:spPr>
          <a:xfrm>
            <a:off x="4191000" y="2895600"/>
            <a:ext cx="4267200" cy="30781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complete Activity Two: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What kinds of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rubrics are there?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sng"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43171"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11</a:t>
            </a:r>
            <a:endParaRPr lang="en-US" sz="1200" dirty="0">
              <a:solidFill>
                <a:schemeClr val="accent6">
                  <a:lumMod val="50000"/>
                </a:schemeClr>
              </a:solidFill>
              <a:latin typeface="Arial" pitchFamily="34" charset="0"/>
              <a:cs typeface="Arial" pitchFamily="34" charset="0"/>
            </a:endParaRPr>
          </a:p>
        </p:txBody>
      </p:sp>
      <p:pic>
        <p:nvPicPr>
          <p:cNvPr id="17" name="Picture 2"/>
          <p:cNvPicPr>
            <a:picLocks noChangeAspect="1" noChangeArrowheads="1"/>
          </p:cNvPicPr>
          <p:nvPr/>
        </p:nvPicPr>
        <p:blipFill>
          <a:blip r:embed="rId6" cstate="print"/>
          <a:srcRect/>
          <a:stretch>
            <a:fillRect/>
          </a:stretch>
        </p:blipFill>
        <p:spPr bwMode="auto">
          <a:xfrm>
            <a:off x="1219200" y="2286000"/>
            <a:ext cx="2590800" cy="2819400"/>
          </a:xfrm>
          <a:prstGeom prst="rect">
            <a:avLst/>
          </a:prstGeom>
          <a:noFill/>
          <a:ln w="9525">
            <a:noFill/>
            <a:miter lim="800000"/>
            <a:headEnd/>
            <a:tailEnd/>
          </a:ln>
          <a:effectLst/>
        </p:spPr>
      </p:pic>
      <p:sp>
        <p:nvSpPr>
          <p:cNvPr id="19" name="Rectangle 18"/>
          <p:cNvSpPr/>
          <p:nvPr/>
        </p:nvSpPr>
        <p:spPr>
          <a:xfrm>
            <a:off x="1447800" y="25146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28800" y="23622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2</a:t>
            </a:r>
            <a:endParaRPr lang="en-US"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1430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Rectangle 2"/>
          <p:cNvSpPr txBox="1">
            <a:spLocks noChangeArrowheads="1"/>
          </p:cNvSpPr>
          <p:nvPr/>
        </p:nvSpPr>
        <p:spPr>
          <a:xfrm>
            <a:off x="3048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How are rubrics scored?</a:t>
            </a:r>
          </a:p>
        </p:txBody>
      </p:sp>
      <p:sp>
        <p:nvSpPr>
          <p:cNvPr id="15" name="Content Placeholder 2"/>
          <p:cNvSpPr txBox="1">
            <a:spLocks/>
          </p:cNvSpPr>
          <p:nvPr/>
        </p:nvSpPr>
        <p:spPr>
          <a:xfrm>
            <a:off x="76200" y="2332037"/>
            <a:ext cx="7315200" cy="2011363"/>
          </a:xfrm>
          <a:prstGeom prst="rect">
            <a:avLst/>
          </a:prstGeom>
        </p:spPr>
        <p:txBody>
          <a:bodyPr vert="horz" lIns="91440" tIns="45720" rIns="91440" bIns="45720" rtlCol="0">
            <a:normAutofit lnSpcReduction="10000"/>
          </a:bodyPr>
          <a:lstStyle/>
          <a:p>
            <a:pPr marL="742950" marR="0" lvl="0" indent="-742950" algn="ct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Holistic Scored Rubrics</a:t>
            </a:r>
            <a:endParaRPr kumimoji="0" lang="en-US" sz="24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742950" marR="0" lvl="0" indent="-7429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742950" marR="0" lvl="0" indent="-7429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742950" marR="0" lvl="0" indent="-742950" algn="ctr"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Analytic Scored Rubrics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TextBox 17"/>
          <p:cNvSpPr txBox="1"/>
          <p:nvPr/>
        </p:nvSpPr>
        <p:spPr>
          <a:xfrm>
            <a:off x="2743200" y="2819400"/>
            <a:ext cx="5715000" cy="400110"/>
          </a:xfrm>
          <a:prstGeom prst="rect">
            <a:avLst/>
          </a:prstGeom>
          <a:noFill/>
        </p:spPr>
        <p:txBody>
          <a:bodyPr wrap="square" rtlCol="0">
            <a:spAutoFit/>
          </a:bodyPr>
          <a:lstStyle/>
          <a:p>
            <a:r>
              <a:rPr lang="en-US" sz="2000" dirty="0" smtClean="0">
                <a:solidFill>
                  <a:schemeClr val="accent6">
                    <a:lumMod val="50000"/>
                  </a:schemeClr>
                </a:solidFill>
                <a:latin typeface="Arial" pitchFamily="34" charset="0"/>
                <a:cs typeface="Arial" pitchFamily="34" charset="0"/>
              </a:rPr>
              <a:t>Single overall impression rating</a:t>
            </a:r>
            <a:endParaRPr lang="en-US" sz="2000" dirty="0">
              <a:solidFill>
                <a:schemeClr val="accent6">
                  <a:lumMod val="50000"/>
                </a:schemeClr>
              </a:solidFill>
              <a:latin typeface="Arial" pitchFamily="34" charset="0"/>
              <a:cs typeface="Arial" pitchFamily="34" charset="0"/>
            </a:endParaRPr>
          </a:p>
        </p:txBody>
      </p:sp>
      <p:sp>
        <p:nvSpPr>
          <p:cNvPr id="19" name="TextBox 18"/>
          <p:cNvSpPr txBox="1"/>
          <p:nvPr/>
        </p:nvSpPr>
        <p:spPr>
          <a:xfrm>
            <a:off x="2667000" y="4248090"/>
            <a:ext cx="5715000" cy="400110"/>
          </a:xfrm>
          <a:prstGeom prst="rect">
            <a:avLst/>
          </a:prstGeom>
          <a:noFill/>
        </p:spPr>
        <p:txBody>
          <a:bodyPr wrap="square" rtlCol="0">
            <a:spAutoFit/>
          </a:bodyPr>
          <a:lstStyle/>
          <a:p>
            <a:r>
              <a:rPr lang="en-US" sz="2000" dirty="0" smtClean="0">
                <a:solidFill>
                  <a:schemeClr val="accent6">
                    <a:lumMod val="50000"/>
                  </a:schemeClr>
                </a:solidFill>
                <a:latin typeface="Arial" pitchFamily="34" charset="0"/>
                <a:cs typeface="Arial" pitchFamily="34" charset="0"/>
              </a:rPr>
              <a:t>traits judged separately</a:t>
            </a:r>
            <a:endParaRPr lang="en-US" sz="20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12</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Holistic Scored Rubrics</a:t>
            </a:r>
          </a:p>
        </p:txBody>
      </p:sp>
      <p:sp>
        <p:nvSpPr>
          <p:cNvPr id="12" name="Content Placeholder 2"/>
          <p:cNvSpPr>
            <a:spLocks noGrp="1"/>
          </p:cNvSpPr>
          <p:nvPr>
            <p:ph idx="1"/>
          </p:nvPr>
        </p:nvSpPr>
        <p:spPr>
          <a:xfrm>
            <a:off x="685800" y="2408237"/>
            <a:ext cx="7315200" cy="45259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To get a holistic score all of the important ingredients of a performance or product are combined to arrive at a single judgment of quality</a:t>
            </a:r>
            <a:endParaRPr lang="en-US" sz="18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13</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077200" cy="1143000"/>
          </a:xfrm>
        </p:spPr>
        <p:txBody>
          <a:bodyPr>
            <a:noAutofit/>
          </a:bodyPr>
          <a:lstStyle/>
          <a:p>
            <a:pPr eaLnBrk="1" hangingPunct="1"/>
            <a:r>
              <a:rPr lang="en-US" sz="3300" dirty="0" smtClean="0">
                <a:solidFill>
                  <a:schemeClr val="accent6">
                    <a:lumMod val="50000"/>
                  </a:schemeClr>
                </a:solidFill>
                <a:latin typeface="Arial" pitchFamily="34" charset="0"/>
                <a:cs typeface="Arial" pitchFamily="34" charset="0"/>
              </a:rPr>
              <a:t>What are holistic scored rubrics used for? </a:t>
            </a:r>
          </a:p>
        </p:txBody>
      </p:sp>
      <p:sp>
        <p:nvSpPr>
          <p:cNvPr id="12" name="Content Placeholder 2"/>
          <p:cNvSpPr>
            <a:spLocks noGrp="1"/>
          </p:cNvSpPr>
          <p:nvPr>
            <p:ph idx="1"/>
          </p:nvPr>
        </p:nvSpPr>
        <p:spPr>
          <a:xfrm>
            <a:off x="457200" y="1951037"/>
            <a:ext cx="7848600" cy="4525963"/>
          </a:xfrm>
        </p:spPr>
        <p:txBody>
          <a:bodyPr>
            <a:normAutofit/>
          </a:bodyPr>
          <a:lstStyle/>
          <a:p>
            <a:r>
              <a:rPr lang="en-US" sz="2800" dirty="0" smtClean="0">
                <a:solidFill>
                  <a:schemeClr val="accent6">
                    <a:lumMod val="50000"/>
                  </a:schemeClr>
                </a:solidFill>
                <a:latin typeface="Arial" pitchFamily="34" charset="0"/>
                <a:cs typeface="Arial" pitchFamily="34" charset="0"/>
              </a:rPr>
              <a:t>Judging simple products or performances</a:t>
            </a:r>
          </a:p>
          <a:p>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Getting a quick snapshot of quality or achievement</a:t>
            </a:r>
          </a:p>
          <a:p>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Judging the impact of a product or performance </a:t>
            </a: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14</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Autofit/>
          </a:bodyPr>
          <a:lstStyle/>
          <a:p>
            <a:pPr eaLnBrk="1" hangingPunct="1"/>
            <a:r>
              <a:rPr lang="en-US" sz="3600" dirty="0" smtClean="0">
                <a:solidFill>
                  <a:schemeClr val="accent6">
                    <a:lumMod val="50000"/>
                  </a:schemeClr>
                </a:solidFill>
                <a:latin typeface="Arial" pitchFamily="34" charset="0"/>
                <a:cs typeface="Arial" pitchFamily="34" charset="0"/>
              </a:rPr>
              <a:t>Holistic scored rubrics are </a:t>
            </a:r>
            <a:r>
              <a:rPr lang="en-US" sz="3600" i="1" dirty="0" smtClean="0">
                <a:solidFill>
                  <a:schemeClr val="accent6">
                    <a:lumMod val="50000"/>
                  </a:schemeClr>
                </a:solidFill>
                <a:latin typeface="Arial" pitchFamily="34" charset="0"/>
                <a:cs typeface="Arial" pitchFamily="34" charset="0"/>
              </a:rPr>
              <a:t>summative</a:t>
            </a:r>
            <a:r>
              <a:rPr lang="en-US" sz="3600" dirty="0" smtClean="0">
                <a:solidFill>
                  <a:schemeClr val="accent6">
                    <a:lumMod val="50000"/>
                  </a:schemeClr>
                </a:solidFill>
                <a:latin typeface="Arial" pitchFamily="34" charset="0"/>
                <a:cs typeface="Arial" pitchFamily="34" charset="0"/>
              </a:rPr>
              <a:t>.</a:t>
            </a:r>
          </a:p>
        </p:txBody>
      </p:sp>
      <p:sp>
        <p:nvSpPr>
          <p:cNvPr id="12" name="Content Placeholder 2"/>
          <p:cNvSpPr>
            <a:spLocks noGrp="1"/>
          </p:cNvSpPr>
          <p:nvPr>
            <p:ph idx="1"/>
          </p:nvPr>
        </p:nvSpPr>
        <p:spPr>
          <a:xfrm>
            <a:off x="1524000" y="2865437"/>
            <a:ext cx="6019800" cy="14779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Holistic scoring is not used </a:t>
            </a:r>
            <a:r>
              <a:rPr lang="en-US" sz="2800" i="1" dirty="0" smtClean="0">
                <a:solidFill>
                  <a:schemeClr val="accent6">
                    <a:lumMod val="50000"/>
                  </a:schemeClr>
                </a:solidFill>
                <a:latin typeface="Arial" pitchFamily="34" charset="0"/>
                <a:cs typeface="Arial" pitchFamily="34" charset="0"/>
              </a:rPr>
              <a:t>during</a:t>
            </a:r>
            <a:r>
              <a:rPr lang="en-US" sz="2800" dirty="0" smtClean="0">
                <a:solidFill>
                  <a:schemeClr val="accent6">
                    <a:lumMod val="50000"/>
                  </a:schemeClr>
                </a:solidFill>
                <a:latin typeface="Arial" pitchFamily="34" charset="0"/>
                <a:cs typeface="Arial" pitchFamily="34" charset="0"/>
              </a:rPr>
              <a:t> </a:t>
            </a:r>
          </a:p>
          <a:p>
            <a:pPr>
              <a:buNone/>
            </a:pPr>
            <a:r>
              <a:rPr lang="en-US" sz="2800" dirty="0" smtClean="0">
                <a:solidFill>
                  <a:schemeClr val="accent6">
                    <a:lumMod val="50000"/>
                  </a:schemeClr>
                </a:solidFill>
                <a:latin typeface="Arial" pitchFamily="34" charset="0"/>
                <a:cs typeface="Arial" pitchFamily="34" charset="0"/>
              </a:rPr>
              <a:t>the learning process</a:t>
            </a:r>
          </a:p>
        </p:txBody>
      </p:sp>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15</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7" name="Rectangle 2"/>
          <p:cNvSpPr>
            <a:spLocks noGrp="1" noChangeArrowheads="1"/>
          </p:cNvSpPr>
          <p:nvPr>
            <p:ph type="title"/>
          </p:nvPr>
        </p:nvSpPr>
        <p:spPr>
          <a:xfrm>
            <a:off x="4572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Analytic Scored Rubrics</a:t>
            </a:r>
          </a:p>
        </p:txBody>
      </p:sp>
      <p:sp>
        <p:nvSpPr>
          <p:cNvPr id="18" name="Content Placeholder 2"/>
          <p:cNvSpPr>
            <a:spLocks noGrp="1"/>
          </p:cNvSpPr>
          <p:nvPr>
            <p:ph idx="1"/>
          </p:nvPr>
        </p:nvSpPr>
        <p:spPr>
          <a:xfrm>
            <a:off x="990600" y="2484437"/>
            <a:ext cx="7239000" cy="16303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Analytic scoring splits up a student’s product or performance into logical groupings called traits or dimensions </a:t>
            </a:r>
            <a:endParaRPr lang="en-US" sz="28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16</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Autofit/>
          </a:bodyPr>
          <a:lstStyle/>
          <a:p>
            <a:pPr eaLnBrk="1" hangingPunct="1"/>
            <a:r>
              <a:rPr lang="en-US" sz="3200" dirty="0" smtClean="0">
                <a:solidFill>
                  <a:schemeClr val="accent6">
                    <a:lumMod val="50000"/>
                  </a:schemeClr>
                </a:solidFill>
                <a:latin typeface="Arial" pitchFamily="34" charset="0"/>
                <a:cs typeface="Arial" pitchFamily="34" charset="0"/>
              </a:rPr>
              <a:t>Analytic scored rubrics integrate assessment with instruction.</a:t>
            </a:r>
          </a:p>
        </p:txBody>
      </p:sp>
      <p:sp>
        <p:nvSpPr>
          <p:cNvPr id="12" name="Content Placeholder 2"/>
          <p:cNvSpPr>
            <a:spLocks noGrp="1"/>
          </p:cNvSpPr>
          <p:nvPr>
            <p:ph idx="1"/>
          </p:nvPr>
        </p:nvSpPr>
        <p:spPr>
          <a:xfrm>
            <a:off x="457200" y="2255837"/>
            <a:ext cx="7848600" cy="23161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The Kansas 6 TRAIT Scoring rubrics integrate assessment with instruction and help teachers communicate with students about the qualities of writing. This is true of all good analytic scored rubrics</a:t>
            </a: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17</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228600"/>
            <a:ext cx="8382000" cy="1143000"/>
          </a:xfrm>
        </p:spPr>
        <p:txBody>
          <a:bodyPr>
            <a:noAutofit/>
          </a:bodyPr>
          <a:lstStyle/>
          <a:p>
            <a:pPr eaLnBrk="1" hangingPunct="1"/>
            <a:r>
              <a:rPr lang="en-US" sz="3400" dirty="0" smtClean="0">
                <a:solidFill>
                  <a:schemeClr val="accent6">
                    <a:lumMod val="50000"/>
                  </a:schemeClr>
                </a:solidFill>
                <a:latin typeface="Arial" pitchFamily="34" charset="0"/>
                <a:cs typeface="Arial" pitchFamily="34" charset="0"/>
              </a:rPr>
              <a:t>Analytic scored rubrics </a:t>
            </a:r>
          </a:p>
        </p:txBody>
      </p:sp>
      <p:sp>
        <p:nvSpPr>
          <p:cNvPr id="14" name="Content Placeholder 2"/>
          <p:cNvSpPr>
            <a:spLocks noGrp="1"/>
          </p:cNvSpPr>
          <p:nvPr>
            <p:ph idx="1"/>
          </p:nvPr>
        </p:nvSpPr>
        <p:spPr>
          <a:xfrm>
            <a:off x="304800" y="1600201"/>
            <a:ext cx="8686800" cy="4419600"/>
          </a:xfrm>
        </p:spPr>
        <p:txBody>
          <a:bodyPr>
            <a:normAutofit fontScale="92500"/>
          </a:bodyPr>
          <a:lstStyle/>
          <a:p>
            <a:r>
              <a:rPr lang="en-US" sz="2800" dirty="0" smtClean="0">
                <a:solidFill>
                  <a:schemeClr val="accent6">
                    <a:lumMod val="50000"/>
                  </a:schemeClr>
                </a:solidFill>
                <a:latin typeface="Arial" pitchFamily="34" charset="0"/>
                <a:cs typeface="Arial" pitchFamily="34" charset="0"/>
              </a:rPr>
              <a:t>Show strengths and weaknesses of student’s work</a:t>
            </a:r>
          </a:p>
          <a:p>
            <a:pPr>
              <a:buNone/>
            </a:pPr>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Teach quality</a:t>
            </a:r>
          </a:p>
          <a:p>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Provide detailed feedback</a:t>
            </a:r>
          </a:p>
          <a:p>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Evaluate complicated skills, products, or performances</a:t>
            </a:r>
          </a:p>
          <a:p>
            <a:pPr>
              <a:buNone/>
            </a:pPr>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Examine each dimension or trait separately</a:t>
            </a:r>
          </a:p>
        </p:txBody>
      </p:sp>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18</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228600" y="228600"/>
            <a:ext cx="8686800" cy="1143000"/>
          </a:xfrm>
        </p:spPr>
        <p:txBody>
          <a:bodyPr>
            <a:noAutofit/>
          </a:bodyPr>
          <a:lstStyle/>
          <a:p>
            <a:pPr eaLnBrk="1" hangingPunct="1"/>
            <a:r>
              <a:rPr lang="en-US" sz="3200" dirty="0" smtClean="0">
                <a:solidFill>
                  <a:schemeClr val="accent6">
                    <a:lumMod val="50000"/>
                  </a:schemeClr>
                </a:solidFill>
                <a:latin typeface="Arial" pitchFamily="34" charset="0"/>
                <a:cs typeface="Arial" pitchFamily="34" charset="0"/>
              </a:rPr>
              <a:t>Rubric scores converted to grades </a:t>
            </a:r>
          </a:p>
        </p:txBody>
      </p:sp>
      <p:sp>
        <p:nvSpPr>
          <p:cNvPr id="12" name="Content Placeholder 2"/>
          <p:cNvSpPr>
            <a:spLocks noGrp="1"/>
          </p:cNvSpPr>
          <p:nvPr>
            <p:ph idx="1"/>
          </p:nvPr>
        </p:nvSpPr>
        <p:spPr>
          <a:xfrm>
            <a:off x="762000" y="2560637"/>
            <a:ext cx="3886200" cy="21637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How are rubrics converted to traditional grades of A, B, C, D, and F? </a:t>
            </a:r>
            <a:endParaRPr lang="en-US" sz="3600" dirty="0" smtClean="0">
              <a:solidFill>
                <a:schemeClr val="accent6">
                  <a:lumMod val="50000"/>
                </a:schemeClr>
              </a:solidFill>
              <a:latin typeface="Arial" pitchFamily="34" charset="0"/>
              <a:cs typeface="Arial" pitchFamily="34" charset="0"/>
            </a:endParaRPr>
          </a:p>
        </p:txBody>
      </p:sp>
      <p:pic>
        <p:nvPicPr>
          <p:cNvPr id="14" name="Picture 2"/>
          <p:cNvPicPr>
            <a:picLocks noChangeAspect="1" noChangeArrowheads="1"/>
          </p:cNvPicPr>
          <p:nvPr/>
        </p:nvPicPr>
        <p:blipFill>
          <a:blip r:embed="rId5" cstate="print"/>
          <a:srcRect/>
          <a:stretch>
            <a:fillRect/>
          </a:stretch>
        </p:blipFill>
        <p:spPr bwMode="auto">
          <a:xfrm>
            <a:off x="5181600" y="1981200"/>
            <a:ext cx="3276600" cy="33528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8" cstate="print"/>
          <a:srcRect/>
          <a:stretch>
            <a:fillRect/>
          </a:stretch>
        </p:blipFill>
        <p:spPr bwMode="auto">
          <a:xfrm>
            <a:off x="5410200" y="2257425"/>
            <a:ext cx="2847975" cy="2847975"/>
          </a:xfrm>
          <a:prstGeom prst="rect">
            <a:avLst/>
          </a:prstGeom>
          <a:noFill/>
          <a:ln w="9525">
            <a:noFill/>
            <a:miter lim="800000"/>
            <a:headEnd/>
            <a:tailEnd/>
          </a:ln>
        </p:spPr>
      </p:pic>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19</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8" name="Rectangle 3"/>
          <p:cNvSpPr txBox="1">
            <a:spLocks noChangeArrowheads="1"/>
          </p:cNvSpPr>
          <p:nvPr/>
        </p:nvSpPr>
        <p:spPr>
          <a:xfrm>
            <a:off x="533400" y="1600200"/>
            <a:ext cx="7162800" cy="4724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342900" marR="0" lvl="0" indent="-342900" defTabSz="914400" rtl="0" eaLnBrk="1" fontAlgn="auto" latinLnBrk="0" hangingPunct="1">
              <a:lnSpc>
                <a:spcPct val="80000"/>
              </a:lnSpc>
              <a:spcBef>
                <a:spcPct val="20000"/>
              </a:spcBef>
              <a:spcAft>
                <a:spcPts val="0"/>
              </a:spcAft>
              <a:buClrTx/>
              <a:buSzTx/>
              <a:buFontTx/>
              <a:buNone/>
              <a:tabLst/>
              <a:defRPr/>
            </a:pPr>
            <a:r>
              <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The celebrant then kisses the altar in the</a:t>
            </a:r>
            <a:r>
              <a:rPr kumimoji="0" lang="en-US" sz="2800" b="0" i="1" u="none" strike="noStrike" kern="1200" cap="none" spc="0" normalizeH="0" noProof="0" dirty="0" smtClean="0">
                <a:ln>
                  <a:noFill/>
                </a:ln>
                <a:solidFill>
                  <a:schemeClr val="accent6">
                    <a:lumMod val="50000"/>
                  </a:schemeClr>
                </a:solidFill>
                <a:effectLst/>
                <a:uLnTx/>
                <a:uFillTx/>
                <a:latin typeface="Arial" pitchFamily="34" charset="0"/>
                <a:cs typeface="Arial" pitchFamily="34" charset="0"/>
              </a:rPr>
              <a:t> </a:t>
            </a:r>
            <a:r>
              <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middle and turning to the people, says:</a:t>
            </a:r>
          </a:p>
          <a:p>
            <a:pPr marL="342900" marR="0" lvl="0" indent="-342900" defTabSz="914400" rtl="0" eaLnBrk="1" fontAlgn="auto" latinLnBrk="0" hangingPunct="1">
              <a:lnSpc>
                <a:spcPct val="80000"/>
              </a:lnSpc>
              <a:spcBef>
                <a:spcPct val="20000"/>
              </a:spcBef>
              <a:spcAft>
                <a:spcPts val="0"/>
              </a:spcAft>
              <a:buClrTx/>
              <a:buSzTx/>
              <a:buFontTx/>
              <a:buNone/>
              <a:tabLst/>
              <a:defRPr/>
            </a:pPr>
            <a:endParaRPr lang="en-US" sz="2800" i="1" dirty="0">
              <a:solidFill>
                <a:schemeClr val="accent6">
                  <a:lumMod val="50000"/>
                </a:schemeClr>
              </a:solidFill>
              <a:latin typeface="Arial" pitchFamily="34" charset="0"/>
              <a:cs typeface="Arial" pitchFamily="34" charset="0"/>
            </a:endParaRPr>
          </a:p>
          <a:p>
            <a:pPr marL="342900" marR="0" lvl="0" indent="-342900" defTabSz="914400" rtl="0" eaLnBrk="1" fontAlgn="auto" latinLnBrk="0" hangingPunct="1">
              <a:lnSpc>
                <a:spcPct val="80000"/>
              </a:lnSpc>
              <a:spcBef>
                <a:spcPct val="20000"/>
              </a:spcBef>
              <a:spcAft>
                <a:spcPts val="0"/>
              </a:spcAft>
              <a:buClrTx/>
              <a:buSzTx/>
              <a:buFontTx/>
              <a:buNone/>
              <a:tabLst/>
              <a:defRPr/>
            </a:pPr>
            <a:r>
              <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V:  “The Lord be with you.”</a:t>
            </a:r>
          </a:p>
          <a:p>
            <a:pPr marL="342900" marR="0" lvl="0" indent="-342900" defTabSz="914400" rtl="0" eaLnBrk="1" fontAlgn="auto" latinLnBrk="0" hangingPunct="1">
              <a:lnSpc>
                <a:spcPct val="80000"/>
              </a:lnSpc>
              <a:spcBef>
                <a:spcPct val="20000"/>
              </a:spcBef>
              <a:spcAft>
                <a:spcPts val="0"/>
              </a:spcAft>
              <a:buClrTx/>
              <a:buSzTx/>
              <a:buFontTx/>
              <a:buNone/>
              <a:tabLst/>
              <a:defRPr/>
            </a:pPr>
            <a:r>
              <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R:  “And with thy spirit.”</a:t>
            </a:r>
          </a:p>
          <a:p>
            <a:pPr marL="342900" marR="0" lvl="0" indent="-342900"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342900" marR="0" lvl="0" indent="-342900" defTabSz="914400" rtl="0" eaLnBrk="1" fontAlgn="auto" latinLnBrk="0" hangingPunct="1">
              <a:lnSpc>
                <a:spcPct val="80000"/>
              </a:lnSpc>
              <a:spcBef>
                <a:spcPct val="20000"/>
              </a:spcBef>
              <a:spcAft>
                <a:spcPts val="0"/>
              </a:spcAft>
              <a:buClrTx/>
              <a:buSzTx/>
              <a:buFontTx/>
              <a:buNone/>
              <a:tabLst/>
              <a:defRPr/>
            </a:pPr>
            <a:r>
              <a:rPr kumimoji="0" lang="en-US" sz="280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a:t>
            </a: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t>
            </a:r>
            <a:r>
              <a:rPr kumimoji="0" lang="en-US" sz="1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Holy Week Book in Latin and English According to the </a:t>
            </a:r>
            <a:r>
              <a:rPr kumimoji="0" lang="en-US" sz="1800" b="0" i="1" u="sng"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Ordo</a:t>
            </a:r>
            <a:r>
              <a:rPr lang="en-US" i="1" u="sng" dirty="0">
                <a:solidFill>
                  <a:schemeClr val="accent6">
                    <a:lumMod val="50000"/>
                  </a:schemeClr>
                </a:solidFill>
                <a:latin typeface="Arial" pitchFamily="34" charset="0"/>
                <a:cs typeface="Arial" pitchFamily="34" charset="0"/>
              </a:rPr>
              <a:t> </a:t>
            </a:r>
            <a:r>
              <a:rPr kumimoji="0" lang="en-US" sz="1800" b="0" i="1" u="sng"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Hebdomadae</a:t>
            </a:r>
            <a:r>
              <a:rPr kumimoji="0" lang="en-US" sz="1800" b="0" i="1" u="sng"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t>
            </a:r>
            <a:r>
              <a:rPr kumimoji="0" lang="en-US" sz="1800" b="0" i="1" u="sng"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Sanctae</a:t>
            </a:r>
            <a:r>
              <a:rPr kumimoji="0" lang="en-US" sz="1800" b="0" i="1" u="sng"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t>
            </a:r>
            <a:r>
              <a:rPr kumimoji="0" lang="en-US" sz="1800" b="0" i="1" u="sng"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Instauratus</a:t>
            </a:r>
            <a:r>
              <a:rPr kumimoji="0" lang="en-US" sz="1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t>
            </a:r>
            <a:r>
              <a:rPr kumimoji="0" lang="en-US" sz="1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(C. </a:t>
            </a:r>
            <a:r>
              <a:rPr kumimoji="0" lang="en-US" sz="1800" b="0" i="0" u="none"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Goodliffe</a:t>
            </a:r>
            <a:r>
              <a:rPr kumimoji="0" lang="en-US" sz="1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Neale:  Birmingham, UK, 1956), p. </a:t>
            </a:r>
            <a:r>
              <a:rPr kumimoji="0" lang="en-US" sz="16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64.</a:t>
            </a:r>
            <a:endParaRPr kumimoji="0" lang="en-US" sz="105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p:txBody>
      </p:sp>
      <p:sp>
        <p:nvSpPr>
          <p:cNvPr id="14" name="Rectangle 13"/>
          <p:cNvSpPr/>
          <p:nvPr/>
        </p:nvSpPr>
        <p:spPr>
          <a:xfrm>
            <a:off x="1676400" y="457200"/>
            <a:ext cx="6248400" cy="646331"/>
          </a:xfrm>
          <a:prstGeom prst="rect">
            <a:avLst/>
          </a:prstGeom>
        </p:spPr>
        <p:txBody>
          <a:bodyPr wrap="square">
            <a:spAutoFit/>
          </a:bodyPr>
          <a:lstStyle/>
          <a:p>
            <a:r>
              <a:rPr lang="en-US" sz="3600" dirty="0" smtClean="0">
                <a:solidFill>
                  <a:schemeClr val="accent6">
                    <a:lumMod val="50000"/>
                  </a:schemeClr>
                </a:solidFill>
                <a:latin typeface="Arial" pitchFamily="34" charset="0"/>
                <a:cs typeface="Arial" pitchFamily="34" charset="0"/>
              </a:rPr>
              <a:t>Origin of the word Rubric</a:t>
            </a:r>
            <a:endParaRPr lang="en-US" sz="36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TextBox 10"/>
          <p:cNvSpPr txBox="1"/>
          <p:nvPr/>
        </p:nvSpPr>
        <p:spPr>
          <a:xfrm>
            <a:off x="2743200" y="496669"/>
            <a:ext cx="4800600" cy="646331"/>
          </a:xfrm>
          <a:prstGeom prst="rect">
            <a:avLst/>
          </a:prstGeom>
          <a:noFill/>
        </p:spPr>
        <p:txBody>
          <a:bodyPr wrap="square" rtlCol="0">
            <a:spAutoFit/>
          </a:bodyPr>
          <a:lstStyle/>
          <a:p>
            <a:r>
              <a:rPr lang="en-US" sz="3600" dirty="0" smtClean="0">
                <a:solidFill>
                  <a:schemeClr val="accent6">
                    <a:lumMod val="50000"/>
                  </a:schemeClr>
                </a:solidFill>
                <a:latin typeface="Arial" pitchFamily="34" charset="0"/>
                <a:cs typeface="Arial" pitchFamily="34" charset="0"/>
              </a:rPr>
              <a:t>“3” is </a:t>
            </a:r>
            <a:r>
              <a:rPr lang="en-US" sz="3600" u="sng" dirty="0" smtClean="0">
                <a:solidFill>
                  <a:schemeClr val="accent6">
                    <a:lumMod val="50000"/>
                  </a:schemeClr>
                </a:solidFill>
                <a:latin typeface="Arial" pitchFamily="34" charset="0"/>
                <a:cs typeface="Arial" pitchFamily="34" charset="0"/>
              </a:rPr>
              <a:t>not</a:t>
            </a:r>
            <a:r>
              <a:rPr lang="en-US" sz="3600" dirty="0" smtClean="0">
                <a:solidFill>
                  <a:schemeClr val="accent6">
                    <a:lumMod val="50000"/>
                  </a:schemeClr>
                </a:solidFill>
                <a:latin typeface="Arial" pitchFamily="34" charset="0"/>
                <a:cs typeface="Arial" pitchFamily="34" charset="0"/>
              </a:rPr>
              <a:t> a “C”</a:t>
            </a:r>
            <a:endParaRPr lang="en-US" sz="3600" dirty="0">
              <a:solidFill>
                <a:schemeClr val="accent6">
                  <a:lumMod val="50000"/>
                </a:schemeClr>
              </a:solidFill>
              <a:latin typeface="Arial" pitchFamily="34" charset="0"/>
              <a:cs typeface="Arial" pitchFamily="34" charset="0"/>
            </a:endParaRPr>
          </a:p>
        </p:txBody>
      </p:sp>
      <p:sp>
        <p:nvSpPr>
          <p:cNvPr id="12" name="Content Placeholder 5"/>
          <p:cNvSpPr>
            <a:spLocks noGrp="1"/>
          </p:cNvSpPr>
          <p:nvPr>
            <p:ph idx="1"/>
          </p:nvPr>
        </p:nvSpPr>
        <p:spPr>
          <a:xfrm>
            <a:off x="457200" y="2133601"/>
            <a:ext cx="8229600" cy="3429000"/>
          </a:xfrm>
        </p:spPr>
        <p:txBody>
          <a:bodyPr>
            <a:normAutofit/>
          </a:bodyPr>
          <a:lstStyle/>
          <a:p>
            <a:pPr>
              <a:buNone/>
            </a:pPr>
            <a:r>
              <a:rPr lang="en-US" sz="2800" b="1" i="1" dirty="0" smtClean="0">
                <a:solidFill>
                  <a:schemeClr val="accent6">
                    <a:lumMod val="50000"/>
                  </a:schemeClr>
                </a:solidFill>
                <a:latin typeface="Arial" pitchFamily="34" charset="0"/>
                <a:cs typeface="Arial" pitchFamily="34" charset="0"/>
              </a:rPr>
              <a:t>	Rating of 3 – Drafting Stage</a:t>
            </a:r>
            <a:endParaRPr lang="en-US" sz="2800" dirty="0" smtClean="0">
              <a:solidFill>
                <a:schemeClr val="accent6">
                  <a:lumMod val="50000"/>
                </a:schemeClr>
              </a:solidFill>
              <a:latin typeface="Arial" pitchFamily="34" charset="0"/>
              <a:cs typeface="Arial" pitchFamily="34" charset="0"/>
            </a:endParaRPr>
          </a:p>
          <a:p>
            <a:pPr lvl="1">
              <a:buNone/>
            </a:pPr>
            <a:r>
              <a:rPr lang="en-US" sz="2400" i="1" dirty="0" smtClean="0">
                <a:solidFill>
                  <a:schemeClr val="accent6">
                    <a:lumMod val="50000"/>
                  </a:schemeClr>
                </a:solidFill>
                <a:latin typeface="Arial" pitchFamily="34" charset="0"/>
                <a:cs typeface="Arial" pitchFamily="34" charset="0"/>
              </a:rPr>
              <a:t>	The writing demonstrates a fully realized draft that begins to satisfy both the writer’s and readers’ needs and helps to identify areas where large scale revision is still needed. The drafting stage suggests that the writer has progressed through such activities as writing introductions, full body paragraph(s), transitions, and conclusions.</a:t>
            </a:r>
            <a:endParaRPr lang="en-US" sz="24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20</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TextBox 10"/>
          <p:cNvSpPr txBox="1"/>
          <p:nvPr/>
        </p:nvSpPr>
        <p:spPr>
          <a:xfrm>
            <a:off x="381000" y="457200"/>
            <a:ext cx="8077200" cy="646331"/>
          </a:xfrm>
          <a:prstGeom prst="rect">
            <a:avLst/>
          </a:prstGeom>
          <a:noFill/>
        </p:spPr>
        <p:txBody>
          <a:bodyPr wrap="square" rtlCol="0">
            <a:spAutoFit/>
          </a:bodyPr>
          <a:lstStyle/>
          <a:p>
            <a:pPr algn="ctr"/>
            <a:r>
              <a:rPr lang="en-US" sz="3600" dirty="0" smtClean="0">
                <a:solidFill>
                  <a:schemeClr val="accent6">
                    <a:lumMod val="50000"/>
                  </a:schemeClr>
                </a:solidFill>
                <a:latin typeface="Arial" pitchFamily="34" charset="0"/>
                <a:cs typeface="Arial" pitchFamily="34" charset="0"/>
              </a:rPr>
              <a:t>Don’t average – use logic! </a:t>
            </a:r>
            <a:endParaRPr lang="en-US" sz="3600" dirty="0">
              <a:solidFill>
                <a:schemeClr val="accent6">
                  <a:lumMod val="50000"/>
                </a:schemeClr>
              </a:solidFill>
              <a:latin typeface="Arial" pitchFamily="34" charset="0"/>
              <a:cs typeface="Arial" pitchFamily="34" charset="0"/>
            </a:endParaRPr>
          </a:p>
        </p:txBody>
      </p:sp>
      <p:pic>
        <p:nvPicPr>
          <p:cNvPr id="16" name="Picture 3"/>
          <p:cNvPicPr>
            <a:picLocks noChangeAspect="1" noChangeArrowheads="1"/>
          </p:cNvPicPr>
          <p:nvPr/>
        </p:nvPicPr>
        <p:blipFill>
          <a:blip r:embed="rId8" cstate="print"/>
          <a:srcRect/>
          <a:stretch>
            <a:fillRect/>
          </a:stretch>
        </p:blipFill>
        <p:spPr bwMode="auto">
          <a:xfrm>
            <a:off x="1524000" y="1905000"/>
            <a:ext cx="5791200" cy="3657600"/>
          </a:xfrm>
          <a:prstGeom prst="rect">
            <a:avLst/>
          </a:prstGeom>
          <a:noFill/>
          <a:ln w="9525">
            <a:noFill/>
            <a:miter lim="800000"/>
            <a:headEnd/>
            <a:tailEnd/>
          </a:ln>
          <a:effectLst/>
        </p:spPr>
      </p:pic>
      <p:pic>
        <p:nvPicPr>
          <p:cNvPr id="12" name="Picture 2"/>
          <p:cNvPicPr>
            <a:picLocks noGrp="1" noChangeAspect="1" noChangeArrowheads="1"/>
          </p:cNvPicPr>
          <p:nvPr>
            <p:ph idx="1"/>
          </p:nvPr>
        </p:nvPicPr>
        <p:blipFill>
          <a:blip r:embed="rId9" cstate="print"/>
          <a:srcRect/>
          <a:stretch>
            <a:fillRect/>
          </a:stretch>
        </p:blipFill>
        <p:spPr bwMode="auto">
          <a:xfrm>
            <a:off x="1684988" y="2057400"/>
            <a:ext cx="5477812" cy="3388519"/>
          </a:xfrm>
          <a:prstGeom prst="rect">
            <a:avLst/>
          </a:prstGeom>
          <a:noFill/>
          <a:ln w="9525">
            <a:noFill/>
            <a:miter lim="800000"/>
            <a:headEnd/>
            <a:tailEnd/>
          </a:ln>
        </p:spPr>
      </p:pic>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21</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Rectangle 2"/>
          <p:cNvSpPr txBox="1">
            <a:spLocks noChangeArrowheads="1"/>
          </p:cNvSpPr>
          <p:nvPr/>
        </p:nvSpPr>
        <p:spPr>
          <a:xfrm>
            <a:off x="3810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Activity Three</a:t>
            </a:r>
          </a:p>
        </p:txBody>
      </p:sp>
      <p:sp>
        <p:nvSpPr>
          <p:cNvPr id="16" name="Rectangle 3"/>
          <p:cNvSpPr txBox="1">
            <a:spLocks noChangeArrowheads="1"/>
          </p:cNvSpPr>
          <p:nvPr/>
        </p:nvSpPr>
        <p:spPr>
          <a:xfrm>
            <a:off x="3810000" y="2971800"/>
            <a:ext cx="4953000" cy="1295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noProof="0" dirty="0" smtClean="0">
                <a:solidFill>
                  <a:schemeClr val="accent6">
                    <a:lumMod val="50000"/>
                  </a:schemeClr>
                </a:solidFill>
                <a:latin typeface="Arial" pitchFamily="34" charset="0"/>
                <a:cs typeface="Arial" pitchFamily="34" charset="0"/>
              </a:rPr>
              <a:t>Complete</a:t>
            </a: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Activity Three: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How are rubrics scored?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sng"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5" name="Picture 2"/>
          <p:cNvPicPr>
            <a:picLocks noChangeAspect="1" noChangeArrowheads="1"/>
          </p:cNvPicPr>
          <p:nvPr/>
        </p:nvPicPr>
        <p:blipFill>
          <a:blip r:embed="rId6" cstate="print"/>
          <a:srcRect/>
          <a:stretch>
            <a:fillRect/>
          </a:stretch>
        </p:blipFill>
        <p:spPr bwMode="auto">
          <a:xfrm>
            <a:off x="990600" y="2209800"/>
            <a:ext cx="2590800" cy="2819400"/>
          </a:xfrm>
          <a:prstGeom prst="rect">
            <a:avLst/>
          </a:prstGeom>
          <a:noFill/>
          <a:ln w="9525">
            <a:noFill/>
            <a:miter lim="800000"/>
            <a:headEnd/>
            <a:tailEnd/>
          </a:ln>
          <a:effectLst/>
        </p:spPr>
      </p:pic>
      <p:sp>
        <p:nvSpPr>
          <p:cNvPr id="18" name="Rectangle 17"/>
          <p:cNvSpPr/>
          <p:nvPr/>
        </p:nvSpPr>
        <p:spPr>
          <a:xfrm>
            <a:off x="1219200" y="24384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00200" y="22098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3</a:t>
            </a:r>
            <a:endParaRPr lang="en-US" dirty="0">
              <a:solidFill>
                <a:schemeClr val="accent6">
                  <a:lumMod val="50000"/>
                </a:schemeClr>
              </a:solidFill>
              <a:latin typeface="Arial" pitchFamily="34" charset="0"/>
              <a:cs typeface="Arial" pitchFamily="34" charset="0"/>
            </a:endParaRPr>
          </a:p>
        </p:txBody>
      </p:sp>
      <p:sp>
        <p:nvSpPr>
          <p:cNvPr id="20" name="TextBox 19"/>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22</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2192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Rectangle 2"/>
          <p:cNvSpPr txBox="1">
            <a:spLocks noChangeArrowheads="1"/>
          </p:cNvSpPr>
          <p:nvPr/>
        </p:nvSpPr>
        <p:spPr>
          <a:xfrm>
            <a:off x="3810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How are rubrics developed?</a:t>
            </a:r>
            <a:endPar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endParaRPr>
          </a:p>
        </p:txBody>
      </p:sp>
      <p:sp>
        <p:nvSpPr>
          <p:cNvPr id="20" name="Content Placeholder 2"/>
          <p:cNvSpPr txBox="1">
            <a:spLocks/>
          </p:cNvSpPr>
          <p:nvPr/>
        </p:nvSpPr>
        <p:spPr>
          <a:xfrm>
            <a:off x="381000" y="2789237"/>
            <a:ext cx="83820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Start with the evaluative or performance criteria.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23</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7" name="Rectangle 2"/>
          <p:cNvSpPr>
            <a:spLocks noGrp="1" noChangeArrowheads="1"/>
          </p:cNvSpPr>
          <p:nvPr>
            <p:ph type="title"/>
          </p:nvPr>
        </p:nvSpPr>
        <p:spPr>
          <a:xfrm>
            <a:off x="381000" y="228600"/>
            <a:ext cx="8229600" cy="1143000"/>
          </a:xfrm>
        </p:spPr>
        <p:txBody>
          <a:bodyPr>
            <a:noAutofit/>
          </a:bodyPr>
          <a:lstStyle/>
          <a:p>
            <a:pPr eaLnBrk="1" hangingPunct="1"/>
            <a:r>
              <a:rPr lang="en-US" sz="3200" dirty="0" smtClean="0">
                <a:solidFill>
                  <a:schemeClr val="accent6">
                    <a:lumMod val="50000"/>
                  </a:schemeClr>
                </a:solidFill>
                <a:latin typeface="Arial" pitchFamily="34" charset="0"/>
                <a:cs typeface="Arial" pitchFamily="34" charset="0"/>
              </a:rPr>
              <a:t>How many evaluative criteria </a:t>
            </a:r>
            <a:br>
              <a:rPr lang="en-US" sz="3200" dirty="0" smtClean="0">
                <a:solidFill>
                  <a:schemeClr val="accent6">
                    <a:lumMod val="50000"/>
                  </a:schemeClr>
                </a:solidFill>
                <a:latin typeface="Arial" pitchFamily="34" charset="0"/>
                <a:cs typeface="Arial" pitchFamily="34" charset="0"/>
              </a:rPr>
            </a:br>
            <a:r>
              <a:rPr lang="en-US" sz="3200" dirty="0" smtClean="0">
                <a:solidFill>
                  <a:schemeClr val="accent6">
                    <a:lumMod val="50000"/>
                  </a:schemeClr>
                </a:solidFill>
                <a:latin typeface="Arial" pitchFamily="34" charset="0"/>
                <a:cs typeface="Arial" pitchFamily="34" charset="0"/>
              </a:rPr>
              <a:t>should be in a rubric?</a:t>
            </a:r>
          </a:p>
        </p:txBody>
      </p:sp>
      <p:pic>
        <p:nvPicPr>
          <p:cNvPr id="19" name="Picture 2"/>
          <p:cNvPicPr>
            <a:picLocks noChangeAspect="1" noChangeArrowheads="1"/>
          </p:cNvPicPr>
          <p:nvPr/>
        </p:nvPicPr>
        <p:blipFill>
          <a:blip r:embed="rId5" cstate="print"/>
          <a:srcRect/>
          <a:stretch>
            <a:fillRect/>
          </a:stretch>
        </p:blipFill>
        <p:spPr bwMode="auto">
          <a:xfrm>
            <a:off x="457200" y="1905000"/>
            <a:ext cx="8382000" cy="3581400"/>
          </a:xfrm>
          <a:prstGeom prst="rect">
            <a:avLst/>
          </a:prstGeom>
          <a:noFill/>
          <a:ln w="9525">
            <a:noFill/>
            <a:miter lim="800000"/>
            <a:headEnd/>
            <a:tailEnd/>
          </a:ln>
          <a:effectLst/>
        </p:spPr>
      </p:pic>
      <p:pic>
        <p:nvPicPr>
          <p:cNvPr id="18" name="Picture 2"/>
          <p:cNvPicPr>
            <a:picLocks noGrp="1" noChangeAspect="1" noChangeArrowheads="1"/>
          </p:cNvPicPr>
          <p:nvPr>
            <p:ph idx="1"/>
          </p:nvPr>
        </p:nvPicPr>
        <p:blipFill>
          <a:blip r:embed="rId8" cstate="print"/>
          <a:srcRect/>
          <a:stretch>
            <a:fillRect/>
          </a:stretch>
        </p:blipFill>
        <p:spPr bwMode="auto">
          <a:xfrm>
            <a:off x="685800" y="2133600"/>
            <a:ext cx="7924800" cy="3143057"/>
          </a:xfrm>
          <a:prstGeom prst="rect">
            <a:avLst/>
          </a:prstGeom>
          <a:noFill/>
          <a:ln w="9525">
            <a:noFill/>
            <a:miter lim="800000"/>
            <a:headEnd/>
            <a:tailEnd/>
          </a:ln>
        </p:spPr>
      </p:pic>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24</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Autofit/>
          </a:bodyPr>
          <a:lstStyle/>
          <a:p>
            <a:pPr eaLnBrk="1" hangingPunct="1"/>
            <a:r>
              <a:rPr lang="en-US" sz="2800" dirty="0" smtClean="0">
                <a:solidFill>
                  <a:schemeClr val="accent6">
                    <a:lumMod val="50000"/>
                  </a:schemeClr>
                </a:solidFill>
                <a:latin typeface="Arial" pitchFamily="34" charset="0"/>
                <a:cs typeface="Arial" pitchFamily="34" charset="0"/>
              </a:rPr>
              <a:t>Practice using Evaluative Criteria</a:t>
            </a:r>
          </a:p>
        </p:txBody>
      </p:sp>
      <p:pic>
        <p:nvPicPr>
          <p:cNvPr id="14" name="Picture 3"/>
          <p:cNvPicPr>
            <a:picLocks noChangeAspect="1" noChangeArrowheads="1"/>
          </p:cNvPicPr>
          <p:nvPr/>
        </p:nvPicPr>
        <p:blipFill>
          <a:blip r:embed="rId8" cstate="print"/>
          <a:srcRect/>
          <a:stretch>
            <a:fillRect/>
          </a:stretch>
        </p:blipFill>
        <p:spPr bwMode="auto">
          <a:xfrm>
            <a:off x="5715000" y="1676400"/>
            <a:ext cx="2819400" cy="4114800"/>
          </a:xfrm>
          <a:prstGeom prst="rect">
            <a:avLst/>
          </a:prstGeom>
          <a:noFill/>
          <a:ln w="9525">
            <a:noFill/>
            <a:miter lim="800000"/>
            <a:headEnd/>
            <a:tailEnd/>
          </a:ln>
          <a:effectLst/>
        </p:spPr>
      </p:pic>
      <p:pic>
        <p:nvPicPr>
          <p:cNvPr id="12" name="Picture 2" descr="MP900227432[1]"/>
          <p:cNvPicPr>
            <a:picLocks noChangeAspect="1" noChangeArrowheads="1"/>
          </p:cNvPicPr>
          <p:nvPr/>
        </p:nvPicPr>
        <p:blipFill>
          <a:blip r:embed="rId9" cstate="print"/>
          <a:srcRect/>
          <a:stretch>
            <a:fillRect/>
          </a:stretch>
        </p:blipFill>
        <p:spPr bwMode="auto">
          <a:xfrm>
            <a:off x="5867400" y="1828800"/>
            <a:ext cx="2514600" cy="3807823"/>
          </a:xfrm>
          <a:prstGeom prst="rect">
            <a:avLst/>
          </a:prstGeom>
          <a:noFill/>
          <a:ln w="9525">
            <a:noFill/>
            <a:miter lim="800000"/>
            <a:headEnd/>
            <a:tailEnd/>
          </a:ln>
        </p:spPr>
      </p:pic>
      <p:sp>
        <p:nvSpPr>
          <p:cNvPr id="17" name="Content Placeholder 2"/>
          <p:cNvSpPr>
            <a:spLocks noGrp="1"/>
          </p:cNvSpPr>
          <p:nvPr>
            <p:ph idx="1"/>
          </p:nvPr>
        </p:nvSpPr>
        <p:spPr>
          <a:xfrm>
            <a:off x="533400" y="2484437"/>
            <a:ext cx="4800600" cy="45259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Step one: gather at least 30 random samples of   student performance or work that illustrate the   skills or behavior </a:t>
            </a:r>
          </a:p>
          <a:p>
            <a:pPr>
              <a:buNone/>
            </a:pPr>
            <a:endParaRPr lang="en-US" sz="18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25</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Step two: Sort student work</a:t>
            </a:r>
          </a:p>
        </p:txBody>
      </p:sp>
      <p:sp>
        <p:nvSpPr>
          <p:cNvPr id="12" name="Content Placeholder 2"/>
          <p:cNvSpPr>
            <a:spLocks noGrp="1"/>
          </p:cNvSpPr>
          <p:nvPr>
            <p:ph idx="1"/>
          </p:nvPr>
        </p:nvSpPr>
        <p:spPr>
          <a:xfrm>
            <a:off x="533400" y="1828801"/>
            <a:ext cx="7315200" cy="3657600"/>
          </a:xfrm>
        </p:spPr>
        <p:txBody>
          <a:bodyPr>
            <a:normAutofit/>
          </a:bodyPr>
          <a:lstStyle/>
          <a:p>
            <a:pPr lvl="0"/>
            <a:r>
              <a:rPr lang="en-US" sz="2800" dirty="0" smtClean="0">
                <a:solidFill>
                  <a:schemeClr val="accent6">
                    <a:lumMod val="50000"/>
                  </a:schemeClr>
                </a:solidFill>
                <a:latin typeface="Arial" pitchFamily="34" charset="0"/>
                <a:cs typeface="Arial" pitchFamily="34" charset="0"/>
              </a:rPr>
              <a:t>Does Not Meet Standard</a:t>
            </a:r>
          </a:p>
          <a:p>
            <a:pPr lvl="0">
              <a:buNone/>
            </a:pPr>
            <a:r>
              <a:rPr lang="en-US" sz="2800" dirty="0" smtClean="0">
                <a:solidFill>
                  <a:schemeClr val="accent6">
                    <a:lumMod val="50000"/>
                  </a:schemeClr>
                </a:solidFill>
                <a:latin typeface="Arial" pitchFamily="34" charset="0"/>
                <a:cs typeface="Arial" pitchFamily="34" charset="0"/>
              </a:rPr>
              <a:t> </a:t>
            </a:r>
          </a:p>
          <a:p>
            <a:pPr lvl="0"/>
            <a:r>
              <a:rPr lang="en-US" sz="2800" dirty="0" smtClean="0">
                <a:solidFill>
                  <a:schemeClr val="accent6">
                    <a:lumMod val="50000"/>
                  </a:schemeClr>
                </a:solidFill>
                <a:latin typeface="Arial" pitchFamily="34" charset="0"/>
                <a:cs typeface="Arial" pitchFamily="34" charset="0"/>
              </a:rPr>
              <a:t>Approaching Standard </a:t>
            </a:r>
          </a:p>
          <a:p>
            <a:pPr lvl="0"/>
            <a:endParaRPr lang="en-US" sz="2800" dirty="0" smtClean="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Meets Standard</a:t>
            </a:r>
          </a:p>
          <a:p>
            <a:pPr lvl="0">
              <a:buNone/>
            </a:pPr>
            <a:endParaRPr lang="en-US" sz="2800" dirty="0" smtClean="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Exceeds Standard </a:t>
            </a:r>
          </a:p>
          <a:p>
            <a:pPr>
              <a:buNone/>
            </a:pPr>
            <a:endParaRPr lang="en-US" dirty="0"/>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26</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Autofit/>
          </a:bodyPr>
          <a:lstStyle/>
          <a:p>
            <a:pPr eaLnBrk="1" hangingPunct="1"/>
            <a:r>
              <a:rPr lang="en-US" sz="3200" dirty="0" smtClean="0">
                <a:solidFill>
                  <a:schemeClr val="accent6">
                    <a:lumMod val="50000"/>
                  </a:schemeClr>
                </a:solidFill>
                <a:latin typeface="Arial" pitchFamily="34" charset="0"/>
                <a:cs typeface="Arial" pitchFamily="34" charset="0"/>
              </a:rPr>
              <a:t>Step three: Cluster reasons into </a:t>
            </a:r>
            <a:br>
              <a:rPr lang="en-US" sz="3200" dirty="0" smtClean="0">
                <a:solidFill>
                  <a:schemeClr val="accent6">
                    <a:lumMod val="50000"/>
                  </a:schemeClr>
                </a:solidFill>
                <a:latin typeface="Arial" pitchFamily="34" charset="0"/>
                <a:cs typeface="Arial" pitchFamily="34" charset="0"/>
              </a:rPr>
            </a:br>
            <a:r>
              <a:rPr lang="en-US" sz="3200" i="1" dirty="0" smtClean="0">
                <a:solidFill>
                  <a:schemeClr val="accent6">
                    <a:lumMod val="50000"/>
                  </a:schemeClr>
                </a:solidFill>
                <a:latin typeface="Arial" pitchFamily="34" charset="0"/>
                <a:cs typeface="Arial" pitchFamily="34" charset="0"/>
              </a:rPr>
              <a:t>traits</a:t>
            </a:r>
            <a:r>
              <a:rPr lang="en-US" sz="3200" dirty="0" smtClean="0">
                <a:solidFill>
                  <a:schemeClr val="accent6">
                    <a:lumMod val="50000"/>
                  </a:schemeClr>
                </a:solidFill>
                <a:latin typeface="Arial" pitchFamily="34" charset="0"/>
                <a:cs typeface="Arial" pitchFamily="34" charset="0"/>
              </a:rPr>
              <a:t> or dimensions of performance. </a:t>
            </a:r>
          </a:p>
        </p:txBody>
      </p:sp>
      <p:sp>
        <p:nvSpPr>
          <p:cNvPr id="12" name="Content Placeholder 2"/>
          <p:cNvSpPr>
            <a:spLocks noGrp="1"/>
          </p:cNvSpPr>
          <p:nvPr>
            <p:ph idx="1"/>
          </p:nvPr>
        </p:nvSpPr>
        <p:spPr>
          <a:xfrm>
            <a:off x="609600" y="1752600"/>
            <a:ext cx="4267200" cy="5105400"/>
          </a:xfrm>
        </p:spPr>
        <p:txBody>
          <a:bodyPr>
            <a:normAutofit/>
          </a:bodyPr>
          <a:lstStyle/>
          <a:p>
            <a:pPr lvl="0">
              <a:buNone/>
            </a:pPr>
            <a:r>
              <a:rPr lang="en-US" sz="2800" b="1" dirty="0" smtClean="0">
                <a:solidFill>
                  <a:schemeClr val="accent6">
                    <a:lumMod val="50000"/>
                  </a:schemeClr>
                </a:solidFill>
                <a:latin typeface="Arial" pitchFamily="34" charset="0"/>
                <a:cs typeface="Arial" pitchFamily="34" charset="0"/>
              </a:rPr>
              <a:t>6 + 1 Writing Traits</a:t>
            </a:r>
          </a:p>
          <a:p>
            <a:pPr lvl="0"/>
            <a:endParaRPr lang="en-US" sz="2800" b="1" dirty="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Ideas/Content</a:t>
            </a:r>
          </a:p>
          <a:p>
            <a:pPr lvl="0"/>
            <a:r>
              <a:rPr lang="en-US" sz="2800" dirty="0" smtClean="0">
                <a:solidFill>
                  <a:schemeClr val="accent6">
                    <a:lumMod val="50000"/>
                  </a:schemeClr>
                </a:solidFill>
                <a:latin typeface="Arial" pitchFamily="34" charset="0"/>
                <a:cs typeface="Arial" pitchFamily="34" charset="0"/>
              </a:rPr>
              <a:t>Organization</a:t>
            </a:r>
          </a:p>
          <a:p>
            <a:pPr lvl="0"/>
            <a:r>
              <a:rPr lang="en-US" sz="2800" dirty="0" smtClean="0">
                <a:solidFill>
                  <a:schemeClr val="accent6">
                    <a:lumMod val="50000"/>
                  </a:schemeClr>
                </a:solidFill>
                <a:latin typeface="Arial" pitchFamily="34" charset="0"/>
                <a:cs typeface="Arial" pitchFamily="34" charset="0"/>
              </a:rPr>
              <a:t>Voice</a:t>
            </a:r>
          </a:p>
          <a:p>
            <a:pPr lvl="0"/>
            <a:r>
              <a:rPr lang="en-US" sz="2800" dirty="0" smtClean="0">
                <a:solidFill>
                  <a:schemeClr val="accent6">
                    <a:lumMod val="50000"/>
                  </a:schemeClr>
                </a:solidFill>
                <a:latin typeface="Arial" pitchFamily="34" charset="0"/>
                <a:cs typeface="Arial" pitchFamily="34" charset="0"/>
              </a:rPr>
              <a:t>Word Choice</a:t>
            </a:r>
          </a:p>
        </p:txBody>
      </p:sp>
      <p:sp>
        <p:nvSpPr>
          <p:cNvPr id="18" name="Content Placeholder 2"/>
          <p:cNvSpPr txBox="1">
            <a:spLocks/>
          </p:cNvSpPr>
          <p:nvPr/>
        </p:nvSpPr>
        <p:spPr>
          <a:xfrm>
            <a:off x="4572000" y="2819400"/>
            <a:ext cx="42672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Sentence Fluency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Conventions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Presentation</a:t>
            </a:r>
            <a:endParaRPr kumimoji="0" lang="en-US" sz="2800" b="0"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27</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609600" y="228600"/>
            <a:ext cx="7772400" cy="1143000"/>
          </a:xfrm>
        </p:spPr>
        <p:txBody>
          <a:bodyPr>
            <a:noAutofit/>
          </a:bodyPr>
          <a:lstStyle/>
          <a:p>
            <a:pPr eaLnBrk="1" hangingPunct="1"/>
            <a:r>
              <a:rPr lang="en-US" sz="3600" dirty="0" smtClean="0">
                <a:solidFill>
                  <a:schemeClr val="accent6">
                    <a:lumMod val="50000"/>
                  </a:schemeClr>
                </a:solidFill>
                <a:latin typeface="Arial" pitchFamily="34" charset="0"/>
                <a:cs typeface="Arial" pitchFamily="34" charset="0"/>
              </a:rPr>
              <a:t>Step four: Write value neutral definitions for each trait </a:t>
            </a:r>
          </a:p>
        </p:txBody>
      </p:sp>
      <p:sp>
        <p:nvSpPr>
          <p:cNvPr id="12" name="Content Placeholder 2"/>
          <p:cNvSpPr>
            <a:spLocks noGrp="1"/>
          </p:cNvSpPr>
          <p:nvPr>
            <p:ph idx="1"/>
          </p:nvPr>
        </p:nvSpPr>
        <p:spPr>
          <a:xfrm>
            <a:off x="533400" y="1828800"/>
            <a:ext cx="7543800" cy="5105400"/>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This is the definition of the trait </a:t>
            </a:r>
            <a:r>
              <a:rPr lang="en-US" sz="2800" i="1" dirty="0" smtClean="0">
                <a:solidFill>
                  <a:schemeClr val="accent6">
                    <a:lumMod val="50000"/>
                  </a:schemeClr>
                </a:solidFill>
                <a:latin typeface="Arial" pitchFamily="34" charset="0"/>
                <a:cs typeface="Arial" pitchFamily="34" charset="0"/>
              </a:rPr>
              <a:t>Technology Problem-Solving and Decision Making:</a:t>
            </a:r>
          </a:p>
          <a:p>
            <a:pPr>
              <a:buNone/>
            </a:pPr>
            <a:r>
              <a:rPr lang="en-US" sz="2800" b="1" i="1" dirty="0" smtClean="0">
                <a:solidFill>
                  <a:schemeClr val="accent6">
                    <a:lumMod val="50000"/>
                  </a:schemeClr>
                </a:solidFill>
                <a:latin typeface="Arial" pitchFamily="34" charset="0"/>
                <a:cs typeface="Arial" pitchFamily="34" charset="0"/>
              </a:rPr>
              <a:t>   Students use technology resources for solving problems and making informed decisions</a:t>
            </a:r>
          </a:p>
          <a:p>
            <a:pPr lvl="1">
              <a:buNone/>
            </a:pPr>
            <a:r>
              <a:rPr lang="en-US" sz="2400" dirty="0" smtClean="0">
                <a:solidFill>
                  <a:schemeClr val="accent6">
                    <a:lumMod val="50000"/>
                  </a:schemeClr>
                </a:solidFill>
                <a:latin typeface="Arial" pitchFamily="34" charset="0"/>
                <a:cs typeface="Arial" pitchFamily="34" charset="0"/>
              </a:rPr>
              <a:t>	From: </a:t>
            </a:r>
            <a:r>
              <a:rPr lang="en-US" sz="2400" u="sng" dirty="0" smtClean="0">
                <a:solidFill>
                  <a:schemeClr val="accent6">
                    <a:lumMod val="50000"/>
                  </a:schemeClr>
                </a:solidFill>
                <a:latin typeface="Arial" pitchFamily="34" charset="0"/>
                <a:cs typeface="Arial" pitchFamily="34" charset="0"/>
              </a:rPr>
              <a:t>Resources for Student Assessment</a:t>
            </a:r>
            <a:r>
              <a:rPr lang="en-US" sz="2400" dirty="0" smtClean="0">
                <a:solidFill>
                  <a:schemeClr val="accent6">
                    <a:lumMod val="50000"/>
                  </a:schemeClr>
                </a:solidFill>
                <a:latin typeface="Arial" pitchFamily="34" charset="0"/>
                <a:cs typeface="Arial" pitchFamily="34" charset="0"/>
              </a:rPr>
              <a:t>. By M. G. Kelly and Jon Haber, International Society for Technology in Education, Eugene, OR.</a:t>
            </a:r>
            <a:endParaRPr lang="en-US" sz="24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28</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33400" y="496669"/>
            <a:ext cx="8153400" cy="646331"/>
          </a:xfrm>
          <a:prstGeom prst="rect">
            <a:avLst/>
          </a:prstGeom>
          <a:noFill/>
        </p:spPr>
        <p:txBody>
          <a:bodyPr wrap="square" rtlCol="0">
            <a:spAutoFit/>
          </a:bodyPr>
          <a:lstStyle/>
          <a:p>
            <a:r>
              <a:rPr lang="en-US" sz="3600" dirty="0" smtClean="0">
                <a:solidFill>
                  <a:schemeClr val="accent6">
                    <a:lumMod val="50000"/>
                  </a:schemeClr>
                </a:solidFill>
                <a:latin typeface="Arial" pitchFamily="34" charset="0"/>
                <a:cs typeface="Arial" pitchFamily="34" charset="0"/>
              </a:rPr>
              <a:t>For definitions of the Six Traits used…</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457200" y="2726829"/>
            <a:ext cx="4648200" cy="1692771"/>
          </a:xfrm>
          <a:prstGeom prst="rect">
            <a:avLst/>
          </a:prstGeom>
        </p:spPr>
        <p:txBody>
          <a:bodyPr wrap="square">
            <a:spAutoFit/>
          </a:bodyPr>
          <a:lstStyle/>
          <a:p>
            <a:pPr algn="ctr"/>
            <a:r>
              <a:rPr lang="en-US" sz="2800" dirty="0" smtClean="0">
                <a:solidFill>
                  <a:schemeClr val="accent6">
                    <a:lumMod val="50000"/>
                  </a:schemeClr>
                </a:solidFill>
                <a:latin typeface="Arial" pitchFamily="34" charset="0"/>
                <a:cs typeface="Arial" pitchFamily="34" charset="0"/>
              </a:rPr>
              <a:t>Available on the Web at:</a:t>
            </a:r>
          </a:p>
          <a:p>
            <a:pPr algn="ctr"/>
            <a:r>
              <a:rPr lang="en-US" sz="2800" dirty="0" smtClean="0">
                <a:solidFill>
                  <a:schemeClr val="accent6">
                    <a:lumMod val="50000"/>
                  </a:schemeClr>
                </a:solidFill>
                <a:latin typeface="Arial" pitchFamily="34" charset="0"/>
                <a:cs typeface="Arial" pitchFamily="34" charset="0"/>
              </a:rPr>
              <a:t> </a:t>
            </a:r>
          </a:p>
          <a:p>
            <a:pPr algn="ctr"/>
            <a:r>
              <a:rPr lang="en-US" sz="2400" u="sng" dirty="0" smtClean="0">
                <a:solidFill>
                  <a:schemeClr val="accent6">
                    <a:lumMod val="50000"/>
                  </a:schemeClr>
                </a:solidFill>
                <a:latin typeface="Arial" pitchFamily="34" charset="0"/>
                <a:cs typeface="Arial" pitchFamily="34" charset="0"/>
                <a:hlinkClick r:id="rId7"/>
              </a:rPr>
              <a:t>http://www.ksde.org/</a:t>
            </a:r>
          </a:p>
          <a:p>
            <a:pPr algn="ctr"/>
            <a:r>
              <a:rPr lang="en-US" sz="2400" u="sng" dirty="0" err="1" smtClean="0">
                <a:solidFill>
                  <a:schemeClr val="accent6">
                    <a:lumMod val="50000"/>
                  </a:schemeClr>
                </a:solidFill>
                <a:latin typeface="Arial" pitchFamily="34" charset="0"/>
                <a:cs typeface="Arial" pitchFamily="34" charset="0"/>
                <a:hlinkClick r:id="rId7"/>
              </a:rPr>
              <a:t>Default.aspx?tabid</a:t>
            </a:r>
            <a:r>
              <a:rPr lang="en-US" sz="2400" u="sng" dirty="0" smtClean="0">
                <a:solidFill>
                  <a:schemeClr val="accent6">
                    <a:lumMod val="50000"/>
                  </a:schemeClr>
                </a:solidFill>
                <a:latin typeface="Arial" pitchFamily="34" charset="0"/>
                <a:cs typeface="Arial" pitchFamily="34" charset="0"/>
                <a:hlinkClick r:id="rId7"/>
              </a:rPr>
              <a:t>=165</a:t>
            </a:r>
            <a:r>
              <a:rPr lang="en-US" sz="2400" u="sng" dirty="0" smtClean="0">
                <a:solidFill>
                  <a:schemeClr val="accent6">
                    <a:lumMod val="50000"/>
                  </a:schemeClr>
                </a:solidFill>
                <a:latin typeface="Arial" pitchFamily="34" charset="0"/>
                <a:cs typeface="Arial" pitchFamily="34" charset="0"/>
              </a:rPr>
              <a:t> </a:t>
            </a:r>
            <a:endParaRPr lang="en-US" sz="2400" dirty="0">
              <a:solidFill>
                <a:schemeClr val="accent6">
                  <a:lumMod val="50000"/>
                </a:schemeClr>
              </a:solidFill>
              <a:latin typeface="Arial" pitchFamily="34" charset="0"/>
              <a:cs typeface="Arial" pitchFamily="34" charset="0"/>
            </a:endParaRPr>
          </a:p>
        </p:txBody>
      </p:sp>
      <p:pic>
        <p:nvPicPr>
          <p:cNvPr id="19" name="Picture 3"/>
          <p:cNvPicPr>
            <a:picLocks noChangeAspect="1" noChangeArrowheads="1"/>
          </p:cNvPicPr>
          <p:nvPr/>
        </p:nvPicPr>
        <p:blipFill>
          <a:blip r:embed="rId4" cstate="print"/>
          <a:srcRect/>
          <a:stretch>
            <a:fillRect/>
          </a:stretch>
        </p:blipFill>
        <p:spPr bwMode="auto">
          <a:xfrm>
            <a:off x="5562600" y="1524000"/>
            <a:ext cx="3124200" cy="4267200"/>
          </a:xfrm>
          <a:prstGeom prst="rect">
            <a:avLst/>
          </a:prstGeom>
          <a:noFill/>
          <a:ln w="9525">
            <a:noFill/>
            <a:miter lim="800000"/>
            <a:headEnd/>
            <a:tailEnd/>
          </a:ln>
          <a:effectLst/>
        </p:spPr>
      </p:pic>
      <p:pic>
        <p:nvPicPr>
          <p:cNvPr id="17" name="Picture 3"/>
          <p:cNvPicPr>
            <a:picLocks noChangeAspect="1" noChangeArrowheads="1"/>
          </p:cNvPicPr>
          <p:nvPr/>
        </p:nvPicPr>
        <p:blipFill>
          <a:blip r:embed="rId8" cstate="print"/>
          <a:srcRect/>
          <a:stretch>
            <a:fillRect/>
          </a:stretch>
        </p:blipFill>
        <p:spPr bwMode="auto">
          <a:xfrm>
            <a:off x="5762596" y="1752600"/>
            <a:ext cx="2771804" cy="3815080"/>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p:spPr>
      </p:pic>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29</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1430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20" name="Rectangle 2"/>
          <p:cNvSpPr txBox="1">
            <a:spLocks noChangeArrowheads="1"/>
          </p:cNvSpPr>
          <p:nvPr/>
        </p:nvSpPr>
        <p:spPr>
          <a:xfrm>
            <a:off x="762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What are rubrics?</a:t>
            </a:r>
            <a:endPar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endParaRPr>
          </a:p>
        </p:txBody>
      </p:sp>
      <p:sp>
        <p:nvSpPr>
          <p:cNvPr id="23" name="Rectangle 3"/>
          <p:cNvSpPr txBox="1">
            <a:spLocks noChangeArrowheads="1"/>
          </p:cNvSpPr>
          <p:nvPr/>
        </p:nvSpPr>
        <p:spPr>
          <a:xfrm>
            <a:off x="457200" y="2286000"/>
            <a:ext cx="7772400" cy="426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Rubrics are a guide to teaching and learning</a:t>
            </a: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342900" marR="0" lvl="0" indent="-3429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In general, “rubrics represent not only scoring tools, but more important, instructional illuminators.”  </a:t>
            </a:r>
          </a:p>
          <a:p>
            <a:pPr marL="742950" marR="0" lvl="1" indent="-285750"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–W. James </a:t>
            </a:r>
            <a:r>
              <a:rPr kumimoji="0" lang="en-US" sz="2800" b="0" i="0" u="none" strike="noStrike" kern="1200" cap="none" spc="0" normalizeH="0" baseline="0" noProof="0" dirty="0" err="1" smtClean="0">
                <a:ln>
                  <a:noFill/>
                </a:ln>
                <a:solidFill>
                  <a:schemeClr val="accent6">
                    <a:lumMod val="50000"/>
                  </a:schemeClr>
                </a:solidFill>
                <a:effectLst/>
                <a:uLnTx/>
                <a:uFillTx/>
                <a:latin typeface="Arial" pitchFamily="34" charset="0"/>
                <a:cs typeface="Arial" pitchFamily="34" charset="0"/>
              </a:rPr>
              <a:t>Popham</a:t>
            </a: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2" name="Title 1"/>
          <p:cNvSpPr>
            <a:spLocks noGrp="1"/>
          </p:cNvSpPr>
          <p:nvPr>
            <p:ph type="title"/>
          </p:nvPr>
        </p:nvSpPr>
        <p:spPr>
          <a:xfrm>
            <a:off x="1219200" y="228600"/>
            <a:ext cx="6705600" cy="1143000"/>
          </a:xfrm>
        </p:spPr>
        <p:txBody>
          <a:bodyPr>
            <a:noAutofit/>
          </a:bodyPr>
          <a:lstStyle/>
          <a:p>
            <a:r>
              <a:rPr lang="en-US" sz="3000" dirty="0" smtClean="0">
                <a:solidFill>
                  <a:schemeClr val="accent6">
                    <a:lumMod val="50000"/>
                  </a:schemeClr>
                </a:solidFill>
                <a:latin typeface="Arial" pitchFamily="34" charset="0"/>
                <a:cs typeface="Arial" pitchFamily="34" charset="0"/>
              </a:rPr>
              <a:t>Step five: Identify student </a:t>
            </a:r>
            <a:br>
              <a:rPr lang="en-US" sz="3000" dirty="0" smtClean="0">
                <a:solidFill>
                  <a:schemeClr val="accent6">
                    <a:lumMod val="50000"/>
                  </a:schemeClr>
                </a:solidFill>
                <a:latin typeface="Arial" pitchFamily="34" charset="0"/>
                <a:cs typeface="Arial" pitchFamily="34" charset="0"/>
              </a:rPr>
            </a:br>
            <a:r>
              <a:rPr lang="en-US" sz="3000" dirty="0" smtClean="0">
                <a:solidFill>
                  <a:schemeClr val="accent6">
                    <a:lumMod val="50000"/>
                  </a:schemeClr>
                </a:solidFill>
                <a:latin typeface="Arial" pitchFamily="34" charset="0"/>
                <a:cs typeface="Arial" pitchFamily="34" charset="0"/>
              </a:rPr>
              <a:t>samples that show evaluative criteria</a:t>
            </a:r>
            <a:endParaRPr lang="en-US" sz="3000" dirty="0">
              <a:solidFill>
                <a:schemeClr val="accent6">
                  <a:lumMod val="50000"/>
                </a:schemeClr>
              </a:solidFill>
              <a:latin typeface="Arial" pitchFamily="34" charset="0"/>
              <a:cs typeface="Arial" pitchFamily="34" charset="0"/>
            </a:endParaRPr>
          </a:p>
        </p:txBody>
      </p:sp>
      <p:pic>
        <p:nvPicPr>
          <p:cNvPr id="16" name="Picture 2"/>
          <p:cNvPicPr>
            <a:picLocks noChangeAspect="1" noChangeArrowheads="1"/>
          </p:cNvPicPr>
          <p:nvPr/>
        </p:nvPicPr>
        <p:blipFill>
          <a:blip r:embed="rId5" cstate="print"/>
          <a:srcRect/>
          <a:stretch>
            <a:fillRect/>
          </a:stretch>
        </p:blipFill>
        <p:spPr bwMode="auto">
          <a:xfrm>
            <a:off x="5562600" y="1676400"/>
            <a:ext cx="3200400" cy="4191000"/>
          </a:xfrm>
          <a:prstGeom prst="rect">
            <a:avLst/>
          </a:prstGeom>
          <a:noFill/>
          <a:ln w="9525">
            <a:noFill/>
            <a:miter lim="800000"/>
            <a:headEnd/>
            <a:tailEnd/>
          </a:ln>
          <a:effectLst/>
        </p:spPr>
      </p:pic>
      <p:pic>
        <p:nvPicPr>
          <p:cNvPr id="14" name="Picture 2"/>
          <p:cNvPicPr>
            <a:picLocks noChangeAspect="1" noChangeArrowheads="1"/>
          </p:cNvPicPr>
          <p:nvPr/>
        </p:nvPicPr>
        <p:blipFill>
          <a:blip r:embed="rId8" cstate="print"/>
          <a:srcRect/>
          <a:stretch>
            <a:fillRect/>
          </a:stretch>
        </p:blipFill>
        <p:spPr bwMode="auto">
          <a:xfrm>
            <a:off x="5715000" y="1828800"/>
            <a:ext cx="2895600" cy="3839256"/>
          </a:xfrm>
          <a:prstGeom prst="rect">
            <a:avLst/>
          </a:prstGeom>
          <a:noFill/>
          <a:ln w="9525">
            <a:noFill/>
            <a:miter lim="800000"/>
            <a:headEnd/>
            <a:tailEnd/>
          </a:ln>
        </p:spPr>
      </p:pic>
      <p:sp>
        <p:nvSpPr>
          <p:cNvPr id="18" name="Content Placeholder 2"/>
          <p:cNvSpPr>
            <a:spLocks noGrp="1"/>
          </p:cNvSpPr>
          <p:nvPr>
            <p:ph idx="1"/>
          </p:nvPr>
        </p:nvSpPr>
        <p:spPr>
          <a:xfrm>
            <a:off x="228600" y="1905000"/>
            <a:ext cx="5181600" cy="5105400"/>
          </a:xfrm>
        </p:spPr>
        <p:txBody>
          <a:bodyPr>
            <a:normAutofit/>
          </a:bodyPr>
          <a:lstStyle/>
          <a:p>
            <a:r>
              <a:rPr lang="en-US" sz="2800" dirty="0" smtClean="0">
                <a:solidFill>
                  <a:schemeClr val="accent6">
                    <a:lumMod val="50000"/>
                  </a:schemeClr>
                </a:solidFill>
                <a:latin typeface="Arial" pitchFamily="34" charset="0"/>
                <a:cs typeface="Arial" pitchFamily="34" charset="0"/>
              </a:rPr>
              <a:t>After the traits have been defined, find samples of student performance that show each evaluative criterion 1, 2, 3, and 4 </a:t>
            </a:r>
          </a:p>
          <a:p>
            <a:pPr>
              <a:buNone/>
            </a:pPr>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These samples are going to become “exemplars”</a:t>
            </a:r>
          </a:p>
        </p:txBody>
      </p:sp>
      <p:sp>
        <p:nvSpPr>
          <p:cNvPr id="17" name="TextBox 16"/>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30</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228600" y="228600"/>
            <a:ext cx="8686800" cy="1143000"/>
          </a:xfrm>
        </p:spPr>
        <p:txBody>
          <a:bodyPr>
            <a:noAutofit/>
          </a:bodyPr>
          <a:lstStyle/>
          <a:p>
            <a:pPr eaLnBrk="1" hangingPunct="1"/>
            <a:r>
              <a:rPr lang="en-US" sz="3500" dirty="0" smtClean="0">
                <a:solidFill>
                  <a:schemeClr val="accent6">
                    <a:lumMod val="50000"/>
                  </a:schemeClr>
                </a:solidFill>
                <a:latin typeface="Arial" pitchFamily="34" charset="0"/>
                <a:cs typeface="Arial" pitchFamily="34" charset="0"/>
              </a:rPr>
              <a:t>Step six: Write descriptors </a:t>
            </a:r>
            <a:br>
              <a:rPr lang="en-US" sz="3500" dirty="0" smtClean="0">
                <a:solidFill>
                  <a:schemeClr val="accent6">
                    <a:lumMod val="50000"/>
                  </a:schemeClr>
                </a:solidFill>
                <a:latin typeface="Arial" pitchFamily="34" charset="0"/>
                <a:cs typeface="Arial" pitchFamily="34" charset="0"/>
              </a:rPr>
            </a:br>
            <a:r>
              <a:rPr lang="en-US" sz="3500" dirty="0" smtClean="0">
                <a:solidFill>
                  <a:schemeClr val="accent6">
                    <a:lumMod val="50000"/>
                  </a:schemeClr>
                </a:solidFill>
                <a:latin typeface="Arial" pitchFamily="34" charset="0"/>
                <a:cs typeface="Arial" pitchFamily="34" charset="0"/>
              </a:rPr>
              <a:t>for each performance level </a:t>
            </a:r>
          </a:p>
        </p:txBody>
      </p:sp>
      <p:sp>
        <p:nvSpPr>
          <p:cNvPr id="12" name="Content Placeholder 2"/>
          <p:cNvSpPr>
            <a:spLocks noGrp="1"/>
          </p:cNvSpPr>
          <p:nvPr>
            <p:ph idx="1"/>
          </p:nvPr>
        </p:nvSpPr>
        <p:spPr>
          <a:xfrm>
            <a:off x="457200" y="1752600"/>
            <a:ext cx="8305800" cy="4267200"/>
          </a:xfrm>
        </p:spPr>
        <p:txBody>
          <a:bodyPr>
            <a:normAutofit/>
          </a:bodyPr>
          <a:lstStyle/>
          <a:p>
            <a:pPr>
              <a:buNone/>
            </a:pPr>
            <a:r>
              <a:rPr lang="en-US" sz="2700" dirty="0" smtClean="0">
                <a:solidFill>
                  <a:schemeClr val="accent6">
                    <a:lumMod val="50000"/>
                  </a:schemeClr>
                </a:solidFill>
                <a:latin typeface="Arial" pitchFamily="34" charset="0"/>
                <a:cs typeface="Arial" pitchFamily="34" charset="0"/>
              </a:rPr>
              <a:t>	This is the highest evaluative criterion of the trait </a:t>
            </a:r>
            <a:r>
              <a:rPr lang="en-US" sz="2700" i="1" dirty="0" smtClean="0">
                <a:solidFill>
                  <a:schemeClr val="accent6">
                    <a:lumMod val="50000"/>
                  </a:schemeClr>
                </a:solidFill>
                <a:latin typeface="Arial" pitchFamily="34" charset="0"/>
                <a:cs typeface="Arial" pitchFamily="34" charset="0"/>
              </a:rPr>
              <a:t>Technology Problem-Solving and Decision Making:</a:t>
            </a:r>
          </a:p>
          <a:p>
            <a:endParaRPr lang="en-US" sz="2700" i="1" dirty="0" smtClean="0">
              <a:solidFill>
                <a:schemeClr val="accent6">
                  <a:lumMod val="50000"/>
                </a:schemeClr>
              </a:solidFill>
              <a:latin typeface="Arial" pitchFamily="34" charset="0"/>
              <a:cs typeface="Arial" pitchFamily="34" charset="0"/>
            </a:endParaRPr>
          </a:p>
          <a:p>
            <a:pPr>
              <a:buNone/>
            </a:pPr>
            <a:r>
              <a:rPr lang="en-US" sz="2700" b="1" i="1" dirty="0" smtClean="0">
                <a:solidFill>
                  <a:schemeClr val="accent6">
                    <a:lumMod val="50000"/>
                  </a:schemeClr>
                </a:solidFill>
                <a:latin typeface="Arial" pitchFamily="34" charset="0"/>
                <a:cs typeface="Arial" pitchFamily="34" charset="0"/>
              </a:rPr>
              <a:t>   Students develop strategies for use of data analyses, models, and simulations to make specific decisions regarding a course of action for solving real-world problems</a:t>
            </a:r>
          </a:p>
          <a:p>
            <a:pPr>
              <a:buNone/>
            </a:pPr>
            <a:endParaRPr lang="en-US" sz="2700" b="1" i="1" dirty="0" smtClean="0">
              <a:solidFill>
                <a:schemeClr val="accent6">
                  <a:lumMod val="50000"/>
                </a:schemeClr>
              </a:solidFill>
              <a:latin typeface="Arial" pitchFamily="34" charset="0"/>
              <a:cs typeface="Arial" pitchFamily="34" charset="0"/>
            </a:endParaRPr>
          </a:p>
          <a:p>
            <a:pPr lvl="1"/>
            <a:r>
              <a:rPr lang="en-US" sz="1400" dirty="0" smtClean="0">
                <a:solidFill>
                  <a:schemeClr val="accent6">
                    <a:lumMod val="50000"/>
                  </a:schemeClr>
                </a:solidFill>
                <a:latin typeface="Arial" pitchFamily="34" charset="0"/>
                <a:cs typeface="Arial" pitchFamily="34" charset="0"/>
              </a:rPr>
              <a:t>From: </a:t>
            </a:r>
            <a:r>
              <a:rPr lang="en-US" sz="1400" u="sng" dirty="0" smtClean="0">
                <a:solidFill>
                  <a:schemeClr val="accent6">
                    <a:lumMod val="50000"/>
                  </a:schemeClr>
                </a:solidFill>
                <a:latin typeface="Arial" pitchFamily="34" charset="0"/>
                <a:cs typeface="Arial" pitchFamily="34" charset="0"/>
              </a:rPr>
              <a:t>Resources for Student Assessment</a:t>
            </a:r>
            <a:r>
              <a:rPr lang="en-US" sz="1400" dirty="0" smtClean="0">
                <a:solidFill>
                  <a:schemeClr val="accent6">
                    <a:lumMod val="50000"/>
                  </a:schemeClr>
                </a:solidFill>
                <a:latin typeface="Arial" pitchFamily="34" charset="0"/>
                <a:cs typeface="Arial" pitchFamily="34" charset="0"/>
              </a:rPr>
              <a:t>. By M. G. Kelly and Jon Haber, International Society for Technology in Education, Eugene, OR.</a:t>
            </a:r>
            <a:endParaRPr lang="en-US" sz="14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31</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533400" y="228600"/>
            <a:ext cx="8229600" cy="1143000"/>
          </a:xfrm>
        </p:spPr>
        <p:txBody>
          <a:bodyPr>
            <a:noAutofit/>
          </a:bodyPr>
          <a:lstStyle/>
          <a:p>
            <a:r>
              <a:rPr lang="en-US" sz="3600" dirty="0" smtClean="0">
                <a:solidFill>
                  <a:schemeClr val="accent6">
                    <a:lumMod val="50000"/>
                  </a:schemeClr>
                </a:solidFill>
                <a:latin typeface="Arial" pitchFamily="34" charset="0"/>
                <a:cs typeface="Arial" pitchFamily="34" charset="0"/>
              </a:rPr>
              <a:t>Step seven: Establish validity</a:t>
            </a:r>
          </a:p>
        </p:txBody>
      </p:sp>
      <p:sp>
        <p:nvSpPr>
          <p:cNvPr id="12" name="Content Placeholder 2"/>
          <p:cNvSpPr>
            <a:spLocks noGrp="1"/>
          </p:cNvSpPr>
          <p:nvPr>
            <p:ph idx="1"/>
          </p:nvPr>
        </p:nvSpPr>
        <p:spPr>
          <a:xfrm>
            <a:off x="381000" y="2362200"/>
            <a:ext cx="3733800" cy="3048000"/>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Rate the samples and share results</a:t>
            </a:r>
          </a:p>
          <a:p>
            <a:pPr>
              <a:buNone/>
            </a:pPr>
            <a:endParaRPr lang="en-US" sz="2800" dirty="0" smtClean="0">
              <a:solidFill>
                <a:schemeClr val="accent6">
                  <a:lumMod val="50000"/>
                </a:schemeClr>
              </a:solidFill>
              <a:latin typeface="Arial" pitchFamily="34" charset="0"/>
              <a:cs typeface="Arial" pitchFamily="34" charset="0"/>
            </a:endParaRPr>
          </a:p>
          <a:p>
            <a:pPr>
              <a:buNone/>
            </a:pPr>
            <a:r>
              <a:rPr lang="en-US" sz="2800" dirty="0" smtClean="0">
                <a:solidFill>
                  <a:schemeClr val="accent6">
                    <a:lumMod val="50000"/>
                  </a:schemeClr>
                </a:solidFill>
                <a:latin typeface="Arial" pitchFamily="34" charset="0"/>
                <a:cs typeface="Arial" pitchFamily="34" charset="0"/>
              </a:rPr>
              <a:t>	This helps establish the rubric’s validity. </a:t>
            </a:r>
            <a:endParaRPr lang="en-US" sz="2800" dirty="0">
              <a:solidFill>
                <a:schemeClr val="accent6">
                  <a:lumMod val="50000"/>
                </a:schemeClr>
              </a:solidFill>
              <a:latin typeface="Arial" pitchFamily="34" charset="0"/>
              <a:cs typeface="Arial" pitchFamily="34" charset="0"/>
            </a:endParaRPr>
          </a:p>
        </p:txBody>
      </p:sp>
      <p:pic>
        <p:nvPicPr>
          <p:cNvPr id="16" name="Picture 3"/>
          <p:cNvPicPr>
            <a:picLocks noChangeAspect="1" noChangeArrowheads="1"/>
          </p:cNvPicPr>
          <p:nvPr/>
        </p:nvPicPr>
        <p:blipFill>
          <a:blip r:embed="rId8" cstate="print"/>
          <a:srcRect/>
          <a:stretch>
            <a:fillRect/>
          </a:stretch>
        </p:blipFill>
        <p:spPr bwMode="auto">
          <a:xfrm>
            <a:off x="4343400" y="2133600"/>
            <a:ext cx="4419600" cy="3048000"/>
          </a:xfrm>
          <a:prstGeom prst="rect">
            <a:avLst/>
          </a:prstGeom>
          <a:noFill/>
          <a:ln w="9525">
            <a:noFill/>
            <a:miter lim="800000"/>
            <a:headEnd/>
            <a:tailEnd/>
          </a:ln>
          <a:effectLst/>
        </p:spPr>
      </p:pic>
      <p:pic>
        <p:nvPicPr>
          <p:cNvPr id="14" name="rg_hi" descr="ANd9GcT3Tj_e3VcEs9dModofLT4qmy5YtkIBTRl51_X2QUr8D7gVaWRciw">
            <a:hlinkClick r:id="rId9"/>
          </p:cNvPr>
          <p:cNvPicPr>
            <a:picLocks noChangeAspect="1" noChangeArrowheads="1"/>
          </p:cNvPicPr>
          <p:nvPr/>
        </p:nvPicPr>
        <p:blipFill>
          <a:blip r:embed="rId10" cstate="print"/>
          <a:srcRect/>
          <a:stretch>
            <a:fillRect/>
          </a:stretch>
        </p:blipFill>
        <p:spPr bwMode="auto">
          <a:xfrm>
            <a:off x="4495800" y="2286000"/>
            <a:ext cx="4114800" cy="2743200"/>
          </a:xfrm>
          <a:prstGeom prst="rect">
            <a:avLst/>
          </a:prstGeom>
          <a:noFill/>
          <a:ln w="9525">
            <a:noFill/>
            <a:miter lim="800000"/>
            <a:headEnd/>
            <a:tailEnd/>
          </a:ln>
        </p:spPr>
      </p:pic>
      <p:sp>
        <p:nvSpPr>
          <p:cNvPr id="17" name="TextBox 16"/>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32</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152400"/>
            <a:ext cx="8229600" cy="1143000"/>
          </a:xfrm>
        </p:spPr>
        <p:txBody>
          <a:bodyPr>
            <a:noAutofit/>
          </a:bodyPr>
          <a:lstStyle/>
          <a:p>
            <a:pPr eaLnBrk="1" hangingPunct="1"/>
            <a:r>
              <a:rPr lang="en-US" sz="3200" dirty="0" smtClean="0">
                <a:solidFill>
                  <a:schemeClr val="accent6">
                    <a:lumMod val="50000"/>
                  </a:schemeClr>
                </a:solidFill>
                <a:latin typeface="Arial" pitchFamily="34" charset="0"/>
                <a:cs typeface="Arial" pitchFamily="34" charset="0"/>
              </a:rPr>
              <a:t>Step eight: Establish reliability</a:t>
            </a:r>
          </a:p>
        </p:txBody>
      </p:sp>
      <p:sp>
        <p:nvSpPr>
          <p:cNvPr id="12" name="Content Placeholder 2"/>
          <p:cNvSpPr>
            <a:spLocks noGrp="1"/>
          </p:cNvSpPr>
          <p:nvPr>
            <p:ph idx="1"/>
          </p:nvPr>
        </p:nvSpPr>
        <p:spPr>
          <a:xfrm>
            <a:off x="609600" y="2057400"/>
            <a:ext cx="7467600" cy="3276600"/>
          </a:xfrm>
        </p:spPr>
        <p:txBody>
          <a:bodyPr>
            <a:normAutofit lnSpcReduction="10000"/>
          </a:bodyPr>
          <a:lstStyle/>
          <a:p>
            <a:pPr>
              <a:buNone/>
            </a:pPr>
            <a:r>
              <a:rPr lang="en-US" sz="2800" dirty="0" smtClean="0">
                <a:solidFill>
                  <a:schemeClr val="accent6">
                    <a:lumMod val="50000"/>
                  </a:schemeClr>
                </a:solidFill>
                <a:latin typeface="Arial" pitchFamily="34" charset="0"/>
                <a:cs typeface="Arial" pitchFamily="34" charset="0"/>
              </a:rPr>
              <a:t>	Re-rate the student work using the new rubric and exemplars</a:t>
            </a:r>
          </a:p>
          <a:p>
            <a:pPr>
              <a:buNone/>
            </a:pPr>
            <a:endParaRPr lang="en-US" sz="2800" dirty="0" smtClean="0">
              <a:solidFill>
                <a:schemeClr val="accent6">
                  <a:lumMod val="50000"/>
                </a:schemeClr>
              </a:solidFill>
              <a:latin typeface="Arial" pitchFamily="34" charset="0"/>
              <a:cs typeface="Arial" pitchFamily="34" charset="0"/>
            </a:endParaRPr>
          </a:p>
          <a:p>
            <a:pPr>
              <a:buNone/>
            </a:pPr>
            <a:r>
              <a:rPr lang="en-US" sz="2800" dirty="0" smtClean="0">
                <a:solidFill>
                  <a:schemeClr val="accent6">
                    <a:lumMod val="50000"/>
                  </a:schemeClr>
                </a:solidFill>
                <a:latin typeface="Arial" pitchFamily="34" charset="0"/>
                <a:cs typeface="Arial" pitchFamily="34" charset="0"/>
              </a:rPr>
              <a:t>	address the consistency of the Rubric</a:t>
            </a:r>
          </a:p>
          <a:p>
            <a:pPr>
              <a:buNone/>
            </a:pPr>
            <a:endParaRPr lang="en-US" sz="2800" dirty="0" smtClean="0">
              <a:solidFill>
                <a:schemeClr val="accent6">
                  <a:lumMod val="50000"/>
                </a:schemeClr>
              </a:solidFill>
              <a:latin typeface="Arial" pitchFamily="34" charset="0"/>
              <a:cs typeface="Arial" pitchFamily="34" charset="0"/>
            </a:endParaRPr>
          </a:p>
          <a:p>
            <a:pPr>
              <a:buNone/>
            </a:pPr>
            <a:r>
              <a:rPr lang="en-US" sz="2800" dirty="0" smtClean="0">
                <a:solidFill>
                  <a:schemeClr val="accent6">
                    <a:lumMod val="50000"/>
                  </a:schemeClr>
                </a:solidFill>
                <a:latin typeface="Arial" pitchFamily="34" charset="0"/>
                <a:cs typeface="Arial" pitchFamily="34" charset="0"/>
              </a:rPr>
              <a:t>	This process helps establish the </a:t>
            </a:r>
          </a:p>
          <a:p>
            <a:pPr>
              <a:buNone/>
            </a:pPr>
            <a:r>
              <a:rPr lang="en-US" sz="2800" dirty="0" smtClean="0">
                <a:solidFill>
                  <a:schemeClr val="accent6">
                    <a:lumMod val="50000"/>
                  </a:schemeClr>
                </a:solidFill>
                <a:latin typeface="Arial" pitchFamily="34" charset="0"/>
                <a:cs typeface="Arial" pitchFamily="34" charset="0"/>
              </a:rPr>
              <a:t>	rubric’s reliability</a:t>
            </a:r>
          </a:p>
          <a:p>
            <a:endParaRPr lang="en-US" sz="28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33</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Autofit/>
          </a:bodyPr>
          <a:lstStyle/>
          <a:p>
            <a:pPr eaLnBrk="1" hangingPunct="1"/>
            <a:r>
              <a:rPr lang="en-US" sz="3600" dirty="0" smtClean="0">
                <a:solidFill>
                  <a:schemeClr val="accent6">
                    <a:lumMod val="50000"/>
                  </a:schemeClr>
                </a:solidFill>
                <a:latin typeface="Arial" pitchFamily="34" charset="0"/>
                <a:cs typeface="Arial" pitchFamily="34" charset="0"/>
              </a:rPr>
              <a:t>Step nine: Continuously refine</a:t>
            </a:r>
          </a:p>
        </p:txBody>
      </p:sp>
      <p:sp>
        <p:nvSpPr>
          <p:cNvPr id="17" name="Content Placeholder 2"/>
          <p:cNvSpPr>
            <a:spLocks noGrp="1"/>
          </p:cNvSpPr>
          <p:nvPr>
            <p:ph idx="1"/>
          </p:nvPr>
        </p:nvSpPr>
        <p:spPr>
          <a:xfrm>
            <a:off x="152400" y="1828800"/>
            <a:ext cx="4114800" cy="4114800"/>
          </a:xfrm>
        </p:spPr>
        <p:txBody>
          <a:bodyPr>
            <a:normAutofit fontScale="92500" lnSpcReduction="10000"/>
          </a:bodyPr>
          <a:lstStyle/>
          <a:p>
            <a:pPr>
              <a:buNone/>
            </a:pPr>
            <a:r>
              <a:rPr lang="en-US" sz="2400" dirty="0" smtClean="0">
                <a:solidFill>
                  <a:schemeClr val="accent6">
                    <a:lumMod val="50000"/>
                  </a:schemeClr>
                </a:solidFill>
                <a:latin typeface="Arial" pitchFamily="34" charset="0"/>
                <a:cs typeface="Arial" pitchFamily="34" charset="0"/>
              </a:rPr>
              <a:t>	Use the rubric and revise, revise, revise</a:t>
            </a:r>
          </a:p>
          <a:p>
            <a:pPr>
              <a:buNone/>
            </a:pPr>
            <a:endParaRPr lang="en-US" sz="2400" dirty="0" smtClean="0">
              <a:solidFill>
                <a:schemeClr val="accent6">
                  <a:lumMod val="50000"/>
                </a:schemeClr>
              </a:solidFill>
              <a:latin typeface="Arial" pitchFamily="34" charset="0"/>
              <a:cs typeface="Arial" pitchFamily="34" charset="0"/>
            </a:endParaRPr>
          </a:p>
          <a:p>
            <a:pPr>
              <a:buNone/>
            </a:pPr>
            <a:r>
              <a:rPr lang="en-US" sz="2400" dirty="0" smtClean="0">
                <a:solidFill>
                  <a:schemeClr val="accent6">
                    <a:lumMod val="50000"/>
                  </a:schemeClr>
                </a:solidFill>
                <a:latin typeface="Arial" pitchFamily="34" charset="0"/>
                <a:cs typeface="Arial" pitchFamily="34" charset="0"/>
              </a:rPr>
              <a:t>	Rubrics and the criteria in them evolve with use</a:t>
            </a:r>
          </a:p>
          <a:p>
            <a:pPr>
              <a:buNone/>
            </a:pPr>
            <a:endParaRPr lang="en-US" sz="2400" dirty="0" smtClean="0">
              <a:solidFill>
                <a:schemeClr val="accent6">
                  <a:lumMod val="50000"/>
                </a:schemeClr>
              </a:solidFill>
              <a:latin typeface="Arial" pitchFamily="34" charset="0"/>
              <a:cs typeface="Arial" pitchFamily="34" charset="0"/>
            </a:endParaRPr>
          </a:p>
          <a:p>
            <a:pPr>
              <a:buNone/>
            </a:pPr>
            <a:r>
              <a:rPr lang="en-US" sz="2400" dirty="0" smtClean="0">
                <a:solidFill>
                  <a:schemeClr val="accent6">
                    <a:lumMod val="50000"/>
                  </a:schemeClr>
                </a:solidFill>
                <a:latin typeface="Arial" pitchFamily="34" charset="0"/>
                <a:cs typeface="Arial" pitchFamily="34" charset="0"/>
              </a:rPr>
              <a:t>	As you revise, don’t be afraid to let students help</a:t>
            </a:r>
          </a:p>
          <a:p>
            <a:pPr>
              <a:buNone/>
            </a:pPr>
            <a:endParaRPr lang="en-US" sz="2400" dirty="0" smtClean="0">
              <a:solidFill>
                <a:schemeClr val="accent6">
                  <a:lumMod val="50000"/>
                </a:schemeClr>
              </a:solidFill>
              <a:latin typeface="Arial" pitchFamily="34" charset="0"/>
              <a:cs typeface="Arial" pitchFamily="34" charset="0"/>
            </a:endParaRPr>
          </a:p>
          <a:p>
            <a:pPr>
              <a:buNone/>
            </a:pPr>
            <a:r>
              <a:rPr lang="en-US" sz="2400" dirty="0" smtClean="0">
                <a:solidFill>
                  <a:schemeClr val="accent6">
                    <a:lumMod val="50000"/>
                  </a:schemeClr>
                </a:solidFill>
                <a:latin typeface="Arial" pitchFamily="34" charset="0"/>
                <a:cs typeface="Arial" pitchFamily="34" charset="0"/>
              </a:rPr>
              <a:t>	This process helps establish the rubric’s reliability</a:t>
            </a:r>
          </a:p>
          <a:p>
            <a:endParaRPr lang="en-US" sz="2400" dirty="0" smtClean="0"/>
          </a:p>
          <a:p>
            <a:endParaRPr lang="en-US" sz="2400" dirty="0">
              <a:solidFill>
                <a:schemeClr val="accent6">
                  <a:lumMod val="50000"/>
                </a:schemeClr>
              </a:solidFill>
              <a:latin typeface="Arial" pitchFamily="34" charset="0"/>
              <a:cs typeface="Arial" pitchFamily="34" charset="0"/>
            </a:endParaRPr>
          </a:p>
        </p:txBody>
      </p:sp>
      <p:pic>
        <p:nvPicPr>
          <p:cNvPr id="18" name="Picture 3"/>
          <p:cNvPicPr>
            <a:picLocks noChangeAspect="1" noChangeArrowheads="1"/>
          </p:cNvPicPr>
          <p:nvPr/>
        </p:nvPicPr>
        <p:blipFill>
          <a:blip r:embed="rId8" cstate="print"/>
          <a:srcRect/>
          <a:stretch>
            <a:fillRect/>
          </a:stretch>
        </p:blipFill>
        <p:spPr bwMode="auto">
          <a:xfrm>
            <a:off x="4343400" y="2057400"/>
            <a:ext cx="4495800" cy="3124200"/>
          </a:xfrm>
          <a:prstGeom prst="rect">
            <a:avLst/>
          </a:prstGeom>
          <a:noFill/>
          <a:ln w="9525">
            <a:noFill/>
            <a:miter lim="800000"/>
            <a:headEnd/>
            <a:tailEnd/>
          </a:ln>
          <a:effectLst/>
        </p:spPr>
      </p:pic>
      <p:pic>
        <p:nvPicPr>
          <p:cNvPr id="12" name="Picture 2" descr="MP900439545[1]"/>
          <p:cNvPicPr>
            <a:picLocks noChangeAspect="1" noChangeArrowheads="1"/>
          </p:cNvPicPr>
          <p:nvPr/>
        </p:nvPicPr>
        <p:blipFill>
          <a:blip r:embed="rId9" cstate="print"/>
          <a:srcRect/>
          <a:stretch>
            <a:fillRect/>
          </a:stretch>
        </p:blipFill>
        <p:spPr bwMode="auto">
          <a:xfrm>
            <a:off x="4572000" y="2253414"/>
            <a:ext cx="4058771" cy="2723649"/>
          </a:xfrm>
          <a:prstGeom prst="rect">
            <a:avLst/>
          </a:prstGeom>
          <a:noFill/>
          <a:ln w="9525">
            <a:noFill/>
            <a:miter lim="800000"/>
            <a:headEnd/>
            <a:tailEnd/>
          </a:ln>
        </p:spPr>
      </p:pic>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34</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Rectangle 2"/>
          <p:cNvSpPr txBox="1">
            <a:spLocks noChangeArrowheads="1"/>
          </p:cNvSpPr>
          <p:nvPr/>
        </p:nvSpPr>
        <p:spPr>
          <a:xfrm>
            <a:off x="3810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Activity Four</a:t>
            </a:r>
          </a:p>
        </p:txBody>
      </p:sp>
      <p:sp>
        <p:nvSpPr>
          <p:cNvPr id="20" name="Rectangle 3"/>
          <p:cNvSpPr txBox="1">
            <a:spLocks noChangeArrowheads="1"/>
          </p:cNvSpPr>
          <p:nvPr/>
        </p:nvSpPr>
        <p:spPr>
          <a:xfrm>
            <a:off x="4343400" y="2590800"/>
            <a:ext cx="4191000" cy="2209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complete the nine steps in  Activity Four: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How are rubrics developed?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sng"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35</a:t>
            </a:r>
            <a:endParaRPr lang="en-US" sz="1200" dirty="0">
              <a:solidFill>
                <a:schemeClr val="accent6">
                  <a:lumMod val="50000"/>
                </a:schemeClr>
              </a:solidFill>
              <a:latin typeface="Arial" pitchFamily="34" charset="0"/>
              <a:cs typeface="Arial" pitchFamily="34" charset="0"/>
            </a:endParaRPr>
          </a:p>
        </p:txBody>
      </p:sp>
      <p:pic>
        <p:nvPicPr>
          <p:cNvPr id="15" name="Picture 2"/>
          <p:cNvPicPr>
            <a:picLocks noChangeAspect="1" noChangeArrowheads="1"/>
          </p:cNvPicPr>
          <p:nvPr/>
        </p:nvPicPr>
        <p:blipFill>
          <a:blip r:embed="rId6" cstate="print"/>
          <a:srcRect/>
          <a:stretch>
            <a:fillRect/>
          </a:stretch>
        </p:blipFill>
        <p:spPr bwMode="auto">
          <a:xfrm>
            <a:off x="1219200" y="2209800"/>
            <a:ext cx="2590800" cy="2819400"/>
          </a:xfrm>
          <a:prstGeom prst="rect">
            <a:avLst/>
          </a:prstGeom>
          <a:noFill/>
          <a:ln w="9525">
            <a:noFill/>
            <a:miter lim="800000"/>
            <a:headEnd/>
            <a:tailEnd/>
          </a:ln>
          <a:effectLst/>
        </p:spPr>
      </p:pic>
      <p:sp>
        <p:nvSpPr>
          <p:cNvPr id="17" name="Rectangle 16"/>
          <p:cNvSpPr/>
          <p:nvPr/>
        </p:nvSpPr>
        <p:spPr>
          <a:xfrm>
            <a:off x="1447800" y="24384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8800" y="22098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4</a:t>
            </a:r>
            <a:endParaRPr lang="en-US"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7" name="Rectangle 2"/>
          <p:cNvSpPr>
            <a:spLocks noGrp="1" noChangeArrowheads="1"/>
          </p:cNvSpPr>
          <p:nvPr>
            <p:ph type="title"/>
          </p:nvPr>
        </p:nvSpPr>
        <p:spPr>
          <a:xfrm>
            <a:off x="3810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What is a quality rubric?</a:t>
            </a:r>
          </a:p>
        </p:txBody>
      </p:sp>
      <p:sp>
        <p:nvSpPr>
          <p:cNvPr id="18" name="Content Placeholder 2"/>
          <p:cNvSpPr>
            <a:spLocks noGrp="1"/>
          </p:cNvSpPr>
          <p:nvPr>
            <p:ph idx="1"/>
          </p:nvPr>
        </p:nvSpPr>
        <p:spPr>
          <a:xfrm>
            <a:off x="838200" y="2789237"/>
            <a:ext cx="7315200" cy="2620963"/>
          </a:xfrm>
        </p:spPr>
        <p:txBody>
          <a:bodyPr>
            <a:normAutofit/>
          </a:bodyPr>
          <a:lstStyle/>
          <a:p>
            <a:pPr>
              <a:buNone/>
            </a:pPr>
            <a:r>
              <a:rPr lang="en-US" sz="2800" dirty="0" smtClean="0">
                <a:solidFill>
                  <a:schemeClr val="accent6">
                    <a:lumMod val="50000"/>
                  </a:schemeClr>
                </a:solidFill>
                <a:latin typeface="Arial" pitchFamily="34" charset="0"/>
                <a:cs typeface="Arial" pitchFamily="34" charset="0"/>
              </a:rPr>
              <a:t>	Choosing which rubrics are worth using and which are not requires discrimination</a:t>
            </a:r>
          </a:p>
          <a:p>
            <a:pPr>
              <a:buNone/>
            </a:pPr>
            <a:endParaRPr lang="en-US" dirty="0"/>
          </a:p>
        </p:txBody>
      </p:sp>
      <p:sp>
        <p:nvSpPr>
          <p:cNvPr id="20" name="TextBox 19"/>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36</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9" name="Rectangle 2"/>
          <p:cNvSpPr>
            <a:spLocks noGrp="1" noChangeArrowheads="1"/>
          </p:cNvSpPr>
          <p:nvPr>
            <p:ph type="title"/>
          </p:nvPr>
        </p:nvSpPr>
        <p:spPr>
          <a:xfrm>
            <a:off x="4572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Popham’s Rubric for Rubrics</a:t>
            </a:r>
          </a:p>
        </p:txBody>
      </p:sp>
      <p:sp>
        <p:nvSpPr>
          <p:cNvPr id="20" name="Content Placeholder 2"/>
          <p:cNvSpPr>
            <a:spLocks noGrp="1"/>
          </p:cNvSpPr>
          <p:nvPr>
            <p:ph idx="1"/>
          </p:nvPr>
        </p:nvSpPr>
        <p:spPr>
          <a:xfrm>
            <a:off x="533400" y="1600200"/>
            <a:ext cx="7315200" cy="4525963"/>
          </a:xfrm>
        </p:spPr>
        <p:txBody>
          <a:bodyPr>
            <a:normAutofit lnSpcReduction="10000"/>
          </a:bodyPr>
          <a:lstStyle/>
          <a:p>
            <a:pPr>
              <a:buNone/>
            </a:pPr>
            <a:r>
              <a:rPr lang="en-US" sz="2800" dirty="0" smtClean="0">
                <a:solidFill>
                  <a:schemeClr val="accent6">
                    <a:lumMod val="50000"/>
                  </a:schemeClr>
                </a:solidFill>
                <a:latin typeface="Arial" pitchFamily="34" charset="0"/>
                <a:cs typeface="Arial" pitchFamily="34" charset="0"/>
              </a:rPr>
              <a:t>Four essential components:</a:t>
            </a:r>
          </a:p>
          <a:p>
            <a:pPr>
              <a:buNone/>
            </a:pPr>
            <a:endParaRPr lang="en-US" sz="2800" dirty="0" smtClean="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Significance</a:t>
            </a:r>
          </a:p>
          <a:p>
            <a:pPr lvl="0"/>
            <a:endParaRPr lang="en-US" sz="2800" dirty="0" smtClean="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Evaluative Criteria</a:t>
            </a:r>
          </a:p>
          <a:p>
            <a:pPr lvl="0"/>
            <a:endParaRPr lang="en-US" sz="2800" dirty="0" smtClean="0">
              <a:solidFill>
                <a:schemeClr val="accent6">
                  <a:lumMod val="50000"/>
                </a:schemeClr>
              </a:solidFill>
              <a:latin typeface="Arial" pitchFamily="34" charset="0"/>
              <a:cs typeface="Arial" pitchFamily="34" charset="0"/>
            </a:endParaRPr>
          </a:p>
          <a:p>
            <a:pPr lvl="0"/>
            <a:r>
              <a:rPr lang="en-US" sz="2800" dirty="0" smtClean="0">
                <a:solidFill>
                  <a:schemeClr val="accent6">
                    <a:lumMod val="50000"/>
                  </a:schemeClr>
                </a:solidFill>
                <a:latin typeface="Arial" pitchFamily="34" charset="0"/>
                <a:cs typeface="Arial" pitchFamily="34" charset="0"/>
              </a:rPr>
              <a:t>Quality Distinctions</a:t>
            </a:r>
          </a:p>
          <a:p>
            <a:pPr lvl="0"/>
            <a:endParaRPr lang="en-US" sz="2800" dirty="0" smtClean="0">
              <a:solidFill>
                <a:schemeClr val="accent6">
                  <a:lumMod val="50000"/>
                </a:schemeClr>
              </a:solidFill>
              <a:latin typeface="Arial" pitchFamily="34" charset="0"/>
              <a:cs typeface="Arial" pitchFamily="34" charset="0"/>
            </a:endParaRPr>
          </a:p>
          <a:p>
            <a:r>
              <a:rPr lang="en-US" sz="2800" dirty="0" smtClean="0">
                <a:solidFill>
                  <a:schemeClr val="accent6">
                    <a:lumMod val="50000"/>
                  </a:schemeClr>
                </a:solidFill>
                <a:latin typeface="Arial" pitchFamily="34" charset="0"/>
                <a:cs typeface="Arial" pitchFamily="34" charset="0"/>
              </a:rPr>
              <a:t>Concise Clarity</a:t>
            </a:r>
            <a:endParaRPr lang="en-US" sz="28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37</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Significance</a:t>
            </a:r>
          </a:p>
        </p:txBody>
      </p:sp>
      <p:sp>
        <p:nvSpPr>
          <p:cNvPr id="12" name="Content Placeholder 2"/>
          <p:cNvSpPr>
            <a:spLocks noGrp="1"/>
          </p:cNvSpPr>
          <p:nvPr>
            <p:ph idx="1"/>
          </p:nvPr>
        </p:nvSpPr>
        <p:spPr>
          <a:xfrm>
            <a:off x="457200" y="2057401"/>
            <a:ext cx="7315200" cy="3886200"/>
          </a:xfrm>
        </p:spPr>
        <p:txBody>
          <a:bodyPr>
            <a:normAutofit/>
          </a:bodyPr>
          <a:lstStyle/>
          <a:p>
            <a:r>
              <a:rPr lang="en-US" sz="2800" b="1" dirty="0" smtClean="0">
                <a:solidFill>
                  <a:schemeClr val="accent6">
                    <a:lumMod val="50000"/>
                  </a:schemeClr>
                </a:solidFill>
                <a:latin typeface="Arial" pitchFamily="34" charset="0"/>
                <a:cs typeface="Arial" pitchFamily="34" charset="0"/>
              </a:rPr>
              <a:t>A strong rubric:</a:t>
            </a:r>
          </a:p>
          <a:p>
            <a:pPr lvl="1">
              <a:buNone/>
            </a:pPr>
            <a:r>
              <a:rPr lang="en-US" sz="2400" dirty="0" smtClean="0">
                <a:solidFill>
                  <a:schemeClr val="accent6">
                    <a:lumMod val="50000"/>
                  </a:schemeClr>
                </a:solidFill>
                <a:latin typeface="Arial" pitchFamily="34" charset="0"/>
                <a:cs typeface="Arial" pitchFamily="34" charset="0"/>
              </a:rPr>
              <a:t>	Focused on students’ attainment of a high level cognitive skill</a:t>
            </a:r>
          </a:p>
          <a:p>
            <a:pPr lvl="1">
              <a:buNone/>
            </a:pPr>
            <a:endParaRPr lang="en-US" sz="2400" dirty="0" smtClean="0">
              <a:solidFill>
                <a:schemeClr val="accent6">
                  <a:lumMod val="50000"/>
                </a:schemeClr>
              </a:solidFill>
              <a:latin typeface="Arial" pitchFamily="34" charset="0"/>
              <a:cs typeface="Arial" pitchFamily="34" charset="0"/>
            </a:endParaRPr>
          </a:p>
          <a:p>
            <a:r>
              <a:rPr lang="en-US" sz="2800" b="1" dirty="0" smtClean="0">
                <a:solidFill>
                  <a:schemeClr val="accent6">
                    <a:lumMod val="50000"/>
                  </a:schemeClr>
                </a:solidFill>
                <a:latin typeface="Arial" pitchFamily="34" charset="0"/>
                <a:cs typeface="Arial" pitchFamily="34" charset="0"/>
              </a:rPr>
              <a:t>A weak rubric:</a:t>
            </a:r>
          </a:p>
          <a:p>
            <a:pPr lvl="1">
              <a:buNone/>
            </a:pPr>
            <a:r>
              <a:rPr lang="en-US" sz="2400" dirty="0" smtClean="0">
                <a:solidFill>
                  <a:schemeClr val="accent6">
                    <a:lumMod val="50000"/>
                  </a:schemeClr>
                </a:solidFill>
                <a:latin typeface="Arial" pitchFamily="34" charset="0"/>
                <a:cs typeface="Arial" pitchFamily="34" charset="0"/>
              </a:rPr>
              <a:t>	Focus on students’ acquisition of knowledge or a quickly taught, low-level cognitive skill </a:t>
            </a:r>
            <a:endParaRPr lang="en-US" sz="1400" dirty="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38</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Evaluative Criteria</a:t>
            </a:r>
          </a:p>
        </p:txBody>
      </p:sp>
      <p:sp>
        <p:nvSpPr>
          <p:cNvPr id="12" name="Content Placeholder 2"/>
          <p:cNvSpPr>
            <a:spLocks noGrp="1"/>
          </p:cNvSpPr>
          <p:nvPr>
            <p:ph idx="1"/>
          </p:nvPr>
        </p:nvSpPr>
        <p:spPr>
          <a:xfrm>
            <a:off x="533400" y="1828800"/>
            <a:ext cx="7315200" cy="4525963"/>
          </a:xfrm>
        </p:spPr>
        <p:txBody>
          <a:bodyPr>
            <a:noAutofit/>
          </a:bodyPr>
          <a:lstStyle/>
          <a:p>
            <a:r>
              <a:rPr lang="en-US" sz="2800" b="1" dirty="0" smtClean="0">
                <a:solidFill>
                  <a:schemeClr val="accent6">
                    <a:lumMod val="50000"/>
                  </a:schemeClr>
                </a:solidFill>
                <a:latin typeface="Arial" pitchFamily="34" charset="0"/>
                <a:cs typeface="Arial" pitchFamily="34" charset="0"/>
              </a:rPr>
              <a:t>A strong rubric:</a:t>
            </a:r>
          </a:p>
          <a:p>
            <a:pPr lvl="1">
              <a:buNone/>
            </a:pPr>
            <a:r>
              <a:rPr lang="en-US" sz="2400" dirty="0" smtClean="0">
                <a:solidFill>
                  <a:schemeClr val="accent6">
                    <a:lumMod val="50000"/>
                  </a:schemeClr>
                </a:solidFill>
                <a:latin typeface="Arial" pitchFamily="34" charset="0"/>
                <a:cs typeface="Arial" pitchFamily="34" charset="0"/>
              </a:rPr>
              <a:t>	Clear descriptions of how each evaluative criteria is applied, so that different rubric users come up with essentially the same evaluations for same student work </a:t>
            </a:r>
          </a:p>
          <a:p>
            <a:pPr lvl="1"/>
            <a:endParaRPr lang="en-US" sz="2400" dirty="0" smtClean="0">
              <a:solidFill>
                <a:schemeClr val="accent6">
                  <a:lumMod val="50000"/>
                </a:schemeClr>
              </a:solidFill>
              <a:latin typeface="Arial" pitchFamily="34" charset="0"/>
              <a:cs typeface="Arial" pitchFamily="34" charset="0"/>
            </a:endParaRPr>
          </a:p>
          <a:p>
            <a:r>
              <a:rPr lang="en-US" sz="2800" b="1" dirty="0" smtClean="0">
                <a:solidFill>
                  <a:schemeClr val="accent6">
                    <a:lumMod val="50000"/>
                  </a:schemeClr>
                </a:solidFill>
                <a:latin typeface="Arial" pitchFamily="34" charset="0"/>
                <a:cs typeface="Arial" pitchFamily="34" charset="0"/>
              </a:rPr>
              <a:t>A weak rubric: </a:t>
            </a:r>
            <a:endParaRPr lang="en-US" sz="2800" dirty="0" smtClean="0">
              <a:solidFill>
                <a:schemeClr val="accent6">
                  <a:lumMod val="50000"/>
                </a:schemeClr>
              </a:solidFill>
              <a:latin typeface="Arial" pitchFamily="34" charset="0"/>
              <a:cs typeface="Arial" pitchFamily="34" charset="0"/>
            </a:endParaRPr>
          </a:p>
          <a:p>
            <a:pPr lvl="1">
              <a:buNone/>
            </a:pPr>
            <a:r>
              <a:rPr lang="en-US" sz="2400" dirty="0" smtClean="0">
                <a:solidFill>
                  <a:schemeClr val="accent6">
                    <a:lumMod val="50000"/>
                  </a:schemeClr>
                </a:solidFill>
                <a:latin typeface="Arial" pitchFamily="34" charset="0"/>
                <a:cs typeface="Arial" pitchFamily="34" charset="0"/>
              </a:rPr>
              <a:t>	Many different evaluations for the same student work </a:t>
            </a:r>
          </a:p>
          <a:p>
            <a:endParaRPr lang="en-US" sz="2800" b="1" dirty="0" smtClean="0">
              <a:solidFill>
                <a:schemeClr val="accent6">
                  <a:lumMod val="50000"/>
                </a:schemeClr>
              </a:solidFill>
              <a:latin typeface="Arial" pitchFamily="34" charset="0"/>
              <a:cs typeface="Arial" pitchFamily="34" charset="0"/>
            </a:endParaRPr>
          </a:p>
        </p:txBody>
      </p:sp>
      <p:sp>
        <p:nvSpPr>
          <p:cNvPr id="14" name="TextBox 13"/>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39</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6"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9" name="Rectangle 18"/>
          <p:cNvSpPr/>
          <p:nvPr/>
        </p:nvSpPr>
        <p:spPr>
          <a:xfrm>
            <a:off x="609600" y="457200"/>
            <a:ext cx="8610600" cy="646331"/>
          </a:xfrm>
          <a:prstGeom prst="rect">
            <a:avLst/>
          </a:prstGeom>
        </p:spPr>
        <p:txBody>
          <a:bodyPr wrap="square">
            <a:spAutoFit/>
          </a:bodyPr>
          <a:lstStyle/>
          <a:p>
            <a:r>
              <a:rPr lang="en-US" sz="3600" dirty="0" smtClean="0">
                <a:solidFill>
                  <a:schemeClr val="accent6">
                    <a:lumMod val="50000"/>
                  </a:schemeClr>
                </a:solidFill>
                <a:latin typeface="Arial" pitchFamily="34" charset="0"/>
                <a:cs typeface="Arial" pitchFamily="34" charset="0"/>
              </a:rPr>
              <a:t>How are rubrics helpful in instruction?</a:t>
            </a:r>
            <a:endParaRPr lang="en-US" sz="3600" dirty="0">
              <a:solidFill>
                <a:schemeClr val="accent6">
                  <a:lumMod val="50000"/>
                </a:schemeClr>
              </a:solidFill>
              <a:latin typeface="Arial" pitchFamily="34" charset="0"/>
              <a:cs typeface="Arial" pitchFamily="34" charset="0"/>
            </a:endParaRPr>
          </a:p>
        </p:txBody>
      </p:sp>
      <p:sp>
        <p:nvSpPr>
          <p:cNvPr id="22" name="Rectangle 3"/>
          <p:cNvSpPr txBox="1">
            <a:spLocks noChangeArrowheads="1"/>
          </p:cNvSpPr>
          <p:nvPr/>
        </p:nvSpPr>
        <p:spPr>
          <a:xfrm>
            <a:off x="304800" y="3733800"/>
            <a:ext cx="7772400" cy="4267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Rectangle 3"/>
          <p:cNvSpPr txBox="1">
            <a:spLocks noChangeArrowheads="1"/>
          </p:cNvSpPr>
          <p:nvPr/>
        </p:nvSpPr>
        <p:spPr>
          <a:xfrm>
            <a:off x="381000" y="2590800"/>
            <a:ext cx="8763000" cy="2895600"/>
          </a:xfrm>
          <a:prstGeom prst="rect">
            <a:avLst/>
          </a:prstGeom>
        </p:spPr>
        <p:txBody>
          <a:bodyPr vert="horz" lIns="91440" tIns="45720" rIns="91440" bIns="45720" rtlCol="0">
            <a:normAutofit/>
          </a:bodyPr>
          <a:lstStyle/>
          <a:p>
            <a:pPr marL="342900" indent="-342900">
              <a:spcBef>
                <a:spcPct val="20000"/>
              </a:spcBef>
            </a:pPr>
            <a:r>
              <a:rPr lang="en-US" sz="3000" dirty="0" smtClean="0">
                <a:solidFill>
                  <a:schemeClr val="accent6">
                    <a:lumMod val="50000"/>
                  </a:schemeClr>
                </a:solidFill>
                <a:latin typeface="Arial" pitchFamily="34" charset="0"/>
                <a:cs typeface="Arial" pitchFamily="34" charset="0"/>
              </a:rPr>
              <a:t>	Rubrics help us to understand curriculum by </a:t>
            </a:r>
            <a:r>
              <a:rPr lang="en-US" sz="3000" u="sng" dirty="0" err="1" smtClean="0">
                <a:solidFill>
                  <a:schemeClr val="accent6">
                    <a:lumMod val="50000"/>
                  </a:schemeClr>
                </a:solidFill>
                <a:latin typeface="Arial" pitchFamily="34" charset="0"/>
                <a:cs typeface="Arial" pitchFamily="34" charset="0"/>
              </a:rPr>
              <a:t>operationalizing</a:t>
            </a:r>
            <a:r>
              <a:rPr lang="en-US" sz="3000" u="sng" dirty="0" smtClean="0">
                <a:solidFill>
                  <a:schemeClr val="accent6">
                    <a:lumMod val="50000"/>
                  </a:schemeClr>
                </a:solidFill>
                <a:latin typeface="Arial" pitchFamily="34" charset="0"/>
                <a:cs typeface="Arial" pitchFamily="34" charset="0"/>
              </a:rPr>
              <a:t> standards</a:t>
            </a:r>
            <a:r>
              <a:rPr lang="en-US" sz="3000" dirty="0" smtClean="0">
                <a:solidFill>
                  <a:schemeClr val="accent6">
                    <a:lumMod val="50000"/>
                  </a:schemeClr>
                </a:solidFill>
                <a:latin typeface="Arial" pitchFamily="34" charset="0"/>
                <a:cs typeface="Arial" pitchFamily="34" charset="0"/>
              </a:rPr>
              <a:t> and benchmarks </a:t>
            </a:r>
            <a:r>
              <a:rPr lang="en-US" sz="3000" dirty="0" err="1" smtClean="0">
                <a:solidFill>
                  <a:schemeClr val="accent6">
                    <a:lumMod val="50000"/>
                  </a:schemeClr>
                </a:solidFill>
                <a:latin typeface="Arial" pitchFamily="34" charset="0"/>
                <a:cs typeface="Arial" pitchFamily="34" charset="0"/>
              </a:rPr>
              <a:t>inactual</a:t>
            </a:r>
            <a:r>
              <a:rPr lang="en-US" sz="3000" dirty="0" smtClean="0">
                <a:solidFill>
                  <a:schemeClr val="accent6">
                    <a:lumMod val="50000"/>
                  </a:schemeClr>
                </a:solidFill>
                <a:latin typeface="Arial" pitchFamily="34" charset="0"/>
                <a:cs typeface="Arial" pitchFamily="34" charset="0"/>
              </a:rPr>
              <a:t> examples of student work</a:t>
            </a: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381000" y="228600"/>
            <a:ext cx="8229600" cy="1143000"/>
          </a:xfrm>
        </p:spPr>
        <p:txBody>
          <a:bodyPr>
            <a:normAutofit/>
          </a:bodyPr>
          <a:lstStyle/>
          <a:p>
            <a:r>
              <a:rPr lang="en-US" sz="3600" dirty="0" smtClean="0">
                <a:solidFill>
                  <a:schemeClr val="accent6">
                    <a:lumMod val="50000"/>
                  </a:schemeClr>
                </a:solidFill>
                <a:latin typeface="Arial" pitchFamily="34" charset="0"/>
                <a:cs typeface="Arial" pitchFamily="34" charset="0"/>
              </a:rPr>
              <a:t>Concise Clarity </a:t>
            </a:r>
          </a:p>
        </p:txBody>
      </p:sp>
      <p:sp>
        <p:nvSpPr>
          <p:cNvPr id="12" name="Content Placeholder 2"/>
          <p:cNvSpPr>
            <a:spLocks noGrp="1"/>
          </p:cNvSpPr>
          <p:nvPr>
            <p:ph idx="1"/>
          </p:nvPr>
        </p:nvSpPr>
        <p:spPr>
          <a:xfrm>
            <a:off x="685800" y="2103437"/>
            <a:ext cx="7315200" cy="3230563"/>
          </a:xfrm>
        </p:spPr>
        <p:txBody>
          <a:bodyPr>
            <a:normAutofit/>
          </a:bodyPr>
          <a:lstStyle/>
          <a:p>
            <a:r>
              <a:rPr lang="en-US" sz="2800" b="1" dirty="0" smtClean="0">
                <a:solidFill>
                  <a:schemeClr val="accent6">
                    <a:lumMod val="50000"/>
                  </a:schemeClr>
                </a:solidFill>
                <a:latin typeface="Arial" pitchFamily="34" charset="0"/>
                <a:cs typeface="Arial" pitchFamily="34" charset="0"/>
              </a:rPr>
              <a:t>A strong rubric:</a:t>
            </a:r>
          </a:p>
          <a:p>
            <a:pPr lvl="1">
              <a:buNone/>
            </a:pPr>
            <a:r>
              <a:rPr lang="en-US" sz="2400" dirty="0" smtClean="0">
                <a:solidFill>
                  <a:schemeClr val="accent6">
                    <a:lumMod val="50000"/>
                  </a:schemeClr>
                </a:solidFill>
                <a:latin typeface="Arial" pitchFamily="34" charset="0"/>
                <a:cs typeface="Arial" pitchFamily="34" charset="0"/>
              </a:rPr>
              <a:t>	Presented briefly enough and clearly enough so that busy teachers will use it </a:t>
            </a:r>
          </a:p>
          <a:p>
            <a:pPr lvl="1">
              <a:buNone/>
            </a:pPr>
            <a:endParaRPr lang="en-US" sz="2400" dirty="0" smtClean="0">
              <a:solidFill>
                <a:schemeClr val="accent6">
                  <a:lumMod val="50000"/>
                </a:schemeClr>
              </a:solidFill>
              <a:latin typeface="Arial" pitchFamily="34" charset="0"/>
              <a:cs typeface="Arial" pitchFamily="34" charset="0"/>
            </a:endParaRPr>
          </a:p>
          <a:p>
            <a:r>
              <a:rPr lang="en-US" sz="2800" b="1" dirty="0" smtClean="0">
                <a:solidFill>
                  <a:schemeClr val="accent6">
                    <a:lumMod val="50000"/>
                  </a:schemeClr>
                </a:solidFill>
                <a:latin typeface="Arial" pitchFamily="34" charset="0"/>
                <a:cs typeface="Arial" pitchFamily="34" charset="0"/>
              </a:rPr>
              <a:t>A weak rubric: </a:t>
            </a:r>
            <a:endParaRPr lang="en-US" sz="2800" dirty="0" smtClean="0">
              <a:solidFill>
                <a:schemeClr val="accent6">
                  <a:lumMod val="50000"/>
                </a:schemeClr>
              </a:solidFill>
              <a:latin typeface="Arial" pitchFamily="34" charset="0"/>
              <a:cs typeface="Arial" pitchFamily="34" charset="0"/>
            </a:endParaRPr>
          </a:p>
          <a:p>
            <a:pPr lvl="1">
              <a:buNone/>
            </a:pPr>
            <a:r>
              <a:rPr lang="en-US" sz="2400" dirty="0" smtClean="0">
                <a:solidFill>
                  <a:schemeClr val="accent6">
                    <a:lumMod val="50000"/>
                  </a:schemeClr>
                </a:solidFill>
                <a:latin typeface="Arial" pitchFamily="34" charset="0"/>
                <a:cs typeface="Arial" pitchFamily="34" charset="0"/>
              </a:rPr>
              <a:t>	Too lengthy or too technical for teachers and students to use</a:t>
            </a:r>
          </a:p>
          <a:p>
            <a:pPr>
              <a:buNone/>
            </a:pPr>
            <a:endParaRPr lang="en-US" sz="2800" b="1" dirty="0" smtClean="0">
              <a:solidFill>
                <a:schemeClr val="accent6">
                  <a:lumMod val="50000"/>
                </a:schemeClr>
              </a:solidFill>
              <a:latin typeface="Arial" pitchFamily="34" charset="0"/>
              <a:cs typeface="Arial" pitchFamily="34" charset="0"/>
            </a:endParaRPr>
          </a:p>
        </p:txBody>
      </p:sp>
      <p:sp>
        <p:nvSpPr>
          <p:cNvPr id="14" name="TextBox 13"/>
          <p:cNvSpPr txBox="1"/>
          <p:nvPr/>
        </p:nvSpPr>
        <p:spPr>
          <a:xfrm>
            <a:off x="8458200" y="6352401"/>
            <a:ext cx="575799"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40-41</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1430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pic>
        <p:nvPicPr>
          <p:cNvPr id="19" name="Picture 2"/>
          <p:cNvPicPr>
            <a:picLocks noChangeAspect="1" noChangeArrowheads="1"/>
          </p:cNvPicPr>
          <p:nvPr/>
        </p:nvPicPr>
        <p:blipFill>
          <a:blip r:embed="rId7" cstate="print"/>
          <a:srcRect/>
          <a:stretch>
            <a:fillRect/>
          </a:stretch>
        </p:blipFill>
        <p:spPr bwMode="auto">
          <a:xfrm>
            <a:off x="5181600" y="2057400"/>
            <a:ext cx="3511296" cy="3657600"/>
          </a:xfrm>
          <a:prstGeom prst="rect">
            <a:avLst/>
          </a:prstGeom>
          <a:noFill/>
          <a:ln w="9525">
            <a:noFill/>
            <a:miter lim="800000"/>
            <a:headEnd/>
            <a:tailEnd/>
          </a:ln>
          <a:effectLst/>
        </p:spPr>
      </p:pic>
      <p:sp>
        <p:nvSpPr>
          <p:cNvPr id="17" name="Rectangle 2"/>
          <p:cNvSpPr txBox="1">
            <a:spLocks noChangeArrowheads="1"/>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Summary </a:t>
            </a:r>
            <a:endPar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endParaRPr>
          </a:p>
        </p:txBody>
      </p:sp>
      <p:sp>
        <p:nvSpPr>
          <p:cNvPr id="18" name="Content Placeholder 2"/>
          <p:cNvSpPr txBox="1">
            <a:spLocks/>
          </p:cNvSpPr>
          <p:nvPr/>
        </p:nvSpPr>
        <p:spPr>
          <a:xfrm>
            <a:off x="228600" y="1447800"/>
            <a:ext cx="8382000" cy="4525963"/>
          </a:xfrm>
          <a:prstGeom prst="rect">
            <a:avLst/>
          </a:prstGeom>
        </p:spPr>
        <p:txBody>
          <a:bodyPr vert="horz" lIns="91440" tIns="45720" rIns="91440" bIns="45720" rtlCol="0">
            <a:normAutofit fontScale="850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In this module we’ve addressed the following questions: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What is a rubric?</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What kinds of rubrics are there?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How are rubrics scored?</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How are rubrics developed?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What is a quality rubric?</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p:txBody>
      </p:sp>
      <p:pic>
        <p:nvPicPr>
          <p:cNvPr id="9218" name="Picture 2" descr="http://quest.nasa.gov/aero/planetary/teachers/images/rubric.gif"/>
          <p:cNvPicPr>
            <a:picLocks noChangeAspect="1" noChangeArrowheads="1"/>
          </p:cNvPicPr>
          <p:nvPr/>
        </p:nvPicPr>
        <p:blipFill>
          <a:blip r:embed="rId8" cstate="print"/>
          <a:srcRect/>
          <a:stretch>
            <a:fillRect/>
          </a:stretch>
        </p:blipFill>
        <p:spPr bwMode="auto">
          <a:xfrm>
            <a:off x="5410200" y="2286001"/>
            <a:ext cx="3087648" cy="3200400"/>
          </a:xfrm>
          <a:prstGeom prst="rect">
            <a:avLst/>
          </a:prstGeom>
          <a:noFill/>
        </p:spPr>
      </p:pic>
      <p:sp>
        <p:nvSpPr>
          <p:cNvPr id="16" name="TextBox 15"/>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42</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5"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Rectangle 2"/>
          <p:cNvSpPr txBox="1">
            <a:spLocks noChangeArrowheads="1"/>
          </p:cNvSpPr>
          <p:nvPr/>
        </p:nvSpPr>
        <p:spPr>
          <a:xfrm>
            <a:off x="3810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Activity Five</a:t>
            </a:r>
          </a:p>
        </p:txBody>
      </p:sp>
      <p:sp>
        <p:nvSpPr>
          <p:cNvPr id="14" name="Rectangle 3"/>
          <p:cNvSpPr txBox="1">
            <a:spLocks noChangeArrowheads="1"/>
          </p:cNvSpPr>
          <p:nvPr/>
        </p:nvSpPr>
        <p:spPr>
          <a:xfrm>
            <a:off x="3810000" y="2941637"/>
            <a:ext cx="4953000" cy="17065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accent6">
                    <a:lumMod val="50000"/>
                  </a:schemeClr>
                </a:solidFill>
                <a:latin typeface="Arial" pitchFamily="34" charset="0"/>
                <a:cs typeface="Arial" pitchFamily="34" charset="0"/>
              </a:rPr>
              <a:t>Complete</a:t>
            </a: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Activity Five: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What is a quality rubric?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sng"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5" name="TextBox 14"/>
          <p:cNvSpPr txBox="1"/>
          <p:nvPr/>
        </p:nvSpPr>
        <p:spPr>
          <a:xfrm>
            <a:off x="8610600" y="6352401"/>
            <a:ext cx="354584"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43</a:t>
            </a:r>
            <a:endParaRPr lang="en-US" sz="1200" dirty="0">
              <a:solidFill>
                <a:schemeClr val="accent6">
                  <a:lumMod val="50000"/>
                </a:schemeClr>
              </a:solidFill>
              <a:latin typeface="Arial" pitchFamily="34" charset="0"/>
              <a:cs typeface="Arial" pitchFamily="34" charset="0"/>
            </a:endParaRPr>
          </a:p>
        </p:txBody>
      </p:sp>
      <p:pic>
        <p:nvPicPr>
          <p:cNvPr id="17" name="Picture 2"/>
          <p:cNvPicPr>
            <a:picLocks noChangeAspect="1" noChangeArrowheads="1"/>
          </p:cNvPicPr>
          <p:nvPr/>
        </p:nvPicPr>
        <p:blipFill>
          <a:blip r:embed="rId6" cstate="print"/>
          <a:srcRect/>
          <a:stretch>
            <a:fillRect/>
          </a:stretch>
        </p:blipFill>
        <p:spPr bwMode="auto">
          <a:xfrm>
            <a:off x="1143000" y="2209800"/>
            <a:ext cx="2590800" cy="2819400"/>
          </a:xfrm>
          <a:prstGeom prst="rect">
            <a:avLst/>
          </a:prstGeom>
          <a:noFill/>
          <a:ln w="9525">
            <a:noFill/>
            <a:miter lim="800000"/>
            <a:headEnd/>
            <a:tailEnd/>
          </a:ln>
          <a:effectLst/>
        </p:spPr>
      </p:pic>
      <p:sp>
        <p:nvSpPr>
          <p:cNvPr id="18" name="Rectangle 17"/>
          <p:cNvSpPr/>
          <p:nvPr/>
        </p:nvSpPr>
        <p:spPr>
          <a:xfrm>
            <a:off x="1371600" y="24384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2600" y="22098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5</a:t>
            </a:r>
            <a:endParaRPr lang="en-US" dirty="0">
              <a:solidFill>
                <a:schemeClr val="accent6">
                  <a:lumMod val="50000"/>
                </a:schemeClr>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Rectangle 2"/>
          <p:cNvSpPr>
            <a:spLocks noGrp="1" noChangeArrowheads="1"/>
          </p:cNvSpPr>
          <p:nvPr>
            <p:ph type="title"/>
          </p:nvPr>
        </p:nvSpPr>
        <p:spPr>
          <a:xfrm>
            <a:off x="457200" y="228600"/>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A Rubric is NOT a checklist! </a:t>
            </a:r>
          </a:p>
        </p:txBody>
      </p:sp>
      <p:pic>
        <p:nvPicPr>
          <p:cNvPr id="19" name="Picture 2"/>
          <p:cNvPicPr>
            <a:picLocks noChangeAspect="1" noChangeArrowheads="1"/>
          </p:cNvPicPr>
          <p:nvPr/>
        </p:nvPicPr>
        <p:blipFill>
          <a:blip r:embed="rId5" cstate="print"/>
          <a:srcRect/>
          <a:stretch>
            <a:fillRect/>
          </a:stretch>
        </p:blipFill>
        <p:spPr bwMode="auto">
          <a:xfrm>
            <a:off x="2438400" y="1676400"/>
            <a:ext cx="4114800" cy="4038600"/>
          </a:xfrm>
          <a:prstGeom prst="rect">
            <a:avLst/>
          </a:prstGeom>
          <a:noFill/>
          <a:ln w="9525">
            <a:noFill/>
            <a:miter lim="800000"/>
            <a:headEnd/>
            <a:tailEnd/>
          </a:ln>
          <a:effectLst/>
        </p:spPr>
      </p:pic>
      <p:pic>
        <p:nvPicPr>
          <p:cNvPr id="17" name="Picture 3"/>
          <p:cNvPicPr>
            <a:picLocks noChangeAspect="1" noChangeArrowheads="1"/>
          </p:cNvPicPr>
          <p:nvPr/>
        </p:nvPicPr>
        <p:blipFill>
          <a:blip r:embed="rId8" cstate="print"/>
          <a:srcRect/>
          <a:stretch>
            <a:fillRect/>
          </a:stretch>
        </p:blipFill>
        <p:spPr bwMode="auto">
          <a:xfrm>
            <a:off x="2590800" y="1875838"/>
            <a:ext cx="3804175" cy="3686762"/>
          </a:xfrm>
          <a:prstGeom prst="rect">
            <a:avLst/>
          </a:prstGeom>
          <a:noFill/>
          <a:ln w="9525">
            <a:noFill/>
            <a:miter lim="800000"/>
            <a:headEnd/>
            <a:tailEnd/>
          </a:ln>
        </p:spPr>
      </p:pic>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5</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4"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Rectangle 2"/>
          <p:cNvSpPr txBox="1">
            <a:spLocks noChangeArrowheads="1"/>
          </p:cNvSpPr>
          <p:nvPr/>
        </p:nvSpPr>
        <p:spPr>
          <a:xfrm>
            <a:off x="762000" y="228600"/>
            <a:ext cx="75438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Activity One</a:t>
            </a:r>
          </a:p>
        </p:txBody>
      </p:sp>
      <p:sp>
        <p:nvSpPr>
          <p:cNvPr id="17" name="Content Placeholder 8"/>
          <p:cNvSpPr txBox="1">
            <a:spLocks/>
          </p:cNvSpPr>
          <p:nvPr/>
        </p:nvSpPr>
        <p:spPr>
          <a:xfrm>
            <a:off x="3581400" y="3048000"/>
            <a:ext cx="5105400" cy="2438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Complete </a:t>
            </a: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Activity One: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What is a rubric?  </a:t>
            </a: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6</a:t>
            </a:r>
            <a:endParaRPr lang="en-US" sz="1200" dirty="0">
              <a:solidFill>
                <a:schemeClr val="accent6">
                  <a:lumMod val="50000"/>
                </a:schemeClr>
              </a:solidFill>
              <a:latin typeface="Arial" pitchFamily="34" charset="0"/>
              <a:cs typeface="Arial" pitchFamily="34" charset="0"/>
            </a:endParaRPr>
          </a:p>
        </p:txBody>
      </p:sp>
      <p:pic>
        <p:nvPicPr>
          <p:cNvPr id="15" name="Picture 2"/>
          <p:cNvPicPr>
            <a:picLocks noChangeAspect="1" noChangeArrowheads="1"/>
          </p:cNvPicPr>
          <p:nvPr/>
        </p:nvPicPr>
        <p:blipFill>
          <a:blip r:embed="rId5" cstate="print"/>
          <a:srcRect/>
          <a:stretch>
            <a:fillRect/>
          </a:stretch>
        </p:blipFill>
        <p:spPr bwMode="auto">
          <a:xfrm>
            <a:off x="1066800" y="2286000"/>
            <a:ext cx="2590800" cy="2819400"/>
          </a:xfrm>
          <a:prstGeom prst="rect">
            <a:avLst/>
          </a:prstGeom>
          <a:noFill/>
          <a:ln w="9525">
            <a:noFill/>
            <a:miter lim="800000"/>
            <a:headEnd/>
            <a:tailEnd/>
          </a:ln>
          <a:effectLst/>
        </p:spPr>
      </p:pic>
      <p:sp>
        <p:nvSpPr>
          <p:cNvPr id="18" name="Rectangle 17"/>
          <p:cNvSpPr/>
          <p:nvPr/>
        </p:nvSpPr>
        <p:spPr>
          <a:xfrm>
            <a:off x="1295400" y="25146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622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1</a:t>
            </a:r>
            <a:endParaRPr lang="en-US" dirty="0">
              <a:solidFill>
                <a:schemeClr val="accent6">
                  <a:lumMod val="50000"/>
                </a:schemeClr>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1430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2" name="TextBox 11"/>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6" name="Rectangle 2"/>
          <p:cNvSpPr txBox="1">
            <a:spLocks noChangeArrowheads="1"/>
          </p:cNvSpPr>
          <p:nvPr/>
        </p:nvSpPr>
        <p:spPr>
          <a:xfrm>
            <a:off x="457200" y="2286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What kinds of rubrics are there?</a:t>
            </a:r>
            <a:endParaRPr kumimoji="0" lang="en-US" sz="3600" b="0"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endParaRPr>
          </a:p>
        </p:txBody>
      </p:sp>
      <p:sp>
        <p:nvSpPr>
          <p:cNvPr id="17" name="Rectangle 3"/>
          <p:cNvSpPr txBox="1">
            <a:spLocks noChangeArrowheads="1"/>
          </p:cNvSpPr>
          <p:nvPr/>
        </p:nvSpPr>
        <p:spPr>
          <a:xfrm>
            <a:off x="609600" y="2209800"/>
            <a:ext cx="7391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There are two types of rubrics: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742950" marR="0" lvl="0" indent="-7429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Generic </a:t>
            </a:r>
          </a:p>
          <a:p>
            <a:pPr marL="742950" marR="0" lvl="0" indent="-7429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endParaRPr>
          </a:p>
          <a:p>
            <a:pPr marL="742950" marR="0" lvl="0" indent="-7429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Task Specific</a:t>
            </a: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7</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1" name="Rectangle 2"/>
          <p:cNvSpPr>
            <a:spLocks noGrp="1" noChangeArrowheads="1"/>
          </p:cNvSpPr>
          <p:nvPr>
            <p:ph type="title"/>
          </p:nvPr>
        </p:nvSpPr>
        <p:spPr>
          <a:xfrm>
            <a:off x="457200" y="274638"/>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Generic Rubrics</a:t>
            </a:r>
          </a:p>
        </p:txBody>
      </p:sp>
      <p:sp>
        <p:nvSpPr>
          <p:cNvPr id="12" name="Rectangle 3"/>
          <p:cNvSpPr txBox="1">
            <a:spLocks noChangeArrowheads="1"/>
          </p:cNvSpPr>
          <p:nvPr/>
        </p:nvSpPr>
        <p:spPr>
          <a:xfrm>
            <a:off x="609600" y="2895600"/>
            <a:ext cx="9144000" cy="4525963"/>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Generic</a:t>
            </a:r>
            <a:r>
              <a:rPr kumimoji="0" lang="en-US" sz="2800" b="0" i="1"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Rubrics</a:t>
            </a: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address broad learning targets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8</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Rectangle 2"/>
          <p:cNvSpPr>
            <a:spLocks noGrp="1" noChangeArrowheads="1"/>
          </p:cNvSpPr>
          <p:nvPr>
            <p:ph type="title"/>
          </p:nvPr>
        </p:nvSpPr>
        <p:spPr>
          <a:xfrm>
            <a:off x="457200" y="274638"/>
            <a:ext cx="8229600" cy="1143000"/>
          </a:xfrm>
        </p:spPr>
        <p:txBody>
          <a:bodyPr>
            <a:normAutofit/>
          </a:bodyPr>
          <a:lstStyle/>
          <a:p>
            <a:pPr eaLnBrk="1" hangingPunct="1"/>
            <a:r>
              <a:rPr lang="en-US" sz="3600" dirty="0" smtClean="0">
                <a:solidFill>
                  <a:schemeClr val="accent6">
                    <a:lumMod val="50000"/>
                  </a:schemeClr>
                </a:solidFill>
                <a:latin typeface="Arial" pitchFamily="34" charset="0"/>
                <a:cs typeface="Arial" pitchFamily="34" charset="0"/>
              </a:rPr>
              <a:t>Task Specific Rubrics</a:t>
            </a:r>
          </a:p>
        </p:txBody>
      </p:sp>
      <p:sp>
        <p:nvSpPr>
          <p:cNvPr id="17" name="Rectangle 3"/>
          <p:cNvSpPr txBox="1">
            <a:spLocks noChangeArrowheads="1"/>
          </p:cNvSpPr>
          <p:nvPr/>
        </p:nvSpPr>
        <p:spPr>
          <a:xfrm>
            <a:off x="457200" y="2713037"/>
            <a:ext cx="8229600" cy="4525963"/>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Arial" pitchFamily="34" charset="0"/>
                <a:cs typeface="Arial" pitchFamily="34" charset="0"/>
              </a:rPr>
              <a:t>	A task specific rubric judges whether or not a student knows specific facts, equations, methods or procedures </a:t>
            </a:r>
          </a:p>
        </p:txBody>
      </p:sp>
      <p:sp>
        <p:nvSpPr>
          <p:cNvPr id="14" name="TextBox 13"/>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9</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2399</Words>
  <Application>Microsoft Office PowerPoint</Application>
  <PresentationFormat>On-screen Show (4:3)</PresentationFormat>
  <Paragraphs>562</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Rubrics  </vt:lpstr>
      <vt:lpstr>Slide 2</vt:lpstr>
      <vt:lpstr>Slide 3</vt:lpstr>
      <vt:lpstr>Slide 4</vt:lpstr>
      <vt:lpstr>A Rubric is NOT a checklist! </vt:lpstr>
      <vt:lpstr>Slide 6</vt:lpstr>
      <vt:lpstr>Slide 7</vt:lpstr>
      <vt:lpstr>Generic Rubrics</vt:lpstr>
      <vt:lpstr>Task Specific Rubrics</vt:lpstr>
      <vt:lpstr>Generic vs. Task Specific Rubrics</vt:lpstr>
      <vt:lpstr>Slide 11</vt:lpstr>
      <vt:lpstr>Slide 12</vt:lpstr>
      <vt:lpstr>Holistic Scored Rubrics</vt:lpstr>
      <vt:lpstr>What are holistic scored rubrics used for? </vt:lpstr>
      <vt:lpstr>Holistic scored rubrics are summative.</vt:lpstr>
      <vt:lpstr>Analytic Scored Rubrics</vt:lpstr>
      <vt:lpstr>Analytic scored rubrics integrate assessment with instruction.</vt:lpstr>
      <vt:lpstr>Analytic scored rubrics </vt:lpstr>
      <vt:lpstr>Rubric scores converted to grades </vt:lpstr>
      <vt:lpstr>Slide 20</vt:lpstr>
      <vt:lpstr>Slide 21</vt:lpstr>
      <vt:lpstr>Slide 22</vt:lpstr>
      <vt:lpstr>Slide 23</vt:lpstr>
      <vt:lpstr>How many evaluative criteria  should be in a rubric?</vt:lpstr>
      <vt:lpstr>Practice using Evaluative Criteria</vt:lpstr>
      <vt:lpstr>Step two: Sort student work</vt:lpstr>
      <vt:lpstr>Step three: Cluster reasons into  traits or dimensions of performance. </vt:lpstr>
      <vt:lpstr>Step four: Write value neutral definitions for each trait </vt:lpstr>
      <vt:lpstr>Slide 29</vt:lpstr>
      <vt:lpstr>Step five: Identify student  samples that show evaluative criteria</vt:lpstr>
      <vt:lpstr>Step six: Write descriptors  for each performance level </vt:lpstr>
      <vt:lpstr>Step seven: Establish validity</vt:lpstr>
      <vt:lpstr>Step eight: Establish reliability</vt:lpstr>
      <vt:lpstr>Step nine: Continuously refine</vt:lpstr>
      <vt:lpstr>Slide 35</vt:lpstr>
      <vt:lpstr>What is a quality rubric?</vt:lpstr>
      <vt:lpstr>Popham’s Rubric for Rubrics</vt:lpstr>
      <vt:lpstr>Significance</vt:lpstr>
      <vt:lpstr>Evaluative Criteria</vt:lpstr>
      <vt:lpstr>Concise Clarity </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Rubrics</dc:title>
  <dc:creator>Barbara Newhouse</dc:creator>
  <cp:lastModifiedBy>barbnew</cp:lastModifiedBy>
  <cp:revision>55</cp:revision>
  <dcterms:created xsi:type="dcterms:W3CDTF">2011-05-10T14:27:56Z</dcterms:created>
  <dcterms:modified xsi:type="dcterms:W3CDTF">2011-06-27T21:13:20Z</dcterms:modified>
</cp:coreProperties>
</file>