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7" r:id="rId2"/>
    <p:sldId id="258" r:id="rId3"/>
    <p:sldId id="263" r:id="rId4"/>
    <p:sldId id="264" r:id="rId5"/>
    <p:sldId id="265" r:id="rId6"/>
    <p:sldId id="266" r:id="rId7"/>
    <p:sldId id="267" r:id="rId8"/>
    <p:sldId id="268" r:id="rId9"/>
    <p:sldId id="269" r:id="rId10"/>
    <p:sldId id="270" r:id="rId11"/>
    <p:sldId id="276" r:id="rId12"/>
    <p:sldId id="289" r:id="rId13"/>
    <p:sldId id="273" r:id="rId14"/>
    <p:sldId id="274" r:id="rId15"/>
    <p:sldId id="290" r:id="rId16"/>
    <p:sldId id="291" r:id="rId17"/>
    <p:sldId id="277" r:id="rId18"/>
    <p:sldId id="278" r:id="rId19"/>
    <p:sldId id="279" r:id="rId20"/>
    <p:sldId id="280" r:id="rId21"/>
    <p:sldId id="281" r:id="rId22"/>
    <p:sldId id="282" r:id="rId23"/>
    <p:sldId id="287" r:id="rId24"/>
    <p:sldId id="292" r:id="rId25"/>
    <p:sldId id="285" r:id="rId26"/>
    <p:sldId id="293" r:id="rId27"/>
    <p:sldId id="286" r:id="rId28"/>
    <p:sldId id="294" r:id="rId29"/>
    <p:sldId id="295" r:id="rId30"/>
    <p:sldId id="296" r:id="rId31"/>
    <p:sldId id="297" r:id="rId32"/>
    <p:sldId id="298" r:id="rId33"/>
    <p:sldId id="299" r:id="rId34"/>
    <p:sldId id="300" r:id="rId35"/>
    <p:sldId id="301" r:id="rId36"/>
    <p:sldId id="302" r:id="rId37"/>
    <p:sldId id="303" r:id="rId38"/>
    <p:sldId id="305" r:id="rId39"/>
    <p:sldId id="306" r:id="rId40"/>
    <p:sldId id="304" r:id="rId41"/>
    <p:sldId id="307" r:id="rId42"/>
    <p:sldId id="308" r:id="rId43"/>
    <p:sldId id="309" r:id="rId44"/>
    <p:sldId id="310" r:id="rId45"/>
    <p:sldId id="311" r:id="rId46"/>
    <p:sldId id="312" r:id="rId47"/>
    <p:sldId id="313" r:id="rId4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959" autoAdjust="0"/>
  </p:normalViewPr>
  <p:slideViewPr>
    <p:cSldViewPr>
      <p:cViewPr varScale="1">
        <p:scale>
          <a:sx n="70" d="100"/>
          <a:sy n="70" d="100"/>
        </p:scale>
        <p:origin x="-37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7B12BBD5-9F89-4D8A-94BC-ADA14AF15A34}" type="datetimeFigureOut">
              <a:rPr lang="en-US" smtClean="0"/>
              <a:pPr/>
              <a:t>7/2/2012</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4840F92F-B9E7-4681-A50C-86238DAFCF7B}" type="slidenum">
              <a:rPr lang="en-US" smtClean="0"/>
              <a:pPr/>
              <a:t>‹#›</a:t>
            </a:fld>
            <a:endParaRPr lang="en-US"/>
          </a:p>
        </p:txBody>
      </p:sp>
    </p:spTree>
    <p:extLst>
      <p:ext uri="{BB962C8B-B14F-4D97-AF65-F5344CB8AC3E}">
        <p14:creationId xmlns:p14="http://schemas.microsoft.com/office/powerpoint/2010/main" xmlns="" val="1098488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34E32E24-DFB2-48CA-A2D6-6FC026AB82D5}" type="datetimeFigureOut">
              <a:rPr lang="en-US" smtClean="0"/>
              <a:pPr/>
              <a:t>7/2/2012</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9CAAD094-539D-4788-B506-DF6E869FB74F}" type="slidenum">
              <a:rPr lang="en-US" smtClean="0"/>
              <a:pPr/>
              <a:t>‹#›</a:t>
            </a:fld>
            <a:endParaRPr lang="en-US"/>
          </a:p>
        </p:txBody>
      </p:sp>
    </p:spTree>
    <p:extLst>
      <p:ext uri="{BB962C8B-B14F-4D97-AF65-F5344CB8AC3E}">
        <p14:creationId xmlns:p14="http://schemas.microsoft.com/office/powerpoint/2010/main" xmlns="" val="1065153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module provides teachers with basic information they need to understand what validity is and why it is so important. Both reliability and validity are necessary for a teacher to make accurate inferences about student learning based on assessment results. For this reason, you need to study both this module and the Reliability module to understand quality assessment of student learning.</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Traditionally, the ways of accumulating validity evidence are grouped into three categories called construct-related, content-related and criterion-related evidence of validity. </a:t>
            </a:r>
          </a:p>
          <a:p>
            <a:r>
              <a:rPr lang="en-US" dirty="0" smtClean="0"/>
              <a:t>To know if a test’s results really do have validity – we need to collect several types of evidence that span all three of the categories. </a:t>
            </a:r>
          </a:p>
          <a:p>
            <a:r>
              <a:rPr lang="en-US" dirty="0" smtClean="0"/>
              <a:t>These three categories are Construct-Related, Content-Related, and Criterion-Related Evidence. </a:t>
            </a:r>
          </a:p>
          <a:p>
            <a:pPr marL="171450" indent="-171450">
              <a:buFont typeface="Arial" pitchFamily="34" charset="0"/>
              <a:buChar char="•"/>
            </a:pPr>
            <a:r>
              <a:rPr lang="en-US" dirty="0" smtClean="0"/>
              <a:t>Construct-Related Validity Evidence is the extent to which an assessment corresponds to other variables, as predicted by some rationale or theory. </a:t>
            </a:r>
          </a:p>
          <a:p>
            <a:pPr marL="171450" indent="-171450">
              <a:buFont typeface="Arial" pitchFamily="34" charset="0"/>
              <a:buChar char="•"/>
            </a:pPr>
            <a:r>
              <a:rPr lang="en-US" dirty="0" smtClean="0"/>
              <a:t>Content-Related Validity Evidence is the extent to which the content of the test matches the instructional objectives. </a:t>
            </a:r>
          </a:p>
          <a:p>
            <a:pPr marL="171450" indent="-171450">
              <a:buFont typeface="Arial" pitchFamily="34" charset="0"/>
              <a:buChar char="•"/>
            </a:pPr>
            <a:r>
              <a:rPr lang="en-US" dirty="0" smtClean="0"/>
              <a:t>Criterion-Related Validity Evidence is the extent to which scores on the test are in agreement with or predict an external criterion. </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stop now and participate in Activity One where we will address the essential question: </a:t>
            </a:r>
          </a:p>
          <a:p>
            <a:r>
              <a:rPr lang="en-US" dirty="0" smtClean="0"/>
              <a:t>What is Test Validity? </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Content validity refers to the extent a test adequately represents the subject-matter or behavior to be measured.  For a test to have optimum content validity it must be based upon a well-defined domain of knowledge or behavior. For teachers, content validity is the most important type of validity for classroom and achievement tests. </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Where do teachers find the well-defined domain of knowledge or behavior? There are three answers:</a:t>
            </a:r>
          </a:p>
          <a:p>
            <a:pPr marL="171450" indent="-171450">
              <a:buFont typeface="Arial" pitchFamily="34" charset="0"/>
              <a:buChar char="•"/>
            </a:pPr>
            <a:r>
              <a:rPr lang="en-US" dirty="0" smtClean="0"/>
              <a:t>In the textbooks we use. The learning objectives are usually listed at the beginning of chapters and are addressed in end-of-chapter questions and in terms that are specifically defined.</a:t>
            </a:r>
          </a:p>
          <a:p>
            <a:pPr marL="171450" indent="-171450">
              <a:buFont typeface="Arial" pitchFamily="34" charset="0"/>
              <a:buChar char="•"/>
            </a:pPr>
            <a:r>
              <a:rPr lang="en-US" dirty="0" smtClean="0"/>
              <a:t>In the school district’s curriculum guides. The standards and competencies describe what students should know and be able to do.</a:t>
            </a:r>
          </a:p>
          <a:p>
            <a:pPr marL="171450" indent="-171450">
              <a:buFont typeface="Arial" pitchFamily="34" charset="0"/>
              <a:buChar char="•"/>
            </a:pPr>
            <a:r>
              <a:rPr lang="en-US" dirty="0" smtClean="0"/>
              <a:t>In state academic curricular standards. Here too, what students should know and be able to do are described. </a:t>
            </a:r>
          </a:p>
          <a:p>
            <a:r>
              <a:rPr lang="en-US" dirty="0" smtClean="0"/>
              <a:t>Most assessment domains for classroom tests consist of the knowledge and skills included in a teacher’s objectives for a certain instructional period. An assessment domain is the content standards being sought by a teacher. For example if a science teacher were wanting students to master a set of six content standards during a semester, the teacher’s final exam will sample the skills and knowledge in those six content standards. </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we have the assessment domain identified, we need to decide what we actually expect students to know and be able to do.  It is good old Bloom’s Taxonomy that will help us connect the content to the mental processes students are expected to employ. You may remember that Bloom’s Taxonomy represents a continuum of increasing cognitive complexity—from remembering to creating. Through connecting the content to the mental processes expected of students we build content validity into our classroom tests. </a:t>
            </a:r>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Far too often, educators don’t focus on the verbs included in learning objectives. Let’s take a look at this 8th grade Kansas History Indicator. Numerous test items can be written about migration in the United States. But to conform to this indicator's real meaning, test items cannot ask students to provide memorized facts about migration to the United States because that would be asking students to demonstrate learning at the Remembering level of Bloom’s Taxonomy. Remembering is much less complex than what is intended for the student to know and be able to do. We also cannot ask students to evaluate the “economic, political, and social factors . . .” because that is more complex than what is intended.  If they are to be valid, test items for this indicator need to require students to be Analyzing. </a:t>
            </a:r>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test items that reflect the lowest level of Bloom's Taxonomy are the easiest to write, most teacher-made tests are composed almost entirely of knowledge-level items. As a result, students focus on verbatim memorization rather than on meaningful learning. While the teacher gets some indication of what students know, such tests tell nothing about what students can do with that knowledge. </a:t>
            </a:r>
            <a:r>
              <a:rPr lang="en-US" smtClean="0"/>
              <a:t>This can also mean that the intended target or objective that calls for students to demonstrate their ability to analyze, evaluate, or create is never actually tested. </a:t>
            </a:r>
            <a:endParaRPr lang="en-US" dirty="0" smtClean="0"/>
          </a:p>
        </p:txBody>
      </p:sp>
      <p:sp>
        <p:nvSpPr>
          <p:cNvPr id="4" name="Slide Number Placeholder 3"/>
          <p:cNvSpPr>
            <a:spLocks noGrp="1"/>
          </p:cNvSpPr>
          <p:nvPr>
            <p:ph type="sldNum" sz="quarter" idx="10"/>
          </p:nvPr>
        </p:nvSpPr>
        <p:spPr/>
        <p:txBody>
          <a:bodyPr/>
          <a:lstStyle/>
          <a:p>
            <a:fld id="{08465298-691C-44D0-BD88-6FD5D71F5CB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way is to use test development procedures focused on assuring that the assessment domain’s content is properly reflected in the assessment procedure itself. The higher the stakes associated with the test’s use the more effort is devoted to making certain the assessment’s content represents the assessment domain. </a:t>
            </a:r>
          </a:p>
          <a:p>
            <a:r>
              <a:rPr lang="en-US" dirty="0" smtClean="0"/>
              <a:t>These are some of the activities that might be carried out during the test development process for a high stakes test to assure the new test represents the assessment domain. </a:t>
            </a:r>
          </a:p>
          <a:p>
            <a:pPr marL="228600" indent="-228600">
              <a:buFont typeface="+mj-lt"/>
              <a:buAutoNum type="arabicPeriod"/>
            </a:pPr>
            <a:r>
              <a:rPr lang="en-US" dirty="0" smtClean="0"/>
              <a:t>A panel of national content experts recommends the knowledge and skills that should be measured by the new test.</a:t>
            </a:r>
          </a:p>
          <a:p>
            <a:pPr marL="228600" indent="-228600">
              <a:buFont typeface="+mj-lt"/>
              <a:buAutoNum type="arabicPeriod"/>
            </a:pPr>
            <a:r>
              <a:rPr lang="en-US" dirty="0" smtClean="0"/>
              <a:t>The proposed content of the new test is systematically contrasted with a list of topics derived from a careful analysis of the content included in the five leading textbooks used in the nation related to the assessment domain.</a:t>
            </a:r>
          </a:p>
          <a:p>
            <a:pPr marL="228600" indent="-228600">
              <a:buFont typeface="+mj-lt"/>
              <a:buAutoNum type="arabicPeriod"/>
            </a:pPr>
            <a:r>
              <a:rPr lang="en-US" dirty="0" smtClean="0"/>
              <a:t>A group of teachers, each judged to be a “teacher leader” in his or her state provides suggestions regarding the key topics or knowledge and skills that to be measured by the new test.</a:t>
            </a:r>
          </a:p>
          <a:p>
            <a:pPr marL="228600" indent="-228600">
              <a:buFont typeface="+mj-lt"/>
              <a:buAutoNum type="arabicPeriod"/>
            </a:pPr>
            <a:r>
              <a:rPr lang="en-US" dirty="0" smtClean="0"/>
              <a:t>Several college professors who are international authorities offer recommendations for additions, deletions, and modifications of the knowledge and skills that has been determined by the others.</a:t>
            </a:r>
          </a:p>
          <a:p>
            <a:pPr marL="228600" indent="-228600">
              <a:buFont typeface="+mj-lt"/>
              <a:buAutoNum type="arabicPeriod"/>
            </a:pPr>
            <a:r>
              <a:rPr lang="en-US" dirty="0" smtClean="0"/>
              <a:t>State and national associations provide reviews of the proposed content to be measured by the new tests.</a:t>
            </a:r>
          </a:p>
        </p:txBody>
      </p:sp>
      <p:sp>
        <p:nvSpPr>
          <p:cNvPr id="4" name="Slide Number Placeholder 3"/>
          <p:cNvSpPr>
            <a:spLocks noGrp="1"/>
          </p:cNvSpPr>
          <p:nvPr>
            <p:ph type="sldNum" sz="quarter" idx="10"/>
          </p:nvPr>
        </p:nvSpPr>
        <p:spPr/>
        <p:txBody>
          <a:bodyPr/>
          <a:lstStyle/>
          <a:p>
            <a:fld id="{08465298-691C-44D0-BD88-6FD5D71F5CB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But a classroom teacher cannot go through these elaborate processes to ensure that an assessment has content validity. So what can a classroom teacher do? Make a careful effort to conceptualize an assessment domain and try to see if the test being constructed actually contains content that is appropriately representative. One tool that can help a teacher do this is a Table of Specification.</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Even if you are not trying to assess every concept taught, covering all the substantial learning from a unit or quarter or semester can be a time-prohibitive task.  Thus, most tests assess a representative sample of the content domains.  Teachers who construct the tests are normally responsible for determining a representative sample.  To make sure a sample of test questions is sufficient and representative, teachers sometimes create a matrix of standards (or objectives) and the level or type of skill required.  This matrix is often called a Table of Specifications. Essentially, a table of specification is a table chart that breaks down the topics that will be on a test and the amount of test questions or percentage of weight each section will have on the final test grade. It provides teachers and their students with a visual of the content that will be tested. As part of the entire teaching process, many education experts advise constructing a table of specification early in the lesson plan building process in order to ensure that the content of lessons and projects match what will ultimately appear on a test. By offering students the opportunity to view a table of specification, teachers offer their students the opportunity to view a certain kind of rubric against which they will be graded. This opportunity allows students to have full knowledge about what they will be tested over and which sections or topics of their study will be tested. According to some educators, the table of specification is just as important for the students as it is for their teachers. </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0"/>
              </a:spcAft>
            </a:pPr>
            <a:r>
              <a:rPr lang="en-US" sz="1200" dirty="0" smtClean="0">
                <a:effectLst/>
                <a:latin typeface="+mn-lt"/>
                <a:ea typeface="Calibri"/>
                <a:cs typeface="Times New Roman"/>
              </a:rPr>
              <a:t>This commonly used illustration provides visual metaphors of the concepts of Reliability and Validity. </a:t>
            </a:r>
          </a:p>
          <a:p>
            <a:pPr marL="342900" marR="0" lvl="0" indent="-342900">
              <a:lnSpc>
                <a:spcPct val="115000"/>
              </a:lnSpc>
              <a:spcBef>
                <a:spcPts val="0"/>
              </a:spcBef>
              <a:spcAft>
                <a:spcPts val="0"/>
              </a:spcAft>
              <a:buFont typeface="Symbol"/>
              <a:buChar char=""/>
            </a:pPr>
            <a:r>
              <a:rPr lang="en-US" sz="1200" dirty="0" smtClean="0">
                <a:effectLst/>
                <a:latin typeface="+mn-lt"/>
                <a:ea typeface="Calibri"/>
                <a:cs typeface="Times New Roman"/>
              </a:rPr>
              <a:t>The first target represents a valid and reliable assessment. The bull’s eye in the center of the target is shot with accuracy again and again. The correct target is being aimed at and it is being hit consistently. So validity (or the correct target) and reliability (or consistency) are evident. </a:t>
            </a:r>
          </a:p>
          <a:p>
            <a:pPr marL="342900" marR="0" lvl="0" indent="-342900">
              <a:lnSpc>
                <a:spcPct val="115000"/>
              </a:lnSpc>
              <a:spcBef>
                <a:spcPts val="0"/>
              </a:spcBef>
              <a:spcAft>
                <a:spcPts val="0"/>
              </a:spcAft>
              <a:buFont typeface="Symbol"/>
              <a:buChar char=""/>
            </a:pPr>
            <a:r>
              <a:rPr lang="en-US" sz="1200" dirty="0" smtClean="0">
                <a:effectLst/>
                <a:latin typeface="+mn-lt"/>
                <a:ea typeface="Calibri"/>
                <a:cs typeface="Times New Roman"/>
              </a:rPr>
              <a:t>The second target shows a scenario in which the shots are consistently striking in a particular location – but it isn’t on the target. So if this were an assessment it would be reliable but not valid.</a:t>
            </a:r>
          </a:p>
          <a:p>
            <a:pPr marL="342900" marR="0" lvl="0" indent="-342900">
              <a:lnSpc>
                <a:spcPct val="115000"/>
              </a:lnSpc>
              <a:spcBef>
                <a:spcPts val="0"/>
              </a:spcBef>
              <a:spcAft>
                <a:spcPts val="0"/>
              </a:spcAft>
              <a:buFont typeface="Symbol"/>
              <a:buChar char=""/>
            </a:pPr>
            <a:r>
              <a:rPr lang="en-US" sz="1200" dirty="0" smtClean="0">
                <a:effectLst/>
                <a:latin typeface="+mn-lt"/>
                <a:ea typeface="Calibri"/>
                <a:cs typeface="Times New Roman"/>
              </a:rPr>
              <a:t>The third target shows another scenario. The shots are aimed at the target, but they are striking the target in a variety of locations and some aren’t hitting the target at all. There is no consistency or reliability and because of this there is also no validity.  </a:t>
            </a:r>
          </a:p>
          <a:p>
            <a:r>
              <a:rPr lang="en-US" sz="1200" dirty="0" smtClean="0">
                <a:effectLst/>
                <a:latin typeface="+mn-lt"/>
                <a:ea typeface="Calibri"/>
                <a:cs typeface="Times New Roman"/>
              </a:rPr>
              <a:t>So it is important to remember that validity and reliability interact with and influence each other. Both are necessary for quality educational tests. </a:t>
            </a:r>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simple way that teachers can review their classroom tests for content validity is to ask another teacher to look over a test’s items and provide the same kind of judgments that a review panel does for a high stakes national or state-level test. A pair of teachers could do this for one another. The more carefully you review your classroom tests’ content coverage, the more likely the test’s content coverage will have a higher degree of validity. </a:t>
            </a:r>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we leave content validity we need to talk about one more thing – Opportunity to Learn. An idea related to content validity is a concern called instructional validity.  This depends upon the teacher.  The content may be in the state standards and the students’ text book and the state standards but not be taught. Teachers sometimes skip items of instruction they don’t understand or don’t have time to teach.</a:t>
            </a:r>
          </a:p>
          <a:p>
            <a:r>
              <a:rPr lang="en-US" dirty="0" smtClean="0"/>
              <a:t>Yet if related items appear on a test, this reduces the validity of the test since the students had no opportunity to learn the knowledge or skill being assessed. </a:t>
            </a:r>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stop now and participate in Activity Two where we will address the essential question:</a:t>
            </a:r>
          </a:p>
          <a:p>
            <a:r>
              <a:rPr lang="en-US" dirty="0" smtClean="0"/>
              <a:t>What is Content-Related Validity?</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 learn about Criterion related evidence of validity. Basically, Criterion validity demonstrates the degree of accuracy of a test by comparing it with another test, measure or procedure which has been demonstrated to be valid. There are two contexts for using Criterion validity. </a:t>
            </a:r>
          </a:p>
          <a:p>
            <a:pPr marL="171450" indent="-171450">
              <a:buFont typeface="Arial" pitchFamily="34" charset="0"/>
              <a:buChar char="•"/>
            </a:pPr>
            <a:r>
              <a:rPr lang="en-US" dirty="0" smtClean="0"/>
              <a:t>Predictive validity is when one measure is done in the present one is done at a later date.  The later test is known to be valid.  This approach allows me to show my current test is valid by comparing it to a future valid test.</a:t>
            </a:r>
          </a:p>
          <a:p>
            <a:pPr marL="171450" indent="-171450">
              <a:buFont typeface="Arial" pitchFamily="34" charset="0"/>
              <a:buChar char="•"/>
            </a:pPr>
            <a:r>
              <a:rPr lang="en-US" dirty="0" smtClean="0"/>
              <a:t>Concurrent validity is when both measures are current.  This approach allows me to show my test is valid by comparing it with an already valid test.  I can do this if I can show my test varies directly with a measure of the same construct or indirectly with a measure of an opposite construct.</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Predictive validity is used for aptitude tests or tests that are used in order to predict how well a student will perform at some later point in time. A comparison must be made between the test and some later behavior that it predicts. </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Teachers don’t need to know how to calculate predictive validity – but if they know that a predictor test such as the ACT works well, a teacher can use its results to help make educational decisions about students. For, example, if a student is wanting postsecondary education, but has poor scores on a scholastic aptitude test, a teacher could devise a set of supplemental instructional activities so that the student could try to acquire the needed academic skills before leaving high school. The same type of thing could be done for the preschooler who on an aptitude test shows that they are not yet prepared for kindergarten. </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let’s move on to Concurrent validity.  Concurrent validity compares scores on a test with current performance on some other test.  Unlike predictive validity, where the second test occurs later, concurrent validity requires a second test at about the same time. Concurrent validity for a science test could be investigated by correlating scores for the test with scores from another established science test taken about the same time. Another way to gather concurrent validity evidence is to administer the test to two groups who are known to differ on the content being measured. For example a group of students who have taken a high school chemistry class and another group who has not. One would have support for concurrent validity if the scores for the two groups were very different.</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 computed statistic in both predictive and concurrent validity is a coefficient “r” which we will call a validity coefficient.  The number that indicates high validity can vary depending upon what has been determined to be acceptable. Many commercial assessments such as the ACT consider 0.5 to be an acceptable validity coefficient. To calculate a validity coefficient we use the same process that we used to calculate the correlation coefficient for determining reliability. This is described in Module 2 Reliability.</a:t>
            </a:r>
          </a:p>
          <a:p>
            <a:r>
              <a:rPr lang="en-US" sz="1200" kern="1200" dirty="0" smtClean="0">
                <a:solidFill>
                  <a:schemeClr val="tx1"/>
                </a:solidFill>
                <a:effectLst/>
                <a:latin typeface="+mn-lt"/>
                <a:ea typeface="+mn-ea"/>
                <a:cs typeface="+mn-cs"/>
              </a:rPr>
              <a:t>Here you see a Table adapted from </a:t>
            </a:r>
            <a:r>
              <a:rPr lang="en-US" sz="1200" b="0" i="1" u="none" kern="1200" dirty="0" smtClean="0">
                <a:solidFill>
                  <a:schemeClr val="tx1"/>
                </a:solidFill>
                <a:effectLst/>
                <a:latin typeface="+mn-lt"/>
                <a:ea typeface="+mn-ea"/>
                <a:cs typeface="+mn-cs"/>
              </a:rPr>
              <a:t>Mastering Assessment Booklet, Reliability: What Is It and Is It Necessary? </a:t>
            </a:r>
            <a:r>
              <a:rPr lang="en-US" sz="1200" kern="1200" dirty="0" smtClean="0">
                <a:solidFill>
                  <a:schemeClr val="tx1"/>
                </a:solidFill>
                <a:effectLst/>
                <a:latin typeface="+mn-lt"/>
                <a:ea typeface="+mn-ea"/>
                <a:cs typeface="+mn-cs"/>
              </a:rPr>
              <a:t>that illustrates simple interpretations of validity coefficients. </a:t>
            </a:r>
            <a:endParaRPr lang="en-US" dirty="0" smtClean="0"/>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stop now and participate in Activity Three where we will address the essential question:</a:t>
            </a:r>
          </a:p>
          <a:p>
            <a:r>
              <a:rPr lang="en-US" dirty="0" smtClean="0"/>
              <a:t>What is Criterion-Related Validity?</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0"/>
              </a:spcAft>
            </a:pPr>
            <a:r>
              <a:rPr lang="en-US" sz="900" dirty="0" smtClean="0">
                <a:effectLst/>
                <a:latin typeface="+mn-lt"/>
                <a:ea typeface="Times New Roman"/>
                <a:cs typeface="Arial"/>
              </a:rPr>
              <a:t>This module answers the essential questions:</a:t>
            </a:r>
            <a:endParaRPr lang="en-US" sz="900" dirty="0" smtClean="0">
              <a:effectLst/>
              <a:latin typeface="+mn-lt"/>
              <a:ea typeface="Calibri"/>
              <a:cs typeface="Times New Roman"/>
            </a:endParaRPr>
          </a:p>
          <a:p>
            <a:pPr marL="342900" marR="0" lvl="0" indent="-342900">
              <a:spcBef>
                <a:spcPts val="0"/>
              </a:spcBef>
              <a:spcAft>
                <a:spcPts val="0"/>
              </a:spcAft>
              <a:buFont typeface="Symbol"/>
              <a:buChar char=""/>
            </a:pPr>
            <a:r>
              <a:rPr lang="en-US" dirty="0" smtClean="0">
                <a:effectLst/>
                <a:ea typeface="Times New Roman"/>
                <a:cs typeface="Arial"/>
              </a:rPr>
              <a:t>What is test validity?</a:t>
            </a:r>
            <a:endParaRPr lang="en-US" dirty="0" smtClean="0">
              <a:effectLst/>
            </a:endParaRPr>
          </a:p>
          <a:p>
            <a:pPr marL="342900" marR="0" lvl="0" indent="-342900">
              <a:spcBef>
                <a:spcPts val="0"/>
              </a:spcBef>
              <a:spcAft>
                <a:spcPts val="0"/>
              </a:spcAft>
              <a:buFont typeface="Symbol"/>
              <a:buChar char=""/>
            </a:pPr>
            <a:r>
              <a:rPr lang="en-US" dirty="0" smtClean="0">
                <a:effectLst/>
                <a:ea typeface="Times New Roman"/>
                <a:cs typeface="Arial"/>
              </a:rPr>
              <a:t>What is content-related validity?</a:t>
            </a:r>
            <a:endParaRPr lang="en-US" dirty="0" smtClean="0">
              <a:effectLst/>
            </a:endParaRPr>
          </a:p>
          <a:p>
            <a:pPr marL="342900" marR="0" lvl="0" indent="-342900">
              <a:spcBef>
                <a:spcPts val="0"/>
              </a:spcBef>
              <a:spcAft>
                <a:spcPts val="0"/>
              </a:spcAft>
              <a:buFont typeface="Symbol"/>
              <a:buChar char=""/>
            </a:pPr>
            <a:r>
              <a:rPr lang="en-US" dirty="0" smtClean="0">
                <a:effectLst/>
                <a:ea typeface="Times New Roman"/>
                <a:cs typeface="Arial"/>
              </a:rPr>
              <a:t>What is criterion-related validity? </a:t>
            </a:r>
            <a:endParaRPr lang="en-US" dirty="0" smtClean="0">
              <a:effectLst/>
            </a:endParaRPr>
          </a:p>
          <a:p>
            <a:pPr marL="342900" marR="0" lvl="0" indent="-342900">
              <a:lnSpc>
                <a:spcPct val="115000"/>
              </a:lnSpc>
              <a:spcBef>
                <a:spcPts val="0"/>
              </a:spcBef>
              <a:spcAft>
                <a:spcPts val="0"/>
              </a:spcAft>
              <a:buFont typeface="Symbol"/>
              <a:buChar char=""/>
            </a:pPr>
            <a:r>
              <a:rPr lang="en-US" sz="1000" dirty="0" smtClean="0">
                <a:effectLst/>
                <a:latin typeface="+mn-lt"/>
                <a:ea typeface="Times New Roman"/>
                <a:cs typeface="Arial"/>
              </a:rPr>
              <a:t>What is construct-related validity?</a:t>
            </a:r>
            <a:endParaRPr lang="en-US" sz="900" dirty="0" smtClean="0">
              <a:effectLst/>
              <a:latin typeface="+mn-lt"/>
              <a:ea typeface="Calibri"/>
              <a:cs typeface="Times New Roman"/>
            </a:endParaRPr>
          </a:p>
          <a:p>
            <a:pPr marL="342900" marR="0" lvl="0" indent="-342900">
              <a:spcBef>
                <a:spcPts val="0"/>
              </a:spcBef>
              <a:spcAft>
                <a:spcPts val="0"/>
              </a:spcAft>
              <a:buFont typeface="Symbol"/>
              <a:buChar char=""/>
            </a:pPr>
            <a:r>
              <a:rPr lang="en-US" dirty="0" smtClean="0">
                <a:effectLst/>
                <a:ea typeface="Times New Roman"/>
                <a:cs typeface="Arial"/>
              </a:rPr>
              <a:t>What does a classroom teacher need to know about validity to help ensure the quality of classroom assessment? </a:t>
            </a:r>
            <a:endParaRPr lang="en-US" dirty="0" smtClean="0">
              <a:effectLst/>
            </a:endParaRPr>
          </a:p>
          <a:p>
            <a:pPr>
              <a:spcAft>
                <a:spcPts val="0"/>
              </a:spcAft>
            </a:pPr>
            <a:r>
              <a:rPr lang="en-US" sz="1000" dirty="0" smtClean="0">
                <a:effectLst/>
                <a:ea typeface="Times New Roman"/>
                <a:cs typeface="Arial"/>
              </a:rPr>
              <a:t>We’ll begin with the question:</a:t>
            </a:r>
            <a:endParaRPr lang="en-US" dirty="0" smtClean="0">
              <a:effectLst/>
            </a:endParaRPr>
          </a:p>
          <a:p>
            <a:r>
              <a:rPr lang="en-US" sz="1000" dirty="0" smtClean="0">
                <a:effectLst/>
                <a:latin typeface="+mn-lt"/>
                <a:ea typeface="Times New Roman"/>
                <a:cs typeface="Arial"/>
              </a:rPr>
              <a:t>What is test validity? </a:t>
            </a:r>
            <a:endParaRPr lang="en-US" dirty="0" smtClean="0"/>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Construct-related evidence of validity is the most comprehensive of the three varieties of validity evidence. This is because it covers all forms of validity.  It subsumes criterion related validity because it uses empirical evidence.  It subsumes content-related validity because it also uses such evidence such as quantifiable content ratings from expert review panelists. </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Construct-related evidence of validity for educational tests is usually gathered through a series of studies. There three types of strategies that are most commonly used in construct-related evidence studies:</a:t>
            </a:r>
          </a:p>
          <a:p>
            <a:pPr marL="228600" indent="-228600">
              <a:buFont typeface="+mj-lt"/>
              <a:buAutoNum type="arabicPeriod"/>
            </a:pPr>
            <a:r>
              <a:rPr lang="en-US" dirty="0" smtClean="0"/>
              <a:t>Intervention studies</a:t>
            </a:r>
          </a:p>
          <a:p>
            <a:pPr marL="228600" indent="-228600">
              <a:buFont typeface="+mj-lt"/>
              <a:buAutoNum type="arabicPeriod"/>
            </a:pPr>
            <a:r>
              <a:rPr lang="en-US" dirty="0" smtClean="0"/>
              <a:t>Differential-Population Studies</a:t>
            </a:r>
          </a:p>
          <a:p>
            <a:pPr marL="228600" indent="-228600">
              <a:buFont typeface="+mj-lt"/>
              <a:buAutoNum type="arabicPeriod"/>
            </a:pPr>
            <a:r>
              <a:rPr lang="en-US" dirty="0" smtClean="0"/>
              <a:t>Related-Measures Studies</a:t>
            </a:r>
          </a:p>
          <a:p>
            <a:pPr marL="0" indent="0">
              <a:buFont typeface="+mj-l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how to investigate construct-related evidence of validity using an Intervention Study:  </a:t>
            </a:r>
          </a:p>
          <a:p>
            <a:r>
              <a:rPr lang="en-US" dirty="0" smtClean="0"/>
              <a:t>We hypothesize that students will respond differently to the assessment instrument if they have received some type of instruction or intervention. For example, if we want to see if a mathematics essay examination measures students higher-order math skills, we hypothesize that students will receive significantly higher scores after an intensive six-week summer workshop on higher order math skills than the scores they receive on the same assessment prior to attending the workshop. </a:t>
            </a:r>
          </a:p>
          <a:p>
            <a:pPr marL="0" indent="0">
              <a:buFont typeface="+mj-l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how to investigate construct-related evidence of validity using an differential population study:</a:t>
            </a:r>
          </a:p>
          <a:p>
            <a:r>
              <a:rPr lang="en-US" dirty="0" smtClean="0"/>
              <a:t>We hypothesize that individuals representing distinctly different populations will score differently on the assessment procedure under consideration. For example, if a new oral test of student’s bilingual proficiency in English and Spanish had been created, we would locate three groups of students who were</a:t>
            </a:r>
          </a:p>
          <a:p>
            <a:pPr marL="171450" indent="-171450">
              <a:buFont typeface="Arial" pitchFamily="34" charset="0"/>
              <a:buChar char="•"/>
            </a:pPr>
            <a:r>
              <a:rPr lang="en-US" dirty="0" smtClean="0"/>
              <a:t>Fluent in English but not Spanish</a:t>
            </a:r>
          </a:p>
          <a:p>
            <a:pPr marL="171450" indent="-171450">
              <a:buFont typeface="Arial" pitchFamily="34" charset="0"/>
              <a:buChar char="•"/>
            </a:pPr>
            <a:r>
              <a:rPr lang="en-US" dirty="0" smtClean="0"/>
              <a:t>Fluent in Spanish but not English</a:t>
            </a:r>
          </a:p>
          <a:p>
            <a:pPr marL="171450" indent="-171450">
              <a:buFont typeface="Arial" pitchFamily="34" charset="0"/>
              <a:buChar char="•"/>
            </a:pPr>
            <a:r>
              <a:rPr lang="en-US" dirty="0" smtClean="0"/>
              <a:t>Fluent in both Spanish and English</a:t>
            </a:r>
          </a:p>
          <a:p>
            <a:r>
              <a:rPr lang="en-US" dirty="0" smtClean="0"/>
              <a:t>We predict that the bilingually fluent speakers will outperform their monolingual counterparts. </a:t>
            </a:r>
          </a:p>
          <a:p>
            <a:pPr marL="0" indent="0">
              <a:buFont typeface="+mj-l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 related measures study, we hypothesize that there will be a relationship between students’ scores on the assessment device we’re studying and their scores on a related assessment device. </a:t>
            </a:r>
          </a:p>
          <a:p>
            <a:r>
              <a:rPr lang="en-US" dirty="0" smtClean="0"/>
              <a:t>For example, if we are studying a new test of students’ reading comprehension, we hypothesize that students’ scores on this new test will be positively correlated to their scores on an already established and widely used reading comprehension assessment. </a:t>
            </a:r>
          </a:p>
          <a:p>
            <a:pPr marL="0" indent="0">
              <a:buFont typeface="+mj-l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it is hypothesized that two sets of test scores should be related, and evidence is collected to show that positive relationship, this is referred to as Convergent Evidence of validity. Convergent Evidence of validity answers the question: Are test scores related to behaviors and tests that it should be related to?</a:t>
            </a:r>
          </a:p>
          <a:p>
            <a:pPr marL="0" indent="0">
              <a:buFont typeface="+mj-l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contrast, a study in which two assessments are shown to have a weak relationship –this weak or lower relationship is referred to as discriminant evidence of validity. Discriminant evidence simply means that if your test is assessing what it is supposed to be that test will relate weakly to results of tests designed to measure other constructs. Discriminant evidence answers the question: Are test scores unrelated to behaviors and tests that it should be unrelated to?</a:t>
            </a:r>
          </a:p>
          <a:p>
            <a:pPr marL="0" indent="0">
              <a:buFont typeface="+mj-l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many other approaches to the collection of construct-related validity evidence. What is important to remember is that a number of construct-related validation studies are needed before confidence can be placed in score- based inferences about students. Also if the construct being measured lacks clarity, the more uncertain we are about how to go about measuring students’ status related to that construct and more construct-related evidence of validity we need to collect. In summary: </a:t>
            </a:r>
          </a:p>
          <a:p>
            <a:pPr marL="228600" indent="-228600">
              <a:buFont typeface="+mj-lt"/>
              <a:buAutoNum type="arabicPeriod"/>
            </a:pPr>
            <a:r>
              <a:rPr lang="en-US" dirty="0" smtClean="0"/>
              <a:t>There is no single measure of construct validity.  </a:t>
            </a:r>
          </a:p>
          <a:p>
            <a:pPr marL="228600" indent="-228600">
              <a:buFont typeface="+mj-lt"/>
              <a:buAutoNum type="arabicPeriod"/>
            </a:pPr>
            <a:r>
              <a:rPr lang="en-US" dirty="0" smtClean="0"/>
              <a:t>Construct validity is based on the accumulation of knowledge about the test and its relationship to other tests and behaviors. </a:t>
            </a:r>
          </a:p>
          <a:p>
            <a:pPr marL="228600" indent="-228600">
              <a:buFont typeface="+mj-lt"/>
              <a:buAutoNum type="arabicPeriod"/>
            </a:pPr>
            <a:r>
              <a:rPr lang="en-US" dirty="0" smtClean="0"/>
              <a:t>To establish construct validity, we demonstrate that the measure changes in a logical way when other conditions change.</a:t>
            </a:r>
          </a:p>
          <a:p>
            <a:pPr marL="0" indent="0">
              <a:buFont typeface="+mj-l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stop now and participate in Activity Four where we will address the essential question:</a:t>
            </a:r>
          </a:p>
          <a:p>
            <a:r>
              <a:rPr lang="en-US" dirty="0" smtClean="0"/>
              <a:t>What is Construct-Related Validity?</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the beginning of this module we told you that Validity is the most important characteristic of a test. After all, if we can’t draw valid inferences from a test about students’ knowledge, skill, attitudes, or interests – there isn’t any reason to give a test in the first place. Because of this, over time there have been different meanings attached to the term assessment validity that may create some confusion. We need to address these because you are going to encounter these concepts and terms and you need to know what they mean. </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Validity refers to whether or not an assessment measures what it is supposed to measure. Even if a test is reliable, it may not provide valid results.  Let’s imagine a bathroom scale that consistently tells you that you weigh 130 pounds. The reliability (consistency) of this scale is very good, but it is not accurate (valid) because you actually weigh 145 pounds! Since teachers, parents, and school districts make decisions about students based on assessment results the validity inferred from assessments results is essential.  Also, if a test is valid, it is almost always reliable.</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of these terms is Face Validity. A test is said to have face validity if it "looks like" it is going to measure what it is supposed to measure. The problem with Face Validity is that it is not empirical. Face validity means the test “appears it will work,” as opposed to saying “it has been shown to work.” This can be dangerous! Face validity is often “created” to influence the opinions of participants who are not expert in testing methodologies – for example school district’s looking to purchase a test, parents, and politicians.</a:t>
            </a:r>
          </a:p>
          <a:p>
            <a:pPr marL="0" indent="0">
              <a:buFont typeface="+mj-l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more recently introduced term is something called consequential validity. Consequential validity refers to whether or not the USES of test results are valid. Some professionals feel that, in the real world, the consequences that follow from the use of assessments are important indications of validity. For example, if a test ‘s results are inappropriately used to deny students’ progress to the next grade level the test is consequentially invalid because the results are being used in a way that is wrong. </a:t>
            </a:r>
          </a:p>
          <a:p>
            <a:pPr marL="0" indent="0">
              <a:buFont typeface="+mj-l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Understandably, as educators, we sometimes see the consequences as more important than the technical validity of the test. Judgments based on assessments we give and use have value implications and social consequences. So we do need to think about these issues, included </a:t>
            </a:r>
          </a:p>
          <a:p>
            <a:pPr marL="171450" indent="-171450">
              <a:buFont typeface="Arial" pitchFamily="34" charset="0"/>
              <a:buChar char="•"/>
            </a:pPr>
            <a:r>
              <a:rPr lang="en-US" dirty="0" smtClean="0"/>
              <a:t>What is the intended use of these test scores?</a:t>
            </a:r>
          </a:p>
          <a:p>
            <a:pPr marL="171450" indent="-171450">
              <a:buFont typeface="Arial" pitchFamily="34" charset="0"/>
              <a:buChar char="•"/>
            </a:pPr>
            <a:r>
              <a:rPr lang="en-US" dirty="0" smtClean="0"/>
              <a:t>How are the scores really being used?</a:t>
            </a:r>
          </a:p>
          <a:p>
            <a:pPr marL="171450" indent="-171450">
              <a:buFont typeface="Arial" pitchFamily="34" charset="0"/>
              <a:buChar char="•"/>
            </a:pPr>
            <a:r>
              <a:rPr lang="en-US" dirty="0" smtClean="0"/>
              <a:t>Does this testing lead to educational benefits?</a:t>
            </a:r>
          </a:p>
          <a:p>
            <a:pPr marL="171450" indent="-171450">
              <a:buFont typeface="Arial" pitchFamily="34" charset="0"/>
              <a:buChar char="•"/>
            </a:pPr>
            <a:r>
              <a:rPr lang="en-US" dirty="0" smtClean="0"/>
              <a:t>Are there negative spin-offs?</a:t>
            </a:r>
          </a:p>
          <a:p>
            <a:pPr marL="0" indent="0">
              <a:buFont typeface="+mj-l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keep in mind, while we should be attentive to the consequences of test use, the idea of consequential validity should not be confused with the true purpose of validity. That purpose is to confirm or disconfirm the defensibility of the score-based inferences we make about our students. If we make accurate inferences about students’ based on a test, but use those inferences to make terrible decisions, our test will have negative consequences. But it would be the use to which we put our valid score-based inferences that is terrible. The score based inference itself was, in fact, accurate. So Consequential validity is a good way to remind ourselves of the importance of consequences whenever tests are used. But it is NOT a true form of validity evidence. </a:t>
            </a:r>
          </a:p>
          <a:p>
            <a:pPr marL="0" indent="0">
              <a:buFont typeface="+mj-l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is important for a classroom teacher to understand about validity? We are too busy in our classrooms to collect evidence regarding validity.  But for our more important tests we need to devote at least some attention to content-related evidence of validity. Giving attention to the content of the curricular domain being assessed is a good first step. That is why we spent describing and working with the Table of Specifications. </a:t>
            </a:r>
          </a:p>
          <a:p>
            <a:endParaRPr lang="en-US" dirty="0" smtClean="0"/>
          </a:p>
          <a:p>
            <a:r>
              <a:rPr lang="en-US" dirty="0" smtClean="0"/>
              <a:t>However, the criterion and construct-related validity evidence require only that you have a reasonable understanding of what they are. If you are asked to help evaluate a high-stakes educational test or serve on a committee developing a district or state assessment, you will want to know about these two types of validity evidence in order to make good decisions and not be intimidated by the process</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MOST important for you to understand about validity is that it IS NOT about the test itself. It is about whether or not the score-based inferences you and other are making about your students are accurate or inaccurate. </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MOST important for you to understand about validity is that it IS NOT about the test itself. It is about whether or not the score-based inferences you and other are making about your students are accurate or inaccurate. </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stop now and participate in Activity Five where we will address the essential question:</a:t>
            </a:r>
          </a:p>
          <a:p>
            <a:r>
              <a:rPr lang="en-US" dirty="0" smtClean="0"/>
              <a:t>What does a classroom teacher need to know about validity to help ensure the quality of classroom assessment? </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47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0"/>
              </a:spcAft>
            </a:pPr>
            <a:r>
              <a:rPr lang="en-US" sz="1200" dirty="0" smtClean="0">
                <a:effectLst/>
                <a:latin typeface="+mn-lt"/>
                <a:ea typeface="Times New Roman"/>
                <a:cs typeface="Arial"/>
              </a:rPr>
              <a:t>Validity is the most important characteristic of a test. You may remember that a test is or is not reliable but it is the results of a test that are valid or invalid.  Because we make important decision about student learning based on assessment results we need to know how to tell if an assessment’s results are valid or invalid. </a:t>
            </a:r>
            <a:endParaRPr lang="en-US" sz="1200" dirty="0" smtClean="0">
              <a:effectLst/>
              <a:latin typeface="+mn-lt"/>
              <a:ea typeface="Calibri"/>
              <a:cs typeface="Times New Roman"/>
            </a:endParaRPr>
          </a:p>
          <a:p>
            <a:pPr marL="0" marR="0">
              <a:lnSpc>
                <a:spcPct val="115000"/>
              </a:lnSpc>
              <a:spcBef>
                <a:spcPts val="0"/>
              </a:spcBef>
              <a:spcAft>
                <a:spcPts val="0"/>
              </a:spcAft>
            </a:pPr>
            <a:r>
              <a:rPr lang="en-US" sz="1200" dirty="0" smtClean="0">
                <a:effectLst/>
                <a:latin typeface="+mn-lt"/>
                <a:ea typeface="Times New Roman"/>
                <a:cs typeface="Arial"/>
              </a:rPr>
              <a:t>Validity evidence answers the questions:</a:t>
            </a:r>
            <a:endParaRPr lang="en-US" sz="1200" dirty="0" smtClean="0">
              <a:effectLst/>
              <a:latin typeface="+mn-lt"/>
              <a:ea typeface="Times New Roman"/>
              <a:cs typeface="Times New Roman"/>
            </a:endParaRPr>
          </a:p>
          <a:p>
            <a:pPr marL="171450" marR="0" indent="-171450">
              <a:lnSpc>
                <a:spcPct val="115000"/>
              </a:lnSpc>
              <a:spcBef>
                <a:spcPts val="0"/>
              </a:spcBef>
              <a:spcAft>
                <a:spcPts val="0"/>
              </a:spcAft>
              <a:buFont typeface="Arial" pitchFamily="34" charset="0"/>
              <a:buChar char="•"/>
            </a:pPr>
            <a:r>
              <a:rPr lang="en-US" sz="1200" dirty="0" smtClean="0">
                <a:effectLst/>
                <a:latin typeface="+mn-lt"/>
                <a:ea typeface="Times New Roman"/>
                <a:cs typeface="Arial"/>
              </a:rPr>
              <a:t>Does the test cover what we believe (or are told) that it covers?</a:t>
            </a:r>
            <a:endParaRPr lang="en-US" sz="1200" dirty="0" smtClean="0">
              <a:effectLst/>
              <a:latin typeface="+mn-lt"/>
              <a:ea typeface="Times New Roman"/>
              <a:cs typeface="Times New Roman"/>
            </a:endParaRPr>
          </a:p>
          <a:p>
            <a:pPr marL="171450" marR="0" lvl="0" indent="-171450">
              <a:lnSpc>
                <a:spcPct val="115000"/>
              </a:lnSpc>
              <a:spcBef>
                <a:spcPts val="0"/>
              </a:spcBef>
              <a:spcAft>
                <a:spcPts val="0"/>
              </a:spcAft>
              <a:buFont typeface="Arial" pitchFamily="34" charset="0"/>
              <a:buChar char="•"/>
            </a:pPr>
            <a:r>
              <a:rPr lang="en-US" sz="1200" dirty="0" smtClean="0">
                <a:effectLst/>
                <a:latin typeface="+mn-lt"/>
                <a:ea typeface="Times New Roman"/>
                <a:cs typeface="Arial"/>
              </a:rPr>
              <a:t>To what extent?</a:t>
            </a:r>
            <a:endParaRPr lang="en-US" sz="1200" dirty="0" smtClean="0">
              <a:effectLst/>
              <a:latin typeface="+mn-lt"/>
              <a:ea typeface="Calibri"/>
              <a:cs typeface="Times New Roman"/>
            </a:endParaRPr>
          </a:p>
          <a:p>
            <a:pPr marL="171450" indent="-171450">
              <a:buFont typeface="Arial" pitchFamily="34" charset="0"/>
              <a:buChar char="•"/>
            </a:pPr>
            <a:r>
              <a:rPr lang="en-US" sz="1200" dirty="0" smtClean="0">
                <a:effectLst/>
                <a:latin typeface="+mn-lt"/>
                <a:ea typeface="Times New Roman"/>
                <a:cs typeface="Arial"/>
              </a:rPr>
              <a:t>Is the assessment being used for an appropriate purpose?</a:t>
            </a:r>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Validity is a judgmental inference about the interpretation of students’ tests performances. </a:t>
            </a:r>
          </a:p>
          <a:p>
            <a:r>
              <a:rPr lang="en-US" dirty="0" smtClean="0"/>
              <a:t>For teachers to be confident that their score based inferences are valid, it is usually necessary to assemble compelling evidence that supports the accuracy of those score based inferences. </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In terms of student assessment, validity refers to the extent to which a test's results are representative of the actual knowledge and/or skills we want to measure and whether the test results can be used to determine accurate conclusions about those knowledge and/or skills. </a:t>
            </a:r>
          </a:p>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understand validity evidence, we need to understand what a test construct is. </a:t>
            </a:r>
          </a:p>
          <a:p>
            <a:pPr marL="171450" indent="-171450">
              <a:buFont typeface="Arial" pitchFamily="34" charset="0"/>
              <a:buChar char="•"/>
            </a:pPr>
            <a:r>
              <a:rPr lang="en-US" dirty="0" smtClean="0"/>
              <a:t>A construct is the “target” or “objective” we want to know about. </a:t>
            </a:r>
          </a:p>
          <a:p>
            <a:pPr marL="171450" indent="-171450">
              <a:buFont typeface="Arial" pitchFamily="34" charset="0"/>
              <a:buChar char="•"/>
            </a:pPr>
            <a:r>
              <a:rPr lang="en-US" dirty="0" smtClean="0"/>
              <a:t>Validity addresses how well an assessment technique provides useful information about the construct.</a:t>
            </a:r>
          </a:p>
          <a:p>
            <a:pPr marL="171450" indent="-171450">
              <a:buFont typeface="Arial" pitchFamily="34" charset="0"/>
              <a:buChar char="•"/>
            </a:pPr>
            <a:r>
              <a:rPr lang="en-US" dirty="0" smtClean="0"/>
              <a:t>Construct underrepresentation is when the test does not assess the entire construct; the test misses things we should be assessing.</a:t>
            </a:r>
          </a:p>
          <a:p>
            <a:pPr marL="171450" indent="-171450">
              <a:buFont typeface="Arial" pitchFamily="34" charset="0"/>
              <a:buChar char="•"/>
            </a:pPr>
            <a:r>
              <a:rPr lang="en-US" dirty="0" smtClean="0"/>
              <a:t>Construct irrelevant variance is when the test is assessing things that are not really part of the construct; we are assessing irrelevant stuff that we don’t want.</a:t>
            </a:r>
          </a:p>
          <a:p>
            <a:pPr marL="171450" indent="-171450">
              <a:buFont typeface="Arial" pitchFamily="34" charset="0"/>
              <a:buChar char="•"/>
            </a:pPr>
            <a:r>
              <a:rPr lang="en-US" dirty="0" smtClean="0"/>
              <a:t>Now consider that there can be varying degrees of construct underrepresentation and irrelevant variance. </a:t>
            </a:r>
          </a:p>
          <a:p>
            <a:r>
              <a:rPr lang="en-US" dirty="0" smtClean="0"/>
              <a:t>In these illustrations of three different tests, the test content that aligns with the construct is shown in the blue area. The test content in the blue area represents test items that will yield valid results. </a:t>
            </a:r>
          </a:p>
        </p:txBody>
      </p:sp>
      <p:sp>
        <p:nvSpPr>
          <p:cNvPr id="4" name="Slide Number Placeholder 3"/>
          <p:cNvSpPr>
            <a:spLocks noGrp="1"/>
          </p:cNvSpPr>
          <p:nvPr>
            <p:ph type="sldNum" sz="quarter" idx="10"/>
          </p:nvPr>
        </p:nvSpPr>
        <p:spPr/>
        <p:txBody>
          <a:bodyPr/>
          <a:lstStyle/>
          <a:p>
            <a:fld id="{08465298-691C-44D0-BD88-6FD5D71F5CB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validity is a matter of degree it is appropriate to use relative terms such as high validity, moderate validity, and low validity. So rather than saying “The unit test’s results are valid,” it is more accurate to say “The unit test’s results have a high degree of validity.” To know the degree of validity we need to collect as much evidence as possible that demonstrates that a test’s results accurately represent the students’ knowledge and skills we are trying to measure. </a:t>
            </a:r>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47B4D3-F201-4FD2-BF82-A1E4B19AB0A7}" type="datetimeFigureOut">
              <a:rPr lang="en-US" smtClean="0"/>
              <a:pPr/>
              <a:t>7/2/2012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0D14E-336E-4342-9569-2B974526FEA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47B4D3-F201-4FD2-BF82-A1E4B19AB0A7}" type="datetimeFigureOut">
              <a:rPr lang="en-US" smtClean="0"/>
              <a:pPr/>
              <a:t>7/2/2012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0D14E-336E-4342-9569-2B974526FE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47B4D3-F201-4FD2-BF82-A1E4B19AB0A7}" type="datetimeFigureOut">
              <a:rPr lang="en-US" smtClean="0"/>
              <a:pPr/>
              <a:t>7/2/2012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0D14E-336E-4342-9569-2B974526FE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47B4D3-F201-4FD2-BF82-A1E4B19AB0A7}" type="datetimeFigureOut">
              <a:rPr lang="en-US" smtClean="0"/>
              <a:pPr/>
              <a:t>7/2/2012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0D14E-336E-4342-9569-2B974526FEA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47B4D3-F201-4FD2-BF82-A1E4B19AB0A7}" type="datetimeFigureOut">
              <a:rPr lang="en-US" smtClean="0"/>
              <a:pPr/>
              <a:t>7/2/2012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0D14E-336E-4342-9569-2B974526FE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47B4D3-F201-4FD2-BF82-A1E4B19AB0A7}" type="datetimeFigureOut">
              <a:rPr lang="en-US" smtClean="0"/>
              <a:pPr/>
              <a:t>7/2/2012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0D14E-336E-4342-9569-2B974526FE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47B4D3-F201-4FD2-BF82-A1E4B19AB0A7}" type="datetimeFigureOut">
              <a:rPr lang="en-US" smtClean="0"/>
              <a:pPr/>
              <a:t>7/2/2012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E0D14E-336E-4342-9569-2B974526FE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47B4D3-F201-4FD2-BF82-A1E4B19AB0A7}" type="datetimeFigureOut">
              <a:rPr lang="en-US" smtClean="0"/>
              <a:pPr/>
              <a:t>7/2/2012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E0D14E-336E-4342-9569-2B974526FE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47B4D3-F201-4FD2-BF82-A1E4B19AB0A7}" type="datetimeFigureOut">
              <a:rPr lang="en-US" smtClean="0"/>
              <a:pPr/>
              <a:t>7/2/2012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E0D14E-336E-4342-9569-2B974526FE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47B4D3-F201-4FD2-BF82-A1E4B19AB0A7}" type="datetimeFigureOut">
              <a:rPr lang="en-US" smtClean="0"/>
              <a:pPr/>
              <a:t>7/2/2012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0D14E-336E-4342-9569-2B974526FEA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47B4D3-F201-4FD2-BF82-A1E4B19AB0A7}" type="datetimeFigureOut">
              <a:rPr lang="en-US" smtClean="0"/>
              <a:pPr/>
              <a:t>7/2/2012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0D14E-336E-4342-9569-2B974526FEA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47B4D3-F201-4FD2-BF82-A1E4B19AB0A7}" type="datetimeFigureOut">
              <a:rPr lang="en-US" smtClean="0"/>
              <a:pPr/>
              <a:t>7/2/2012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E0D14E-336E-4342-9569-2B974526FE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16.jpe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0" y="1143000"/>
            <a:ext cx="9144000" cy="5126750"/>
          </a:xfrm>
          <a:prstGeom prst="rect">
            <a:avLst/>
          </a:prstGeom>
          <a:noFill/>
          <a:ln w="9525">
            <a:noFill/>
            <a:miter lim="800000"/>
            <a:headEnd/>
            <a:tailEnd/>
          </a:ln>
          <a:effectLst/>
        </p:spPr>
      </p:pic>
      <p:sp>
        <p:nvSpPr>
          <p:cNvPr id="5" name="Rectangle 4"/>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pic>
        <p:nvPicPr>
          <p:cNvPr id="7" name="Picture 3"/>
          <p:cNvPicPr>
            <a:picLocks noChangeAspect="1" noChangeArrowheads="1"/>
          </p:cNvPicPr>
          <p:nvPr/>
        </p:nvPicPr>
        <p:blipFill>
          <a:blip r:embed="rId5" cstate="print"/>
          <a:srcRect/>
          <a:stretch>
            <a:fillRect/>
          </a:stretch>
        </p:blipFill>
        <p:spPr bwMode="auto">
          <a:xfrm>
            <a:off x="0" y="228600"/>
            <a:ext cx="9144000" cy="1143000"/>
          </a:xfrm>
          <a:prstGeom prst="rect">
            <a:avLst/>
          </a:prstGeom>
          <a:noFill/>
          <a:ln w="9525">
            <a:noFill/>
            <a:miter lim="800000"/>
            <a:headEnd/>
            <a:tailEnd/>
          </a:ln>
          <a:effectLst/>
        </p:spPr>
      </p:pic>
      <p:sp>
        <p:nvSpPr>
          <p:cNvPr id="8" name="Rectangle 7"/>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sp>
        <p:nvSpPr>
          <p:cNvPr id="10" name="Rectangle 9"/>
          <p:cNvSpPr/>
          <p:nvPr/>
        </p:nvSpPr>
        <p:spPr>
          <a:xfrm>
            <a:off x="0" y="6705600"/>
            <a:ext cx="9144000" cy="152400"/>
          </a:xfrm>
          <a:prstGeom prst="rect">
            <a:avLst/>
          </a:prstGeom>
          <a:solidFill>
            <a:srgbClr val="447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7" cstate="print"/>
          <a:srcRect/>
          <a:stretch>
            <a:fillRect/>
          </a:stretch>
        </p:blipFill>
        <p:spPr bwMode="auto">
          <a:xfrm>
            <a:off x="0" y="228600"/>
            <a:ext cx="9144000" cy="76200"/>
          </a:xfrm>
          <a:prstGeom prst="rect">
            <a:avLst/>
          </a:prstGeom>
          <a:noFill/>
          <a:ln w="9525">
            <a:noFill/>
            <a:miter lim="800000"/>
            <a:headEnd/>
            <a:tailEnd/>
          </a:ln>
          <a:effectLst/>
        </p:spPr>
      </p:pic>
      <p:sp>
        <p:nvSpPr>
          <p:cNvPr id="18" name="Rectangle 2"/>
          <p:cNvSpPr>
            <a:spLocks noGrp="1" noChangeArrowheads="1"/>
          </p:cNvSpPr>
          <p:nvPr>
            <p:ph type="ctrTitle"/>
          </p:nvPr>
        </p:nvSpPr>
        <p:spPr>
          <a:xfrm>
            <a:off x="-2342" y="2438400"/>
            <a:ext cx="9144000" cy="685800"/>
          </a:xfrm>
        </p:spPr>
        <p:txBody>
          <a:bodyPr>
            <a:normAutofit fontScale="90000"/>
          </a:bodyPr>
          <a:lstStyle/>
          <a:p>
            <a:pPr eaLnBrk="1" hangingPunct="1"/>
            <a:r>
              <a:rPr lang="en-US" sz="4000" dirty="0" smtClean="0">
                <a:solidFill>
                  <a:schemeClr val="accent6">
                    <a:lumMod val="50000"/>
                  </a:schemeClr>
                </a:solidFill>
                <a:latin typeface="Arial" pitchFamily="34" charset="0"/>
                <a:cs typeface="Arial" pitchFamily="34" charset="0"/>
              </a:rPr>
              <a:t>Understanding Validity for Teachers</a:t>
            </a:r>
            <a:r>
              <a:rPr lang="en-US" sz="4000" dirty="0" smtClean="0">
                <a:solidFill>
                  <a:schemeClr val="accent6">
                    <a:lumMod val="50000"/>
                  </a:schemeClr>
                </a:solidFill>
              </a:rPr>
              <a:t/>
            </a:r>
            <a:br>
              <a:rPr lang="en-US" sz="4000" dirty="0" smtClean="0">
                <a:solidFill>
                  <a:schemeClr val="accent6">
                    <a:lumMod val="50000"/>
                  </a:schemeClr>
                </a:solidFill>
              </a:rPr>
            </a:br>
            <a:r>
              <a:rPr lang="en-US" dirty="0" smtClean="0"/>
              <a:t/>
            </a:r>
            <a:br>
              <a:rPr lang="en-US" dirty="0" smtClean="0"/>
            </a:br>
            <a:endParaRPr lang="en-US" dirty="0" smtClean="0"/>
          </a:p>
        </p:txBody>
      </p:sp>
      <p:sp>
        <p:nvSpPr>
          <p:cNvPr id="16" name="TextBox 15"/>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7" name="TextBox 16"/>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20" name="TextBox 19"/>
          <p:cNvSpPr txBox="1"/>
          <p:nvPr/>
        </p:nvSpPr>
        <p:spPr>
          <a:xfrm>
            <a:off x="8686800" y="6352401"/>
            <a:ext cx="269626"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1</a:t>
            </a:r>
            <a:endParaRPr lang="en-US" sz="1200" dirty="0">
              <a:solidFill>
                <a:schemeClr val="accent6">
                  <a:lumMod val="50000"/>
                </a:schemeClr>
              </a:solidFill>
              <a:latin typeface="Arial" pitchFamily="34" charset="0"/>
              <a:cs typeface="Arial" pitchFamily="34" charset="0"/>
            </a:endParaRPr>
          </a:p>
        </p:txBody>
      </p:sp>
      <p:pic>
        <p:nvPicPr>
          <p:cNvPr id="14" name="Picture 2"/>
          <p:cNvPicPr>
            <a:picLocks noChangeAspect="1" noChangeArrowheads="1"/>
          </p:cNvPicPr>
          <p:nvPr/>
        </p:nvPicPr>
        <p:blipFill>
          <a:blip r:embed="rId7" cstate="print"/>
          <a:srcRect/>
          <a:stretch>
            <a:fillRect/>
          </a:stretch>
        </p:blipFill>
        <p:spPr bwMode="auto">
          <a:xfrm>
            <a:off x="1066800" y="2971800"/>
            <a:ext cx="3505200" cy="2438400"/>
          </a:xfrm>
          <a:prstGeom prst="rect">
            <a:avLst/>
          </a:prstGeom>
          <a:noFill/>
          <a:ln w="9525">
            <a:noFill/>
            <a:miter lim="800000"/>
            <a:headEnd/>
            <a:tailEnd/>
          </a:ln>
          <a:effectLst/>
        </p:spPr>
      </p:pic>
      <p:pic>
        <p:nvPicPr>
          <p:cNvPr id="19" name="Picture 3"/>
          <p:cNvPicPr>
            <a:picLocks noChangeAspect="1" noChangeArrowheads="1"/>
          </p:cNvPicPr>
          <p:nvPr/>
        </p:nvPicPr>
        <p:blipFill>
          <a:blip r:embed="rId5" cstate="print"/>
          <a:srcRect/>
          <a:stretch>
            <a:fillRect/>
          </a:stretch>
        </p:blipFill>
        <p:spPr bwMode="auto">
          <a:xfrm>
            <a:off x="4800600" y="2971800"/>
            <a:ext cx="3352800" cy="2438400"/>
          </a:xfrm>
          <a:prstGeom prst="rect">
            <a:avLst/>
          </a:prstGeom>
          <a:noFill/>
          <a:ln w="9525">
            <a:noFill/>
            <a:miter lim="800000"/>
            <a:headEnd/>
            <a:tailEnd/>
          </a:ln>
          <a:effectLst/>
        </p:spPr>
      </p:pic>
      <p:pic>
        <p:nvPicPr>
          <p:cNvPr id="3" name="Picture 2" descr="validity image1.jp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219200" y="3124200"/>
            <a:ext cx="3200400" cy="2133600"/>
          </a:xfrm>
          <a:prstGeom prst="rect">
            <a:avLst/>
          </a:prstGeom>
        </p:spPr>
      </p:pic>
      <p:pic>
        <p:nvPicPr>
          <p:cNvPr id="13" name="Picture 12" descr="validity image4.jpg"/>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953000" y="3124200"/>
            <a:ext cx="3017647" cy="21580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0" y="482025"/>
            <a:ext cx="9144000" cy="646331"/>
          </a:xfrm>
          <a:prstGeom prst="rect">
            <a:avLst/>
          </a:prstGeom>
        </p:spPr>
        <p:txBody>
          <a:bodyPr wrap="square">
            <a:spAutoFit/>
          </a:bodyPr>
          <a:lstStyle/>
          <a:p>
            <a:pPr algn="ctr"/>
            <a:r>
              <a:rPr lang="en-US" sz="3600" dirty="0">
                <a:solidFill>
                  <a:srgbClr val="984807"/>
                </a:solidFill>
                <a:latin typeface="Arial"/>
                <a:cs typeface="Arial"/>
              </a:rPr>
              <a:t>Three Categories of Validity Evidence</a:t>
            </a:r>
          </a:p>
        </p:txBody>
      </p:sp>
      <p:sp>
        <p:nvSpPr>
          <p:cNvPr id="16" name="TextBox 15"/>
          <p:cNvSpPr txBox="1"/>
          <p:nvPr/>
        </p:nvSpPr>
        <p:spPr>
          <a:xfrm>
            <a:off x="86106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10</a:t>
            </a:r>
            <a:endParaRPr lang="en-US" sz="1200" dirty="0">
              <a:solidFill>
                <a:schemeClr val="accent6">
                  <a:lumMod val="50000"/>
                </a:schemeClr>
              </a:solidFill>
              <a:latin typeface="Arial" pitchFamily="34" charset="0"/>
              <a:cs typeface="Arial" pitchFamily="34" charset="0"/>
            </a:endParaRPr>
          </a:p>
        </p:txBody>
      </p:sp>
      <p:pic>
        <p:nvPicPr>
          <p:cNvPr id="18" name="table"/>
          <p:cNvPicPr>
            <a:picLocks noChangeAspect="1"/>
          </p:cNvPicPr>
          <p:nvPr/>
        </p:nvPicPr>
        <p:blipFill>
          <a:blip r:embed="rId8" cstate="print"/>
          <a:stretch>
            <a:fillRect/>
          </a:stretch>
        </p:blipFill>
        <p:spPr>
          <a:xfrm>
            <a:off x="1143000" y="1523999"/>
            <a:ext cx="6858000" cy="434340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p:cNvPicPr>
            <a:picLocks noChangeAspect="1" noChangeArrowheads="1"/>
          </p:cNvPicPr>
          <p:nvPr/>
        </p:nvPicPr>
        <p:blipFill>
          <a:blip r:embed="rId3" cstate="print"/>
          <a:srcRect/>
          <a:stretch>
            <a:fillRect/>
          </a:stretch>
        </p:blipFill>
        <p:spPr bwMode="auto">
          <a:xfrm>
            <a:off x="1066800" y="2286000"/>
            <a:ext cx="2590800" cy="2819400"/>
          </a:xfrm>
          <a:prstGeom prst="rect">
            <a:avLst/>
          </a:prstGeom>
          <a:noFill/>
          <a:ln w="9525">
            <a:noFill/>
            <a:miter lim="800000"/>
            <a:headEnd/>
            <a:tailEnd/>
          </a:ln>
          <a:effectLst/>
        </p:spPr>
      </p:pic>
      <p:pic>
        <p:nvPicPr>
          <p:cNvPr id="4" name="Picture 5"/>
          <p:cNvPicPr>
            <a:picLocks noChangeAspect="1" noChangeArrowheads="1"/>
          </p:cNvPicPr>
          <p:nvPr/>
        </p:nvPicPr>
        <p:blipFill>
          <a:blip r:embed="rId4"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5"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6"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7"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8"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533400" y="457200"/>
            <a:ext cx="7772400" cy="646331"/>
          </a:xfrm>
          <a:prstGeom prst="rect">
            <a:avLst/>
          </a:prstGeom>
        </p:spPr>
        <p:txBody>
          <a:bodyPr wrap="square">
            <a:spAutoFit/>
          </a:bodyPr>
          <a:lstStyle/>
          <a:p>
            <a:pPr algn="ctr"/>
            <a:r>
              <a:rPr lang="en-US" sz="3600" dirty="0" smtClean="0">
                <a:solidFill>
                  <a:schemeClr val="accent6">
                    <a:lumMod val="50000"/>
                  </a:schemeClr>
                </a:solidFill>
                <a:latin typeface="Arial" pitchFamily="34" charset="0"/>
                <a:cs typeface="Arial" pitchFamily="34" charset="0"/>
              </a:rPr>
              <a:t>Activity One</a:t>
            </a:r>
            <a:endParaRPr lang="en-US" sz="3600" dirty="0">
              <a:solidFill>
                <a:schemeClr val="accent6">
                  <a:lumMod val="50000"/>
                </a:schemeClr>
              </a:solidFill>
              <a:latin typeface="Arial" pitchFamily="34" charset="0"/>
              <a:cs typeface="Arial" pitchFamily="34" charset="0"/>
            </a:endParaRPr>
          </a:p>
        </p:txBody>
      </p:sp>
      <p:sp>
        <p:nvSpPr>
          <p:cNvPr id="18" name="Rectangle 17"/>
          <p:cNvSpPr/>
          <p:nvPr/>
        </p:nvSpPr>
        <p:spPr>
          <a:xfrm>
            <a:off x="1295400" y="2514600"/>
            <a:ext cx="2133600" cy="2362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676400" y="2362200"/>
            <a:ext cx="2895600" cy="2646878"/>
          </a:xfrm>
          <a:prstGeom prst="rect">
            <a:avLst/>
          </a:prstGeom>
          <a:noFill/>
        </p:spPr>
        <p:txBody>
          <a:bodyPr wrap="square" rtlCol="0">
            <a:spAutoFit/>
          </a:bodyPr>
          <a:lstStyle/>
          <a:p>
            <a:r>
              <a:rPr lang="en-US" sz="16600" dirty="0" smtClean="0">
                <a:solidFill>
                  <a:schemeClr val="accent6">
                    <a:lumMod val="50000"/>
                  </a:schemeClr>
                </a:solidFill>
                <a:latin typeface="Arial" pitchFamily="34" charset="0"/>
                <a:cs typeface="Arial" pitchFamily="34" charset="0"/>
              </a:rPr>
              <a:t>1</a:t>
            </a:r>
            <a:endParaRPr lang="en-US" dirty="0">
              <a:solidFill>
                <a:schemeClr val="accent6">
                  <a:lumMod val="50000"/>
                </a:schemeClr>
              </a:solidFill>
              <a:latin typeface="Arial" pitchFamily="34" charset="0"/>
              <a:cs typeface="Arial" pitchFamily="34" charset="0"/>
            </a:endParaRPr>
          </a:p>
        </p:txBody>
      </p:sp>
      <p:sp>
        <p:nvSpPr>
          <p:cNvPr id="20" name="Content Placeholder 8"/>
          <p:cNvSpPr txBox="1">
            <a:spLocks/>
          </p:cNvSpPr>
          <p:nvPr/>
        </p:nvSpPr>
        <p:spPr>
          <a:xfrm>
            <a:off x="3886200" y="2819400"/>
            <a:ext cx="5029200" cy="2743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smtClean="0">
                <a:solidFill>
                  <a:schemeClr val="accent6">
                    <a:lumMod val="50000"/>
                  </a:schemeClr>
                </a:solidFill>
                <a:latin typeface="Arial" pitchFamily="34" charset="0"/>
                <a:cs typeface="Arial" pitchFamily="34" charset="0"/>
              </a:rPr>
              <a:t>This activity will help answer the essential question: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b="1" dirty="0" smtClean="0">
                <a:solidFill>
                  <a:schemeClr val="accent6">
                    <a:lumMod val="50000"/>
                  </a:schemeClr>
                </a:solidFill>
                <a:latin typeface="Arial" pitchFamily="34" charset="0"/>
                <a:cs typeface="Arial" pitchFamily="34" charset="0"/>
              </a:rPr>
              <a:t>What is Test Validity? </a:t>
            </a:r>
            <a:endParaRPr kumimoji="0" lang="en-US" sz="2800" b="1" i="0" u="none" strike="noStrike" kern="1200" cap="none" spc="0" normalizeH="0" baseline="0" noProof="0" dirty="0">
              <a:ln>
                <a:noFill/>
              </a:ln>
              <a:solidFill>
                <a:schemeClr val="accent6">
                  <a:lumMod val="50000"/>
                </a:schemeClr>
              </a:solidFill>
              <a:effectLst/>
              <a:uLnTx/>
              <a:uFillTx/>
              <a:latin typeface="Arial" pitchFamily="34" charset="0"/>
              <a:cs typeface="Arial" pitchFamily="34" charset="0"/>
            </a:endParaRPr>
          </a:p>
        </p:txBody>
      </p:sp>
      <p:sp>
        <p:nvSpPr>
          <p:cNvPr id="16" name="TextBox 15"/>
          <p:cNvSpPr txBox="1"/>
          <p:nvPr/>
        </p:nvSpPr>
        <p:spPr>
          <a:xfrm>
            <a:off x="8610600" y="6352401"/>
            <a:ext cx="344415"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11</a:t>
            </a:r>
            <a:endParaRPr lang="en-US" sz="1200" dirty="0">
              <a:solidFill>
                <a:schemeClr val="accent6">
                  <a:lumMod val="50000"/>
                </a:schemeClr>
              </a:solidFill>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0" y="1143000"/>
            <a:ext cx="9144000" cy="5126750"/>
          </a:xfrm>
          <a:prstGeom prst="rect">
            <a:avLst/>
          </a:prstGeom>
          <a:noFill/>
          <a:ln w="9525">
            <a:noFill/>
            <a:miter lim="800000"/>
            <a:headEnd/>
            <a:tailEnd/>
          </a:ln>
          <a:effectLst/>
        </p:spPr>
      </p:pic>
      <p:sp>
        <p:nvSpPr>
          <p:cNvPr id="5" name="Rectangle 4"/>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pic>
        <p:nvPicPr>
          <p:cNvPr id="7" name="Picture 3"/>
          <p:cNvPicPr>
            <a:picLocks noChangeAspect="1" noChangeArrowheads="1"/>
          </p:cNvPicPr>
          <p:nvPr/>
        </p:nvPicPr>
        <p:blipFill>
          <a:blip r:embed="rId5" cstate="print"/>
          <a:srcRect/>
          <a:stretch>
            <a:fillRect/>
          </a:stretch>
        </p:blipFill>
        <p:spPr bwMode="auto">
          <a:xfrm>
            <a:off x="0" y="228600"/>
            <a:ext cx="9144000" cy="1143000"/>
          </a:xfrm>
          <a:prstGeom prst="rect">
            <a:avLst/>
          </a:prstGeom>
          <a:noFill/>
          <a:ln w="9525">
            <a:noFill/>
            <a:miter lim="800000"/>
            <a:headEnd/>
            <a:tailEnd/>
          </a:ln>
          <a:effectLst/>
        </p:spPr>
      </p:pic>
      <p:sp>
        <p:nvSpPr>
          <p:cNvPr id="8" name="Rectangle 7"/>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sp>
        <p:nvSpPr>
          <p:cNvPr id="10" name="Rectangle 9"/>
          <p:cNvSpPr/>
          <p:nvPr/>
        </p:nvSpPr>
        <p:spPr>
          <a:xfrm>
            <a:off x="0" y="6705600"/>
            <a:ext cx="9144000" cy="152400"/>
          </a:xfrm>
          <a:prstGeom prst="rect">
            <a:avLst/>
          </a:prstGeom>
          <a:solidFill>
            <a:srgbClr val="447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7" cstate="print"/>
          <a:srcRect/>
          <a:stretch>
            <a:fillRect/>
          </a:stretch>
        </p:blipFill>
        <p:spPr bwMode="auto">
          <a:xfrm>
            <a:off x="0" y="228600"/>
            <a:ext cx="9144000" cy="76200"/>
          </a:xfrm>
          <a:prstGeom prst="rect">
            <a:avLst/>
          </a:prstGeom>
          <a:noFill/>
          <a:ln w="9525">
            <a:noFill/>
            <a:miter lim="800000"/>
            <a:headEnd/>
            <a:tailEnd/>
          </a:ln>
          <a:effectLst/>
        </p:spPr>
      </p:pic>
      <p:sp>
        <p:nvSpPr>
          <p:cNvPr id="16" name="TextBox 15"/>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7" name="TextBox 16"/>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20" name="TextBox 19"/>
          <p:cNvSpPr txBox="1"/>
          <p:nvPr/>
        </p:nvSpPr>
        <p:spPr>
          <a:xfrm>
            <a:off x="86106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12</a:t>
            </a:r>
            <a:endParaRPr lang="en-US" sz="1200" dirty="0">
              <a:solidFill>
                <a:schemeClr val="accent6">
                  <a:lumMod val="50000"/>
                </a:schemeClr>
              </a:solidFill>
              <a:latin typeface="Arial" pitchFamily="34" charset="0"/>
              <a:cs typeface="Arial" pitchFamily="34" charset="0"/>
            </a:endParaRPr>
          </a:p>
        </p:txBody>
      </p:sp>
      <p:sp>
        <p:nvSpPr>
          <p:cNvPr id="21" name="Rectangle 20"/>
          <p:cNvSpPr/>
          <p:nvPr/>
        </p:nvSpPr>
        <p:spPr>
          <a:xfrm>
            <a:off x="0" y="457200"/>
            <a:ext cx="9144000" cy="646331"/>
          </a:xfrm>
          <a:prstGeom prst="rect">
            <a:avLst/>
          </a:prstGeom>
        </p:spPr>
        <p:txBody>
          <a:bodyPr wrap="square">
            <a:spAutoFit/>
          </a:bodyPr>
          <a:lstStyle/>
          <a:p>
            <a:pPr algn="ctr"/>
            <a:r>
              <a:rPr lang="en-US" sz="3600" dirty="0" smtClean="0">
                <a:solidFill>
                  <a:schemeClr val="accent6">
                    <a:lumMod val="50000"/>
                  </a:schemeClr>
                </a:solidFill>
                <a:latin typeface="Arial" pitchFamily="34" charset="0"/>
                <a:cs typeface="Arial" pitchFamily="34" charset="0"/>
              </a:rPr>
              <a:t>Content Validity</a:t>
            </a:r>
            <a:endParaRPr lang="en-US" sz="3600" dirty="0">
              <a:solidFill>
                <a:schemeClr val="accent6">
                  <a:lumMod val="50000"/>
                </a:schemeClr>
              </a:solidFill>
              <a:latin typeface="Arial" pitchFamily="34" charset="0"/>
              <a:cs typeface="Arial" pitchFamily="34" charset="0"/>
            </a:endParaRPr>
          </a:p>
        </p:txBody>
      </p:sp>
      <p:sp>
        <p:nvSpPr>
          <p:cNvPr id="22" name="Content Placeholder 2"/>
          <p:cNvSpPr txBox="1">
            <a:spLocks/>
          </p:cNvSpPr>
          <p:nvPr/>
        </p:nvSpPr>
        <p:spPr>
          <a:xfrm>
            <a:off x="914400" y="2057400"/>
            <a:ext cx="7543800" cy="4267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lnSpc>
                <a:spcPct val="110000"/>
              </a:lnSpc>
              <a:buFont typeface="Arial"/>
              <a:buChar char="•"/>
            </a:pPr>
            <a:r>
              <a:rPr lang="en-US" sz="2400" dirty="0">
                <a:solidFill>
                  <a:srgbClr val="984807"/>
                </a:solidFill>
                <a:latin typeface="Arial"/>
                <a:cs typeface="Arial"/>
              </a:rPr>
              <a:t>Content validity refers to the extent a test adequately represents the subject-matter or behavior to be </a:t>
            </a:r>
            <a:r>
              <a:rPr lang="en-US" sz="2400" dirty="0" smtClean="0">
                <a:solidFill>
                  <a:srgbClr val="984807"/>
                </a:solidFill>
                <a:latin typeface="Arial"/>
                <a:cs typeface="Arial"/>
              </a:rPr>
              <a:t>measured</a:t>
            </a:r>
          </a:p>
          <a:p>
            <a:pPr marL="342900" indent="-342900" algn="l">
              <a:lnSpc>
                <a:spcPct val="110000"/>
              </a:lnSpc>
              <a:buFont typeface="Arial"/>
              <a:buChar char="•"/>
            </a:pPr>
            <a:endParaRPr lang="en-US" sz="2400" dirty="0">
              <a:solidFill>
                <a:srgbClr val="984807"/>
              </a:solidFill>
              <a:latin typeface="Arial"/>
              <a:cs typeface="Arial"/>
            </a:endParaRPr>
          </a:p>
          <a:p>
            <a:pPr marL="342900" indent="-342900" algn="l">
              <a:lnSpc>
                <a:spcPct val="110000"/>
              </a:lnSpc>
              <a:buFont typeface="Arial"/>
              <a:buChar char="•"/>
            </a:pPr>
            <a:r>
              <a:rPr lang="en-US" sz="2400" dirty="0">
                <a:solidFill>
                  <a:srgbClr val="984807"/>
                </a:solidFill>
                <a:latin typeface="Arial"/>
                <a:cs typeface="Arial"/>
              </a:rPr>
              <a:t>For a test to have optimum content validity it must be based upon a well-defined domain of knowledge or behavior</a:t>
            </a:r>
          </a:p>
          <a:p>
            <a:endParaRPr lang="en-US" sz="2400" dirty="0" smtClean="0">
              <a:solidFill>
                <a:schemeClr val="accent6">
                  <a:lumMod val="50000"/>
                </a:schemeClr>
              </a:solidFill>
              <a:latin typeface="Arial" pitchFamily="34" charset="0"/>
              <a:cs typeface="Arial" pitchFamily="34" charset="0"/>
            </a:endParaRPr>
          </a:p>
          <a:p>
            <a:endParaRPr lang="en-US" sz="2400" dirty="0" smtClean="0">
              <a:solidFill>
                <a:schemeClr val="accent6">
                  <a:lumMod val="50000"/>
                </a:schemeClr>
              </a:solidFill>
              <a:latin typeface="Arial" pitchFamily="34" charset="0"/>
              <a:cs typeface="Arial" pitchFamily="34" charset="0"/>
            </a:endParaRPr>
          </a:p>
          <a:p>
            <a:endParaRPr lang="en-US" sz="2400" dirty="0" smtClean="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1982187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0" y="405824"/>
            <a:ext cx="9144000" cy="584776"/>
          </a:xfrm>
          <a:prstGeom prst="rect">
            <a:avLst/>
          </a:prstGeom>
        </p:spPr>
        <p:txBody>
          <a:bodyPr wrap="square">
            <a:spAutoFit/>
          </a:bodyPr>
          <a:lstStyle/>
          <a:p>
            <a:pPr algn="ctr"/>
            <a:r>
              <a:rPr lang="en-US" sz="3200" dirty="0">
                <a:solidFill>
                  <a:srgbClr val="984807"/>
                </a:solidFill>
                <a:latin typeface="Arial"/>
                <a:cs typeface="Arial"/>
              </a:rPr>
              <a:t>Where we find well-defined domains:</a:t>
            </a:r>
          </a:p>
        </p:txBody>
      </p:sp>
      <p:sp>
        <p:nvSpPr>
          <p:cNvPr id="16" name="TextBox 15"/>
          <p:cNvSpPr txBox="1"/>
          <p:nvPr/>
        </p:nvSpPr>
        <p:spPr>
          <a:xfrm>
            <a:off x="86106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13</a:t>
            </a:r>
            <a:endParaRPr lang="en-US" sz="1200" dirty="0">
              <a:solidFill>
                <a:schemeClr val="accent6">
                  <a:lumMod val="50000"/>
                </a:schemeClr>
              </a:solidFill>
              <a:latin typeface="Arial" pitchFamily="34" charset="0"/>
              <a:cs typeface="Arial" pitchFamily="34" charset="0"/>
            </a:endParaRPr>
          </a:p>
        </p:txBody>
      </p:sp>
      <p:sp>
        <p:nvSpPr>
          <p:cNvPr id="17" name="Content Placeholder 2"/>
          <p:cNvSpPr>
            <a:spLocks noGrp="1"/>
          </p:cNvSpPr>
          <p:nvPr>
            <p:ph idx="1"/>
          </p:nvPr>
        </p:nvSpPr>
        <p:spPr>
          <a:xfrm>
            <a:off x="1371600" y="1905000"/>
            <a:ext cx="7543800" cy="4267200"/>
          </a:xfrm>
        </p:spPr>
        <p:txBody>
          <a:bodyPr>
            <a:normAutofit/>
          </a:bodyPr>
          <a:lstStyle/>
          <a:p>
            <a:r>
              <a:rPr lang="en-US" sz="2400" dirty="0">
                <a:solidFill>
                  <a:srgbClr val="984807"/>
                </a:solidFill>
                <a:latin typeface="Arial"/>
                <a:cs typeface="Arial"/>
              </a:rPr>
              <a:t>In the textbooks we </a:t>
            </a:r>
            <a:r>
              <a:rPr lang="en-US" sz="2400" dirty="0" smtClean="0">
                <a:solidFill>
                  <a:srgbClr val="984807"/>
                </a:solidFill>
                <a:latin typeface="Arial"/>
                <a:cs typeface="Arial"/>
              </a:rPr>
              <a:t>use</a:t>
            </a:r>
          </a:p>
          <a:p>
            <a:endParaRPr lang="en-US" sz="2400" dirty="0">
              <a:solidFill>
                <a:srgbClr val="984807"/>
              </a:solidFill>
              <a:latin typeface="Arial"/>
              <a:cs typeface="Arial"/>
            </a:endParaRPr>
          </a:p>
          <a:p>
            <a:r>
              <a:rPr lang="en-US" sz="2400" dirty="0">
                <a:solidFill>
                  <a:srgbClr val="984807"/>
                </a:solidFill>
                <a:latin typeface="Arial"/>
                <a:cs typeface="Arial"/>
              </a:rPr>
              <a:t>In the school district’s curriculum </a:t>
            </a:r>
            <a:r>
              <a:rPr lang="en-US" sz="2400" dirty="0" smtClean="0">
                <a:solidFill>
                  <a:srgbClr val="984807"/>
                </a:solidFill>
                <a:latin typeface="Arial"/>
                <a:cs typeface="Arial"/>
              </a:rPr>
              <a:t>guides </a:t>
            </a:r>
          </a:p>
          <a:p>
            <a:endParaRPr lang="en-US" sz="2400" dirty="0">
              <a:solidFill>
                <a:srgbClr val="984807"/>
              </a:solidFill>
              <a:latin typeface="Arial"/>
              <a:cs typeface="Arial"/>
            </a:endParaRPr>
          </a:p>
          <a:p>
            <a:r>
              <a:rPr lang="en-US" sz="2400" dirty="0">
                <a:solidFill>
                  <a:srgbClr val="984807"/>
                </a:solidFill>
                <a:latin typeface="Arial"/>
                <a:cs typeface="Arial"/>
              </a:rPr>
              <a:t>In state academic curricular </a:t>
            </a:r>
            <a:r>
              <a:rPr lang="en-US" sz="2400" dirty="0" smtClean="0">
                <a:solidFill>
                  <a:srgbClr val="984807"/>
                </a:solidFill>
                <a:latin typeface="Arial"/>
                <a:cs typeface="Arial"/>
              </a:rPr>
              <a:t>standards </a:t>
            </a:r>
            <a:endParaRPr lang="en-US" sz="2400" dirty="0">
              <a:solidFill>
                <a:srgbClr val="984807"/>
              </a:solidFill>
              <a:latin typeface="Arial"/>
              <a:cs typeface="Arial"/>
            </a:endParaRPr>
          </a:p>
          <a:p>
            <a:pPr>
              <a:buNone/>
            </a:pPr>
            <a:endParaRPr lang="en-US" sz="2400" dirty="0" smtClean="0">
              <a:solidFill>
                <a:schemeClr val="accent6">
                  <a:lumMod val="50000"/>
                </a:schemeClr>
              </a:solidFill>
              <a:latin typeface="Arial" pitchFamily="34" charset="0"/>
              <a:cs typeface="Arial" pitchFamily="34" charset="0"/>
            </a:endParaRPr>
          </a:p>
          <a:p>
            <a:pPr>
              <a:buNone/>
            </a:pPr>
            <a:endParaRPr lang="en-US" sz="2400" dirty="0" smtClean="0">
              <a:solidFill>
                <a:schemeClr val="accent6">
                  <a:lumMod val="50000"/>
                </a:schemeClr>
              </a:solidFill>
              <a:latin typeface="Arial" pitchFamily="34" charset="0"/>
              <a:cs typeface="Arial" pitchFamily="34" charset="0"/>
            </a:endParaRPr>
          </a:p>
          <a:p>
            <a:pPr lvl="0"/>
            <a:endParaRPr lang="en-US" sz="2400" dirty="0" smtClean="0">
              <a:solidFill>
                <a:schemeClr val="accent6">
                  <a:lumMod val="50000"/>
                </a:schemeClr>
              </a:solidFill>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0" y="457200"/>
            <a:ext cx="9144000" cy="646331"/>
          </a:xfrm>
          <a:prstGeom prst="rect">
            <a:avLst/>
          </a:prstGeom>
        </p:spPr>
        <p:txBody>
          <a:bodyPr wrap="square">
            <a:spAutoFit/>
          </a:bodyPr>
          <a:lstStyle/>
          <a:p>
            <a:pPr algn="ctr"/>
            <a:r>
              <a:rPr lang="en-US" sz="3600" dirty="0">
                <a:solidFill>
                  <a:srgbClr val="984807"/>
                </a:solidFill>
                <a:latin typeface="Arial"/>
                <a:cs typeface="Arial"/>
              </a:rPr>
              <a:t>Bloom’s Taxonomy</a:t>
            </a:r>
          </a:p>
        </p:txBody>
      </p:sp>
      <p:sp>
        <p:nvSpPr>
          <p:cNvPr id="16" name="TextBox 15"/>
          <p:cNvSpPr txBox="1"/>
          <p:nvPr/>
        </p:nvSpPr>
        <p:spPr>
          <a:xfrm>
            <a:off x="86106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14</a:t>
            </a:r>
            <a:endParaRPr lang="en-US" sz="1200" dirty="0">
              <a:solidFill>
                <a:schemeClr val="accent6">
                  <a:lumMod val="50000"/>
                </a:schemeClr>
              </a:solidFill>
              <a:latin typeface="Arial" pitchFamily="34" charset="0"/>
              <a:cs typeface="Arial" pitchFamily="34" charset="0"/>
            </a:endParaRPr>
          </a:p>
        </p:txBody>
      </p:sp>
      <p:pic>
        <p:nvPicPr>
          <p:cNvPr id="18" name="Content Placeholder 3" descr="Description: New Bloom Triangle"/>
          <p:cNvPicPr>
            <a:picLocks noGrp="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752600" y="1676400"/>
            <a:ext cx="4800599" cy="4038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0" y="218182"/>
            <a:ext cx="9144000" cy="1077218"/>
          </a:xfrm>
          <a:prstGeom prst="rect">
            <a:avLst/>
          </a:prstGeom>
        </p:spPr>
        <p:txBody>
          <a:bodyPr wrap="square">
            <a:spAutoFit/>
          </a:bodyPr>
          <a:lstStyle/>
          <a:p>
            <a:pPr algn="ctr"/>
            <a:r>
              <a:rPr lang="en-US" sz="3200" dirty="0">
                <a:solidFill>
                  <a:srgbClr val="984807"/>
                </a:solidFill>
                <a:latin typeface="Arial"/>
                <a:cs typeface="Arial"/>
              </a:rPr>
              <a:t>Focus on the </a:t>
            </a:r>
            <a:r>
              <a:rPr lang="en-US" sz="3200" b="1" dirty="0">
                <a:solidFill>
                  <a:srgbClr val="984807"/>
                </a:solidFill>
                <a:latin typeface="Arial"/>
                <a:cs typeface="Arial"/>
              </a:rPr>
              <a:t>verbs</a:t>
            </a:r>
            <a:r>
              <a:rPr lang="en-US" sz="3200" dirty="0">
                <a:solidFill>
                  <a:srgbClr val="984807"/>
                </a:solidFill>
                <a:latin typeface="Arial"/>
                <a:cs typeface="Arial"/>
              </a:rPr>
              <a:t> </a:t>
            </a:r>
            <a:br>
              <a:rPr lang="en-US" sz="3200" dirty="0">
                <a:solidFill>
                  <a:srgbClr val="984807"/>
                </a:solidFill>
                <a:latin typeface="Arial"/>
                <a:cs typeface="Arial"/>
              </a:rPr>
            </a:br>
            <a:r>
              <a:rPr lang="en-US" sz="3200" dirty="0">
                <a:solidFill>
                  <a:srgbClr val="984807"/>
                </a:solidFill>
                <a:latin typeface="Arial"/>
                <a:cs typeface="Arial"/>
              </a:rPr>
              <a:t>included in learning objectives!</a:t>
            </a:r>
          </a:p>
        </p:txBody>
      </p:sp>
      <p:sp>
        <p:nvSpPr>
          <p:cNvPr id="16" name="TextBox 15"/>
          <p:cNvSpPr txBox="1"/>
          <p:nvPr/>
        </p:nvSpPr>
        <p:spPr>
          <a:xfrm>
            <a:off x="86106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15</a:t>
            </a:r>
            <a:endParaRPr lang="en-US" sz="1200" dirty="0">
              <a:solidFill>
                <a:schemeClr val="accent6">
                  <a:lumMod val="50000"/>
                </a:schemeClr>
              </a:solidFill>
              <a:latin typeface="Arial" pitchFamily="34" charset="0"/>
              <a:cs typeface="Arial" pitchFamily="34" charset="0"/>
            </a:endParaRPr>
          </a:p>
        </p:txBody>
      </p:sp>
      <p:pic>
        <p:nvPicPr>
          <p:cNvPr id="18" name="Content Placeholder 3" descr="Description: New Bloom Triangle"/>
          <p:cNvPicPr>
            <a:picLocks noGrp="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438400" y="3214914"/>
            <a:ext cx="2971800" cy="2500086"/>
          </a:xfrm>
          <a:prstGeom prst="rect">
            <a:avLst/>
          </a:prstGeom>
          <a:noFill/>
          <a:ln>
            <a:noFill/>
          </a:ln>
        </p:spPr>
      </p:pic>
      <p:cxnSp>
        <p:nvCxnSpPr>
          <p:cNvPr id="17" name="Straight Arrow Connector 16"/>
          <p:cNvCxnSpPr/>
          <p:nvPr/>
        </p:nvCxnSpPr>
        <p:spPr>
          <a:xfrm flipH="1">
            <a:off x="11296814" y="8334607"/>
            <a:ext cx="1219199" cy="0"/>
          </a:xfrm>
          <a:prstGeom prst="straightConnector1">
            <a:avLst/>
          </a:prstGeom>
          <a:noFill/>
          <a:ln w="76200" cap="flat" cmpd="sng" algn="ctr">
            <a:solidFill>
              <a:srgbClr val="FF0000"/>
            </a:solidFill>
            <a:prstDash val="solid"/>
            <a:tailEnd type="arrow"/>
          </a:ln>
          <a:effectLst/>
        </p:spPr>
      </p:cxnSp>
      <p:cxnSp>
        <p:nvCxnSpPr>
          <p:cNvPr id="19" name="Straight Arrow Connector 18"/>
          <p:cNvCxnSpPr/>
          <p:nvPr/>
        </p:nvCxnSpPr>
        <p:spPr>
          <a:xfrm flipH="1">
            <a:off x="11336499" y="7884793"/>
            <a:ext cx="1219199" cy="0"/>
          </a:xfrm>
          <a:prstGeom prst="straightConnector1">
            <a:avLst/>
          </a:prstGeom>
          <a:noFill/>
          <a:ln w="76200" cap="flat" cmpd="sng" algn="ctr">
            <a:solidFill>
              <a:srgbClr val="FF0000"/>
            </a:solidFill>
            <a:prstDash val="solid"/>
            <a:tailEnd type="arrow"/>
          </a:ln>
          <a:effectLst/>
        </p:spPr>
      </p:cxnSp>
      <p:cxnSp>
        <p:nvCxnSpPr>
          <p:cNvPr id="20" name="Straight Arrow Connector 19"/>
          <p:cNvCxnSpPr/>
          <p:nvPr/>
        </p:nvCxnSpPr>
        <p:spPr>
          <a:xfrm flipH="1">
            <a:off x="4953000" y="4495800"/>
            <a:ext cx="1219199" cy="0"/>
          </a:xfrm>
          <a:prstGeom prst="straightConnector1">
            <a:avLst/>
          </a:prstGeom>
          <a:noFill/>
          <a:ln w="76200" cap="flat" cmpd="sng" algn="ctr">
            <a:solidFill>
              <a:srgbClr val="FF0000"/>
            </a:solidFill>
            <a:prstDash val="solid"/>
            <a:tailEnd type="arrow"/>
          </a:ln>
          <a:effectLst/>
        </p:spPr>
      </p:cxnSp>
      <p:sp>
        <p:nvSpPr>
          <p:cNvPr id="21" name="Content Placeholder 2"/>
          <p:cNvSpPr>
            <a:spLocks noGrp="1"/>
          </p:cNvSpPr>
          <p:nvPr>
            <p:ph idx="1"/>
          </p:nvPr>
        </p:nvSpPr>
        <p:spPr>
          <a:xfrm>
            <a:off x="685800" y="1752600"/>
            <a:ext cx="7696200" cy="1523999"/>
          </a:xfrm>
        </p:spPr>
        <p:txBody>
          <a:bodyPr>
            <a:normAutofit/>
          </a:bodyPr>
          <a:lstStyle/>
          <a:p>
            <a:pPr marL="0" indent="0">
              <a:buNone/>
            </a:pPr>
            <a:r>
              <a:rPr lang="en-US" sz="2400" dirty="0" smtClean="0">
                <a:solidFill>
                  <a:srgbClr val="984807"/>
                </a:solidFill>
                <a:latin typeface="Arial"/>
                <a:cs typeface="Arial"/>
              </a:rPr>
              <a:t>“The student </a:t>
            </a:r>
            <a:r>
              <a:rPr lang="en-US" sz="2400" b="1" dirty="0" smtClean="0">
                <a:solidFill>
                  <a:srgbClr val="984807"/>
                </a:solidFill>
                <a:latin typeface="Arial"/>
                <a:cs typeface="Arial"/>
              </a:rPr>
              <a:t>analyzes</a:t>
            </a:r>
            <a:r>
              <a:rPr lang="en-US" sz="2400" dirty="0" smtClean="0">
                <a:solidFill>
                  <a:srgbClr val="984807"/>
                </a:solidFill>
                <a:latin typeface="Arial"/>
                <a:cs typeface="Arial"/>
              </a:rPr>
              <a:t> push-pull factors including economic, political, and social factors that contribute to human migration and settlement in the United States”</a:t>
            </a:r>
          </a:p>
          <a:p>
            <a:pPr marL="0" indent="0">
              <a:buNone/>
            </a:pPr>
            <a:endParaRPr lang="en-US" dirty="0"/>
          </a:p>
        </p:txBody>
      </p:sp>
    </p:spTree>
    <p:extLst>
      <p:ext uri="{BB962C8B-B14F-4D97-AF65-F5344CB8AC3E}">
        <p14:creationId xmlns:p14="http://schemas.microsoft.com/office/powerpoint/2010/main" xmlns="" val="1438054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0" y="457200"/>
            <a:ext cx="9144000" cy="646331"/>
          </a:xfrm>
          <a:prstGeom prst="rect">
            <a:avLst/>
          </a:prstGeom>
        </p:spPr>
        <p:txBody>
          <a:bodyPr wrap="square">
            <a:spAutoFit/>
          </a:bodyPr>
          <a:lstStyle/>
          <a:p>
            <a:pPr algn="ctr"/>
            <a:r>
              <a:rPr lang="en-US" sz="3600" dirty="0" smtClean="0">
                <a:solidFill>
                  <a:srgbClr val="984807"/>
                </a:solidFill>
                <a:latin typeface="Arial"/>
                <a:cs typeface="Arial"/>
              </a:rPr>
              <a:t>Often we stop at lowest level</a:t>
            </a:r>
            <a:endParaRPr lang="en-US" sz="3600" dirty="0">
              <a:solidFill>
                <a:srgbClr val="984807"/>
              </a:solidFill>
              <a:latin typeface="Arial"/>
              <a:cs typeface="Arial"/>
            </a:endParaRPr>
          </a:p>
        </p:txBody>
      </p:sp>
      <p:sp>
        <p:nvSpPr>
          <p:cNvPr id="16" name="TextBox 15"/>
          <p:cNvSpPr txBox="1"/>
          <p:nvPr/>
        </p:nvSpPr>
        <p:spPr>
          <a:xfrm>
            <a:off x="86106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16</a:t>
            </a:r>
            <a:endParaRPr lang="en-US" sz="1200" dirty="0">
              <a:solidFill>
                <a:schemeClr val="accent6">
                  <a:lumMod val="50000"/>
                </a:schemeClr>
              </a:solidFill>
              <a:latin typeface="Arial" pitchFamily="34" charset="0"/>
              <a:cs typeface="Arial" pitchFamily="34" charset="0"/>
            </a:endParaRPr>
          </a:p>
        </p:txBody>
      </p:sp>
      <p:pic>
        <p:nvPicPr>
          <p:cNvPr id="18" name="Content Placeholder 3" descr="Description: New Bloom Triangle"/>
          <p:cNvPicPr>
            <a:picLocks noGrp="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752600" y="1676400"/>
            <a:ext cx="4800599" cy="4038600"/>
          </a:xfrm>
          <a:prstGeom prst="rect">
            <a:avLst/>
          </a:prstGeom>
          <a:noFill/>
          <a:ln>
            <a:noFill/>
          </a:ln>
        </p:spPr>
      </p:pic>
      <p:cxnSp>
        <p:nvCxnSpPr>
          <p:cNvPr id="17" name="Straight Arrow Connector 16"/>
          <p:cNvCxnSpPr/>
          <p:nvPr/>
        </p:nvCxnSpPr>
        <p:spPr>
          <a:xfrm flipH="1">
            <a:off x="12407984" y="9578208"/>
            <a:ext cx="1219199" cy="0"/>
          </a:xfrm>
          <a:prstGeom prst="straightConnector1">
            <a:avLst/>
          </a:prstGeom>
          <a:noFill/>
          <a:ln w="76200" cap="flat" cmpd="sng" algn="ctr">
            <a:solidFill>
              <a:srgbClr val="FF0000"/>
            </a:solidFill>
            <a:prstDash val="solid"/>
            <a:tailEnd type="arrow"/>
          </a:ln>
          <a:effectLst/>
        </p:spPr>
      </p:cxnSp>
      <p:cxnSp>
        <p:nvCxnSpPr>
          <p:cNvPr id="19" name="Straight Arrow Connector 18"/>
          <p:cNvCxnSpPr/>
          <p:nvPr/>
        </p:nvCxnSpPr>
        <p:spPr>
          <a:xfrm flipH="1">
            <a:off x="6400800" y="4800600"/>
            <a:ext cx="1219199" cy="0"/>
          </a:xfrm>
          <a:prstGeom prst="straightConnector1">
            <a:avLst/>
          </a:prstGeom>
          <a:noFill/>
          <a:ln w="76200" cap="flat" cmpd="sng" algn="ctr">
            <a:solidFill>
              <a:srgbClr val="FF0000"/>
            </a:solidFill>
            <a:prstDash val="solid"/>
            <a:tailEnd type="arrow"/>
          </a:ln>
          <a:effectLst/>
        </p:spPr>
      </p:cxnSp>
      <p:cxnSp>
        <p:nvCxnSpPr>
          <p:cNvPr id="20" name="Straight Arrow Connector 19"/>
          <p:cNvCxnSpPr/>
          <p:nvPr/>
        </p:nvCxnSpPr>
        <p:spPr>
          <a:xfrm flipH="1">
            <a:off x="6781800" y="5334000"/>
            <a:ext cx="1219199" cy="0"/>
          </a:xfrm>
          <a:prstGeom prst="straightConnector1">
            <a:avLst/>
          </a:prstGeom>
          <a:noFill/>
          <a:ln w="76200" cap="flat" cmpd="sng" algn="ctr">
            <a:solidFill>
              <a:srgbClr val="FF0000"/>
            </a:solidFill>
            <a:prstDash val="solid"/>
            <a:tailEnd type="arrow"/>
          </a:ln>
          <a:effectLst/>
        </p:spPr>
      </p:cxnSp>
    </p:spTree>
    <p:extLst>
      <p:ext uri="{BB962C8B-B14F-4D97-AF65-F5344CB8AC3E}">
        <p14:creationId xmlns:p14="http://schemas.microsoft.com/office/powerpoint/2010/main" xmlns="" val="445908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0" y="228600"/>
            <a:ext cx="9144000" cy="1077218"/>
          </a:xfrm>
          <a:prstGeom prst="rect">
            <a:avLst/>
          </a:prstGeom>
        </p:spPr>
        <p:txBody>
          <a:bodyPr wrap="square">
            <a:spAutoFit/>
          </a:bodyPr>
          <a:lstStyle/>
          <a:p>
            <a:pPr algn="ctr"/>
            <a:r>
              <a:rPr lang="en-US" sz="3200" dirty="0">
                <a:solidFill>
                  <a:schemeClr val="accent6">
                    <a:lumMod val="50000"/>
                  </a:schemeClr>
                </a:solidFill>
                <a:latin typeface="Arial"/>
                <a:cs typeface="Arial"/>
              </a:rPr>
              <a:t>How do educators determine if </a:t>
            </a:r>
            <a:endParaRPr lang="en-US" sz="3200" dirty="0" smtClean="0">
              <a:solidFill>
                <a:schemeClr val="accent6">
                  <a:lumMod val="50000"/>
                </a:schemeClr>
              </a:solidFill>
              <a:latin typeface="Arial"/>
              <a:cs typeface="Arial"/>
            </a:endParaRPr>
          </a:p>
          <a:p>
            <a:pPr algn="ctr"/>
            <a:r>
              <a:rPr lang="en-US" sz="3200" dirty="0" smtClean="0">
                <a:solidFill>
                  <a:schemeClr val="accent6">
                    <a:lumMod val="50000"/>
                  </a:schemeClr>
                </a:solidFill>
                <a:latin typeface="Arial"/>
                <a:cs typeface="Arial"/>
              </a:rPr>
              <a:t>assessments </a:t>
            </a:r>
            <a:r>
              <a:rPr lang="en-US" sz="3200" dirty="0">
                <a:solidFill>
                  <a:schemeClr val="accent6">
                    <a:lumMod val="50000"/>
                  </a:schemeClr>
                </a:solidFill>
                <a:latin typeface="Arial"/>
                <a:cs typeface="Arial"/>
              </a:rPr>
              <a:t>have content validity? </a:t>
            </a:r>
            <a:endParaRPr lang="en-US" sz="3000" dirty="0">
              <a:solidFill>
                <a:schemeClr val="accent6">
                  <a:lumMod val="50000"/>
                </a:schemeClr>
              </a:solidFill>
              <a:latin typeface="Arial"/>
              <a:cs typeface="Arial"/>
            </a:endParaRPr>
          </a:p>
        </p:txBody>
      </p:sp>
      <p:sp>
        <p:nvSpPr>
          <p:cNvPr id="16" name="TextBox 15"/>
          <p:cNvSpPr txBox="1"/>
          <p:nvPr/>
        </p:nvSpPr>
        <p:spPr>
          <a:xfrm>
            <a:off x="86106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17</a:t>
            </a:r>
            <a:endParaRPr lang="en-US" sz="1200" dirty="0">
              <a:solidFill>
                <a:schemeClr val="accent6">
                  <a:lumMod val="50000"/>
                </a:schemeClr>
              </a:solidFill>
              <a:latin typeface="Arial" pitchFamily="34" charset="0"/>
              <a:cs typeface="Arial" pitchFamily="34" charset="0"/>
            </a:endParaRPr>
          </a:p>
        </p:txBody>
      </p:sp>
      <p:sp>
        <p:nvSpPr>
          <p:cNvPr id="17" name="Content Placeholder 2"/>
          <p:cNvSpPr>
            <a:spLocks noGrp="1"/>
          </p:cNvSpPr>
          <p:nvPr>
            <p:ph idx="1"/>
          </p:nvPr>
        </p:nvSpPr>
        <p:spPr>
          <a:xfrm>
            <a:off x="533400" y="1524000"/>
            <a:ext cx="8077200" cy="4267200"/>
          </a:xfrm>
        </p:spPr>
        <p:txBody>
          <a:bodyPr>
            <a:normAutofit fontScale="92500" lnSpcReduction="10000"/>
          </a:bodyPr>
          <a:lstStyle/>
          <a:p>
            <a:pPr marL="514350" indent="-514350">
              <a:buFont typeface="+mj-lt"/>
              <a:buAutoNum type="arabicPeriod"/>
            </a:pPr>
            <a:r>
              <a:rPr lang="en-US" sz="2400" dirty="0">
                <a:solidFill>
                  <a:srgbClr val="984807"/>
                </a:solidFill>
                <a:latin typeface="Arial"/>
                <a:cs typeface="Arial"/>
              </a:rPr>
              <a:t>A panel of national content experts recommends what should be </a:t>
            </a:r>
            <a:r>
              <a:rPr lang="en-US" sz="2400" dirty="0" smtClean="0">
                <a:solidFill>
                  <a:srgbClr val="984807"/>
                </a:solidFill>
                <a:latin typeface="Arial"/>
                <a:cs typeface="Arial"/>
              </a:rPr>
              <a:t>measured</a:t>
            </a:r>
          </a:p>
          <a:p>
            <a:pPr marL="514350" indent="-514350">
              <a:buFont typeface="+mj-lt"/>
              <a:buAutoNum type="arabicPeriod"/>
            </a:pPr>
            <a:endParaRPr lang="en-US" sz="2400" dirty="0">
              <a:solidFill>
                <a:srgbClr val="984807"/>
              </a:solidFill>
              <a:latin typeface="Arial"/>
              <a:cs typeface="Arial"/>
            </a:endParaRPr>
          </a:p>
          <a:p>
            <a:pPr marL="514350" indent="-514350">
              <a:buFont typeface="+mj-lt"/>
              <a:buAutoNum type="arabicPeriod"/>
            </a:pPr>
            <a:r>
              <a:rPr lang="en-US" sz="2400" dirty="0">
                <a:solidFill>
                  <a:srgbClr val="984807"/>
                </a:solidFill>
                <a:latin typeface="Arial"/>
                <a:cs typeface="Arial"/>
              </a:rPr>
              <a:t>Content is compared to analysis of leading textbooks </a:t>
            </a:r>
            <a:r>
              <a:rPr lang="en-US" sz="2400" dirty="0" smtClean="0">
                <a:solidFill>
                  <a:srgbClr val="984807"/>
                </a:solidFill>
                <a:latin typeface="Arial"/>
                <a:cs typeface="Arial"/>
              </a:rPr>
              <a:t>used </a:t>
            </a:r>
          </a:p>
          <a:p>
            <a:pPr marL="514350" indent="-514350">
              <a:buFont typeface="+mj-lt"/>
              <a:buAutoNum type="arabicPeriod"/>
            </a:pPr>
            <a:endParaRPr lang="en-US" sz="2400" dirty="0">
              <a:solidFill>
                <a:srgbClr val="984807"/>
              </a:solidFill>
              <a:latin typeface="Arial"/>
              <a:cs typeface="Arial"/>
            </a:endParaRPr>
          </a:p>
          <a:p>
            <a:pPr marL="514350" indent="-514350">
              <a:buFont typeface="+mj-lt"/>
              <a:buAutoNum type="arabicPeriod"/>
            </a:pPr>
            <a:r>
              <a:rPr lang="en-US" sz="2400" dirty="0">
                <a:solidFill>
                  <a:srgbClr val="984807"/>
                </a:solidFill>
                <a:latin typeface="Arial"/>
                <a:cs typeface="Arial"/>
              </a:rPr>
              <a:t>Teacher leaders provide suggestions regarding key topics or knowledge and skills to be measured by new </a:t>
            </a:r>
            <a:r>
              <a:rPr lang="en-US" sz="2400" dirty="0" smtClean="0">
                <a:solidFill>
                  <a:srgbClr val="984807"/>
                </a:solidFill>
                <a:latin typeface="Arial"/>
                <a:cs typeface="Arial"/>
              </a:rPr>
              <a:t>test</a:t>
            </a:r>
          </a:p>
          <a:p>
            <a:pPr marL="514350" indent="-514350">
              <a:buFont typeface="+mj-lt"/>
              <a:buAutoNum type="arabicPeriod"/>
            </a:pPr>
            <a:endParaRPr lang="en-US" sz="2400" dirty="0">
              <a:solidFill>
                <a:srgbClr val="984807"/>
              </a:solidFill>
              <a:latin typeface="Arial"/>
              <a:cs typeface="Arial"/>
            </a:endParaRPr>
          </a:p>
          <a:p>
            <a:pPr marL="514350" indent="-514350">
              <a:buFont typeface="+mj-lt"/>
              <a:buAutoNum type="arabicPeriod"/>
            </a:pPr>
            <a:r>
              <a:rPr lang="en-US" sz="2400" dirty="0" smtClean="0">
                <a:solidFill>
                  <a:srgbClr val="984807"/>
                </a:solidFill>
                <a:latin typeface="Arial"/>
                <a:cs typeface="Arial"/>
              </a:rPr>
              <a:t>International </a:t>
            </a:r>
            <a:r>
              <a:rPr lang="en-US" sz="2400" dirty="0">
                <a:solidFill>
                  <a:srgbClr val="984807"/>
                </a:solidFill>
                <a:latin typeface="Arial"/>
                <a:cs typeface="Arial"/>
              </a:rPr>
              <a:t>experts offer </a:t>
            </a:r>
            <a:r>
              <a:rPr lang="en-US" sz="2400" dirty="0" smtClean="0">
                <a:solidFill>
                  <a:srgbClr val="984807"/>
                </a:solidFill>
                <a:latin typeface="Arial"/>
                <a:cs typeface="Arial"/>
              </a:rPr>
              <a:t>recommendations</a:t>
            </a:r>
          </a:p>
          <a:p>
            <a:pPr marL="514350" indent="-514350">
              <a:buFont typeface="+mj-lt"/>
              <a:buAutoNum type="arabicPeriod"/>
            </a:pPr>
            <a:endParaRPr lang="en-US" sz="2400" dirty="0">
              <a:solidFill>
                <a:srgbClr val="984807"/>
              </a:solidFill>
              <a:latin typeface="Arial"/>
              <a:cs typeface="Arial"/>
            </a:endParaRPr>
          </a:p>
          <a:p>
            <a:pPr marL="514350" indent="-514350">
              <a:buFont typeface="+mj-lt"/>
              <a:buAutoNum type="arabicPeriod"/>
            </a:pPr>
            <a:r>
              <a:rPr lang="en-US" sz="2400" dirty="0">
                <a:solidFill>
                  <a:srgbClr val="984807"/>
                </a:solidFill>
                <a:latin typeface="Arial"/>
                <a:cs typeface="Arial"/>
              </a:rPr>
              <a:t>State and national associations provide reviews of the proposed content to be measured by the new </a:t>
            </a:r>
            <a:r>
              <a:rPr lang="en-US" sz="2400" dirty="0" smtClean="0">
                <a:solidFill>
                  <a:srgbClr val="984807"/>
                </a:solidFill>
                <a:latin typeface="Arial"/>
                <a:cs typeface="Arial"/>
              </a:rPr>
              <a:t>tests</a:t>
            </a:r>
            <a:endParaRPr lang="en-US" sz="2400" dirty="0">
              <a:solidFill>
                <a:srgbClr val="984807"/>
              </a:solidFill>
              <a:latin typeface="Arial"/>
              <a:cs typeface="Arial"/>
            </a:endParaRPr>
          </a:p>
          <a:p>
            <a:pPr>
              <a:buNone/>
            </a:pPr>
            <a:endParaRPr lang="en-US" sz="2400" dirty="0" smtClean="0">
              <a:solidFill>
                <a:schemeClr val="accent6">
                  <a:lumMod val="50000"/>
                </a:schemeClr>
              </a:solidFill>
              <a:latin typeface="Arial" pitchFamily="34" charset="0"/>
              <a:cs typeface="Arial" pitchFamily="34" charset="0"/>
            </a:endParaRPr>
          </a:p>
          <a:p>
            <a:pPr>
              <a:buNone/>
            </a:pPr>
            <a:endParaRPr lang="en-US" sz="2400" dirty="0" smtClean="0">
              <a:solidFill>
                <a:schemeClr val="accent6">
                  <a:lumMod val="50000"/>
                </a:schemeClr>
              </a:solidFill>
              <a:latin typeface="Arial" pitchFamily="34" charset="0"/>
              <a:cs typeface="Arial" pitchFamily="34" charset="0"/>
            </a:endParaRPr>
          </a:p>
          <a:p>
            <a:pPr lvl="0"/>
            <a:endParaRPr lang="en-US" sz="2400" dirty="0" smtClean="0">
              <a:solidFill>
                <a:schemeClr val="accent6">
                  <a:lumMod val="50000"/>
                </a:schemeClr>
              </a:solidFill>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0" y="482025"/>
            <a:ext cx="9144000" cy="584776"/>
          </a:xfrm>
          <a:prstGeom prst="rect">
            <a:avLst/>
          </a:prstGeom>
        </p:spPr>
        <p:txBody>
          <a:bodyPr wrap="square">
            <a:spAutoFit/>
          </a:bodyPr>
          <a:lstStyle/>
          <a:p>
            <a:pPr algn="ctr"/>
            <a:r>
              <a:rPr lang="en-US" sz="3200" dirty="0">
                <a:solidFill>
                  <a:srgbClr val="984807"/>
                </a:solidFill>
                <a:latin typeface="Arial"/>
                <a:cs typeface="Arial"/>
              </a:rPr>
              <a:t>So what can a classroom teacher do? </a:t>
            </a:r>
          </a:p>
        </p:txBody>
      </p:sp>
      <p:sp>
        <p:nvSpPr>
          <p:cNvPr id="16" name="TextBox 15"/>
          <p:cNvSpPr txBox="1"/>
          <p:nvPr/>
        </p:nvSpPr>
        <p:spPr>
          <a:xfrm>
            <a:off x="86106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18</a:t>
            </a:r>
            <a:endParaRPr lang="en-US" sz="1200" dirty="0">
              <a:solidFill>
                <a:schemeClr val="accent6">
                  <a:lumMod val="50000"/>
                </a:schemeClr>
              </a:solidFill>
              <a:latin typeface="Arial" pitchFamily="34" charset="0"/>
              <a:cs typeface="Arial" pitchFamily="34" charset="0"/>
            </a:endParaRPr>
          </a:p>
        </p:txBody>
      </p:sp>
      <p:sp>
        <p:nvSpPr>
          <p:cNvPr id="17" name="Content Placeholder 2"/>
          <p:cNvSpPr>
            <a:spLocks noGrp="1"/>
          </p:cNvSpPr>
          <p:nvPr>
            <p:ph idx="1"/>
          </p:nvPr>
        </p:nvSpPr>
        <p:spPr>
          <a:xfrm>
            <a:off x="533400" y="2209800"/>
            <a:ext cx="8305800" cy="4267200"/>
          </a:xfrm>
        </p:spPr>
        <p:txBody>
          <a:bodyPr>
            <a:normAutofit/>
          </a:bodyPr>
          <a:lstStyle/>
          <a:p>
            <a:pPr marL="0" indent="0">
              <a:lnSpc>
                <a:spcPct val="110000"/>
              </a:lnSpc>
              <a:buNone/>
            </a:pPr>
            <a:r>
              <a:rPr lang="en-US" sz="2400" dirty="0">
                <a:solidFill>
                  <a:srgbClr val="984807"/>
                </a:solidFill>
                <a:latin typeface="Arial"/>
                <a:cs typeface="Arial"/>
              </a:rPr>
              <a:t>Make a careful effort to conceptualize an assessment domain and try to see if the test being constructed actually contains content that is appropriately </a:t>
            </a:r>
            <a:r>
              <a:rPr lang="en-US" sz="2400" dirty="0" smtClean="0">
                <a:solidFill>
                  <a:srgbClr val="984807"/>
                </a:solidFill>
                <a:latin typeface="Arial"/>
                <a:cs typeface="Arial"/>
              </a:rPr>
              <a:t>representative</a:t>
            </a:r>
            <a:endParaRPr lang="en-US" sz="2400" dirty="0">
              <a:solidFill>
                <a:srgbClr val="984807"/>
              </a:solidFill>
              <a:latin typeface="Arial"/>
              <a:cs typeface="Arial"/>
            </a:endParaRPr>
          </a:p>
          <a:p>
            <a:pPr>
              <a:buNone/>
            </a:pPr>
            <a:endParaRPr lang="en-US" sz="2400" dirty="0" smtClean="0">
              <a:solidFill>
                <a:schemeClr val="accent6">
                  <a:lumMod val="50000"/>
                </a:schemeClr>
              </a:solidFill>
              <a:latin typeface="Arial" pitchFamily="34" charset="0"/>
              <a:cs typeface="Arial" pitchFamily="34" charset="0"/>
            </a:endParaRPr>
          </a:p>
          <a:p>
            <a:pPr>
              <a:buNone/>
            </a:pPr>
            <a:endParaRPr lang="en-US" sz="2400" dirty="0" smtClean="0">
              <a:solidFill>
                <a:schemeClr val="accent6">
                  <a:lumMod val="50000"/>
                </a:schemeClr>
              </a:solidFill>
              <a:latin typeface="Arial" pitchFamily="34" charset="0"/>
              <a:cs typeface="Arial" pitchFamily="34" charset="0"/>
            </a:endParaRPr>
          </a:p>
          <a:p>
            <a:pPr lvl="0"/>
            <a:endParaRPr lang="en-US" sz="2400" dirty="0" smtClean="0">
              <a:solidFill>
                <a:schemeClr val="accent6">
                  <a:lumMod val="50000"/>
                </a:schemeClr>
              </a:solidFill>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0" y="482024"/>
            <a:ext cx="9144000" cy="584776"/>
          </a:xfrm>
          <a:prstGeom prst="rect">
            <a:avLst/>
          </a:prstGeom>
        </p:spPr>
        <p:txBody>
          <a:bodyPr wrap="square">
            <a:spAutoFit/>
          </a:bodyPr>
          <a:lstStyle/>
          <a:p>
            <a:pPr algn="ctr"/>
            <a:r>
              <a:rPr lang="en-US" sz="3200" dirty="0">
                <a:solidFill>
                  <a:srgbClr val="984807"/>
                </a:solidFill>
                <a:latin typeface="Arial"/>
                <a:cs typeface="Arial"/>
              </a:rPr>
              <a:t>Use a Table of Specifications</a:t>
            </a:r>
            <a:endParaRPr lang="en-US" sz="3000" dirty="0">
              <a:solidFill>
                <a:srgbClr val="984807"/>
              </a:solidFill>
              <a:latin typeface="Arial"/>
              <a:cs typeface="Arial"/>
            </a:endParaRPr>
          </a:p>
        </p:txBody>
      </p:sp>
      <p:sp>
        <p:nvSpPr>
          <p:cNvPr id="16" name="TextBox 15"/>
          <p:cNvSpPr txBox="1"/>
          <p:nvPr/>
        </p:nvSpPr>
        <p:spPr>
          <a:xfrm>
            <a:off x="86106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19</a:t>
            </a:r>
            <a:endParaRPr lang="en-US" sz="1200" dirty="0">
              <a:solidFill>
                <a:schemeClr val="accent6">
                  <a:lumMod val="50000"/>
                </a:schemeClr>
              </a:solidFill>
              <a:latin typeface="Arial" pitchFamily="34" charset="0"/>
              <a:cs typeface="Arial" pitchFamily="34" charset="0"/>
            </a:endParaRPr>
          </a:p>
        </p:txBody>
      </p:sp>
      <p:pic>
        <p:nvPicPr>
          <p:cNvPr id="19" name="table"/>
          <p:cNvPicPr>
            <a:picLocks noChangeAspect="1"/>
          </p:cNvPicPr>
          <p:nvPr/>
        </p:nvPicPr>
        <p:blipFill>
          <a:blip r:embed="rId8" cstate="print"/>
          <a:stretch>
            <a:fillRect/>
          </a:stretch>
        </p:blipFill>
        <p:spPr>
          <a:xfrm>
            <a:off x="685800" y="1752606"/>
            <a:ext cx="7772400" cy="388619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0" y="457200"/>
            <a:ext cx="9144000" cy="584775"/>
          </a:xfrm>
          <a:prstGeom prst="rect">
            <a:avLst/>
          </a:prstGeom>
        </p:spPr>
        <p:txBody>
          <a:bodyPr wrap="square">
            <a:spAutoFit/>
          </a:bodyPr>
          <a:lstStyle/>
          <a:p>
            <a:pPr algn="ctr"/>
            <a:r>
              <a:rPr lang="en-US" sz="3200" dirty="0" smtClean="0">
                <a:solidFill>
                  <a:schemeClr val="accent6">
                    <a:lumMod val="50000"/>
                  </a:schemeClr>
                </a:solidFill>
                <a:latin typeface="Arial" pitchFamily="34" charset="0"/>
                <a:cs typeface="Arial" pitchFamily="34" charset="0"/>
              </a:rPr>
              <a:t>Validity and Reliability</a:t>
            </a:r>
            <a:endParaRPr lang="en-US" sz="3200" dirty="0">
              <a:solidFill>
                <a:schemeClr val="accent6">
                  <a:lumMod val="50000"/>
                </a:schemeClr>
              </a:solidFill>
              <a:latin typeface="Arial" pitchFamily="34" charset="0"/>
              <a:cs typeface="Arial" pitchFamily="34" charset="0"/>
            </a:endParaRPr>
          </a:p>
        </p:txBody>
      </p:sp>
      <p:sp>
        <p:nvSpPr>
          <p:cNvPr id="16" name="TextBox 15"/>
          <p:cNvSpPr txBox="1"/>
          <p:nvPr/>
        </p:nvSpPr>
        <p:spPr>
          <a:xfrm>
            <a:off x="8686800" y="6352401"/>
            <a:ext cx="270251" cy="276999"/>
          </a:xfrm>
          <a:prstGeom prst="rect">
            <a:avLst/>
          </a:prstGeom>
          <a:noFill/>
        </p:spPr>
        <p:txBody>
          <a:bodyPr wrap="none" rtlCol="0">
            <a:spAutoFit/>
          </a:bodyPr>
          <a:lstStyle/>
          <a:p>
            <a:r>
              <a:rPr lang="en-US" sz="1200" dirty="0">
                <a:solidFill>
                  <a:schemeClr val="accent6">
                    <a:lumMod val="50000"/>
                  </a:schemeClr>
                </a:solidFill>
                <a:latin typeface="Arial" pitchFamily="34" charset="0"/>
                <a:cs typeface="Arial" pitchFamily="34" charset="0"/>
              </a:rPr>
              <a:t>2</a:t>
            </a:r>
          </a:p>
        </p:txBody>
      </p:sp>
      <p:pic>
        <p:nvPicPr>
          <p:cNvPr id="18" name="Picture 17"/>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38200" y="1914818"/>
            <a:ext cx="7672111" cy="36477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6" name="TextBox 15"/>
          <p:cNvSpPr txBox="1"/>
          <p:nvPr/>
        </p:nvSpPr>
        <p:spPr>
          <a:xfrm>
            <a:off x="86106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20</a:t>
            </a:r>
            <a:endParaRPr lang="en-US" sz="1200" dirty="0">
              <a:solidFill>
                <a:schemeClr val="accent6">
                  <a:lumMod val="50000"/>
                </a:schemeClr>
              </a:solidFill>
              <a:latin typeface="Arial" pitchFamily="34" charset="0"/>
              <a:cs typeface="Arial" pitchFamily="34" charset="0"/>
            </a:endParaRPr>
          </a:p>
        </p:txBody>
      </p:sp>
      <p:sp>
        <p:nvSpPr>
          <p:cNvPr id="2" name="Content Placeholder 1"/>
          <p:cNvSpPr>
            <a:spLocks noGrp="1"/>
          </p:cNvSpPr>
          <p:nvPr>
            <p:ph idx="1"/>
          </p:nvPr>
        </p:nvSpPr>
        <p:spPr>
          <a:xfrm>
            <a:off x="228600" y="1752600"/>
            <a:ext cx="8763000" cy="4525963"/>
          </a:xfrm>
        </p:spPr>
        <p:txBody>
          <a:bodyPr/>
          <a:lstStyle/>
          <a:p>
            <a:pPr marL="0" indent="0">
              <a:buNone/>
            </a:pPr>
            <a:r>
              <a:rPr lang="en-US" dirty="0">
                <a:solidFill>
                  <a:srgbClr val="984807"/>
                </a:solidFill>
                <a:latin typeface="Arial"/>
                <a:cs typeface="Arial"/>
              </a:rPr>
              <a:t>Ask another teacher to </a:t>
            </a:r>
            <a:r>
              <a:rPr lang="en-US" dirty="0" smtClean="0">
                <a:solidFill>
                  <a:srgbClr val="984807"/>
                </a:solidFill>
                <a:latin typeface="Arial"/>
                <a:cs typeface="Arial"/>
              </a:rPr>
              <a:t>look </a:t>
            </a:r>
            <a:r>
              <a:rPr lang="en-US" dirty="0">
                <a:solidFill>
                  <a:srgbClr val="984807"/>
                </a:solidFill>
                <a:latin typeface="Arial"/>
                <a:cs typeface="Arial"/>
              </a:rPr>
              <a:t>over a test’s </a:t>
            </a:r>
            <a:r>
              <a:rPr lang="en-US" dirty="0" smtClean="0">
                <a:solidFill>
                  <a:srgbClr val="984807"/>
                </a:solidFill>
                <a:latin typeface="Arial"/>
                <a:cs typeface="Arial"/>
              </a:rPr>
              <a:t>items </a:t>
            </a:r>
            <a:endParaRPr lang="en-US" dirty="0">
              <a:solidFill>
                <a:srgbClr val="984807"/>
              </a:solidFill>
              <a:latin typeface="Arial"/>
              <a:cs typeface="Arial"/>
            </a:endParaRPr>
          </a:p>
        </p:txBody>
      </p:sp>
      <p:pic>
        <p:nvPicPr>
          <p:cNvPr id="18" name="Picture 2"/>
          <p:cNvPicPr>
            <a:picLocks noChangeAspect="1" noChangeArrowheads="1"/>
          </p:cNvPicPr>
          <p:nvPr/>
        </p:nvPicPr>
        <p:blipFill>
          <a:blip r:embed="rId5" cstate="print"/>
          <a:srcRect/>
          <a:stretch>
            <a:fillRect/>
          </a:stretch>
        </p:blipFill>
        <p:spPr bwMode="auto">
          <a:xfrm>
            <a:off x="2057400" y="2590800"/>
            <a:ext cx="4495800" cy="3124200"/>
          </a:xfrm>
          <a:prstGeom prst="rect">
            <a:avLst/>
          </a:prstGeom>
          <a:noFill/>
          <a:ln w="9525">
            <a:noFill/>
            <a:miter lim="800000"/>
            <a:headEnd/>
            <a:tailEnd/>
          </a:ln>
          <a:effectLst/>
        </p:spPr>
      </p:pic>
      <p:pic>
        <p:nvPicPr>
          <p:cNvPr id="11" name="Picture 10" descr="validity image5.jp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286000" y="2794000"/>
            <a:ext cx="4038600" cy="26924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0" y="228600"/>
            <a:ext cx="9144000" cy="1077218"/>
          </a:xfrm>
          <a:prstGeom prst="rect">
            <a:avLst/>
          </a:prstGeom>
        </p:spPr>
        <p:txBody>
          <a:bodyPr wrap="square">
            <a:spAutoFit/>
          </a:bodyPr>
          <a:lstStyle/>
          <a:p>
            <a:pPr algn="ctr"/>
            <a:r>
              <a:rPr lang="en-US" sz="3200" dirty="0">
                <a:solidFill>
                  <a:srgbClr val="984807"/>
                </a:solidFill>
                <a:latin typeface="Arial"/>
                <a:cs typeface="Arial"/>
              </a:rPr>
              <a:t>Evaluating Content Validity </a:t>
            </a:r>
            <a:endParaRPr lang="en-US" sz="3200" dirty="0" smtClean="0">
              <a:solidFill>
                <a:srgbClr val="984807"/>
              </a:solidFill>
              <a:latin typeface="Arial"/>
              <a:cs typeface="Arial"/>
            </a:endParaRPr>
          </a:p>
          <a:p>
            <a:pPr algn="ctr"/>
            <a:r>
              <a:rPr lang="en-US" sz="3200" dirty="0" smtClean="0">
                <a:solidFill>
                  <a:srgbClr val="984807"/>
                </a:solidFill>
                <a:latin typeface="Arial"/>
                <a:cs typeface="Arial"/>
              </a:rPr>
              <a:t>In Existing </a:t>
            </a:r>
            <a:r>
              <a:rPr lang="en-US" sz="3200" dirty="0">
                <a:solidFill>
                  <a:srgbClr val="984807"/>
                </a:solidFill>
                <a:latin typeface="Arial"/>
                <a:cs typeface="Arial"/>
              </a:rPr>
              <a:t>Tests</a:t>
            </a:r>
            <a:endParaRPr lang="en-US" sz="3000" dirty="0">
              <a:solidFill>
                <a:srgbClr val="984807"/>
              </a:solidFill>
              <a:latin typeface="Arial"/>
              <a:cs typeface="Arial"/>
            </a:endParaRPr>
          </a:p>
        </p:txBody>
      </p:sp>
      <p:sp>
        <p:nvSpPr>
          <p:cNvPr id="16" name="TextBox 15"/>
          <p:cNvSpPr txBox="1"/>
          <p:nvPr/>
        </p:nvSpPr>
        <p:spPr>
          <a:xfrm>
            <a:off x="86106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21</a:t>
            </a:r>
            <a:endParaRPr lang="en-US" sz="1200" dirty="0">
              <a:solidFill>
                <a:schemeClr val="accent6">
                  <a:lumMod val="50000"/>
                </a:schemeClr>
              </a:solidFill>
              <a:latin typeface="Arial" pitchFamily="34" charset="0"/>
              <a:cs typeface="Arial" pitchFamily="34" charset="0"/>
            </a:endParaRPr>
          </a:p>
        </p:txBody>
      </p:sp>
      <p:sp>
        <p:nvSpPr>
          <p:cNvPr id="17" name="Content Placeholder 2"/>
          <p:cNvSpPr>
            <a:spLocks noGrp="1"/>
          </p:cNvSpPr>
          <p:nvPr>
            <p:ph idx="1"/>
          </p:nvPr>
        </p:nvSpPr>
        <p:spPr>
          <a:xfrm>
            <a:off x="762000" y="1600200"/>
            <a:ext cx="7543800" cy="4267200"/>
          </a:xfrm>
        </p:spPr>
        <p:txBody>
          <a:bodyPr>
            <a:normAutofit fontScale="77500" lnSpcReduction="20000"/>
          </a:bodyPr>
          <a:lstStyle/>
          <a:p>
            <a:r>
              <a:rPr lang="en-US" sz="2600" dirty="0" smtClean="0">
                <a:solidFill>
                  <a:srgbClr val="984807"/>
                </a:solidFill>
                <a:latin typeface="Arial"/>
                <a:cs typeface="Arial"/>
              </a:rPr>
              <a:t>Be </a:t>
            </a:r>
            <a:r>
              <a:rPr lang="en-US" sz="2600" dirty="0">
                <a:solidFill>
                  <a:srgbClr val="984807"/>
                </a:solidFill>
                <a:latin typeface="Arial"/>
                <a:cs typeface="Arial"/>
              </a:rPr>
              <a:t>wary of using the summary outline provided by the test maker; examine the actual test </a:t>
            </a:r>
            <a:r>
              <a:rPr lang="en-US" sz="2600" dirty="0" smtClean="0">
                <a:solidFill>
                  <a:srgbClr val="984807"/>
                </a:solidFill>
                <a:latin typeface="Arial"/>
                <a:cs typeface="Arial"/>
              </a:rPr>
              <a:t>items</a:t>
            </a:r>
          </a:p>
          <a:p>
            <a:endParaRPr lang="en-US" sz="2600" dirty="0">
              <a:solidFill>
                <a:srgbClr val="984807"/>
              </a:solidFill>
              <a:latin typeface="Arial"/>
              <a:cs typeface="Arial"/>
            </a:endParaRPr>
          </a:p>
          <a:p>
            <a:r>
              <a:rPr lang="en-US" sz="2600" dirty="0">
                <a:solidFill>
                  <a:srgbClr val="984807"/>
                </a:solidFill>
                <a:latin typeface="Arial"/>
                <a:cs typeface="Arial"/>
              </a:rPr>
              <a:t>Match items on test with content you are teaching; watch for </a:t>
            </a:r>
            <a:r>
              <a:rPr lang="en-US" sz="2600" dirty="0" smtClean="0">
                <a:solidFill>
                  <a:srgbClr val="984807"/>
                </a:solidFill>
                <a:latin typeface="Arial"/>
                <a:cs typeface="Arial"/>
              </a:rPr>
              <a:t>mismatches</a:t>
            </a:r>
          </a:p>
          <a:p>
            <a:endParaRPr lang="en-US" sz="2600" dirty="0">
              <a:solidFill>
                <a:srgbClr val="984807"/>
              </a:solidFill>
              <a:latin typeface="Arial"/>
              <a:cs typeface="Arial"/>
            </a:endParaRPr>
          </a:p>
          <a:p>
            <a:r>
              <a:rPr lang="en-US" sz="2600" dirty="0">
                <a:solidFill>
                  <a:srgbClr val="984807"/>
                </a:solidFill>
                <a:latin typeface="Arial"/>
                <a:cs typeface="Arial"/>
              </a:rPr>
              <a:t>Items on the test you are not </a:t>
            </a:r>
            <a:r>
              <a:rPr lang="en-US" sz="2600" dirty="0" smtClean="0">
                <a:solidFill>
                  <a:srgbClr val="984807"/>
                </a:solidFill>
                <a:latin typeface="Arial"/>
                <a:cs typeface="Arial"/>
              </a:rPr>
              <a:t>teaching</a:t>
            </a:r>
          </a:p>
          <a:p>
            <a:endParaRPr lang="en-US" sz="2600" dirty="0">
              <a:solidFill>
                <a:srgbClr val="984807"/>
              </a:solidFill>
              <a:latin typeface="Arial"/>
              <a:cs typeface="Arial"/>
            </a:endParaRPr>
          </a:p>
          <a:p>
            <a:r>
              <a:rPr lang="en-US" sz="2600" dirty="0">
                <a:solidFill>
                  <a:srgbClr val="984807"/>
                </a:solidFill>
                <a:latin typeface="Arial"/>
                <a:cs typeface="Arial"/>
              </a:rPr>
              <a:t>Content you are teaching that is not </a:t>
            </a:r>
            <a:r>
              <a:rPr lang="en-US" sz="2600" dirty="0" smtClean="0">
                <a:solidFill>
                  <a:srgbClr val="984807"/>
                </a:solidFill>
                <a:latin typeface="Arial"/>
                <a:cs typeface="Arial"/>
              </a:rPr>
              <a:t>tested</a:t>
            </a:r>
          </a:p>
          <a:p>
            <a:endParaRPr lang="en-US" sz="2600" dirty="0">
              <a:solidFill>
                <a:srgbClr val="984807"/>
              </a:solidFill>
              <a:latin typeface="Arial"/>
              <a:cs typeface="Arial"/>
            </a:endParaRPr>
          </a:p>
          <a:p>
            <a:r>
              <a:rPr lang="en-US" sz="2600" dirty="0">
                <a:solidFill>
                  <a:srgbClr val="984807"/>
                </a:solidFill>
                <a:latin typeface="Arial"/>
                <a:cs typeface="Arial"/>
              </a:rPr>
              <a:t>Review the test and your analysis with a </a:t>
            </a:r>
            <a:r>
              <a:rPr lang="en-US" sz="2600" dirty="0" smtClean="0">
                <a:solidFill>
                  <a:srgbClr val="984807"/>
                </a:solidFill>
                <a:latin typeface="Arial"/>
                <a:cs typeface="Arial"/>
              </a:rPr>
              <a:t>colleague</a:t>
            </a:r>
          </a:p>
          <a:p>
            <a:endParaRPr lang="en-US" sz="2600" dirty="0">
              <a:solidFill>
                <a:srgbClr val="984807"/>
              </a:solidFill>
              <a:latin typeface="Arial"/>
              <a:cs typeface="Arial"/>
            </a:endParaRPr>
          </a:p>
          <a:p>
            <a:r>
              <a:rPr lang="en-US" sz="2600" dirty="0">
                <a:solidFill>
                  <a:srgbClr val="984807"/>
                </a:solidFill>
                <a:latin typeface="Arial"/>
                <a:cs typeface="Arial"/>
              </a:rPr>
              <a:t>Remember that the test does not have to cover every detail; </a:t>
            </a:r>
            <a:r>
              <a:rPr lang="en-US" sz="2600" dirty="0" smtClean="0">
                <a:solidFill>
                  <a:srgbClr val="984807"/>
                </a:solidFill>
                <a:latin typeface="Arial"/>
                <a:cs typeface="Arial"/>
              </a:rPr>
              <a:t>  it </a:t>
            </a:r>
            <a:r>
              <a:rPr lang="en-US" sz="2600" dirty="0">
                <a:solidFill>
                  <a:srgbClr val="984807"/>
                </a:solidFill>
                <a:latin typeface="Arial"/>
                <a:cs typeface="Arial"/>
              </a:rPr>
              <a:t>could be a representative </a:t>
            </a:r>
            <a:r>
              <a:rPr lang="en-US" sz="2600" dirty="0" smtClean="0">
                <a:solidFill>
                  <a:srgbClr val="984807"/>
                </a:solidFill>
                <a:latin typeface="Arial"/>
                <a:cs typeface="Arial"/>
              </a:rPr>
              <a:t>sample</a:t>
            </a:r>
            <a:endParaRPr lang="en-US" sz="2600" dirty="0">
              <a:solidFill>
                <a:srgbClr val="984807"/>
              </a:solidFill>
              <a:latin typeface="Arial"/>
              <a:cs typeface="Arial"/>
            </a:endParaRPr>
          </a:p>
          <a:p>
            <a:pPr>
              <a:buNone/>
            </a:pPr>
            <a:endParaRPr lang="en-US" sz="2400" dirty="0" smtClean="0">
              <a:solidFill>
                <a:schemeClr val="accent6">
                  <a:lumMod val="50000"/>
                </a:schemeClr>
              </a:solidFill>
              <a:latin typeface="Arial" pitchFamily="34" charset="0"/>
              <a:cs typeface="Arial" pitchFamily="34" charset="0"/>
            </a:endParaRPr>
          </a:p>
          <a:p>
            <a:pPr>
              <a:buNone/>
            </a:pPr>
            <a:endParaRPr lang="en-US" sz="2400" dirty="0" smtClean="0">
              <a:solidFill>
                <a:schemeClr val="accent6">
                  <a:lumMod val="50000"/>
                </a:schemeClr>
              </a:solidFill>
              <a:latin typeface="Arial" pitchFamily="34" charset="0"/>
              <a:cs typeface="Arial" pitchFamily="34" charset="0"/>
            </a:endParaRPr>
          </a:p>
          <a:p>
            <a:pPr lvl="0"/>
            <a:endParaRPr lang="en-US" sz="2400" dirty="0" smtClean="0">
              <a:solidFill>
                <a:schemeClr val="accent6">
                  <a:lumMod val="50000"/>
                </a:schemeClr>
              </a:solidFill>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0" y="482024"/>
            <a:ext cx="9144000" cy="646331"/>
          </a:xfrm>
          <a:prstGeom prst="rect">
            <a:avLst/>
          </a:prstGeom>
        </p:spPr>
        <p:txBody>
          <a:bodyPr wrap="square">
            <a:spAutoFit/>
          </a:bodyPr>
          <a:lstStyle/>
          <a:p>
            <a:pPr algn="ctr"/>
            <a:r>
              <a:rPr lang="en-US" sz="3600" dirty="0">
                <a:solidFill>
                  <a:srgbClr val="984807"/>
                </a:solidFill>
                <a:latin typeface="Arial"/>
                <a:cs typeface="Arial"/>
              </a:rPr>
              <a:t>Opportunity to Learn</a:t>
            </a:r>
            <a:endParaRPr lang="en-US" sz="3200" dirty="0">
              <a:solidFill>
                <a:srgbClr val="984807"/>
              </a:solidFill>
              <a:latin typeface="Arial"/>
              <a:cs typeface="Arial"/>
            </a:endParaRPr>
          </a:p>
        </p:txBody>
      </p:sp>
      <p:sp>
        <p:nvSpPr>
          <p:cNvPr id="16" name="TextBox 15"/>
          <p:cNvSpPr txBox="1"/>
          <p:nvPr/>
        </p:nvSpPr>
        <p:spPr>
          <a:xfrm>
            <a:off x="86106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22</a:t>
            </a:r>
            <a:endParaRPr lang="en-US" sz="1200" dirty="0">
              <a:solidFill>
                <a:schemeClr val="accent6">
                  <a:lumMod val="50000"/>
                </a:schemeClr>
              </a:solidFill>
              <a:latin typeface="Arial" pitchFamily="34" charset="0"/>
              <a:cs typeface="Arial" pitchFamily="34" charset="0"/>
            </a:endParaRPr>
          </a:p>
        </p:txBody>
      </p:sp>
      <p:sp>
        <p:nvSpPr>
          <p:cNvPr id="17" name="Content Placeholder 2"/>
          <p:cNvSpPr>
            <a:spLocks noGrp="1"/>
          </p:cNvSpPr>
          <p:nvPr>
            <p:ph idx="1"/>
          </p:nvPr>
        </p:nvSpPr>
        <p:spPr>
          <a:xfrm>
            <a:off x="838200" y="1981200"/>
            <a:ext cx="7315200" cy="4267200"/>
          </a:xfrm>
        </p:spPr>
        <p:txBody>
          <a:bodyPr>
            <a:normAutofit/>
          </a:bodyPr>
          <a:lstStyle/>
          <a:p>
            <a:r>
              <a:rPr lang="en-US" sz="2400" dirty="0">
                <a:solidFill>
                  <a:srgbClr val="984807"/>
                </a:solidFill>
                <a:latin typeface="Arial"/>
                <a:cs typeface="Arial"/>
              </a:rPr>
              <a:t>Teachers sometimes skip items of instruction  </a:t>
            </a:r>
            <a:r>
              <a:rPr lang="en-US" sz="2400" dirty="0" smtClean="0">
                <a:solidFill>
                  <a:srgbClr val="984807"/>
                </a:solidFill>
                <a:latin typeface="Arial"/>
                <a:cs typeface="Arial"/>
              </a:rPr>
              <a:t>    they </a:t>
            </a:r>
            <a:r>
              <a:rPr lang="en-US" sz="2400" dirty="0">
                <a:solidFill>
                  <a:srgbClr val="984807"/>
                </a:solidFill>
                <a:latin typeface="Arial"/>
                <a:cs typeface="Arial"/>
              </a:rPr>
              <a:t>don’t understand or don’t have time to </a:t>
            </a:r>
            <a:r>
              <a:rPr lang="en-US" sz="2400" dirty="0" smtClean="0">
                <a:solidFill>
                  <a:srgbClr val="984807"/>
                </a:solidFill>
                <a:latin typeface="Arial"/>
                <a:cs typeface="Arial"/>
              </a:rPr>
              <a:t>teach</a:t>
            </a:r>
          </a:p>
          <a:p>
            <a:endParaRPr lang="en-US" sz="2400" dirty="0">
              <a:solidFill>
                <a:srgbClr val="984807"/>
              </a:solidFill>
              <a:latin typeface="Arial"/>
              <a:cs typeface="Arial"/>
            </a:endParaRPr>
          </a:p>
          <a:p>
            <a:r>
              <a:rPr lang="en-US" sz="2400" dirty="0">
                <a:solidFill>
                  <a:srgbClr val="984807"/>
                </a:solidFill>
                <a:latin typeface="Arial"/>
                <a:cs typeface="Arial"/>
              </a:rPr>
              <a:t>Yet if related items appear on a test, this reduces the validity of the test since the students had no opportunity to learn the knowledge or skill being </a:t>
            </a:r>
            <a:r>
              <a:rPr lang="en-US" sz="2400" dirty="0" smtClean="0">
                <a:solidFill>
                  <a:srgbClr val="984807"/>
                </a:solidFill>
                <a:latin typeface="Arial"/>
                <a:cs typeface="Arial"/>
              </a:rPr>
              <a:t>assessed </a:t>
            </a:r>
            <a:endParaRPr lang="en-US" sz="2400" dirty="0">
              <a:solidFill>
                <a:srgbClr val="984807"/>
              </a:solidFill>
              <a:latin typeface="Arial"/>
              <a:cs typeface="Arial"/>
            </a:endParaRPr>
          </a:p>
          <a:p>
            <a:pPr>
              <a:buNone/>
            </a:pPr>
            <a:endParaRPr lang="en-US" sz="2400" dirty="0" smtClean="0">
              <a:solidFill>
                <a:schemeClr val="accent6">
                  <a:lumMod val="50000"/>
                </a:schemeClr>
              </a:solidFill>
              <a:latin typeface="Arial" pitchFamily="34" charset="0"/>
              <a:cs typeface="Arial" pitchFamily="34" charset="0"/>
            </a:endParaRPr>
          </a:p>
          <a:p>
            <a:pPr>
              <a:buNone/>
            </a:pPr>
            <a:endParaRPr lang="en-US" sz="2400" dirty="0" smtClean="0">
              <a:solidFill>
                <a:schemeClr val="accent6">
                  <a:lumMod val="50000"/>
                </a:schemeClr>
              </a:solidFill>
              <a:latin typeface="Arial" pitchFamily="34" charset="0"/>
              <a:cs typeface="Arial" pitchFamily="34" charset="0"/>
            </a:endParaRPr>
          </a:p>
          <a:p>
            <a:pPr lvl="0"/>
            <a:endParaRPr lang="en-US" sz="2400" dirty="0" smtClean="0">
              <a:solidFill>
                <a:schemeClr val="accent6">
                  <a:lumMod val="50000"/>
                </a:schemeClr>
              </a:solidFill>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3" cstate="print"/>
          <a:srcRect/>
          <a:stretch>
            <a:fillRect/>
          </a:stretch>
        </p:blipFill>
        <p:spPr bwMode="auto">
          <a:xfrm>
            <a:off x="1066800" y="2286000"/>
            <a:ext cx="2590800" cy="2860288"/>
          </a:xfrm>
          <a:prstGeom prst="rect">
            <a:avLst/>
          </a:prstGeom>
          <a:noFill/>
          <a:ln w="9525">
            <a:noFill/>
            <a:miter lim="800000"/>
            <a:headEnd/>
            <a:tailEnd/>
          </a:ln>
          <a:effectLst/>
        </p:spPr>
      </p:pic>
      <p:pic>
        <p:nvPicPr>
          <p:cNvPr id="4" name="Picture 5"/>
          <p:cNvPicPr>
            <a:picLocks noChangeAspect="1" noChangeArrowheads="1"/>
          </p:cNvPicPr>
          <p:nvPr/>
        </p:nvPicPr>
        <p:blipFill>
          <a:blip r:embed="rId4"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5"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3"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533400" y="457200"/>
            <a:ext cx="7772400" cy="646331"/>
          </a:xfrm>
          <a:prstGeom prst="rect">
            <a:avLst/>
          </a:prstGeom>
        </p:spPr>
        <p:txBody>
          <a:bodyPr wrap="square">
            <a:spAutoFit/>
          </a:bodyPr>
          <a:lstStyle/>
          <a:p>
            <a:pPr algn="ctr"/>
            <a:r>
              <a:rPr lang="en-US" sz="3600" dirty="0" smtClean="0">
                <a:solidFill>
                  <a:schemeClr val="accent6">
                    <a:lumMod val="50000"/>
                  </a:schemeClr>
                </a:solidFill>
                <a:latin typeface="Arial" pitchFamily="34" charset="0"/>
                <a:cs typeface="Arial" pitchFamily="34" charset="0"/>
              </a:rPr>
              <a:t>Activity Two</a:t>
            </a:r>
            <a:endParaRPr lang="en-US" sz="3600" dirty="0">
              <a:solidFill>
                <a:schemeClr val="accent6">
                  <a:lumMod val="50000"/>
                </a:schemeClr>
              </a:solidFill>
              <a:latin typeface="Arial" pitchFamily="34" charset="0"/>
              <a:cs typeface="Arial" pitchFamily="34" charset="0"/>
            </a:endParaRPr>
          </a:p>
        </p:txBody>
      </p:sp>
      <p:sp>
        <p:nvSpPr>
          <p:cNvPr id="18" name="Rectangle 17"/>
          <p:cNvSpPr/>
          <p:nvPr/>
        </p:nvSpPr>
        <p:spPr>
          <a:xfrm>
            <a:off x="1295400" y="2555488"/>
            <a:ext cx="2133600" cy="2362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676400" y="2347010"/>
            <a:ext cx="2895600" cy="2646878"/>
          </a:xfrm>
          <a:prstGeom prst="rect">
            <a:avLst/>
          </a:prstGeom>
          <a:noFill/>
        </p:spPr>
        <p:txBody>
          <a:bodyPr wrap="square" rtlCol="0">
            <a:spAutoFit/>
          </a:bodyPr>
          <a:lstStyle/>
          <a:p>
            <a:r>
              <a:rPr lang="en-US" sz="16600" dirty="0">
                <a:solidFill>
                  <a:schemeClr val="accent6">
                    <a:lumMod val="50000"/>
                  </a:schemeClr>
                </a:solidFill>
                <a:latin typeface="Arial" pitchFamily="34" charset="0"/>
                <a:cs typeface="Arial" pitchFamily="34" charset="0"/>
              </a:rPr>
              <a:t>2</a:t>
            </a:r>
            <a:endParaRPr lang="en-US" dirty="0">
              <a:solidFill>
                <a:schemeClr val="accent6">
                  <a:lumMod val="50000"/>
                </a:schemeClr>
              </a:solidFill>
              <a:latin typeface="Arial" pitchFamily="34" charset="0"/>
              <a:cs typeface="Arial" pitchFamily="34" charset="0"/>
            </a:endParaRPr>
          </a:p>
        </p:txBody>
      </p:sp>
      <p:sp>
        <p:nvSpPr>
          <p:cNvPr id="20" name="Content Placeholder 8"/>
          <p:cNvSpPr txBox="1">
            <a:spLocks/>
          </p:cNvSpPr>
          <p:nvPr/>
        </p:nvSpPr>
        <p:spPr>
          <a:xfrm>
            <a:off x="3886200" y="2743200"/>
            <a:ext cx="4876800" cy="2743200"/>
          </a:xfrm>
          <a:prstGeom prst="rect">
            <a:avLst/>
          </a:prstGeom>
        </p:spPr>
        <p:txBody>
          <a:bodyPr vert="horz" lIns="91440" tIns="45720" rIns="91440" bIns="45720" rtlCol="0">
            <a:normAutofit/>
          </a:bodyPr>
          <a:lstStyle/>
          <a:p>
            <a:pPr algn="ctr">
              <a:spcBef>
                <a:spcPct val="20000"/>
              </a:spcBef>
              <a:defRPr/>
            </a:pPr>
            <a:r>
              <a:rPr lang="en-US" sz="2800" dirty="0">
                <a:solidFill>
                  <a:schemeClr val="accent6">
                    <a:lumMod val="50000"/>
                  </a:schemeClr>
                </a:solidFill>
                <a:latin typeface="Arial" pitchFamily="34" charset="0"/>
                <a:cs typeface="Arial" pitchFamily="34" charset="0"/>
              </a:rPr>
              <a:t>This activity will help answer the essential question: </a:t>
            </a:r>
            <a:endParaRPr lang="en-US" sz="2800" b="1" dirty="0" smtClean="0">
              <a:solidFill>
                <a:schemeClr val="accent6">
                  <a:lumMod val="50000"/>
                </a:schemeClr>
              </a:solidFill>
              <a:latin typeface="Arial"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b="1" dirty="0" smtClean="0">
                <a:solidFill>
                  <a:schemeClr val="accent6">
                    <a:lumMod val="50000"/>
                  </a:schemeClr>
                </a:solidFill>
                <a:latin typeface="Arial" pitchFamily="34" charset="0"/>
                <a:cs typeface="Arial" pitchFamily="34" charset="0"/>
              </a:rPr>
              <a:t>What is Content-Related Validity?</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a:ln>
                <a:noFill/>
              </a:ln>
              <a:solidFill>
                <a:schemeClr val="accent6">
                  <a:lumMod val="50000"/>
                </a:schemeClr>
              </a:solidFill>
              <a:effectLst/>
              <a:uLnTx/>
              <a:uFillTx/>
              <a:latin typeface="Arial" pitchFamily="34" charset="0"/>
              <a:cs typeface="Arial" pitchFamily="34" charset="0"/>
            </a:endParaRPr>
          </a:p>
        </p:txBody>
      </p:sp>
      <p:sp>
        <p:nvSpPr>
          <p:cNvPr id="16" name="TextBox 15"/>
          <p:cNvSpPr txBox="1"/>
          <p:nvPr/>
        </p:nvSpPr>
        <p:spPr>
          <a:xfrm>
            <a:off x="86106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23</a:t>
            </a:r>
            <a:endParaRPr lang="en-US" sz="1200" dirty="0">
              <a:solidFill>
                <a:schemeClr val="accent6">
                  <a:lumMod val="50000"/>
                </a:schemeClr>
              </a:solidFill>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0" y="1143000"/>
            <a:ext cx="9144000" cy="5126750"/>
          </a:xfrm>
          <a:prstGeom prst="rect">
            <a:avLst/>
          </a:prstGeom>
          <a:noFill/>
          <a:ln w="9525">
            <a:noFill/>
            <a:miter lim="800000"/>
            <a:headEnd/>
            <a:tailEnd/>
          </a:ln>
          <a:effectLst/>
        </p:spPr>
      </p:pic>
      <p:sp>
        <p:nvSpPr>
          <p:cNvPr id="5" name="Rectangle 4"/>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pic>
        <p:nvPicPr>
          <p:cNvPr id="7" name="Picture 3"/>
          <p:cNvPicPr>
            <a:picLocks noChangeAspect="1" noChangeArrowheads="1"/>
          </p:cNvPicPr>
          <p:nvPr/>
        </p:nvPicPr>
        <p:blipFill>
          <a:blip r:embed="rId5" cstate="print"/>
          <a:srcRect/>
          <a:stretch>
            <a:fillRect/>
          </a:stretch>
        </p:blipFill>
        <p:spPr bwMode="auto">
          <a:xfrm>
            <a:off x="0" y="228600"/>
            <a:ext cx="9144000" cy="1143000"/>
          </a:xfrm>
          <a:prstGeom prst="rect">
            <a:avLst/>
          </a:prstGeom>
          <a:noFill/>
          <a:ln w="9525">
            <a:noFill/>
            <a:miter lim="800000"/>
            <a:headEnd/>
            <a:tailEnd/>
          </a:ln>
          <a:effectLst/>
        </p:spPr>
      </p:pic>
      <p:sp>
        <p:nvSpPr>
          <p:cNvPr id="8" name="Rectangle 7"/>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sp>
        <p:nvSpPr>
          <p:cNvPr id="10" name="Rectangle 9"/>
          <p:cNvSpPr/>
          <p:nvPr/>
        </p:nvSpPr>
        <p:spPr>
          <a:xfrm>
            <a:off x="0" y="6705600"/>
            <a:ext cx="9144000" cy="152400"/>
          </a:xfrm>
          <a:prstGeom prst="rect">
            <a:avLst/>
          </a:prstGeom>
          <a:solidFill>
            <a:srgbClr val="447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7" cstate="print"/>
          <a:srcRect/>
          <a:stretch>
            <a:fillRect/>
          </a:stretch>
        </p:blipFill>
        <p:spPr bwMode="auto">
          <a:xfrm>
            <a:off x="0" y="228600"/>
            <a:ext cx="9144000" cy="76200"/>
          </a:xfrm>
          <a:prstGeom prst="rect">
            <a:avLst/>
          </a:prstGeom>
          <a:noFill/>
          <a:ln w="9525">
            <a:noFill/>
            <a:miter lim="800000"/>
            <a:headEnd/>
            <a:tailEnd/>
          </a:ln>
          <a:effectLst/>
        </p:spPr>
      </p:pic>
      <p:sp>
        <p:nvSpPr>
          <p:cNvPr id="16" name="TextBox 15"/>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7" name="TextBox 16"/>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20" name="TextBox 19"/>
          <p:cNvSpPr txBox="1"/>
          <p:nvPr/>
        </p:nvSpPr>
        <p:spPr>
          <a:xfrm>
            <a:off x="86106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24</a:t>
            </a:r>
            <a:endParaRPr lang="en-US" sz="1200" dirty="0">
              <a:solidFill>
                <a:schemeClr val="accent6">
                  <a:lumMod val="50000"/>
                </a:schemeClr>
              </a:solidFill>
              <a:latin typeface="Arial" pitchFamily="34" charset="0"/>
              <a:cs typeface="Arial" pitchFamily="34" charset="0"/>
            </a:endParaRPr>
          </a:p>
        </p:txBody>
      </p:sp>
      <p:sp>
        <p:nvSpPr>
          <p:cNvPr id="21" name="Rectangle 20"/>
          <p:cNvSpPr/>
          <p:nvPr/>
        </p:nvSpPr>
        <p:spPr>
          <a:xfrm>
            <a:off x="0" y="457200"/>
            <a:ext cx="9144000" cy="584776"/>
          </a:xfrm>
          <a:prstGeom prst="rect">
            <a:avLst/>
          </a:prstGeom>
        </p:spPr>
        <p:txBody>
          <a:bodyPr wrap="square">
            <a:spAutoFit/>
          </a:bodyPr>
          <a:lstStyle/>
          <a:p>
            <a:pPr algn="ctr"/>
            <a:r>
              <a:rPr lang="en-US" sz="3200" dirty="0">
                <a:solidFill>
                  <a:srgbClr val="984807"/>
                </a:solidFill>
                <a:latin typeface="Arial"/>
                <a:cs typeface="Arial"/>
              </a:rPr>
              <a:t>Criterion Related Evidence of Validity</a:t>
            </a:r>
          </a:p>
        </p:txBody>
      </p:sp>
      <p:sp>
        <p:nvSpPr>
          <p:cNvPr id="22" name="Content Placeholder 2"/>
          <p:cNvSpPr txBox="1">
            <a:spLocks/>
          </p:cNvSpPr>
          <p:nvPr/>
        </p:nvSpPr>
        <p:spPr>
          <a:xfrm>
            <a:off x="838200" y="2133600"/>
            <a:ext cx="7543800" cy="4267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10000"/>
              </a:lnSpc>
            </a:pPr>
            <a:r>
              <a:rPr lang="en-US" sz="2400" dirty="0">
                <a:solidFill>
                  <a:srgbClr val="984807"/>
                </a:solidFill>
                <a:latin typeface="Arial"/>
                <a:cs typeface="Arial"/>
              </a:rPr>
              <a:t>Criterion validity demonstrates the degree of accuracy of a test by comparing it with another test, measure or procedure which has been demonstrated to be </a:t>
            </a:r>
            <a:r>
              <a:rPr lang="en-US" sz="2400" dirty="0" smtClean="0">
                <a:solidFill>
                  <a:srgbClr val="984807"/>
                </a:solidFill>
                <a:latin typeface="Arial"/>
                <a:cs typeface="Arial"/>
              </a:rPr>
              <a:t>valid </a:t>
            </a:r>
            <a:endParaRPr lang="en-US" sz="2400" dirty="0">
              <a:solidFill>
                <a:srgbClr val="984807"/>
              </a:solidFill>
              <a:latin typeface="Arial"/>
              <a:cs typeface="Arial"/>
            </a:endParaRPr>
          </a:p>
          <a:p>
            <a:endParaRPr lang="en-US" sz="2400" dirty="0" smtClean="0">
              <a:solidFill>
                <a:schemeClr val="accent6">
                  <a:lumMod val="50000"/>
                </a:schemeClr>
              </a:solidFill>
              <a:latin typeface="Arial" pitchFamily="34" charset="0"/>
              <a:cs typeface="Arial" pitchFamily="34" charset="0"/>
            </a:endParaRPr>
          </a:p>
          <a:p>
            <a:endParaRPr lang="en-US" sz="2400" dirty="0" smtClean="0">
              <a:solidFill>
                <a:schemeClr val="accent6">
                  <a:lumMod val="50000"/>
                </a:schemeClr>
              </a:solidFill>
              <a:latin typeface="Arial" pitchFamily="34" charset="0"/>
              <a:cs typeface="Arial" pitchFamily="34" charset="0"/>
            </a:endParaRPr>
          </a:p>
          <a:p>
            <a:endParaRPr lang="en-US" sz="2400" dirty="0" smtClean="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3252717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0" y="457200"/>
            <a:ext cx="9144000" cy="646331"/>
          </a:xfrm>
          <a:prstGeom prst="rect">
            <a:avLst/>
          </a:prstGeom>
        </p:spPr>
        <p:txBody>
          <a:bodyPr wrap="square">
            <a:spAutoFit/>
          </a:bodyPr>
          <a:lstStyle/>
          <a:p>
            <a:pPr algn="ctr"/>
            <a:r>
              <a:rPr lang="en-US" sz="3600" dirty="0">
                <a:solidFill>
                  <a:srgbClr val="984807"/>
                </a:solidFill>
                <a:latin typeface="Arial"/>
                <a:cs typeface="Arial"/>
              </a:rPr>
              <a:t>Predictive Validity </a:t>
            </a:r>
            <a:endParaRPr lang="en-US" sz="3200" dirty="0">
              <a:solidFill>
                <a:srgbClr val="984807"/>
              </a:solidFill>
              <a:latin typeface="Arial"/>
              <a:cs typeface="Arial"/>
            </a:endParaRPr>
          </a:p>
        </p:txBody>
      </p:sp>
      <p:sp>
        <p:nvSpPr>
          <p:cNvPr id="16" name="TextBox 15"/>
          <p:cNvSpPr txBox="1"/>
          <p:nvPr/>
        </p:nvSpPr>
        <p:spPr>
          <a:xfrm>
            <a:off x="86106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25</a:t>
            </a:r>
            <a:endParaRPr lang="en-US" sz="1200" dirty="0">
              <a:solidFill>
                <a:schemeClr val="accent6">
                  <a:lumMod val="50000"/>
                </a:schemeClr>
              </a:solidFill>
              <a:latin typeface="Arial" pitchFamily="34" charset="0"/>
              <a:cs typeface="Arial" pitchFamily="34" charset="0"/>
            </a:endParaRPr>
          </a:p>
        </p:txBody>
      </p:sp>
      <p:sp>
        <p:nvSpPr>
          <p:cNvPr id="17" name="Content Placeholder 2"/>
          <p:cNvSpPr>
            <a:spLocks noGrp="1"/>
          </p:cNvSpPr>
          <p:nvPr>
            <p:ph idx="1"/>
          </p:nvPr>
        </p:nvSpPr>
        <p:spPr>
          <a:xfrm>
            <a:off x="762000" y="1981200"/>
            <a:ext cx="7924800" cy="4038600"/>
          </a:xfrm>
        </p:spPr>
        <p:txBody>
          <a:bodyPr>
            <a:normAutofit/>
          </a:bodyPr>
          <a:lstStyle/>
          <a:p>
            <a:pPr marL="0" indent="0">
              <a:lnSpc>
                <a:spcPct val="110000"/>
              </a:lnSpc>
              <a:buNone/>
            </a:pPr>
            <a:r>
              <a:rPr lang="en-US" sz="2400" dirty="0">
                <a:solidFill>
                  <a:srgbClr val="984807"/>
                </a:solidFill>
                <a:latin typeface="Arial"/>
                <a:cs typeface="Arial"/>
              </a:rPr>
              <a:t>Predictive validity is used for aptitude tests or tests </a:t>
            </a:r>
            <a:r>
              <a:rPr lang="en-US" sz="2400" dirty="0" smtClean="0">
                <a:solidFill>
                  <a:srgbClr val="984807"/>
                </a:solidFill>
                <a:latin typeface="Arial"/>
                <a:cs typeface="Arial"/>
              </a:rPr>
              <a:t>    that </a:t>
            </a:r>
            <a:r>
              <a:rPr lang="en-US" sz="2400" dirty="0">
                <a:solidFill>
                  <a:srgbClr val="984807"/>
                </a:solidFill>
                <a:latin typeface="Arial"/>
                <a:cs typeface="Arial"/>
              </a:rPr>
              <a:t>are used in order to predict how well a student </a:t>
            </a:r>
            <a:r>
              <a:rPr lang="en-US" sz="2400" dirty="0" smtClean="0">
                <a:solidFill>
                  <a:srgbClr val="984807"/>
                </a:solidFill>
                <a:latin typeface="Arial"/>
                <a:cs typeface="Arial"/>
              </a:rPr>
              <a:t>      will </a:t>
            </a:r>
            <a:r>
              <a:rPr lang="en-US" sz="2400" dirty="0">
                <a:solidFill>
                  <a:srgbClr val="984807"/>
                </a:solidFill>
                <a:latin typeface="Arial"/>
                <a:cs typeface="Arial"/>
              </a:rPr>
              <a:t>perform at some later point in </a:t>
            </a:r>
            <a:r>
              <a:rPr lang="en-US" sz="2400" dirty="0" smtClean="0">
                <a:solidFill>
                  <a:srgbClr val="984807"/>
                </a:solidFill>
                <a:latin typeface="Arial"/>
                <a:cs typeface="Arial"/>
              </a:rPr>
              <a:t>time </a:t>
            </a:r>
            <a:endParaRPr lang="en-US" sz="2400" dirty="0">
              <a:solidFill>
                <a:srgbClr val="984807"/>
              </a:solidFill>
              <a:latin typeface="Arial"/>
              <a:cs typeface="Arial"/>
            </a:endParaRPr>
          </a:p>
          <a:p>
            <a:pPr>
              <a:buNone/>
            </a:pPr>
            <a:endParaRPr lang="en-US" sz="2400" dirty="0" smtClean="0">
              <a:solidFill>
                <a:schemeClr val="accent6">
                  <a:lumMod val="50000"/>
                </a:schemeClr>
              </a:solidFill>
              <a:latin typeface="Arial" pitchFamily="34" charset="0"/>
              <a:cs typeface="Arial" pitchFamily="34" charset="0"/>
            </a:endParaRPr>
          </a:p>
          <a:p>
            <a:pPr>
              <a:buNone/>
            </a:pPr>
            <a:endParaRPr lang="en-US" sz="2400" dirty="0" smtClean="0">
              <a:solidFill>
                <a:schemeClr val="accent6">
                  <a:lumMod val="50000"/>
                </a:schemeClr>
              </a:solidFill>
              <a:latin typeface="Arial" pitchFamily="34" charset="0"/>
              <a:cs typeface="Arial" pitchFamily="34" charset="0"/>
            </a:endParaRPr>
          </a:p>
          <a:p>
            <a:pPr lvl="0"/>
            <a:endParaRPr lang="en-US" sz="2400" dirty="0" smtClean="0">
              <a:solidFill>
                <a:schemeClr val="accent6">
                  <a:lumMod val="50000"/>
                </a:schemeClr>
              </a:solidFill>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0" y="1143000"/>
            <a:ext cx="9144000" cy="5126750"/>
          </a:xfrm>
          <a:prstGeom prst="rect">
            <a:avLst/>
          </a:prstGeom>
          <a:noFill/>
          <a:ln w="9525">
            <a:noFill/>
            <a:miter lim="800000"/>
            <a:headEnd/>
            <a:tailEnd/>
          </a:ln>
          <a:effectLst/>
        </p:spPr>
      </p:pic>
      <p:sp>
        <p:nvSpPr>
          <p:cNvPr id="5" name="Rectangle 4"/>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pic>
        <p:nvPicPr>
          <p:cNvPr id="7" name="Picture 3"/>
          <p:cNvPicPr>
            <a:picLocks noChangeAspect="1" noChangeArrowheads="1"/>
          </p:cNvPicPr>
          <p:nvPr/>
        </p:nvPicPr>
        <p:blipFill>
          <a:blip r:embed="rId5" cstate="print"/>
          <a:srcRect/>
          <a:stretch>
            <a:fillRect/>
          </a:stretch>
        </p:blipFill>
        <p:spPr bwMode="auto">
          <a:xfrm>
            <a:off x="0" y="228600"/>
            <a:ext cx="9144000" cy="1143000"/>
          </a:xfrm>
          <a:prstGeom prst="rect">
            <a:avLst/>
          </a:prstGeom>
          <a:noFill/>
          <a:ln w="9525">
            <a:noFill/>
            <a:miter lim="800000"/>
            <a:headEnd/>
            <a:tailEnd/>
          </a:ln>
          <a:effectLst/>
        </p:spPr>
      </p:pic>
      <p:sp>
        <p:nvSpPr>
          <p:cNvPr id="8" name="Rectangle 7"/>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sp>
        <p:nvSpPr>
          <p:cNvPr id="10" name="Rectangle 9"/>
          <p:cNvSpPr/>
          <p:nvPr/>
        </p:nvSpPr>
        <p:spPr>
          <a:xfrm>
            <a:off x="0" y="6705600"/>
            <a:ext cx="9144000" cy="152400"/>
          </a:xfrm>
          <a:prstGeom prst="rect">
            <a:avLst/>
          </a:prstGeom>
          <a:solidFill>
            <a:srgbClr val="447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7" cstate="print"/>
          <a:srcRect/>
          <a:stretch>
            <a:fillRect/>
          </a:stretch>
        </p:blipFill>
        <p:spPr bwMode="auto">
          <a:xfrm>
            <a:off x="0" y="228600"/>
            <a:ext cx="9144000" cy="76200"/>
          </a:xfrm>
          <a:prstGeom prst="rect">
            <a:avLst/>
          </a:prstGeom>
          <a:noFill/>
          <a:ln w="9525">
            <a:noFill/>
            <a:miter lim="800000"/>
            <a:headEnd/>
            <a:tailEnd/>
          </a:ln>
          <a:effectLst/>
        </p:spPr>
      </p:pic>
      <p:sp>
        <p:nvSpPr>
          <p:cNvPr id="16" name="TextBox 15"/>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7" name="TextBox 16"/>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20" name="TextBox 19"/>
          <p:cNvSpPr txBox="1"/>
          <p:nvPr/>
        </p:nvSpPr>
        <p:spPr>
          <a:xfrm>
            <a:off x="86106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26</a:t>
            </a:r>
            <a:endParaRPr lang="en-US" sz="1200" dirty="0">
              <a:solidFill>
                <a:schemeClr val="accent6">
                  <a:lumMod val="50000"/>
                </a:schemeClr>
              </a:solidFill>
              <a:latin typeface="Arial" pitchFamily="34" charset="0"/>
              <a:cs typeface="Arial" pitchFamily="34" charset="0"/>
            </a:endParaRPr>
          </a:p>
        </p:txBody>
      </p:sp>
      <p:sp>
        <p:nvSpPr>
          <p:cNvPr id="22" name="Content Placeholder 2"/>
          <p:cNvSpPr txBox="1">
            <a:spLocks/>
          </p:cNvSpPr>
          <p:nvPr/>
        </p:nvSpPr>
        <p:spPr>
          <a:xfrm>
            <a:off x="838200" y="2057400"/>
            <a:ext cx="7543800" cy="4267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10000"/>
              </a:lnSpc>
            </a:pPr>
            <a:r>
              <a:rPr lang="en-US" sz="2800" dirty="0">
                <a:solidFill>
                  <a:srgbClr val="984807"/>
                </a:solidFill>
                <a:latin typeface="Arial"/>
                <a:cs typeface="Arial"/>
              </a:rPr>
              <a:t>Teachers don’t need to know how to calculate predictive validity – but if they know that a predictor test such as the ACT works well,  </a:t>
            </a:r>
            <a:r>
              <a:rPr lang="en-US" sz="2800" dirty="0" smtClean="0">
                <a:solidFill>
                  <a:srgbClr val="984807"/>
                </a:solidFill>
                <a:latin typeface="Arial"/>
                <a:cs typeface="Arial"/>
              </a:rPr>
              <a:t>    a </a:t>
            </a:r>
            <a:r>
              <a:rPr lang="en-US" sz="2800" dirty="0">
                <a:solidFill>
                  <a:srgbClr val="984807"/>
                </a:solidFill>
                <a:latin typeface="Arial"/>
                <a:cs typeface="Arial"/>
              </a:rPr>
              <a:t>teacher can use its results to help make educational decisions about students. </a:t>
            </a:r>
            <a:endParaRPr lang="en-US" sz="2800" dirty="0" smtClean="0">
              <a:solidFill>
                <a:srgbClr val="984807"/>
              </a:solidFill>
              <a:latin typeface="Arial"/>
              <a:cs typeface="Arial"/>
            </a:endParaRPr>
          </a:p>
          <a:p>
            <a:pPr>
              <a:lnSpc>
                <a:spcPct val="110000"/>
              </a:lnSpc>
            </a:pPr>
            <a:endParaRPr lang="en-US" sz="2400" dirty="0" smtClean="0">
              <a:solidFill>
                <a:schemeClr val="accent6">
                  <a:lumMod val="50000"/>
                </a:schemeClr>
              </a:solidFill>
              <a:latin typeface="Arial" pitchFamily="34" charset="0"/>
              <a:cs typeface="Arial" pitchFamily="34" charset="0"/>
            </a:endParaRPr>
          </a:p>
          <a:p>
            <a:pPr>
              <a:lnSpc>
                <a:spcPct val="110000"/>
              </a:lnSpc>
            </a:pPr>
            <a:endParaRPr lang="en-US" sz="2400" dirty="0" smtClean="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2154349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0" y="482024"/>
            <a:ext cx="9144000" cy="584776"/>
          </a:xfrm>
          <a:prstGeom prst="rect">
            <a:avLst/>
          </a:prstGeom>
        </p:spPr>
        <p:txBody>
          <a:bodyPr wrap="square">
            <a:spAutoFit/>
          </a:bodyPr>
          <a:lstStyle/>
          <a:p>
            <a:pPr algn="ctr"/>
            <a:r>
              <a:rPr lang="en-US" sz="3200" dirty="0">
                <a:solidFill>
                  <a:srgbClr val="984807"/>
                </a:solidFill>
                <a:latin typeface="Arial"/>
                <a:cs typeface="Arial"/>
              </a:rPr>
              <a:t>Concurrent Validity</a:t>
            </a:r>
            <a:endParaRPr lang="en-US" sz="3000" dirty="0">
              <a:solidFill>
                <a:srgbClr val="984807"/>
              </a:solidFill>
              <a:latin typeface="Arial"/>
              <a:cs typeface="Arial"/>
            </a:endParaRPr>
          </a:p>
        </p:txBody>
      </p:sp>
      <p:sp>
        <p:nvSpPr>
          <p:cNvPr id="16" name="TextBox 15"/>
          <p:cNvSpPr txBox="1"/>
          <p:nvPr/>
        </p:nvSpPr>
        <p:spPr>
          <a:xfrm>
            <a:off x="86106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27</a:t>
            </a:r>
            <a:endParaRPr lang="en-US" sz="1200" dirty="0">
              <a:solidFill>
                <a:schemeClr val="accent6">
                  <a:lumMod val="50000"/>
                </a:schemeClr>
              </a:solidFill>
              <a:latin typeface="Arial" pitchFamily="34" charset="0"/>
              <a:cs typeface="Arial" pitchFamily="34" charset="0"/>
            </a:endParaRPr>
          </a:p>
        </p:txBody>
      </p:sp>
      <p:sp>
        <p:nvSpPr>
          <p:cNvPr id="17" name="Content Placeholder 2"/>
          <p:cNvSpPr>
            <a:spLocks noGrp="1"/>
          </p:cNvSpPr>
          <p:nvPr>
            <p:ph idx="1"/>
          </p:nvPr>
        </p:nvSpPr>
        <p:spPr>
          <a:xfrm>
            <a:off x="990600" y="2209800"/>
            <a:ext cx="7543800" cy="1219200"/>
          </a:xfrm>
        </p:spPr>
        <p:txBody>
          <a:bodyPr>
            <a:normAutofit/>
          </a:bodyPr>
          <a:lstStyle/>
          <a:p>
            <a:pPr marL="0" indent="0">
              <a:buNone/>
            </a:pPr>
            <a:r>
              <a:rPr lang="en-US" sz="2400" dirty="0">
                <a:solidFill>
                  <a:srgbClr val="984807"/>
                </a:solidFill>
                <a:latin typeface="Arial"/>
                <a:cs typeface="Arial"/>
              </a:rPr>
              <a:t>Concurrent validity compares scores on a test with current performance on some other </a:t>
            </a:r>
            <a:r>
              <a:rPr lang="en-US" sz="2400" dirty="0" smtClean="0">
                <a:solidFill>
                  <a:srgbClr val="984807"/>
                </a:solidFill>
                <a:latin typeface="Arial"/>
                <a:cs typeface="Arial"/>
              </a:rPr>
              <a:t>test </a:t>
            </a:r>
            <a:endParaRPr lang="en-US" sz="2400" dirty="0">
              <a:solidFill>
                <a:srgbClr val="984807"/>
              </a:solidFill>
              <a:latin typeface="Arial"/>
              <a:cs typeface="Arial"/>
            </a:endParaRPr>
          </a:p>
          <a:p>
            <a:pPr>
              <a:buNone/>
            </a:pPr>
            <a:endParaRPr lang="en-US" sz="2400" dirty="0" smtClean="0">
              <a:solidFill>
                <a:schemeClr val="accent6">
                  <a:lumMod val="50000"/>
                </a:schemeClr>
              </a:solidFill>
              <a:latin typeface="Arial" pitchFamily="34" charset="0"/>
              <a:cs typeface="Arial" pitchFamily="34" charset="0"/>
            </a:endParaRPr>
          </a:p>
          <a:p>
            <a:pPr>
              <a:buNone/>
            </a:pPr>
            <a:endParaRPr lang="en-US" sz="2400" dirty="0" smtClean="0">
              <a:solidFill>
                <a:schemeClr val="accent6">
                  <a:lumMod val="50000"/>
                </a:schemeClr>
              </a:solidFill>
              <a:latin typeface="Arial" pitchFamily="34" charset="0"/>
              <a:cs typeface="Arial" pitchFamily="34" charset="0"/>
            </a:endParaRPr>
          </a:p>
          <a:p>
            <a:pPr lvl="0"/>
            <a:endParaRPr lang="en-US" sz="2400" dirty="0" smtClean="0">
              <a:solidFill>
                <a:schemeClr val="accent6">
                  <a:lumMod val="50000"/>
                </a:schemeClr>
              </a:solidFill>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0" y="482024"/>
            <a:ext cx="9144000" cy="584776"/>
          </a:xfrm>
          <a:prstGeom prst="rect">
            <a:avLst/>
          </a:prstGeom>
        </p:spPr>
        <p:txBody>
          <a:bodyPr wrap="square">
            <a:spAutoFit/>
          </a:bodyPr>
          <a:lstStyle/>
          <a:p>
            <a:pPr algn="ctr"/>
            <a:r>
              <a:rPr lang="en-US" sz="3200" dirty="0" smtClean="0">
                <a:solidFill>
                  <a:srgbClr val="984807"/>
                </a:solidFill>
                <a:latin typeface="Arial"/>
                <a:cs typeface="Arial"/>
              </a:rPr>
              <a:t>Validity Coefficients</a:t>
            </a:r>
            <a:endParaRPr lang="en-US" sz="3000" dirty="0">
              <a:solidFill>
                <a:srgbClr val="984807"/>
              </a:solidFill>
              <a:latin typeface="Arial"/>
              <a:cs typeface="Arial"/>
            </a:endParaRPr>
          </a:p>
        </p:txBody>
      </p:sp>
      <p:sp>
        <p:nvSpPr>
          <p:cNvPr id="16" name="TextBox 15"/>
          <p:cNvSpPr txBox="1"/>
          <p:nvPr/>
        </p:nvSpPr>
        <p:spPr>
          <a:xfrm>
            <a:off x="86106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28</a:t>
            </a:r>
            <a:endParaRPr lang="en-US" sz="1200" dirty="0">
              <a:solidFill>
                <a:schemeClr val="accent6">
                  <a:lumMod val="50000"/>
                </a:schemeClr>
              </a:solidFill>
              <a:latin typeface="Arial" pitchFamily="34" charset="0"/>
              <a:cs typeface="Arial"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4151662857"/>
              </p:ext>
            </p:extLst>
          </p:nvPr>
        </p:nvGraphicFramePr>
        <p:xfrm>
          <a:off x="457200" y="1600200"/>
          <a:ext cx="8229600" cy="3505200"/>
        </p:xfrm>
        <a:graphic>
          <a:graphicData uri="http://schemas.openxmlformats.org/drawingml/2006/table">
            <a:tbl>
              <a:tblPr firstRow="1" bandRow="1">
                <a:tableStyleId>{0505E3EF-67EA-436B-97B2-0124C06EBD24}</a:tableStyleId>
              </a:tblPr>
              <a:tblGrid>
                <a:gridCol w="2514600"/>
                <a:gridCol w="5715000"/>
              </a:tblGrid>
              <a:tr h="876300">
                <a:tc>
                  <a:txBody>
                    <a:bodyPr/>
                    <a:lstStyle/>
                    <a:p>
                      <a:pPr algn="ctr"/>
                      <a:r>
                        <a:rPr lang="en-US" dirty="0" smtClean="0"/>
                        <a:t>Validity Coefficient or r</a:t>
                      </a:r>
                      <a:endParaRPr lang="en-US" dirty="0"/>
                    </a:p>
                  </a:txBody>
                  <a:tcPr anchor="ctr"/>
                </a:tc>
                <a:tc>
                  <a:txBody>
                    <a:bodyPr/>
                    <a:lstStyle/>
                    <a:p>
                      <a:pPr algn="ctr"/>
                      <a:r>
                        <a:rPr lang="en-US" dirty="0" smtClean="0"/>
                        <a:t>Common Sense Interpretation</a:t>
                      </a:r>
                    </a:p>
                    <a:p>
                      <a:pPr algn="ctr"/>
                      <a:endParaRPr lang="en-US" dirty="0"/>
                    </a:p>
                  </a:txBody>
                  <a:tcPr anchor="ctr"/>
                </a:tc>
              </a:tr>
              <a:tr h="876300">
                <a:tc>
                  <a:txBody>
                    <a:bodyPr/>
                    <a:lstStyle/>
                    <a:p>
                      <a:pPr algn="ctr"/>
                      <a:r>
                        <a:rPr lang="en-US" baseline="0" dirty="0" smtClean="0"/>
                        <a:t>r = 1.00</a:t>
                      </a:r>
                    </a:p>
                    <a:p>
                      <a:pPr algn="ctr"/>
                      <a:endParaRPr lang="en-US" dirty="0"/>
                    </a:p>
                  </a:txBody>
                  <a:tcPr anchor="ctr"/>
                </a:tc>
                <a:tc>
                  <a:txBody>
                    <a:bodyPr/>
                    <a:lstStyle/>
                    <a:p>
                      <a:r>
                        <a:rPr lang="en-US" dirty="0" smtClean="0"/>
                        <a:t>A perfect</a:t>
                      </a:r>
                      <a:r>
                        <a:rPr lang="en-US" baseline="0" dirty="0" smtClean="0"/>
                        <a:t> positive relationship indicating the relative ranks of scores in two sets of data are identical</a:t>
                      </a:r>
                      <a:endParaRPr lang="en-US" dirty="0"/>
                    </a:p>
                  </a:txBody>
                  <a:tcPr/>
                </a:tc>
              </a:tr>
              <a:tr h="876300">
                <a:tc>
                  <a:txBody>
                    <a:bodyPr/>
                    <a:lstStyle/>
                    <a:p>
                      <a:pPr algn="ctr"/>
                      <a:r>
                        <a:rPr lang="en-US" dirty="0" smtClean="0"/>
                        <a:t>r = 0</a:t>
                      </a:r>
                      <a:endParaRPr lang="en-US" dirty="0"/>
                    </a:p>
                  </a:txBody>
                  <a:tcPr anchor="ctr"/>
                </a:tc>
                <a:tc>
                  <a:txBody>
                    <a:bodyPr/>
                    <a:lstStyle/>
                    <a:p>
                      <a:r>
                        <a:rPr lang="en-US" dirty="0" smtClean="0"/>
                        <a:t>An indication of no relationship whatsoever between      two sets of scores</a:t>
                      </a:r>
                      <a:endParaRPr lang="en-US" dirty="0"/>
                    </a:p>
                  </a:txBody>
                  <a:tcPr/>
                </a:tc>
              </a:tr>
              <a:tr h="876300">
                <a:tc>
                  <a:txBody>
                    <a:bodyPr/>
                    <a:lstStyle/>
                    <a:p>
                      <a:pPr algn="ctr"/>
                      <a:r>
                        <a:rPr lang="en-US" dirty="0" smtClean="0"/>
                        <a:t>r = -1.00</a:t>
                      </a:r>
                      <a:endParaRPr lang="en-US" dirty="0"/>
                    </a:p>
                  </a:txBody>
                  <a:tcPr anchor="ctr"/>
                </a:tc>
                <a:tc>
                  <a:txBody>
                    <a:bodyPr/>
                    <a:lstStyle/>
                    <a:p>
                      <a:r>
                        <a:rPr lang="en-US" dirty="0" smtClean="0"/>
                        <a:t>A perfect negative relationship</a:t>
                      </a:r>
                      <a:r>
                        <a:rPr lang="en-US" baseline="0" dirty="0" smtClean="0"/>
                        <a:t> indicating the relative ranks of scores in two sets of data are completely reversed</a:t>
                      </a:r>
                      <a:endParaRPr lang="en-US" dirty="0"/>
                    </a:p>
                  </a:txBody>
                  <a:tcPr/>
                </a:tc>
              </a:tr>
            </a:tbl>
          </a:graphicData>
        </a:graphic>
      </p:graphicFrame>
      <p:sp>
        <p:nvSpPr>
          <p:cNvPr id="11" name="TextBox 10"/>
          <p:cNvSpPr txBox="1"/>
          <p:nvPr/>
        </p:nvSpPr>
        <p:spPr>
          <a:xfrm>
            <a:off x="685800" y="5257800"/>
            <a:ext cx="7848600" cy="430887"/>
          </a:xfrm>
          <a:prstGeom prst="rect">
            <a:avLst/>
          </a:prstGeom>
          <a:noFill/>
        </p:spPr>
        <p:txBody>
          <a:bodyPr wrap="square" rtlCol="0">
            <a:spAutoFit/>
          </a:bodyPr>
          <a:lstStyle/>
          <a:p>
            <a:r>
              <a:rPr lang="en-US" sz="1100" dirty="0" smtClean="0"/>
              <a:t>Adapted From:</a:t>
            </a:r>
          </a:p>
          <a:p>
            <a:r>
              <a:rPr lang="en-US" sz="1100" b="1" dirty="0" smtClean="0"/>
              <a:t>Mastering Assessment: A Self-Service System for Educators; Reliability: What is It and is It Necessary? </a:t>
            </a:r>
            <a:r>
              <a:rPr lang="en-US" sz="1100" dirty="0" smtClean="0"/>
              <a:t>By W. James </a:t>
            </a:r>
            <a:r>
              <a:rPr lang="en-US" sz="1100" dirty="0" err="1" smtClean="0"/>
              <a:t>Popham</a:t>
            </a:r>
            <a:r>
              <a:rPr lang="en-US" sz="1100" dirty="0" smtClean="0"/>
              <a:t>, P.9</a:t>
            </a:r>
            <a:endParaRPr lang="en-US" sz="1100" dirty="0"/>
          </a:p>
        </p:txBody>
      </p:sp>
    </p:spTree>
    <p:extLst>
      <p:ext uri="{BB962C8B-B14F-4D97-AF65-F5344CB8AC3E}">
        <p14:creationId xmlns:p14="http://schemas.microsoft.com/office/powerpoint/2010/main" xmlns="" val="2126718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3" cstate="print"/>
          <a:srcRect/>
          <a:stretch>
            <a:fillRect/>
          </a:stretch>
        </p:blipFill>
        <p:spPr bwMode="auto">
          <a:xfrm>
            <a:off x="1066800" y="2286000"/>
            <a:ext cx="2590800" cy="2860288"/>
          </a:xfrm>
          <a:prstGeom prst="rect">
            <a:avLst/>
          </a:prstGeom>
          <a:noFill/>
          <a:ln w="9525">
            <a:noFill/>
            <a:miter lim="800000"/>
            <a:headEnd/>
            <a:tailEnd/>
          </a:ln>
          <a:effectLst/>
        </p:spPr>
      </p:pic>
      <p:pic>
        <p:nvPicPr>
          <p:cNvPr id="4" name="Picture 5"/>
          <p:cNvPicPr>
            <a:picLocks noChangeAspect="1" noChangeArrowheads="1"/>
          </p:cNvPicPr>
          <p:nvPr/>
        </p:nvPicPr>
        <p:blipFill>
          <a:blip r:embed="rId4"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5"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3"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533400" y="457200"/>
            <a:ext cx="7772400" cy="646331"/>
          </a:xfrm>
          <a:prstGeom prst="rect">
            <a:avLst/>
          </a:prstGeom>
        </p:spPr>
        <p:txBody>
          <a:bodyPr wrap="square">
            <a:spAutoFit/>
          </a:bodyPr>
          <a:lstStyle/>
          <a:p>
            <a:pPr algn="ctr"/>
            <a:r>
              <a:rPr lang="en-US" sz="3600" dirty="0" smtClean="0">
                <a:solidFill>
                  <a:schemeClr val="accent6">
                    <a:lumMod val="50000"/>
                  </a:schemeClr>
                </a:solidFill>
                <a:latin typeface="Arial" pitchFamily="34" charset="0"/>
                <a:cs typeface="Arial" pitchFamily="34" charset="0"/>
              </a:rPr>
              <a:t>Activity Three</a:t>
            </a:r>
            <a:endParaRPr lang="en-US" sz="3600" dirty="0">
              <a:solidFill>
                <a:schemeClr val="accent6">
                  <a:lumMod val="50000"/>
                </a:schemeClr>
              </a:solidFill>
              <a:latin typeface="Arial" pitchFamily="34" charset="0"/>
              <a:cs typeface="Arial" pitchFamily="34" charset="0"/>
            </a:endParaRPr>
          </a:p>
        </p:txBody>
      </p:sp>
      <p:sp>
        <p:nvSpPr>
          <p:cNvPr id="18" name="Rectangle 17"/>
          <p:cNvSpPr/>
          <p:nvPr/>
        </p:nvSpPr>
        <p:spPr>
          <a:xfrm>
            <a:off x="1295400" y="2555488"/>
            <a:ext cx="2133600" cy="2362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676400" y="2347010"/>
            <a:ext cx="2895600" cy="2646878"/>
          </a:xfrm>
          <a:prstGeom prst="rect">
            <a:avLst/>
          </a:prstGeom>
          <a:noFill/>
        </p:spPr>
        <p:txBody>
          <a:bodyPr wrap="square" rtlCol="0">
            <a:spAutoFit/>
          </a:bodyPr>
          <a:lstStyle/>
          <a:p>
            <a:r>
              <a:rPr lang="en-US" sz="16600" dirty="0">
                <a:solidFill>
                  <a:schemeClr val="accent6">
                    <a:lumMod val="50000"/>
                  </a:schemeClr>
                </a:solidFill>
                <a:latin typeface="Arial" pitchFamily="34" charset="0"/>
                <a:cs typeface="Arial" pitchFamily="34" charset="0"/>
              </a:rPr>
              <a:t>3</a:t>
            </a:r>
            <a:endParaRPr lang="en-US" dirty="0">
              <a:solidFill>
                <a:schemeClr val="accent6">
                  <a:lumMod val="50000"/>
                </a:schemeClr>
              </a:solidFill>
              <a:latin typeface="Arial" pitchFamily="34" charset="0"/>
              <a:cs typeface="Arial" pitchFamily="34" charset="0"/>
            </a:endParaRPr>
          </a:p>
        </p:txBody>
      </p:sp>
      <p:sp>
        <p:nvSpPr>
          <p:cNvPr id="20" name="Content Placeholder 8"/>
          <p:cNvSpPr txBox="1">
            <a:spLocks/>
          </p:cNvSpPr>
          <p:nvPr/>
        </p:nvSpPr>
        <p:spPr>
          <a:xfrm>
            <a:off x="3886200" y="2743200"/>
            <a:ext cx="4876800" cy="2743200"/>
          </a:xfrm>
          <a:prstGeom prst="rect">
            <a:avLst/>
          </a:prstGeom>
        </p:spPr>
        <p:txBody>
          <a:bodyPr vert="horz" lIns="91440" tIns="45720" rIns="91440" bIns="45720" rtlCol="0">
            <a:normAutofit/>
          </a:bodyPr>
          <a:lstStyle/>
          <a:p>
            <a:pPr algn="ctr">
              <a:spcBef>
                <a:spcPct val="20000"/>
              </a:spcBef>
              <a:defRPr/>
            </a:pPr>
            <a:r>
              <a:rPr lang="en-US" sz="2800" dirty="0">
                <a:solidFill>
                  <a:schemeClr val="accent6">
                    <a:lumMod val="50000"/>
                  </a:schemeClr>
                </a:solidFill>
                <a:latin typeface="Arial" pitchFamily="34" charset="0"/>
                <a:cs typeface="Arial" pitchFamily="34" charset="0"/>
              </a:rPr>
              <a:t>This activity will help answer the essential question: </a:t>
            </a:r>
            <a:endParaRPr lang="en-US" sz="2800" b="1" dirty="0" smtClean="0">
              <a:solidFill>
                <a:schemeClr val="accent6">
                  <a:lumMod val="50000"/>
                </a:schemeClr>
              </a:solidFill>
              <a:latin typeface="Arial"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b="1" dirty="0" smtClean="0">
                <a:solidFill>
                  <a:schemeClr val="accent6">
                    <a:lumMod val="50000"/>
                  </a:schemeClr>
                </a:solidFill>
                <a:latin typeface="Arial" pitchFamily="34" charset="0"/>
                <a:cs typeface="Arial" pitchFamily="34" charset="0"/>
              </a:rPr>
              <a:t>What is Criterion-Related Validity?</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a:ln>
                <a:noFill/>
              </a:ln>
              <a:solidFill>
                <a:schemeClr val="accent6">
                  <a:lumMod val="50000"/>
                </a:schemeClr>
              </a:solidFill>
              <a:effectLst/>
              <a:uLnTx/>
              <a:uFillTx/>
              <a:latin typeface="Arial" pitchFamily="34" charset="0"/>
              <a:cs typeface="Arial" pitchFamily="34" charset="0"/>
            </a:endParaRPr>
          </a:p>
        </p:txBody>
      </p:sp>
      <p:sp>
        <p:nvSpPr>
          <p:cNvPr id="16" name="TextBox 15"/>
          <p:cNvSpPr txBox="1"/>
          <p:nvPr/>
        </p:nvSpPr>
        <p:spPr>
          <a:xfrm>
            <a:off x="86106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29</a:t>
            </a:r>
            <a:endParaRPr lang="en-US" sz="1200" dirty="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2310082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0" y="457200"/>
            <a:ext cx="9144000" cy="646331"/>
          </a:xfrm>
          <a:prstGeom prst="rect">
            <a:avLst/>
          </a:prstGeom>
        </p:spPr>
        <p:txBody>
          <a:bodyPr wrap="square">
            <a:spAutoFit/>
          </a:bodyPr>
          <a:lstStyle/>
          <a:p>
            <a:pPr algn="ctr"/>
            <a:r>
              <a:rPr lang="en-US" sz="3600" dirty="0">
                <a:solidFill>
                  <a:schemeClr val="accent6">
                    <a:lumMod val="50000"/>
                  </a:schemeClr>
                </a:solidFill>
                <a:latin typeface="Arial"/>
                <a:cs typeface="Arial"/>
              </a:rPr>
              <a:t>Essential Questions</a:t>
            </a:r>
          </a:p>
        </p:txBody>
      </p:sp>
      <p:sp>
        <p:nvSpPr>
          <p:cNvPr id="16" name="TextBox 15"/>
          <p:cNvSpPr txBox="1"/>
          <p:nvPr/>
        </p:nvSpPr>
        <p:spPr>
          <a:xfrm>
            <a:off x="8686800" y="6352401"/>
            <a:ext cx="270251" cy="276999"/>
          </a:xfrm>
          <a:prstGeom prst="rect">
            <a:avLst/>
          </a:prstGeom>
          <a:noFill/>
        </p:spPr>
        <p:txBody>
          <a:bodyPr wrap="none" rtlCol="0">
            <a:spAutoFit/>
          </a:bodyPr>
          <a:lstStyle/>
          <a:p>
            <a:r>
              <a:rPr lang="en-US" sz="1200" dirty="0">
                <a:solidFill>
                  <a:schemeClr val="accent6">
                    <a:lumMod val="50000"/>
                  </a:schemeClr>
                </a:solidFill>
                <a:latin typeface="Arial" pitchFamily="34" charset="0"/>
                <a:cs typeface="Arial" pitchFamily="34" charset="0"/>
              </a:rPr>
              <a:t>3</a:t>
            </a:r>
          </a:p>
        </p:txBody>
      </p:sp>
      <p:sp>
        <p:nvSpPr>
          <p:cNvPr id="17" name="Content Placeholder 2"/>
          <p:cNvSpPr>
            <a:spLocks noGrp="1"/>
          </p:cNvSpPr>
          <p:nvPr>
            <p:ph idx="1"/>
          </p:nvPr>
        </p:nvSpPr>
        <p:spPr>
          <a:xfrm>
            <a:off x="609600" y="1676400"/>
            <a:ext cx="8001000" cy="4114800"/>
          </a:xfrm>
        </p:spPr>
        <p:txBody>
          <a:bodyPr>
            <a:normAutofit fontScale="92500"/>
          </a:bodyPr>
          <a:lstStyle/>
          <a:p>
            <a:r>
              <a:rPr lang="en-US" sz="2400" dirty="0">
                <a:solidFill>
                  <a:srgbClr val="984807"/>
                </a:solidFill>
                <a:latin typeface="Arial"/>
                <a:cs typeface="Arial"/>
              </a:rPr>
              <a:t>What is test validity</a:t>
            </a:r>
            <a:r>
              <a:rPr lang="en-US" sz="2400" dirty="0" smtClean="0">
                <a:solidFill>
                  <a:srgbClr val="984807"/>
                </a:solidFill>
                <a:latin typeface="Arial"/>
                <a:cs typeface="Arial"/>
              </a:rPr>
              <a:t>?</a:t>
            </a:r>
          </a:p>
          <a:p>
            <a:endParaRPr lang="en-US" sz="2400" dirty="0">
              <a:solidFill>
                <a:srgbClr val="984807"/>
              </a:solidFill>
              <a:latin typeface="Arial"/>
              <a:cs typeface="Arial"/>
            </a:endParaRPr>
          </a:p>
          <a:p>
            <a:r>
              <a:rPr lang="en-US" sz="2400" dirty="0">
                <a:solidFill>
                  <a:srgbClr val="984807"/>
                </a:solidFill>
                <a:latin typeface="Arial"/>
                <a:cs typeface="Arial"/>
              </a:rPr>
              <a:t>What is test validity</a:t>
            </a:r>
            <a:r>
              <a:rPr lang="en-US" sz="2400" dirty="0" smtClean="0">
                <a:solidFill>
                  <a:srgbClr val="984807"/>
                </a:solidFill>
                <a:latin typeface="Arial"/>
                <a:cs typeface="Arial"/>
              </a:rPr>
              <a:t>?</a:t>
            </a:r>
          </a:p>
          <a:p>
            <a:endParaRPr lang="en-US" sz="2400" dirty="0">
              <a:solidFill>
                <a:srgbClr val="984807"/>
              </a:solidFill>
              <a:latin typeface="Arial"/>
              <a:cs typeface="Arial"/>
            </a:endParaRPr>
          </a:p>
          <a:p>
            <a:r>
              <a:rPr lang="en-US" sz="2400" dirty="0">
                <a:solidFill>
                  <a:srgbClr val="984807"/>
                </a:solidFill>
                <a:latin typeface="Arial"/>
                <a:cs typeface="Arial"/>
              </a:rPr>
              <a:t>What is content-related validity</a:t>
            </a:r>
            <a:r>
              <a:rPr lang="en-US" sz="2400" dirty="0" smtClean="0">
                <a:solidFill>
                  <a:srgbClr val="984807"/>
                </a:solidFill>
                <a:latin typeface="Arial"/>
                <a:cs typeface="Arial"/>
              </a:rPr>
              <a:t>?</a:t>
            </a:r>
          </a:p>
          <a:p>
            <a:endParaRPr lang="en-US" sz="2400" dirty="0" smtClean="0">
              <a:solidFill>
                <a:srgbClr val="984807"/>
              </a:solidFill>
              <a:latin typeface="Arial"/>
              <a:cs typeface="Arial"/>
            </a:endParaRPr>
          </a:p>
          <a:p>
            <a:r>
              <a:rPr lang="en-US" sz="2400" dirty="0" smtClean="0">
                <a:solidFill>
                  <a:srgbClr val="984807"/>
                </a:solidFill>
                <a:latin typeface="Arial"/>
                <a:cs typeface="Arial"/>
              </a:rPr>
              <a:t>What </a:t>
            </a:r>
            <a:r>
              <a:rPr lang="en-US" sz="2400" dirty="0">
                <a:solidFill>
                  <a:srgbClr val="984807"/>
                </a:solidFill>
                <a:latin typeface="Arial"/>
                <a:cs typeface="Arial"/>
              </a:rPr>
              <a:t>is construct-related validity</a:t>
            </a:r>
            <a:r>
              <a:rPr lang="en-US" sz="2400" dirty="0" smtClean="0">
                <a:solidFill>
                  <a:srgbClr val="984807"/>
                </a:solidFill>
                <a:latin typeface="Arial"/>
                <a:cs typeface="Arial"/>
              </a:rPr>
              <a:t>?</a:t>
            </a:r>
          </a:p>
          <a:p>
            <a:endParaRPr lang="en-US" sz="2400" dirty="0">
              <a:solidFill>
                <a:srgbClr val="984807"/>
              </a:solidFill>
              <a:latin typeface="Arial"/>
              <a:cs typeface="Arial"/>
            </a:endParaRPr>
          </a:p>
          <a:p>
            <a:r>
              <a:rPr lang="en-US" sz="2400" dirty="0">
                <a:solidFill>
                  <a:srgbClr val="984807"/>
                </a:solidFill>
                <a:latin typeface="Arial"/>
                <a:cs typeface="Arial"/>
              </a:rPr>
              <a:t>What does a classroom teacher need to know about validity to help ensure the quality of classroom assessment? </a:t>
            </a:r>
          </a:p>
          <a:p>
            <a:pPr lvl="0"/>
            <a:endParaRPr lang="en-US" sz="2400" dirty="0" smtClean="0">
              <a:solidFill>
                <a:schemeClr val="accent6">
                  <a:lumMod val="50000"/>
                </a:schemeClr>
              </a:solidFill>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6" name="TextBox 15"/>
          <p:cNvSpPr txBox="1"/>
          <p:nvPr/>
        </p:nvSpPr>
        <p:spPr>
          <a:xfrm>
            <a:off x="86106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30</a:t>
            </a:r>
            <a:endParaRPr lang="en-US" sz="1200" dirty="0">
              <a:solidFill>
                <a:schemeClr val="accent6">
                  <a:lumMod val="50000"/>
                </a:schemeClr>
              </a:solidFill>
              <a:latin typeface="Arial" pitchFamily="34" charset="0"/>
              <a:cs typeface="Arial" pitchFamily="34" charset="0"/>
            </a:endParaRPr>
          </a:p>
        </p:txBody>
      </p:sp>
      <p:sp>
        <p:nvSpPr>
          <p:cNvPr id="18" name="Rectangle 17"/>
          <p:cNvSpPr/>
          <p:nvPr/>
        </p:nvSpPr>
        <p:spPr>
          <a:xfrm>
            <a:off x="1828798" y="2105085"/>
            <a:ext cx="5029201" cy="770930"/>
          </a:xfrm>
          <a:prstGeom prst="rect">
            <a:avLst/>
          </a:prstGeom>
          <a:noFill/>
        </p:spPr>
        <p:txBody>
          <a:bodyPr spcFirstLastPara="1" wrap="none" lIns="91440" tIns="45720" rIns="91440" bIns="45720" numCol="1">
            <a:prstTxWarp prst="textArchUp">
              <a:avLst>
                <a:gd name="adj" fmla="val 10545810"/>
              </a:avLst>
            </a:prstTxWarp>
            <a:spAutoFit/>
          </a:bodyPr>
          <a:lstStyle/>
          <a:p>
            <a:pPr algn="ctr"/>
            <a:r>
              <a:rPr lang="en-US" sz="5400" b="1" kern="1200" cap="none" spc="0" dirty="0" smtClean="0">
                <a:ln w="10541" cmpd="sng">
                  <a:solidFill>
                    <a:schemeClr val="accent1">
                      <a:shade val="88000"/>
                      <a:satMod val="110000"/>
                    </a:schemeClr>
                  </a:solidFill>
                  <a:prstDash val="solid"/>
                </a:ln>
                <a:solidFill>
                  <a:srgbClr val="002060"/>
                </a:solidFill>
                <a:effectLst/>
              </a:rPr>
              <a:t>Construct-Related Validity</a:t>
            </a:r>
            <a:endParaRPr lang="en-US" sz="5400" b="1" kern="1200" cap="none" spc="0" dirty="0">
              <a:ln w="10541" cmpd="sng">
                <a:solidFill>
                  <a:schemeClr val="accent1">
                    <a:shade val="88000"/>
                    <a:satMod val="110000"/>
                  </a:schemeClr>
                </a:solidFill>
                <a:prstDash val="solid"/>
              </a:ln>
              <a:solidFill>
                <a:srgbClr val="002060"/>
              </a:solidFill>
              <a:effectLst/>
            </a:endParaRPr>
          </a:p>
        </p:txBody>
      </p:sp>
      <p:sp>
        <p:nvSpPr>
          <p:cNvPr id="19" name="TextBox 18"/>
          <p:cNvSpPr txBox="1"/>
          <p:nvPr/>
        </p:nvSpPr>
        <p:spPr>
          <a:xfrm>
            <a:off x="1676400" y="2867085"/>
            <a:ext cx="2666999" cy="2466915"/>
          </a:xfrm>
          <a:prstGeom prst="ellipse">
            <a:avLst/>
          </a:prstGeom>
          <a:noFill/>
          <a:ln>
            <a:solidFill>
              <a:srgbClr val="002060"/>
            </a:solidFill>
          </a:ln>
        </p:spPr>
        <p:txBody>
          <a:bodyPr wrap="square" rtlCol="0" anchor="ctr">
            <a:spAutoFit/>
          </a:bodyPr>
          <a:lstStyle/>
          <a:p>
            <a:pPr algn="ctr"/>
            <a:r>
              <a:rPr lang="en-US" sz="3600" b="1" kern="1200" dirty="0" smtClean="0">
                <a:solidFill>
                  <a:srgbClr val="002060"/>
                </a:solidFill>
              </a:rPr>
              <a:t>Criterion-Related Validity</a:t>
            </a:r>
            <a:endParaRPr lang="en-US" sz="3600" b="1" kern="1200" dirty="0">
              <a:solidFill>
                <a:srgbClr val="002060"/>
              </a:solidFill>
            </a:endParaRPr>
          </a:p>
        </p:txBody>
      </p:sp>
      <p:sp>
        <p:nvSpPr>
          <p:cNvPr id="20" name="TextBox 19"/>
          <p:cNvSpPr txBox="1"/>
          <p:nvPr/>
        </p:nvSpPr>
        <p:spPr>
          <a:xfrm>
            <a:off x="4495799" y="2743200"/>
            <a:ext cx="2666999" cy="2466915"/>
          </a:xfrm>
          <a:prstGeom prst="ellipse">
            <a:avLst/>
          </a:prstGeom>
          <a:noFill/>
          <a:ln>
            <a:solidFill>
              <a:srgbClr val="002060"/>
            </a:solidFill>
          </a:ln>
        </p:spPr>
        <p:txBody>
          <a:bodyPr wrap="square" rtlCol="0" anchor="ctr">
            <a:spAutoFit/>
          </a:bodyPr>
          <a:lstStyle/>
          <a:p>
            <a:pPr algn="ctr"/>
            <a:r>
              <a:rPr lang="en-US" sz="3600" b="1" kern="1200" dirty="0" smtClean="0">
                <a:solidFill>
                  <a:srgbClr val="002060"/>
                </a:solidFill>
              </a:rPr>
              <a:t>Content-Related Validity</a:t>
            </a:r>
            <a:endParaRPr lang="en-US" sz="3600" b="1" kern="1200" dirty="0">
              <a:solidFill>
                <a:srgbClr val="002060"/>
              </a:solidFill>
            </a:endParaRPr>
          </a:p>
        </p:txBody>
      </p:sp>
    </p:spTree>
    <p:extLst>
      <p:ext uri="{BB962C8B-B14F-4D97-AF65-F5344CB8AC3E}">
        <p14:creationId xmlns:p14="http://schemas.microsoft.com/office/powerpoint/2010/main" xmlns="" val="287338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0" y="482024"/>
            <a:ext cx="9144000" cy="584776"/>
          </a:xfrm>
          <a:prstGeom prst="rect">
            <a:avLst/>
          </a:prstGeom>
        </p:spPr>
        <p:txBody>
          <a:bodyPr wrap="square">
            <a:spAutoFit/>
          </a:bodyPr>
          <a:lstStyle/>
          <a:p>
            <a:pPr algn="ctr"/>
            <a:r>
              <a:rPr lang="en-US" sz="3200" dirty="0" smtClean="0">
                <a:solidFill>
                  <a:srgbClr val="984807"/>
                </a:solidFill>
                <a:latin typeface="Arial"/>
                <a:cs typeface="Arial"/>
              </a:rPr>
              <a:t>Three Types of Strategies</a:t>
            </a:r>
            <a:endParaRPr lang="en-US" sz="3000" dirty="0">
              <a:solidFill>
                <a:srgbClr val="984807"/>
              </a:solidFill>
              <a:latin typeface="Arial"/>
              <a:cs typeface="Arial"/>
            </a:endParaRPr>
          </a:p>
        </p:txBody>
      </p:sp>
      <p:sp>
        <p:nvSpPr>
          <p:cNvPr id="16" name="TextBox 15"/>
          <p:cNvSpPr txBox="1"/>
          <p:nvPr/>
        </p:nvSpPr>
        <p:spPr>
          <a:xfrm>
            <a:off x="86106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31</a:t>
            </a:r>
            <a:endParaRPr lang="en-US" sz="1200" dirty="0">
              <a:solidFill>
                <a:schemeClr val="accent6">
                  <a:lumMod val="50000"/>
                </a:schemeClr>
              </a:solidFill>
              <a:latin typeface="Arial" pitchFamily="34" charset="0"/>
              <a:cs typeface="Arial" pitchFamily="34" charset="0"/>
            </a:endParaRPr>
          </a:p>
        </p:txBody>
      </p:sp>
      <p:sp>
        <p:nvSpPr>
          <p:cNvPr id="17" name="Content Placeholder 2"/>
          <p:cNvSpPr>
            <a:spLocks noGrp="1"/>
          </p:cNvSpPr>
          <p:nvPr>
            <p:ph idx="1"/>
          </p:nvPr>
        </p:nvSpPr>
        <p:spPr>
          <a:xfrm>
            <a:off x="1447800" y="2133600"/>
            <a:ext cx="7543800" cy="3429000"/>
          </a:xfrm>
        </p:spPr>
        <p:txBody>
          <a:bodyPr>
            <a:normAutofit/>
          </a:bodyPr>
          <a:lstStyle/>
          <a:p>
            <a:pPr marL="514350" indent="-514350">
              <a:buFont typeface="+mj-lt"/>
              <a:buAutoNum type="arabicPeriod"/>
            </a:pPr>
            <a:r>
              <a:rPr lang="en-US" sz="2400" dirty="0">
                <a:solidFill>
                  <a:srgbClr val="984807"/>
                </a:solidFill>
                <a:latin typeface="Arial"/>
                <a:cs typeface="Arial"/>
              </a:rPr>
              <a:t>Intervention </a:t>
            </a:r>
            <a:r>
              <a:rPr lang="en-US" sz="2400" dirty="0" smtClean="0">
                <a:solidFill>
                  <a:srgbClr val="984807"/>
                </a:solidFill>
                <a:latin typeface="Arial"/>
                <a:cs typeface="Arial"/>
              </a:rPr>
              <a:t>studies</a:t>
            </a:r>
          </a:p>
          <a:p>
            <a:pPr marL="514350" indent="-514350">
              <a:buFont typeface="+mj-lt"/>
              <a:buAutoNum type="arabicPeriod"/>
            </a:pPr>
            <a:endParaRPr lang="en-US" sz="2400" dirty="0">
              <a:solidFill>
                <a:srgbClr val="984807"/>
              </a:solidFill>
              <a:latin typeface="Arial"/>
              <a:cs typeface="Arial"/>
            </a:endParaRPr>
          </a:p>
          <a:p>
            <a:pPr marL="514350" indent="-514350">
              <a:buFont typeface="+mj-lt"/>
              <a:buAutoNum type="arabicPeriod"/>
            </a:pPr>
            <a:r>
              <a:rPr lang="en-US" sz="2400" dirty="0">
                <a:solidFill>
                  <a:srgbClr val="984807"/>
                </a:solidFill>
                <a:latin typeface="Arial"/>
                <a:cs typeface="Arial"/>
              </a:rPr>
              <a:t>Differential-Population </a:t>
            </a:r>
            <a:r>
              <a:rPr lang="en-US" sz="2400" dirty="0" smtClean="0">
                <a:solidFill>
                  <a:srgbClr val="984807"/>
                </a:solidFill>
                <a:latin typeface="Arial"/>
                <a:cs typeface="Arial"/>
              </a:rPr>
              <a:t>Studies</a:t>
            </a:r>
          </a:p>
          <a:p>
            <a:pPr marL="514350" indent="-514350">
              <a:buFont typeface="+mj-lt"/>
              <a:buAutoNum type="arabicPeriod"/>
            </a:pPr>
            <a:endParaRPr lang="en-US" sz="2400" dirty="0">
              <a:solidFill>
                <a:srgbClr val="984807"/>
              </a:solidFill>
              <a:latin typeface="Arial"/>
              <a:cs typeface="Arial"/>
            </a:endParaRPr>
          </a:p>
          <a:p>
            <a:pPr marL="514350" indent="-514350">
              <a:buFont typeface="+mj-lt"/>
              <a:buAutoNum type="arabicPeriod"/>
            </a:pPr>
            <a:r>
              <a:rPr lang="en-US" sz="2400" dirty="0">
                <a:solidFill>
                  <a:srgbClr val="984807"/>
                </a:solidFill>
                <a:latin typeface="Arial"/>
                <a:cs typeface="Arial"/>
              </a:rPr>
              <a:t>Related-Measures Studies</a:t>
            </a:r>
          </a:p>
          <a:p>
            <a:pPr>
              <a:buNone/>
            </a:pPr>
            <a:endParaRPr lang="en-US" sz="2400" dirty="0" smtClean="0">
              <a:solidFill>
                <a:schemeClr val="accent6">
                  <a:lumMod val="50000"/>
                </a:schemeClr>
              </a:solidFill>
              <a:latin typeface="Arial" pitchFamily="34" charset="0"/>
              <a:cs typeface="Arial" pitchFamily="34" charset="0"/>
            </a:endParaRPr>
          </a:p>
          <a:p>
            <a:pPr>
              <a:buNone/>
            </a:pPr>
            <a:endParaRPr lang="en-US" sz="2400" dirty="0" smtClean="0">
              <a:solidFill>
                <a:schemeClr val="accent6">
                  <a:lumMod val="50000"/>
                </a:schemeClr>
              </a:solidFill>
              <a:latin typeface="Arial" pitchFamily="34" charset="0"/>
              <a:cs typeface="Arial" pitchFamily="34" charset="0"/>
            </a:endParaRPr>
          </a:p>
          <a:p>
            <a:pPr lvl="0"/>
            <a:endParaRPr lang="en-US" sz="2400" dirty="0" smtClean="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3094131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0" y="482024"/>
            <a:ext cx="9144000" cy="584776"/>
          </a:xfrm>
          <a:prstGeom prst="rect">
            <a:avLst/>
          </a:prstGeom>
        </p:spPr>
        <p:txBody>
          <a:bodyPr wrap="square">
            <a:spAutoFit/>
          </a:bodyPr>
          <a:lstStyle/>
          <a:p>
            <a:pPr algn="ctr"/>
            <a:r>
              <a:rPr lang="en-US" sz="3200" dirty="0" smtClean="0">
                <a:solidFill>
                  <a:srgbClr val="984807"/>
                </a:solidFill>
                <a:latin typeface="Arial"/>
                <a:cs typeface="Arial"/>
              </a:rPr>
              <a:t>Intervention Study</a:t>
            </a:r>
            <a:endParaRPr lang="en-US" sz="3000" dirty="0">
              <a:solidFill>
                <a:srgbClr val="984807"/>
              </a:solidFill>
              <a:latin typeface="Arial"/>
              <a:cs typeface="Arial"/>
            </a:endParaRPr>
          </a:p>
        </p:txBody>
      </p:sp>
      <p:sp>
        <p:nvSpPr>
          <p:cNvPr id="16" name="TextBox 15"/>
          <p:cNvSpPr txBox="1"/>
          <p:nvPr/>
        </p:nvSpPr>
        <p:spPr>
          <a:xfrm>
            <a:off x="86106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32</a:t>
            </a:r>
            <a:endParaRPr lang="en-US" sz="1200" dirty="0">
              <a:solidFill>
                <a:schemeClr val="accent6">
                  <a:lumMod val="50000"/>
                </a:schemeClr>
              </a:solidFill>
              <a:latin typeface="Arial" pitchFamily="34" charset="0"/>
              <a:cs typeface="Arial" pitchFamily="34" charset="0"/>
            </a:endParaRPr>
          </a:p>
        </p:txBody>
      </p:sp>
      <p:sp>
        <p:nvSpPr>
          <p:cNvPr id="17" name="Content Placeholder 2"/>
          <p:cNvSpPr>
            <a:spLocks noGrp="1"/>
          </p:cNvSpPr>
          <p:nvPr>
            <p:ph idx="1"/>
          </p:nvPr>
        </p:nvSpPr>
        <p:spPr>
          <a:xfrm>
            <a:off x="990600" y="2133600"/>
            <a:ext cx="7543800" cy="3429000"/>
          </a:xfrm>
        </p:spPr>
        <p:txBody>
          <a:bodyPr>
            <a:normAutofit/>
          </a:bodyPr>
          <a:lstStyle/>
          <a:p>
            <a:pPr marL="0" indent="0">
              <a:lnSpc>
                <a:spcPct val="110000"/>
              </a:lnSpc>
              <a:buNone/>
            </a:pPr>
            <a:r>
              <a:rPr lang="en-US" sz="2400" dirty="0">
                <a:solidFill>
                  <a:srgbClr val="984807"/>
                </a:solidFill>
                <a:latin typeface="Arial"/>
                <a:cs typeface="Arial"/>
              </a:rPr>
              <a:t>We hypothesize that students will respond differently to the assessment instrument if they have received some type of instruction or </a:t>
            </a:r>
            <a:r>
              <a:rPr lang="en-US" sz="2400" dirty="0" smtClean="0">
                <a:solidFill>
                  <a:srgbClr val="984807"/>
                </a:solidFill>
                <a:latin typeface="Arial"/>
                <a:cs typeface="Arial"/>
              </a:rPr>
              <a:t>intervention </a:t>
            </a:r>
            <a:endParaRPr lang="en-US" sz="2400" dirty="0">
              <a:solidFill>
                <a:srgbClr val="984807"/>
              </a:solidFill>
              <a:latin typeface="Arial"/>
              <a:cs typeface="Arial"/>
            </a:endParaRPr>
          </a:p>
          <a:p>
            <a:pPr>
              <a:buNone/>
            </a:pPr>
            <a:endParaRPr lang="en-US" sz="2400" dirty="0" smtClean="0">
              <a:solidFill>
                <a:schemeClr val="accent6">
                  <a:lumMod val="50000"/>
                </a:schemeClr>
              </a:solidFill>
              <a:latin typeface="Arial" pitchFamily="34" charset="0"/>
              <a:cs typeface="Arial" pitchFamily="34" charset="0"/>
            </a:endParaRPr>
          </a:p>
          <a:p>
            <a:pPr>
              <a:buNone/>
            </a:pPr>
            <a:endParaRPr lang="en-US" sz="2400" dirty="0" smtClean="0">
              <a:solidFill>
                <a:schemeClr val="accent6">
                  <a:lumMod val="50000"/>
                </a:schemeClr>
              </a:solidFill>
              <a:latin typeface="Arial" pitchFamily="34" charset="0"/>
              <a:cs typeface="Arial" pitchFamily="34" charset="0"/>
            </a:endParaRPr>
          </a:p>
          <a:p>
            <a:pPr lvl="0"/>
            <a:endParaRPr lang="en-US" sz="2400" dirty="0" smtClean="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2055558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0" y="482024"/>
            <a:ext cx="9144000" cy="584776"/>
          </a:xfrm>
          <a:prstGeom prst="rect">
            <a:avLst/>
          </a:prstGeom>
        </p:spPr>
        <p:txBody>
          <a:bodyPr wrap="square">
            <a:spAutoFit/>
          </a:bodyPr>
          <a:lstStyle/>
          <a:p>
            <a:pPr algn="ctr"/>
            <a:r>
              <a:rPr lang="en-US" sz="3200" dirty="0" smtClean="0">
                <a:solidFill>
                  <a:srgbClr val="984807"/>
                </a:solidFill>
                <a:latin typeface="Arial"/>
                <a:cs typeface="Arial"/>
              </a:rPr>
              <a:t>Differential Population Study</a:t>
            </a:r>
            <a:endParaRPr lang="en-US" sz="3000" dirty="0">
              <a:solidFill>
                <a:srgbClr val="984807"/>
              </a:solidFill>
              <a:latin typeface="Arial"/>
              <a:cs typeface="Arial"/>
            </a:endParaRPr>
          </a:p>
        </p:txBody>
      </p:sp>
      <p:sp>
        <p:nvSpPr>
          <p:cNvPr id="16" name="TextBox 15"/>
          <p:cNvSpPr txBox="1"/>
          <p:nvPr/>
        </p:nvSpPr>
        <p:spPr>
          <a:xfrm>
            <a:off x="86106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33</a:t>
            </a:r>
            <a:endParaRPr lang="en-US" sz="1200" dirty="0">
              <a:solidFill>
                <a:schemeClr val="accent6">
                  <a:lumMod val="50000"/>
                </a:schemeClr>
              </a:solidFill>
              <a:latin typeface="Arial" pitchFamily="34" charset="0"/>
              <a:cs typeface="Arial" pitchFamily="34" charset="0"/>
            </a:endParaRPr>
          </a:p>
        </p:txBody>
      </p:sp>
      <p:sp>
        <p:nvSpPr>
          <p:cNvPr id="17" name="Content Placeholder 2"/>
          <p:cNvSpPr>
            <a:spLocks noGrp="1"/>
          </p:cNvSpPr>
          <p:nvPr>
            <p:ph idx="1"/>
          </p:nvPr>
        </p:nvSpPr>
        <p:spPr>
          <a:xfrm>
            <a:off x="990600" y="2133600"/>
            <a:ext cx="7543800" cy="3429000"/>
          </a:xfrm>
        </p:spPr>
        <p:txBody>
          <a:bodyPr>
            <a:normAutofit/>
          </a:bodyPr>
          <a:lstStyle/>
          <a:p>
            <a:pPr marL="0" indent="0">
              <a:lnSpc>
                <a:spcPct val="110000"/>
              </a:lnSpc>
              <a:buNone/>
            </a:pPr>
            <a:r>
              <a:rPr lang="en-US" sz="2400" dirty="0">
                <a:solidFill>
                  <a:srgbClr val="984807"/>
                </a:solidFill>
                <a:latin typeface="Arial"/>
                <a:cs typeface="Arial"/>
              </a:rPr>
              <a:t>We hypothesize that individuals representing  </a:t>
            </a:r>
            <a:r>
              <a:rPr lang="en-US" sz="2400" dirty="0" smtClean="0">
                <a:solidFill>
                  <a:srgbClr val="984807"/>
                </a:solidFill>
                <a:latin typeface="Arial"/>
                <a:cs typeface="Arial"/>
              </a:rPr>
              <a:t>distinctly </a:t>
            </a:r>
            <a:r>
              <a:rPr lang="en-US" sz="2400" dirty="0">
                <a:solidFill>
                  <a:srgbClr val="984807"/>
                </a:solidFill>
                <a:latin typeface="Arial"/>
                <a:cs typeface="Arial"/>
              </a:rPr>
              <a:t>different populations will score differently </a:t>
            </a:r>
            <a:r>
              <a:rPr lang="en-US" sz="2400" dirty="0" smtClean="0">
                <a:solidFill>
                  <a:srgbClr val="984807"/>
                </a:solidFill>
                <a:latin typeface="Arial"/>
                <a:cs typeface="Arial"/>
              </a:rPr>
              <a:t>    on </a:t>
            </a:r>
            <a:r>
              <a:rPr lang="en-US" sz="2400" dirty="0">
                <a:solidFill>
                  <a:srgbClr val="984807"/>
                </a:solidFill>
                <a:latin typeface="Arial"/>
                <a:cs typeface="Arial"/>
              </a:rPr>
              <a:t>the assessment procedure under </a:t>
            </a:r>
            <a:r>
              <a:rPr lang="en-US" sz="2400" dirty="0" smtClean="0">
                <a:solidFill>
                  <a:srgbClr val="984807"/>
                </a:solidFill>
                <a:latin typeface="Arial"/>
                <a:cs typeface="Arial"/>
              </a:rPr>
              <a:t>consideration </a:t>
            </a:r>
            <a:endParaRPr lang="en-US" sz="2400" dirty="0">
              <a:solidFill>
                <a:srgbClr val="984807"/>
              </a:solidFill>
              <a:latin typeface="Arial"/>
              <a:cs typeface="Arial"/>
            </a:endParaRPr>
          </a:p>
          <a:p>
            <a:pPr>
              <a:buNone/>
            </a:pPr>
            <a:endParaRPr lang="en-US" sz="2400" dirty="0" smtClean="0">
              <a:solidFill>
                <a:schemeClr val="accent6">
                  <a:lumMod val="50000"/>
                </a:schemeClr>
              </a:solidFill>
              <a:latin typeface="Arial" pitchFamily="34" charset="0"/>
              <a:cs typeface="Arial" pitchFamily="34" charset="0"/>
            </a:endParaRPr>
          </a:p>
          <a:p>
            <a:pPr>
              <a:buNone/>
            </a:pPr>
            <a:endParaRPr lang="en-US" sz="2400" dirty="0" smtClean="0">
              <a:solidFill>
                <a:schemeClr val="accent6">
                  <a:lumMod val="50000"/>
                </a:schemeClr>
              </a:solidFill>
              <a:latin typeface="Arial" pitchFamily="34" charset="0"/>
              <a:cs typeface="Arial" pitchFamily="34" charset="0"/>
            </a:endParaRPr>
          </a:p>
          <a:p>
            <a:pPr lvl="0"/>
            <a:endParaRPr lang="en-US" sz="2400" dirty="0" smtClean="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1792202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0" y="482024"/>
            <a:ext cx="9144000" cy="584776"/>
          </a:xfrm>
          <a:prstGeom prst="rect">
            <a:avLst/>
          </a:prstGeom>
        </p:spPr>
        <p:txBody>
          <a:bodyPr wrap="square">
            <a:spAutoFit/>
          </a:bodyPr>
          <a:lstStyle/>
          <a:p>
            <a:pPr algn="ctr"/>
            <a:r>
              <a:rPr lang="en-US" sz="3200" dirty="0">
                <a:solidFill>
                  <a:srgbClr val="984807"/>
                </a:solidFill>
                <a:latin typeface="Arial"/>
                <a:cs typeface="Arial"/>
              </a:rPr>
              <a:t>Related Measures Study</a:t>
            </a:r>
            <a:endParaRPr lang="en-US" sz="3000" dirty="0">
              <a:solidFill>
                <a:srgbClr val="984807"/>
              </a:solidFill>
              <a:latin typeface="Arial"/>
              <a:cs typeface="Arial"/>
            </a:endParaRPr>
          </a:p>
        </p:txBody>
      </p:sp>
      <p:sp>
        <p:nvSpPr>
          <p:cNvPr id="16" name="TextBox 15"/>
          <p:cNvSpPr txBox="1"/>
          <p:nvPr/>
        </p:nvSpPr>
        <p:spPr>
          <a:xfrm>
            <a:off x="86106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34</a:t>
            </a:r>
            <a:endParaRPr lang="en-US" sz="1200" dirty="0">
              <a:solidFill>
                <a:schemeClr val="accent6">
                  <a:lumMod val="50000"/>
                </a:schemeClr>
              </a:solidFill>
              <a:latin typeface="Arial" pitchFamily="34" charset="0"/>
              <a:cs typeface="Arial" pitchFamily="34" charset="0"/>
            </a:endParaRPr>
          </a:p>
        </p:txBody>
      </p:sp>
      <p:sp>
        <p:nvSpPr>
          <p:cNvPr id="17" name="Content Placeholder 2"/>
          <p:cNvSpPr>
            <a:spLocks noGrp="1"/>
          </p:cNvSpPr>
          <p:nvPr>
            <p:ph idx="1"/>
          </p:nvPr>
        </p:nvSpPr>
        <p:spPr>
          <a:xfrm>
            <a:off x="990600" y="2133600"/>
            <a:ext cx="7543800" cy="3429000"/>
          </a:xfrm>
        </p:spPr>
        <p:txBody>
          <a:bodyPr>
            <a:normAutofit/>
          </a:bodyPr>
          <a:lstStyle/>
          <a:p>
            <a:pPr marL="0" indent="0">
              <a:lnSpc>
                <a:spcPct val="110000"/>
              </a:lnSpc>
              <a:buNone/>
            </a:pPr>
            <a:r>
              <a:rPr lang="en-US" sz="2400" dirty="0">
                <a:solidFill>
                  <a:srgbClr val="984807"/>
                </a:solidFill>
                <a:latin typeface="Arial"/>
                <a:cs typeface="Arial"/>
              </a:rPr>
              <a:t>We hypothesize that there will be a relationship between students’ scores on the assessment </a:t>
            </a:r>
            <a:r>
              <a:rPr lang="en-US" sz="2400" dirty="0" smtClean="0">
                <a:solidFill>
                  <a:srgbClr val="984807"/>
                </a:solidFill>
                <a:latin typeface="Arial"/>
                <a:cs typeface="Arial"/>
              </a:rPr>
              <a:t>     device </a:t>
            </a:r>
            <a:r>
              <a:rPr lang="en-US" sz="2400" dirty="0">
                <a:solidFill>
                  <a:srgbClr val="984807"/>
                </a:solidFill>
                <a:latin typeface="Arial"/>
                <a:cs typeface="Arial"/>
              </a:rPr>
              <a:t>we’re studying and their scores on a </a:t>
            </a:r>
            <a:r>
              <a:rPr lang="en-US" sz="2400" dirty="0" smtClean="0">
                <a:solidFill>
                  <a:srgbClr val="984807"/>
                </a:solidFill>
                <a:latin typeface="Arial"/>
                <a:cs typeface="Arial"/>
              </a:rPr>
              <a:t>       related </a:t>
            </a:r>
            <a:r>
              <a:rPr lang="en-US" sz="2400" dirty="0">
                <a:solidFill>
                  <a:srgbClr val="984807"/>
                </a:solidFill>
                <a:latin typeface="Arial"/>
                <a:cs typeface="Arial"/>
              </a:rPr>
              <a:t>assessment </a:t>
            </a:r>
            <a:r>
              <a:rPr lang="en-US" sz="2400" dirty="0" smtClean="0">
                <a:solidFill>
                  <a:srgbClr val="984807"/>
                </a:solidFill>
                <a:latin typeface="Arial"/>
                <a:cs typeface="Arial"/>
              </a:rPr>
              <a:t>device</a:t>
            </a:r>
            <a:endParaRPr lang="en-US" sz="2400" dirty="0">
              <a:solidFill>
                <a:srgbClr val="984807"/>
              </a:solidFill>
              <a:latin typeface="Arial"/>
              <a:cs typeface="Arial"/>
            </a:endParaRPr>
          </a:p>
          <a:p>
            <a:pPr>
              <a:buNone/>
            </a:pPr>
            <a:endParaRPr lang="en-US" sz="2400" dirty="0" smtClean="0">
              <a:solidFill>
                <a:schemeClr val="accent6">
                  <a:lumMod val="50000"/>
                </a:schemeClr>
              </a:solidFill>
              <a:latin typeface="Arial" pitchFamily="34" charset="0"/>
              <a:cs typeface="Arial" pitchFamily="34" charset="0"/>
            </a:endParaRPr>
          </a:p>
          <a:p>
            <a:pPr>
              <a:buNone/>
            </a:pPr>
            <a:endParaRPr lang="en-US" sz="2400" dirty="0" smtClean="0">
              <a:solidFill>
                <a:schemeClr val="accent6">
                  <a:lumMod val="50000"/>
                </a:schemeClr>
              </a:solidFill>
              <a:latin typeface="Arial" pitchFamily="34" charset="0"/>
              <a:cs typeface="Arial" pitchFamily="34" charset="0"/>
            </a:endParaRPr>
          </a:p>
          <a:p>
            <a:pPr lvl="0"/>
            <a:endParaRPr lang="en-US" sz="2400" dirty="0" smtClean="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2448488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0" y="482024"/>
            <a:ext cx="9144000" cy="584776"/>
          </a:xfrm>
          <a:prstGeom prst="rect">
            <a:avLst/>
          </a:prstGeom>
        </p:spPr>
        <p:txBody>
          <a:bodyPr wrap="square">
            <a:spAutoFit/>
          </a:bodyPr>
          <a:lstStyle/>
          <a:p>
            <a:pPr algn="ctr"/>
            <a:r>
              <a:rPr lang="en-US" sz="3200" dirty="0">
                <a:solidFill>
                  <a:srgbClr val="984807"/>
                </a:solidFill>
                <a:latin typeface="Arial"/>
                <a:cs typeface="Arial"/>
              </a:rPr>
              <a:t>Convergent Evidence of Validity</a:t>
            </a:r>
            <a:endParaRPr lang="en-US" sz="3000" dirty="0">
              <a:solidFill>
                <a:srgbClr val="984807"/>
              </a:solidFill>
              <a:latin typeface="Arial"/>
              <a:cs typeface="Arial"/>
            </a:endParaRPr>
          </a:p>
        </p:txBody>
      </p:sp>
      <p:sp>
        <p:nvSpPr>
          <p:cNvPr id="16" name="TextBox 15"/>
          <p:cNvSpPr txBox="1"/>
          <p:nvPr/>
        </p:nvSpPr>
        <p:spPr>
          <a:xfrm>
            <a:off x="86106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35</a:t>
            </a:r>
            <a:endParaRPr lang="en-US" sz="1200" dirty="0">
              <a:solidFill>
                <a:schemeClr val="accent6">
                  <a:lumMod val="50000"/>
                </a:schemeClr>
              </a:solidFill>
              <a:latin typeface="Arial" pitchFamily="34" charset="0"/>
              <a:cs typeface="Arial" pitchFamily="34" charset="0"/>
            </a:endParaRPr>
          </a:p>
        </p:txBody>
      </p:sp>
      <p:sp>
        <p:nvSpPr>
          <p:cNvPr id="17" name="Content Placeholder 2"/>
          <p:cNvSpPr>
            <a:spLocks noGrp="1"/>
          </p:cNvSpPr>
          <p:nvPr>
            <p:ph idx="1"/>
          </p:nvPr>
        </p:nvSpPr>
        <p:spPr>
          <a:xfrm>
            <a:off x="838200" y="2133600"/>
            <a:ext cx="7543800" cy="3429000"/>
          </a:xfrm>
        </p:spPr>
        <p:txBody>
          <a:bodyPr>
            <a:normAutofit/>
          </a:bodyPr>
          <a:lstStyle/>
          <a:p>
            <a:pPr marL="0" indent="0">
              <a:lnSpc>
                <a:spcPct val="110000"/>
              </a:lnSpc>
              <a:buNone/>
            </a:pPr>
            <a:r>
              <a:rPr lang="en-US" sz="2400" dirty="0">
                <a:solidFill>
                  <a:srgbClr val="984807"/>
                </a:solidFill>
                <a:latin typeface="Arial"/>
                <a:cs typeface="Arial"/>
              </a:rPr>
              <a:t>Convergent Evidence of validity answers the question: Are test scores related to behaviors and tests that it should be related to?</a:t>
            </a:r>
          </a:p>
          <a:p>
            <a:pPr>
              <a:buNone/>
            </a:pPr>
            <a:endParaRPr lang="en-US" sz="2400" dirty="0" smtClean="0">
              <a:solidFill>
                <a:schemeClr val="accent6">
                  <a:lumMod val="50000"/>
                </a:schemeClr>
              </a:solidFill>
              <a:latin typeface="Arial" pitchFamily="34" charset="0"/>
              <a:cs typeface="Arial" pitchFamily="34" charset="0"/>
            </a:endParaRPr>
          </a:p>
          <a:p>
            <a:pPr>
              <a:buNone/>
            </a:pPr>
            <a:endParaRPr lang="en-US" sz="2400" dirty="0" smtClean="0">
              <a:solidFill>
                <a:schemeClr val="accent6">
                  <a:lumMod val="50000"/>
                </a:schemeClr>
              </a:solidFill>
              <a:latin typeface="Arial" pitchFamily="34" charset="0"/>
              <a:cs typeface="Arial" pitchFamily="34" charset="0"/>
            </a:endParaRPr>
          </a:p>
          <a:p>
            <a:pPr lvl="0"/>
            <a:endParaRPr lang="en-US" sz="2400" dirty="0" smtClean="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22551198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76200" y="482024"/>
            <a:ext cx="9144000" cy="584776"/>
          </a:xfrm>
          <a:prstGeom prst="rect">
            <a:avLst/>
          </a:prstGeom>
        </p:spPr>
        <p:txBody>
          <a:bodyPr wrap="square">
            <a:spAutoFit/>
          </a:bodyPr>
          <a:lstStyle/>
          <a:p>
            <a:pPr algn="ctr"/>
            <a:r>
              <a:rPr lang="en-US" sz="3200" dirty="0">
                <a:solidFill>
                  <a:srgbClr val="984807"/>
                </a:solidFill>
                <a:latin typeface="Arial"/>
                <a:cs typeface="Arial"/>
              </a:rPr>
              <a:t>Discriminant Evidence of Validity</a:t>
            </a:r>
            <a:endParaRPr lang="en-US" sz="3000" dirty="0">
              <a:solidFill>
                <a:srgbClr val="984807"/>
              </a:solidFill>
              <a:latin typeface="Arial"/>
              <a:cs typeface="Arial"/>
            </a:endParaRPr>
          </a:p>
        </p:txBody>
      </p:sp>
      <p:sp>
        <p:nvSpPr>
          <p:cNvPr id="16" name="TextBox 15"/>
          <p:cNvSpPr txBox="1"/>
          <p:nvPr/>
        </p:nvSpPr>
        <p:spPr>
          <a:xfrm>
            <a:off x="86106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36</a:t>
            </a:r>
            <a:endParaRPr lang="en-US" sz="1200" dirty="0">
              <a:solidFill>
                <a:schemeClr val="accent6">
                  <a:lumMod val="50000"/>
                </a:schemeClr>
              </a:solidFill>
              <a:latin typeface="Arial" pitchFamily="34" charset="0"/>
              <a:cs typeface="Arial" pitchFamily="34" charset="0"/>
            </a:endParaRPr>
          </a:p>
        </p:txBody>
      </p:sp>
      <p:sp>
        <p:nvSpPr>
          <p:cNvPr id="17" name="Content Placeholder 2"/>
          <p:cNvSpPr>
            <a:spLocks noGrp="1"/>
          </p:cNvSpPr>
          <p:nvPr>
            <p:ph idx="1"/>
          </p:nvPr>
        </p:nvSpPr>
        <p:spPr>
          <a:xfrm>
            <a:off x="838200" y="2133600"/>
            <a:ext cx="7543800" cy="3429000"/>
          </a:xfrm>
        </p:spPr>
        <p:txBody>
          <a:bodyPr>
            <a:normAutofit/>
          </a:bodyPr>
          <a:lstStyle/>
          <a:p>
            <a:pPr marL="0" indent="0">
              <a:lnSpc>
                <a:spcPct val="110000"/>
              </a:lnSpc>
              <a:buNone/>
            </a:pPr>
            <a:r>
              <a:rPr lang="en-US" sz="2400" dirty="0">
                <a:solidFill>
                  <a:srgbClr val="984807"/>
                </a:solidFill>
                <a:latin typeface="Arial"/>
                <a:cs typeface="Arial"/>
              </a:rPr>
              <a:t>Discriminant evidence answers the question: Are test scores unrelated to behaviors and tests that it should be unrelated to?</a:t>
            </a:r>
          </a:p>
          <a:p>
            <a:pPr>
              <a:buNone/>
            </a:pPr>
            <a:endParaRPr lang="en-US" sz="2400" dirty="0" smtClean="0">
              <a:solidFill>
                <a:schemeClr val="accent6">
                  <a:lumMod val="50000"/>
                </a:schemeClr>
              </a:solidFill>
              <a:latin typeface="Arial" pitchFamily="34" charset="0"/>
              <a:cs typeface="Arial" pitchFamily="34" charset="0"/>
            </a:endParaRPr>
          </a:p>
          <a:p>
            <a:pPr>
              <a:buNone/>
            </a:pPr>
            <a:endParaRPr lang="en-US" sz="2400" dirty="0" smtClean="0">
              <a:solidFill>
                <a:schemeClr val="accent6">
                  <a:lumMod val="50000"/>
                </a:schemeClr>
              </a:solidFill>
              <a:latin typeface="Arial" pitchFamily="34" charset="0"/>
              <a:cs typeface="Arial" pitchFamily="34" charset="0"/>
            </a:endParaRPr>
          </a:p>
          <a:p>
            <a:pPr lvl="0"/>
            <a:endParaRPr lang="en-US" sz="2400" dirty="0" smtClean="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1328349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76200" y="341293"/>
            <a:ext cx="9144000" cy="954107"/>
          </a:xfrm>
          <a:prstGeom prst="rect">
            <a:avLst/>
          </a:prstGeom>
        </p:spPr>
        <p:txBody>
          <a:bodyPr wrap="square">
            <a:spAutoFit/>
          </a:bodyPr>
          <a:lstStyle/>
          <a:p>
            <a:pPr algn="ctr"/>
            <a:r>
              <a:rPr lang="en-US" sz="2800" dirty="0">
                <a:solidFill>
                  <a:srgbClr val="984807"/>
                </a:solidFill>
                <a:latin typeface="Arial"/>
                <a:cs typeface="Arial"/>
              </a:rPr>
              <a:t>Many Approaches to the Collection of </a:t>
            </a:r>
            <a:endParaRPr lang="en-US" sz="2800" dirty="0" smtClean="0">
              <a:solidFill>
                <a:srgbClr val="984807"/>
              </a:solidFill>
              <a:latin typeface="Arial"/>
              <a:cs typeface="Arial"/>
            </a:endParaRPr>
          </a:p>
          <a:p>
            <a:pPr algn="ctr"/>
            <a:r>
              <a:rPr lang="en-US" sz="2800" dirty="0" smtClean="0">
                <a:solidFill>
                  <a:srgbClr val="984807"/>
                </a:solidFill>
                <a:latin typeface="Arial"/>
                <a:cs typeface="Arial"/>
              </a:rPr>
              <a:t>Construct</a:t>
            </a:r>
            <a:r>
              <a:rPr lang="en-US" sz="2800" dirty="0">
                <a:solidFill>
                  <a:srgbClr val="984807"/>
                </a:solidFill>
                <a:latin typeface="Arial"/>
                <a:cs typeface="Arial"/>
              </a:rPr>
              <a:t>-Related Validity Evidence</a:t>
            </a:r>
          </a:p>
        </p:txBody>
      </p:sp>
      <p:sp>
        <p:nvSpPr>
          <p:cNvPr id="16" name="TextBox 15"/>
          <p:cNvSpPr txBox="1"/>
          <p:nvPr/>
        </p:nvSpPr>
        <p:spPr>
          <a:xfrm>
            <a:off x="86106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37</a:t>
            </a:r>
            <a:endParaRPr lang="en-US" sz="1200" dirty="0">
              <a:solidFill>
                <a:schemeClr val="accent6">
                  <a:lumMod val="50000"/>
                </a:schemeClr>
              </a:solidFill>
              <a:latin typeface="Arial" pitchFamily="34" charset="0"/>
              <a:cs typeface="Arial" pitchFamily="34" charset="0"/>
            </a:endParaRPr>
          </a:p>
        </p:txBody>
      </p:sp>
      <p:sp>
        <p:nvSpPr>
          <p:cNvPr id="17" name="Content Placeholder 2"/>
          <p:cNvSpPr>
            <a:spLocks noGrp="1"/>
          </p:cNvSpPr>
          <p:nvPr>
            <p:ph idx="1"/>
          </p:nvPr>
        </p:nvSpPr>
        <p:spPr>
          <a:xfrm>
            <a:off x="838200" y="1752600"/>
            <a:ext cx="7543800" cy="4114800"/>
          </a:xfrm>
        </p:spPr>
        <p:txBody>
          <a:bodyPr>
            <a:normAutofit/>
          </a:bodyPr>
          <a:lstStyle/>
          <a:p>
            <a:pPr marL="514350" indent="-514350">
              <a:buFont typeface="+mj-lt"/>
              <a:buAutoNum type="arabicPeriod"/>
            </a:pPr>
            <a:r>
              <a:rPr lang="en-US" sz="2400" dirty="0">
                <a:solidFill>
                  <a:srgbClr val="984807"/>
                </a:solidFill>
                <a:latin typeface="Arial"/>
                <a:cs typeface="Arial"/>
              </a:rPr>
              <a:t>There is no single measure of construct </a:t>
            </a:r>
            <a:r>
              <a:rPr lang="en-US" sz="2400" dirty="0" smtClean="0">
                <a:solidFill>
                  <a:srgbClr val="984807"/>
                </a:solidFill>
                <a:latin typeface="Arial"/>
                <a:cs typeface="Arial"/>
              </a:rPr>
              <a:t>validity</a:t>
            </a:r>
          </a:p>
          <a:p>
            <a:pPr marL="514350" indent="-514350">
              <a:buFont typeface="+mj-lt"/>
              <a:buAutoNum type="arabicPeriod"/>
            </a:pPr>
            <a:endParaRPr lang="en-US" sz="2400" dirty="0">
              <a:solidFill>
                <a:srgbClr val="984807"/>
              </a:solidFill>
              <a:latin typeface="Arial"/>
              <a:cs typeface="Arial"/>
            </a:endParaRPr>
          </a:p>
          <a:p>
            <a:pPr marL="514350" indent="-514350">
              <a:buFont typeface="+mj-lt"/>
              <a:buAutoNum type="arabicPeriod"/>
            </a:pPr>
            <a:r>
              <a:rPr lang="en-US" sz="2400" dirty="0">
                <a:solidFill>
                  <a:srgbClr val="984807"/>
                </a:solidFill>
                <a:latin typeface="Arial"/>
                <a:cs typeface="Arial"/>
              </a:rPr>
              <a:t>Construct-related validity is based on the accumulation of knowledge about the test and its relationship to other tests and </a:t>
            </a:r>
            <a:r>
              <a:rPr lang="en-US" sz="2400" dirty="0" smtClean="0">
                <a:solidFill>
                  <a:srgbClr val="984807"/>
                </a:solidFill>
                <a:latin typeface="Arial"/>
                <a:cs typeface="Arial"/>
              </a:rPr>
              <a:t>behaviors</a:t>
            </a:r>
          </a:p>
          <a:p>
            <a:pPr marL="514350" indent="-514350">
              <a:buFont typeface="+mj-lt"/>
              <a:buAutoNum type="arabicPeriod"/>
            </a:pPr>
            <a:endParaRPr lang="en-US" sz="2400" dirty="0">
              <a:solidFill>
                <a:srgbClr val="984807"/>
              </a:solidFill>
              <a:latin typeface="Arial"/>
              <a:cs typeface="Arial"/>
            </a:endParaRPr>
          </a:p>
          <a:p>
            <a:pPr marL="514350" indent="-514350">
              <a:buFont typeface="+mj-lt"/>
              <a:buAutoNum type="arabicPeriod"/>
            </a:pPr>
            <a:r>
              <a:rPr lang="en-US" sz="2400" dirty="0">
                <a:solidFill>
                  <a:srgbClr val="984807"/>
                </a:solidFill>
                <a:latin typeface="Arial"/>
                <a:cs typeface="Arial"/>
              </a:rPr>
              <a:t>To establish construct validity, we demonstrate that the measure changes in a logical way when other conditions </a:t>
            </a:r>
            <a:r>
              <a:rPr lang="en-US" sz="2400" dirty="0" smtClean="0">
                <a:solidFill>
                  <a:srgbClr val="984807"/>
                </a:solidFill>
                <a:latin typeface="Arial"/>
                <a:cs typeface="Arial"/>
              </a:rPr>
              <a:t>change</a:t>
            </a:r>
            <a:endParaRPr lang="en-US" sz="2400" dirty="0">
              <a:solidFill>
                <a:srgbClr val="984807"/>
              </a:solidFill>
              <a:latin typeface="Arial"/>
              <a:cs typeface="Arial"/>
            </a:endParaRPr>
          </a:p>
          <a:p>
            <a:pPr>
              <a:buNone/>
            </a:pPr>
            <a:endParaRPr lang="en-US" sz="2400" dirty="0" smtClean="0">
              <a:solidFill>
                <a:schemeClr val="accent6">
                  <a:lumMod val="50000"/>
                </a:schemeClr>
              </a:solidFill>
              <a:latin typeface="Arial" pitchFamily="34" charset="0"/>
              <a:cs typeface="Arial" pitchFamily="34" charset="0"/>
            </a:endParaRPr>
          </a:p>
          <a:p>
            <a:pPr>
              <a:buNone/>
            </a:pPr>
            <a:endParaRPr lang="en-US" sz="2400" dirty="0" smtClean="0">
              <a:solidFill>
                <a:schemeClr val="accent6">
                  <a:lumMod val="50000"/>
                </a:schemeClr>
              </a:solidFill>
              <a:latin typeface="Arial" pitchFamily="34" charset="0"/>
              <a:cs typeface="Arial" pitchFamily="34" charset="0"/>
            </a:endParaRPr>
          </a:p>
          <a:p>
            <a:pPr lvl="0"/>
            <a:endParaRPr lang="en-US" sz="2400" dirty="0" smtClean="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3665804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3" cstate="print"/>
          <a:srcRect/>
          <a:stretch>
            <a:fillRect/>
          </a:stretch>
        </p:blipFill>
        <p:spPr bwMode="auto">
          <a:xfrm>
            <a:off x="1066800" y="2286000"/>
            <a:ext cx="2590800" cy="2860288"/>
          </a:xfrm>
          <a:prstGeom prst="rect">
            <a:avLst/>
          </a:prstGeom>
          <a:noFill/>
          <a:ln w="9525">
            <a:noFill/>
            <a:miter lim="800000"/>
            <a:headEnd/>
            <a:tailEnd/>
          </a:ln>
          <a:effectLst/>
        </p:spPr>
      </p:pic>
      <p:pic>
        <p:nvPicPr>
          <p:cNvPr id="4" name="Picture 5"/>
          <p:cNvPicPr>
            <a:picLocks noChangeAspect="1" noChangeArrowheads="1"/>
          </p:cNvPicPr>
          <p:nvPr/>
        </p:nvPicPr>
        <p:blipFill>
          <a:blip r:embed="rId4"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5"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3"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533400" y="457200"/>
            <a:ext cx="7772400" cy="646331"/>
          </a:xfrm>
          <a:prstGeom prst="rect">
            <a:avLst/>
          </a:prstGeom>
        </p:spPr>
        <p:txBody>
          <a:bodyPr wrap="square">
            <a:spAutoFit/>
          </a:bodyPr>
          <a:lstStyle/>
          <a:p>
            <a:pPr algn="ctr"/>
            <a:r>
              <a:rPr lang="en-US" sz="3600" dirty="0" smtClean="0">
                <a:solidFill>
                  <a:schemeClr val="accent6">
                    <a:lumMod val="50000"/>
                  </a:schemeClr>
                </a:solidFill>
                <a:latin typeface="Arial" pitchFamily="34" charset="0"/>
                <a:cs typeface="Arial" pitchFamily="34" charset="0"/>
              </a:rPr>
              <a:t>Activity Four</a:t>
            </a:r>
            <a:endParaRPr lang="en-US" sz="3600" dirty="0">
              <a:solidFill>
                <a:schemeClr val="accent6">
                  <a:lumMod val="50000"/>
                </a:schemeClr>
              </a:solidFill>
              <a:latin typeface="Arial" pitchFamily="34" charset="0"/>
              <a:cs typeface="Arial" pitchFamily="34" charset="0"/>
            </a:endParaRPr>
          </a:p>
        </p:txBody>
      </p:sp>
      <p:sp>
        <p:nvSpPr>
          <p:cNvPr id="18" name="Rectangle 17"/>
          <p:cNvSpPr/>
          <p:nvPr/>
        </p:nvSpPr>
        <p:spPr>
          <a:xfrm>
            <a:off x="1295400" y="2555488"/>
            <a:ext cx="2133600" cy="2362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676400" y="2347010"/>
            <a:ext cx="2895600" cy="2646878"/>
          </a:xfrm>
          <a:prstGeom prst="rect">
            <a:avLst/>
          </a:prstGeom>
          <a:noFill/>
        </p:spPr>
        <p:txBody>
          <a:bodyPr wrap="square" rtlCol="0">
            <a:spAutoFit/>
          </a:bodyPr>
          <a:lstStyle/>
          <a:p>
            <a:r>
              <a:rPr lang="en-US" sz="16600" dirty="0" smtClean="0">
                <a:solidFill>
                  <a:schemeClr val="accent6">
                    <a:lumMod val="50000"/>
                  </a:schemeClr>
                </a:solidFill>
                <a:latin typeface="Arial" pitchFamily="34" charset="0"/>
                <a:cs typeface="Arial" pitchFamily="34" charset="0"/>
              </a:rPr>
              <a:t>4</a:t>
            </a:r>
            <a:endParaRPr lang="en-US" dirty="0">
              <a:solidFill>
                <a:schemeClr val="accent6">
                  <a:lumMod val="50000"/>
                </a:schemeClr>
              </a:solidFill>
              <a:latin typeface="Arial" pitchFamily="34" charset="0"/>
              <a:cs typeface="Arial" pitchFamily="34" charset="0"/>
            </a:endParaRPr>
          </a:p>
        </p:txBody>
      </p:sp>
      <p:sp>
        <p:nvSpPr>
          <p:cNvPr id="20" name="Content Placeholder 8"/>
          <p:cNvSpPr txBox="1">
            <a:spLocks/>
          </p:cNvSpPr>
          <p:nvPr/>
        </p:nvSpPr>
        <p:spPr>
          <a:xfrm>
            <a:off x="3886200" y="2743200"/>
            <a:ext cx="4876800" cy="2743200"/>
          </a:xfrm>
          <a:prstGeom prst="rect">
            <a:avLst/>
          </a:prstGeom>
        </p:spPr>
        <p:txBody>
          <a:bodyPr vert="horz" lIns="91440" tIns="45720" rIns="91440" bIns="45720" rtlCol="0">
            <a:normAutofit/>
          </a:bodyPr>
          <a:lstStyle/>
          <a:p>
            <a:pPr algn="ctr">
              <a:spcBef>
                <a:spcPct val="20000"/>
              </a:spcBef>
              <a:defRPr/>
            </a:pPr>
            <a:r>
              <a:rPr lang="en-US" sz="2800" dirty="0">
                <a:solidFill>
                  <a:schemeClr val="accent6">
                    <a:lumMod val="50000"/>
                  </a:schemeClr>
                </a:solidFill>
                <a:latin typeface="Arial" pitchFamily="34" charset="0"/>
                <a:cs typeface="Arial" pitchFamily="34" charset="0"/>
              </a:rPr>
              <a:t>This activity will help answer the essential question: </a:t>
            </a:r>
            <a:endParaRPr lang="en-US" sz="2800" b="1" dirty="0" smtClean="0">
              <a:solidFill>
                <a:schemeClr val="accent6">
                  <a:lumMod val="50000"/>
                </a:schemeClr>
              </a:solidFill>
              <a:latin typeface="Arial"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b="1" dirty="0" smtClean="0">
                <a:solidFill>
                  <a:schemeClr val="accent6">
                    <a:lumMod val="50000"/>
                  </a:schemeClr>
                </a:solidFill>
                <a:latin typeface="Arial" pitchFamily="34" charset="0"/>
                <a:cs typeface="Arial" pitchFamily="34" charset="0"/>
              </a:rPr>
              <a:t>What is Construct-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b="1" dirty="0" smtClean="0">
                <a:solidFill>
                  <a:schemeClr val="accent6">
                    <a:lumMod val="50000"/>
                  </a:schemeClr>
                </a:solidFill>
                <a:latin typeface="Arial" pitchFamily="34" charset="0"/>
                <a:cs typeface="Arial" pitchFamily="34" charset="0"/>
              </a:rPr>
              <a:t>Related Validity?</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a:ln>
                <a:noFill/>
              </a:ln>
              <a:solidFill>
                <a:schemeClr val="accent6">
                  <a:lumMod val="50000"/>
                </a:schemeClr>
              </a:solidFill>
              <a:effectLst/>
              <a:uLnTx/>
              <a:uFillTx/>
              <a:latin typeface="Arial" pitchFamily="34" charset="0"/>
              <a:cs typeface="Arial" pitchFamily="34" charset="0"/>
            </a:endParaRPr>
          </a:p>
        </p:txBody>
      </p:sp>
      <p:sp>
        <p:nvSpPr>
          <p:cNvPr id="16" name="TextBox 15"/>
          <p:cNvSpPr txBox="1"/>
          <p:nvPr/>
        </p:nvSpPr>
        <p:spPr>
          <a:xfrm>
            <a:off x="86106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38</a:t>
            </a:r>
            <a:endParaRPr lang="en-US" sz="1200" dirty="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24127060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0" y="1143000"/>
            <a:ext cx="9144000" cy="5126750"/>
          </a:xfrm>
          <a:prstGeom prst="rect">
            <a:avLst/>
          </a:prstGeom>
          <a:noFill/>
          <a:ln w="9525">
            <a:noFill/>
            <a:miter lim="800000"/>
            <a:headEnd/>
            <a:tailEnd/>
          </a:ln>
          <a:effectLst/>
        </p:spPr>
      </p:pic>
      <p:sp>
        <p:nvSpPr>
          <p:cNvPr id="5" name="Rectangle 4"/>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pic>
        <p:nvPicPr>
          <p:cNvPr id="7" name="Picture 3"/>
          <p:cNvPicPr>
            <a:picLocks noChangeAspect="1" noChangeArrowheads="1"/>
          </p:cNvPicPr>
          <p:nvPr/>
        </p:nvPicPr>
        <p:blipFill>
          <a:blip r:embed="rId5" cstate="print"/>
          <a:srcRect/>
          <a:stretch>
            <a:fillRect/>
          </a:stretch>
        </p:blipFill>
        <p:spPr bwMode="auto">
          <a:xfrm>
            <a:off x="0" y="228600"/>
            <a:ext cx="9144000" cy="1143000"/>
          </a:xfrm>
          <a:prstGeom prst="rect">
            <a:avLst/>
          </a:prstGeom>
          <a:noFill/>
          <a:ln w="9525">
            <a:noFill/>
            <a:miter lim="800000"/>
            <a:headEnd/>
            <a:tailEnd/>
          </a:ln>
          <a:effectLst/>
        </p:spPr>
      </p:pic>
      <p:sp>
        <p:nvSpPr>
          <p:cNvPr id="8" name="Rectangle 7"/>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sp>
        <p:nvSpPr>
          <p:cNvPr id="10" name="Rectangle 9"/>
          <p:cNvSpPr/>
          <p:nvPr/>
        </p:nvSpPr>
        <p:spPr>
          <a:xfrm>
            <a:off x="0" y="6705600"/>
            <a:ext cx="9144000" cy="152400"/>
          </a:xfrm>
          <a:prstGeom prst="rect">
            <a:avLst/>
          </a:prstGeom>
          <a:solidFill>
            <a:srgbClr val="447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7" cstate="print"/>
          <a:srcRect/>
          <a:stretch>
            <a:fillRect/>
          </a:stretch>
        </p:blipFill>
        <p:spPr bwMode="auto">
          <a:xfrm>
            <a:off x="0" y="228600"/>
            <a:ext cx="9144000" cy="76200"/>
          </a:xfrm>
          <a:prstGeom prst="rect">
            <a:avLst/>
          </a:prstGeom>
          <a:noFill/>
          <a:ln w="9525">
            <a:noFill/>
            <a:miter lim="800000"/>
            <a:headEnd/>
            <a:tailEnd/>
          </a:ln>
          <a:effectLst/>
        </p:spPr>
      </p:pic>
      <p:sp>
        <p:nvSpPr>
          <p:cNvPr id="16" name="TextBox 15"/>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7" name="TextBox 16"/>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20" name="TextBox 19"/>
          <p:cNvSpPr txBox="1"/>
          <p:nvPr/>
        </p:nvSpPr>
        <p:spPr>
          <a:xfrm>
            <a:off x="86106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39</a:t>
            </a:r>
            <a:endParaRPr lang="en-US" sz="1200" dirty="0">
              <a:solidFill>
                <a:schemeClr val="accent6">
                  <a:lumMod val="50000"/>
                </a:schemeClr>
              </a:solidFill>
              <a:latin typeface="Arial" pitchFamily="34" charset="0"/>
              <a:cs typeface="Arial" pitchFamily="34" charset="0"/>
            </a:endParaRPr>
          </a:p>
        </p:txBody>
      </p:sp>
      <p:sp>
        <p:nvSpPr>
          <p:cNvPr id="21" name="Rectangle 20"/>
          <p:cNvSpPr/>
          <p:nvPr/>
        </p:nvSpPr>
        <p:spPr>
          <a:xfrm>
            <a:off x="-33421" y="2667000"/>
            <a:ext cx="9144000" cy="1077218"/>
          </a:xfrm>
          <a:prstGeom prst="rect">
            <a:avLst/>
          </a:prstGeom>
        </p:spPr>
        <p:txBody>
          <a:bodyPr wrap="square">
            <a:spAutoFit/>
          </a:bodyPr>
          <a:lstStyle/>
          <a:p>
            <a:pPr algn="ctr"/>
            <a:r>
              <a:rPr lang="en-US" sz="3200" dirty="0" smtClean="0">
                <a:solidFill>
                  <a:srgbClr val="984807"/>
                </a:solidFill>
                <a:latin typeface="Arial"/>
                <a:cs typeface="Arial"/>
              </a:rPr>
              <a:t>Different Meanings Attached to the Term Assessment Validity</a:t>
            </a:r>
            <a:endParaRPr lang="en-US" sz="3200" dirty="0">
              <a:solidFill>
                <a:srgbClr val="984807"/>
              </a:solidFill>
              <a:latin typeface="Arial"/>
              <a:cs typeface="Arial"/>
            </a:endParaRPr>
          </a:p>
        </p:txBody>
      </p:sp>
    </p:spTree>
    <p:extLst>
      <p:ext uri="{BB962C8B-B14F-4D97-AF65-F5344CB8AC3E}">
        <p14:creationId xmlns:p14="http://schemas.microsoft.com/office/powerpoint/2010/main" xmlns="" val="3495618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0" y="457200"/>
            <a:ext cx="9144000" cy="646331"/>
          </a:xfrm>
          <a:prstGeom prst="rect">
            <a:avLst/>
          </a:prstGeom>
        </p:spPr>
        <p:txBody>
          <a:bodyPr wrap="square">
            <a:spAutoFit/>
          </a:bodyPr>
          <a:lstStyle/>
          <a:p>
            <a:pPr algn="ctr"/>
            <a:r>
              <a:rPr lang="en-US" sz="3600" dirty="0">
                <a:solidFill>
                  <a:srgbClr val="984807"/>
                </a:solidFill>
                <a:latin typeface="Arial"/>
                <a:cs typeface="Arial"/>
              </a:rPr>
              <a:t>What is test validity?</a:t>
            </a:r>
          </a:p>
        </p:txBody>
      </p:sp>
      <p:sp>
        <p:nvSpPr>
          <p:cNvPr id="16" name="TextBox 15"/>
          <p:cNvSpPr txBox="1"/>
          <p:nvPr/>
        </p:nvSpPr>
        <p:spPr>
          <a:xfrm>
            <a:off x="8686800" y="6352401"/>
            <a:ext cx="270251" cy="461665"/>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4</a:t>
            </a:r>
          </a:p>
          <a:p>
            <a:endParaRPr lang="en-US" sz="1200" dirty="0">
              <a:solidFill>
                <a:schemeClr val="accent6">
                  <a:lumMod val="50000"/>
                </a:schemeClr>
              </a:solidFill>
              <a:latin typeface="Arial" pitchFamily="34" charset="0"/>
              <a:cs typeface="Arial" pitchFamily="34" charset="0"/>
            </a:endParaRPr>
          </a:p>
        </p:txBody>
      </p:sp>
      <p:sp>
        <p:nvSpPr>
          <p:cNvPr id="17" name="Content Placeholder 2"/>
          <p:cNvSpPr>
            <a:spLocks noGrp="1"/>
          </p:cNvSpPr>
          <p:nvPr>
            <p:ph idx="1"/>
          </p:nvPr>
        </p:nvSpPr>
        <p:spPr>
          <a:xfrm>
            <a:off x="762000" y="2057400"/>
            <a:ext cx="7848600" cy="3886200"/>
          </a:xfrm>
        </p:spPr>
        <p:txBody>
          <a:bodyPr>
            <a:normAutofit/>
          </a:bodyPr>
          <a:lstStyle/>
          <a:p>
            <a:pPr marL="0" indent="0">
              <a:lnSpc>
                <a:spcPct val="110000"/>
              </a:lnSpc>
              <a:buNone/>
            </a:pPr>
            <a:r>
              <a:rPr lang="en-US" sz="2400" dirty="0">
                <a:solidFill>
                  <a:srgbClr val="984807"/>
                </a:solidFill>
                <a:latin typeface="Arial"/>
                <a:cs typeface="Arial"/>
              </a:rPr>
              <a:t>Validity refers to whether or not an assessment measures what it is supposed to </a:t>
            </a:r>
            <a:r>
              <a:rPr lang="en-US" sz="2400" dirty="0" smtClean="0">
                <a:solidFill>
                  <a:srgbClr val="984807"/>
                </a:solidFill>
                <a:latin typeface="Arial"/>
                <a:cs typeface="Arial"/>
              </a:rPr>
              <a:t>measure –               even </a:t>
            </a:r>
            <a:r>
              <a:rPr lang="en-US" sz="2400" dirty="0">
                <a:solidFill>
                  <a:srgbClr val="984807"/>
                </a:solidFill>
                <a:latin typeface="Arial"/>
                <a:cs typeface="Arial"/>
              </a:rPr>
              <a:t>if </a:t>
            </a:r>
            <a:r>
              <a:rPr lang="en-US" sz="2400" dirty="0" smtClean="0">
                <a:solidFill>
                  <a:srgbClr val="984807"/>
                </a:solidFill>
                <a:latin typeface="Arial"/>
                <a:cs typeface="Arial"/>
              </a:rPr>
              <a:t>a test </a:t>
            </a:r>
            <a:r>
              <a:rPr lang="en-US" sz="2400" dirty="0">
                <a:solidFill>
                  <a:srgbClr val="984807"/>
                </a:solidFill>
                <a:latin typeface="Arial"/>
                <a:cs typeface="Arial"/>
              </a:rPr>
              <a:t>is reliable, it may not provide valid </a:t>
            </a:r>
            <a:r>
              <a:rPr lang="en-US" sz="2400" dirty="0" smtClean="0">
                <a:solidFill>
                  <a:srgbClr val="984807"/>
                </a:solidFill>
                <a:latin typeface="Arial"/>
                <a:cs typeface="Arial"/>
              </a:rPr>
              <a:t>results </a:t>
            </a:r>
            <a:endParaRPr lang="en-US" sz="2400" dirty="0">
              <a:solidFill>
                <a:srgbClr val="984807"/>
              </a:solidFill>
              <a:latin typeface="Arial"/>
              <a:cs typeface="Arial"/>
            </a:endParaRPr>
          </a:p>
          <a:p>
            <a:pPr lvl="0"/>
            <a:endParaRPr lang="en-US" sz="2400" dirty="0" smtClean="0">
              <a:solidFill>
                <a:schemeClr val="accent6">
                  <a:lumMod val="50000"/>
                </a:schemeClr>
              </a:solidFill>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76200" y="420469"/>
            <a:ext cx="9144000" cy="646331"/>
          </a:xfrm>
          <a:prstGeom prst="rect">
            <a:avLst/>
          </a:prstGeom>
        </p:spPr>
        <p:txBody>
          <a:bodyPr wrap="square">
            <a:spAutoFit/>
          </a:bodyPr>
          <a:lstStyle/>
          <a:p>
            <a:pPr algn="ctr"/>
            <a:r>
              <a:rPr lang="en-US" sz="3600" dirty="0">
                <a:solidFill>
                  <a:srgbClr val="984807"/>
                </a:solidFill>
                <a:latin typeface="Arial"/>
                <a:cs typeface="Arial"/>
              </a:rPr>
              <a:t>Face Validity</a:t>
            </a:r>
          </a:p>
        </p:txBody>
      </p:sp>
      <p:sp>
        <p:nvSpPr>
          <p:cNvPr id="16" name="TextBox 15"/>
          <p:cNvSpPr txBox="1"/>
          <p:nvPr/>
        </p:nvSpPr>
        <p:spPr>
          <a:xfrm>
            <a:off x="86106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40</a:t>
            </a:r>
            <a:endParaRPr lang="en-US" sz="1200" dirty="0">
              <a:solidFill>
                <a:schemeClr val="accent6">
                  <a:lumMod val="50000"/>
                </a:schemeClr>
              </a:solidFill>
              <a:latin typeface="Arial" pitchFamily="34" charset="0"/>
              <a:cs typeface="Arial" pitchFamily="34" charset="0"/>
            </a:endParaRPr>
          </a:p>
        </p:txBody>
      </p:sp>
      <p:sp>
        <p:nvSpPr>
          <p:cNvPr id="17" name="Content Placeholder 2"/>
          <p:cNvSpPr>
            <a:spLocks noGrp="1"/>
          </p:cNvSpPr>
          <p:nvPr>
            <p:ph idx="1"/>
          </p:nvPr>
        </p:nvSpPr>
        <p:spPr>
          <a:xfrm>
            <a:off x="838200" y="1981200"/>
            <a:ext cx="7543800" cy="4114800"/>
          </a:xfrm>
        </p:spPr>
        <p:txBody>
          <a:bodyPr>
            <a:normAutofit/>
          </a:bodyPr>
          <a:lstStyle/>
          <a:p>
            <a:r>
              <a:rPr lang="en-US" sz="2400" dirty="0">
                <a:solidFill>
                  <a:srgbClr val="984807"/>
                </a:solidFill>
                <a:latin typeface="Arial"/>
                <a:cs typeface="Arial"/>
              </a:rPr>
              <a:t>A test is said to have face validity if it "looks like" it is going to measure what it is supposed to </a:t>
            </a:r>
            <a:r>
              <a:rPr lang="en-US" sz="2400" dirty="0" smtClean="0">
                <a:solidFill>
                  <a:srgbClr val="984807"/>
                </a:solidFill>
                <a:latin typeface="Arial"/>
                <a:cs typeface="Arial"/>
              </a:rPr>
              <a:t>measure </a:t>
            </a:r>
          </a:p>
          <a:p>
            <a:endParaRPr lang="en-US" sz="2400" dirty="0">
              <a:solidFill>
                <a:srgbClr val="984807"/>
              </a:solidFill>
              <a:latin typeface="Arial"/>
              <a:cs typeface="Arial"/>
            </a:endParaRPr>
          </a:p>
          <a:p>
            <a:r>
              <a:rPr lang="en-US" sz="2400" dirty="0">
                <a:solidFill>
                  <a:srgbClr val="984807"/>
                </a:solidFill>
                <a:latin typeface="Arial"/>
                <a:cs typeface="Arial"/>
              </a:rPr>
              <a:t>Face validity means the test “appears it will work,” as opposed to saying “it has been shown to </a:t>
            </a:r>
            <a:r>
              <a:rPr lang="en-US" sz="2400" dirty="0" smtClean="0">
                <a:solidFill>
                  <a:srgbClr val="984807"/>
                </a:solidFill>
                <a:latin typeface="Arial"/>
                <a:cs typeface="Arial"/>
              </a:rPr>
              <a:t>work” </a:t>
            </a:r>
          </a:p>
          <a:p>
            <a:endParaRPr lang="en-US" sz="2400" dirty="0">
              <a:solidFill>
                <a:srgbClr val="984807"/>
              </a:solidFill>
              <a:latin typeface="Arial"/>
              <a:cs typeface="Arial"/>
            </a:endParaRPr>
          </a:p>
          <a:p>
            <a:r>
              <a:rPr lang="en-US" sz="2400" dirty="0">
                <a:solidFill>
                  <a:srgbClr val="984807"/>
                </a:solidFill>
                <a:latin typeface="Arial"/>
                <a:cs typeface="Arial"/>
              </a:rPr>
              <a:t>This can be dangerous</a:t>
            </a:r>
            <a:endParaRPr lang="en-US" sz="2400" dirty="0" smtClean="0">
              <a:solidFill>
                <a:srgbClr val="984807"/>
              </a:solidFill>
              <a:latin typeface="Arial"/>
              <a:cs typeface="Arial"/>
            </a:endParaRPr>
          </a:p>
          <a:p>
            <a:pPr>
              <a:buNone/>
            </a:pPr>
            <a:endParaRPr lang="en-US" sz="2400" dirty="0" smtClean="0">
              <a:solidFill>
                <a:schemeClr val="accent6">
                  <a:lumMod val="50000"/>
                </a:schemeClr>
              </a:solidFill>
              <a:latin typeface="Arial" pitchFamily="34" charset="0"/>
              <a:cs typeface="Arial" pitchFamily="34" charset="0"/>
            </a:endParaRPr>
          </a:p>
          <a:p>
            <a:pPr lvl="0"/>
            <a:endParaRPr lang="en-US" sz="2400" dirty="0" smtClean="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42350873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76200" y="420469"/>
            <a:ext cx="9144000" cy="646331"/>
          </a:xfrm>
          <a:prstGeom prst="rect">
            <a:avLst/>
          </a:prstGeom>
        </p:spPr>
        <p:txBody>
          <a:bodyPr wrap="square">
            <a:spAutoFit/>
          </a:bodyPr>
          <a:lstStyle/>
          <a:p>
            <a:pPr algn="ctr"/>
            <a:r>
              <a:rPr lang="en-US" sz="3600" dirty="0" smtClean="0">
                <a:solidFill>
                  <a:srgbClr val="984807"/>
                </a:solidFill>
                <a:latin typeface="Arial"/>
                <a:cs typeface="Arial"/>
              </a:rPr>
              <a:t>Consequential Validity</a:t>
            </a:r>
            <a:endParaRPr lang="en-US" sz="3600" dirty="0">
              <a:solidFill>
                <a:srgbClr val="984807"/>
              </a:solidFill>
              <a:latin typeface="Arial"/>
              <a:cs typeface="Arial"/>
            </a:endParaRPr>
          </a:p>
        </p:txBody>
      </p:sp>
      <p:sp>
        <p:nvSpPr>
          <p:cNvPr id="16" name="TextBox 15"/>
          <p:cNvSpPr txBox="1"/>
          <p:nvPr/>
        </p:nvSpPr>
        <p:spPr>
          <a:xfrm>
            <a:off x="86106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41</a:t>
            </a:r>
            <a:endParaRPr lang="en-US" sz="1200" dirty="0">
              <a:solidFill>
                <a:schemeClr val="accent6">
                  <a:lumMod val="50000"/>
                </a:schemeClr>
              </a:solidFill>
              <a:latin typeface="Arial" pitchFamily="34" charset="0"/>
              <a:cs typeface="Arial" pitchFamily="34" charset="0"/>
            </a:endParaRPr>
          </a:p>
        </p:txBody>
      </p:sp>
      <p:sp>
        <p:nvSpPr>
          <p:cNvPr id="17" name="Content Placeholder 2"/>
          <p:cNvSpPr>
            <a:spLocks noGrp="1"/>
          </p:cNvSpPr>
          <p:nvPr>
            <p:ph idx="1"/>
          </p:nvPr>
        </p:nvSpPr>
        <p:spPr>
          <a:xfrm>
            <a:off x="4572000" y="2743200"/>
            <a:ext cx="3276600" cy="2514600"/>
          </a:xfrm>
        </p:spPr>
        <p:txBody>
          <a:bodyPr>
            <a:normAutofit/>
          </a:bodyPr>
          <a:lstStyle/>
          <a:p>
            <a:pPr marL="0" indent="0">
              <a:lnSpc>
                <a:spcPct val="110000"/>
              </a:lnSpc>
              <a:buNone/>
            </a:pPr>
            <a:r>
              <a:rPr lang="en-US" sz="2400" dirty="0">
                <a:solidFill>
                  <a:srgbClr val="984807"/>
                </a:solidFill>
                <a:latin typeface="Arial"/>
                <a:cs typeface="Arial"/>
              </a:rPr>
              <a:t>Consequential validity refers to whether or not the USES of test results are valid</a:t>
            </a:r>
            <a:endParaRPr lang="en-US" sz="2400" dirty="0" smtClean="0">
              <a:solidFill>
                <a:srgbClr val="984807"/>
              </a:solidFill>
              <a:latin typeface="Arial"/>
              <a:cs typeface="Arial"/>
            </a:endParaRPr>
          </a:p>
          <a:p>
            <a:pPr lvl="0"/>
            <a:endParaRPr lang="en-US" sz="2400" dirty="0" smtClean="0">
              <a:solidFill>
                <a:schemeClr val="accent6">
                  <a:lumMod val="50000"/>
                </a:schemeClr>
              </a:solidFill>
              <a:latin typeface="Arial" pitchFamily="34" charset="0"/>
              <a:cs typeface="Arial" pitchFamily="34" charset="0"/>
            </a:endParaRPr>
          </a:p>
        </p:txBody>
      </p:sp>
      <p:pic>
        <p:nvPicPr>
          <p:cNvPr id="18" name="Picture 3"/>
          <p:cNvPicPr>
            <a:picLocks noChangeAspect="1" noChangeArrowheads="1"/>
          </p:cNvPicPr>
          <p:nvPr/>
        </p:nvPicPr>
        <p:blipFill>
          <a:blip r:embed="rId8" cstate="print"/>
          <a:srcRect/>
          <a:stretch>
            <a:fillRect/>
          </a:stretch>
        </p:blipFill>
        <p:spPr bwMode="auto">
          <a:xfrm>
            <a:off x="990600" y="1752600"/>
            <a:ext cx="2895600" cy="3810000"/>
          </a:xfrm>
          <a:prstGeom prst="rect">
            <a:avLst/>
          </a:prstGeom>
          <a:noFill/>
          <a:ln w="9525">
            <a:noFill/>
            <a:miter lim="800000"/>
            <a:headEnd/>
            <a:tailEnd/>
          </a:ln>
          <a:effectLst/>
        </p:spPr>
      </p:pic>
      <p:pic>
        <p:nvPicPr>
          <p:cNvPr id="2" name="Picture 1" descr="validity image2.jpg"/>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143000" y="1905000"/>
            <a:ext cx="2578100" cy="3514485"/>
          </a:xfrm>
          <a:prstGeom prst="rect">
            <a:avLst/>
          </a:prstGeom>
        </p:spPr>
      </p:pic>
    </p:spTree>
    <p:extLst>
      <p:ext uri="{BB962C8B-B14F-4D97-AF65-F5344CB8AC3E}">
        <p14:creationId xmlns:p14="http://schemas.microsoft.com/office/powerpoint/2010/main" xmlns="" val="1516957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76200" y="533400"/>
            <a:ext cx="9144000" cy="584776"/>
          </a:xfrm>
          <a:prstGeom prst="rect">
            <a:avLst/>
          </a:prstGeom>
        </p:spPr>
        <p:txBody>
          <a:bodyPr wrap="square">
            <a:spAutoFit/>
          </a:bodyPr>
          <a:lstStyle/>
          <a:p>
            <a:pPr algn="ctr"/>
            <a:r>
              <a:rPr lang="en-US" sz="3200" dirty="0">
                <a:solidFill>
                  <a:srgbClr val="984807"/>
                </a:solidFill>
                <a:latin typeface="Arial"/>
                <a:cs typeface="Arial"/>
              </a:rPr>
              <a:t>Issues We Should Think About</a:t>
            </a:r>
          </a:p>
        </p:txBody>
      </p:sp>
      <p:sp>
        <p:nvSpPr>
          <p:cNvPr id="16" name="TextBox 15"/>
          <p:cNvSpPr txBox="1"/>
          <p:nvPr/>
        </p:nvSpPr>
        <p:spPr>
          <a:xfrm>
            <a:off x="86106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42</a:t>
            </a:r>
            <a:endParaRPr lang="en-US" sz="1200" dirty="0">
              <a:solidFill>
                <a:schemeClr val="accent6">
                  <a:lumMod val="50000"/>
                </a:schemeClr>
              </a:solidFill>
              <a:latin typeface="Arial" pitchFamily="34" charset="0"/>
              <a:cs typeface="Arial" pitchFamily="34" charset="0"/>
            </a:endParaRPr>
          </a:p>
        </p:txBody>
      </p:sp>
      <p:sp>
        <p:nvSpPr>
          <p:cNvPr id="17" name="Content Placeholder 2"/>
          <p:cNvSpPr>
            <a:spLocks noGrp="1"/>
          </p:cNvSpPr>
          <p:nvPr>
            <p:ph idx="1"/>
          </p:nvPr>
        </p:nvSpPr>
        <p:spPr>
          <a:xfrm>
            <a:off x="914400" y="2057400"/>
            <a:ext cx="7543800" cy="4114800"/>
          </a:xfrm>
        </p:spPr>
        <p:txBody>
          <a:bodyPr>
            <a:normAutofit/>
          </a:bodyPr>
          <a:lstStyle/>
          <a:p>
            <a:r>
              <a:rPr lang="en-US" sz="2400" dirty="0">
                <a:solidFill>
                  <a:srgbClr val="984807"/>
                </a:solidFill>
                <a:latin typeface="Arial"/>
                <a:cs typeface="Arial"/>
              </a:rPr>
              <a:t>What is the intended use of these test scores</a:t>
            </a:r>
            <a:r>
              <a:rPr lang="en-US" sz="2400" dirty="0" smtClean="0">
                <a:solidFill>
                  <a:srgbClr val="984807"/>
                </a:solidFill>
                <a:latin typeface="Arial"/>
                <a:cs typeface="Arial"/>
              </a:rPr>
              <a:t>?</a:t>
            </a:r>
          </a:p>
          <a:p>
            <a:endParaRPr lang="en-US" sz="2400" dirty="0">
              <a:solidFill>
                <a:srgbClr val="984807"/>
              </a:solidFill>
              <a:latin typeface="Arial"/>
              <a:cs typeface="Arial"/>
            </a:endParaRPr>
          </a:p>
          <a:p>
            <a:r>
              <a:rPr lang="en-US" sz="2400" dirty="0">
                <a:solidFill>
                  <a:srgbClr val="984807"/>
                </a:solidFill>
                <a:latin typeface="Arial"/>
                <a:cs typeface="Arial"/>
              </a:rPr>
              <a:t>How are the scores really being used</a:t>
            </a:r>
            <a:r>
              <a:rPr lang="en-US" sz="2400" dirty="0" smtClean="0">
                <a:solidFill>
                  <a:srgbClr val="984807"/>
                </a:solidFill>
                <a:latin typeface="Arial"/>
                <a:cs typeface="Arial"/>
              </a:rPr>
              <a:t>?</a:t>
            </a:r>
          </a:p>
          <a:p>
            <a:endParaRPr lang="en-US" sz="2400" dirty="0">
              <a:solidFill>
                <a:srgbClr val="984807"/>
              </a:solidFill>
              <a:latin typeface="Arial"/>
              <a:cs typeface="Arial"/>
            </a:endParaRPr>
          </a:p>
          <a:p>
            <a:r>
              <a:rPr lang="en-US" sz="2400" dirty="0">
                <a:solidFill>
                  <a:srgbClr val="984807"/>
                </a:solidFill>
                <a:latin typeface="Arial"/>
                <a:cs typeface="Arial"/>
              </a:rPr>
              <a:t>Does this testing lead to educational benefits</a:t>
            </a:r>
            <a:r>
              <a:rPr lang="en-US" sz="2400" dirty="0" smtClean="0">
                <a:solidFill>
                  <a:srgbClr val="984807"/>
                </a:solidFill>
                <a:latin typeface="Arial"/>
                <a:cs typeface="Arial"/>
              </a:rPr>
              <a:t>?</a:t>
            </a:r>
          </a:p>
          <a:p>
            <a:endParaRPr lang="en-US" sz="2400" dirty="0">
              <a:solidFill>
                <a:srgbClr val="984807"/>
              </a:solidFill>
              <a:latin typeface="Arial"/>
              <a:cs typeface="Arial"/>
            </a:endParaRPr>
          </a:p>
          <a:p>
            <a:r>
              <a:rPr lang="en-US" sz="2400" dirty="0">
                <a:solidFill>
                  <a:srgbClr val="984807"/>
                </a:solidFill>
                <a:latin typeface="Arial"/>
                <a:cs typeface="Arial"/>
              </a:rPr>
              <a:t>Are there negative spin-offs?</a:t>
            </a:r>
          </a:p>
          <a:p>
            <a:pPr lvl="0"/>
            <a:endParaRPr lang="en-US" sz="2400" dirty="0" smtClean="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8645355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76200" y="533400"/>
            <a:ext cx="9144000" cy="584776"/>
          </a:xfrm>
          <a:prstGeom prst="rect">
            <a:avLst/>
          </a:prstGeom>
        </p:spPr>
        <p:txBody>
          <a:bodyPr wrap="square">
            <a:spAutoFit/>
          </a:bodyPr>
          <a:lstStyle/>
          <a:p>
            <a:pPr algn="ctr"/>
            <a:r>
              <a:rPr lang="en-US" sz="3200" dirty="0">
                <a:solidFill>
                  <a:srgbClr val="984807"/>
                </a:solidFill>
                <a:latin typeface="Arial"/>
                <a:cs typeface="Arial"/>
              </a:rPr>
              <a:t>Issues We Should Think About</a:t>
            </a:r>
          </a:p>
        </p:txBody>
      </p:sp>
      <p:sp>
        <p:nvSpPr>
          <p:cNvPr id="16" name="TextBox 15"/>
          <p:cNvSpPr txBox="1"/>
          <p:nvPr/>
        </p:nvSpPr>
        <p:spPr>
          <a:xfrm>
            <a:off x="86106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43</a:t>
            </a:r>
            <a:endParaRPr lang="en-US" sz="1200" dirty="0">
              <a:solidFill>
                <a:schemeClr val="accent6">
                  <a:lumMod val="50000"/>
                </a:schemeClr>
              </a:solidFill>
              <a:latin typeface="Arial" pitchFamily="34" charset="0"/>
              <a:cs typeface="Arial" pitchFamily="34" charset="0"/>
            </a:endParaRPr>
          </a:p>
        </p:txBody>
      </p:sp>
      <p:sp>
        <p:nvSpPr>
          <p:cNvPr id="17" name="Content Placeholder 2"/>
          <p:cNvSpPr>
            <a:spLocks noGrp="1"/>
          </p:cNvSpPr>
          <p:nvPr>
            <p:ph idx="1"/>
          </p:nvPr>
        </p:nvSpPr>
        <p:spPr>
          <a:xfrm>
            <a:off x="914400" y="2057400"/>
            <a:ext cx="7543800" cy="4114800"/>
          </a:xfrm>
        </p:spPr>
        <p:txBody>
          <a:bodyPr>
            <a:normAutofit/>
          </a:bodyPr>
          <a:lstStyle/>
          <a:p>
            <a:pPr marL="0" indent="0">
              <a:lnSpc>
                <a:spcPct val="110000"/>
              </a:lnSpc>
              <a:buNone/>
            </a:pPr>
            <a:r>
              <a:rPr lang="en-US" sz="2400" dirty="0">
                <a:solidFill>
                  <a:srgbClr val="984807"/>
                </a:solidFill>
                <a:latin typeface="Arial"/>
                <a:cs typeface="Arial"/>
              </a:rPr>
              <a:t>Consequential validity is a good way to remind ourselves of the importance of consequences whenever tests are used. But it is NOT a true form </a:t>
            </a:r>
            <a:r>
              <a:rPr lang="en-US" sz="2400" dirty="0" smtClean="0">
                <a:solidFill>
                  <a:srgbClr val="984807"/>
                </a:solidFill>
                <a:latin typeface="Arial"/>
                <a:cs typeface="Arial"/>
              </a:rPr>
              <a:t>     of </a:t>
            </a:r>
            <a:r>
              <a:rPr lang="en-US" sz="2400" dirty="0">
                <a:solidFill>
                  <a:srgbClr val="984807"/>
                </a:solidFill>
                <a:latin typeface="Arial"/>
                <a:cs typeface="Arial"/>
              </a:rPr>
              <a:t>validity </a:t>
            </a:r>
            <a:r>
              <a:rPr lang="en-US" sz="2400" dirty="0" smtClean="0">
                <a:solidFill>
                  <a:srgbClr val="984807"/>
                </a:solidFill>
                <a:latin typeface="Arial"/>
                <a:cs typeface="Arial"/>
              </a:rPr>
              <a:t>evidence</a:t>
            </a:r>
            <a:endParaRPr lang="en-US" sz="2400" dirty="0">
              <a:solidFill>
                <a:srgbClr val="984807"/>
              </a:solidFill>
              <a:latin typeface="Arial"/>
              <a:cs typeface="Arial"/>
            </a:endParaRPr>
          </a:p>
          <a:p>
            <a:pPr lvl="0"/>
            <a:endParaRPr lang="en-US" sz="2400" dirty="0" smtClean="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1529567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76200" y="533400"/>
            <a:ext cx="9144000" cy="584776"/>
          </a:xfrm>
          <a:prstGeom prst="rect">
            <a:avLst/>
          </a:prstGeom>
        </p:spPr>
        <p:txBody>
          <a:bodyPr wrap="square">
            <a:spAutoFit/>
          </a:bodyPr>
          <a:lstStyle/>
          <a:p>
            <a:pPr algn="ctr"/>
            <a:r>
              <a:rPr lang="en-US" sz="3200" dirty="0" smtClean="0">
                <a:solidFill>
                  <a:srgbClr val="984807"/>
                </a:solidFill>
                <a:latin typeface="Arial"/>
                <a:cs typeface="Arial"/>
              </a:rPr>
              <a:t>What is Important?</a:t>
            </a:r>
            <a:endParaRPr lang="en-US" sz="3200" dirty="0">
              <a:solidFill>
                <a:srgbClr val="984807"/>
              </a:solidFill>
              <a:latin typeface="Arial"/>
              <a:cs typeface="Arial"/>
            </a:endParaRPr>
          </a:p>
        </p:txBody>
      </p:sp>
      <p:sp>
        <p:nvSpPr>
          <p:cNvPr id="16" name="TextBox 15"/>
          <p:cNvSpPr txBox="1"/>
          <p:nvPr/>
        </p:nvSpPr>
        <p:spPr>
          <a:xfrm>
            <a:off x="86106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44</a:t>
            </a:r>
            <a:endParaRPr lang="en-US" sz="1200" dirty="0">
              <a:solidFill>
                <a:schemeClr val="accent6">
                  <a:lumMod val="50000"/>
                </a:schemeClr>
              </a:solidFill>
              <a:latin typeface="Arial" pitchFamily="34" charset="0"/>
              <a:cs typeface="Arial" pitchFamily="34" charset="0"/>
            </a:endParaRPr>
          </a:p>
        </p:txBody>
      </p:sp>
      <p:sp>
        <p:nvSpPr>
          <p:cNvPr id="17" name="Content Placeholder 2"/>
          <p:cNvSpPr>
            <a:spLocks noGrp="1"/>
          </p:cNvSpPr>
          <p:nvPr>
            <p:ph idx="1"/>
          </p:nvPr>
        </p:nvSpPr>
        <p:spPr>
          <a:xfrm>
            <a:off x="838200" y="2971800"/>
            <a:ext cx="7543800" cy="4114800"/>
          </a:xfrm>
        </p:spPr>
        <p:txBody>
          <a:bodyPr>
            <a:normAutofit/>
          </a:bodyPr>
          <a:lstStyle/>
          <a:p>
            <a:pPr marL="0" indent="0">
              <a:lnSpc>
                <a:spcPct val="110000"/>
              </a:lnSpc>
              <a:buNone/>
            </a:pPr>
            <a:r>
              <a:rPr lang="en-US" sz="2400" dirty="0" smtClean="0">
                <a:solidFill>
                  <a:srgbClr val="984807"/>
                </a:solidFill>
                <a:latin typeface="Arial"/>
                <a:cs typeface="Arial"/>
              </a:rPr>
              <a:t>The content or domain </a:t>
            </a:r>
          </a:p>
          <a:p>
            <a:pPr marL="0" indent="0">
              <a:lnSpc>
                <a:spcPct val="110000"/>
              </a:lnSpc>
              <a:buNone/>
            </a:pPr>
            <a:r>
              <a:rPr lang="en-US" sz="2400" dirty="0" smtClean="0">
                <a:solidFill>
                  <a:srgbClr val="984807"/>
                </a:solidFill>
                <a:latin typeface="Arial"/>
                <a:cs typeface="Arial"/>
              </a:rPr>
              <a:t>being assessed</a:t>
            </a:r>
            <a:endParaRPr lang="en-US" sz="2400" dirty="0">
              <a:solidFill>
                <a:srgbClr val="984807"/>
              </a:solidFill>
              <a:latin typeface="Arial"/>
              <a:cs typeface="Arial"/>
            </a:endParaRPr>
          </a:p>
          <a:p>
            <a:pPr lvl="0"/>
            <a:endParaRPr lang="en-US" sz="2400" dirty="0" smtClean="0">
              <a:solidFill>
                <a:schemeClr val="accent6">
                  <a:lumMod val="50000"/>
                </a:schemeClr>
              </a:solidFill>
              <a:latin typeface="Arial" pitchFamily="34" charset="0"/>
              <a:cs typeface="Arial" pitchFamily="34" charset="0"/>
            </a:endParaRPr>
          </a:p>
        </p:txBody>
      </p:sp>
      <p:pic>
        <p:nvPicPr>
          <p:cNvPr id="18" name="Picture 2"/>
          <p:cNvPicPr>
            <a:picLocks noChangeAspect="1" noChangeArrowheads="1"/>
          </p:cNvPicPr>
          <p:nvPr/>
        </p:nvPicPr>
        <p:blipFill>
          <a:blip r:embed="rId5" cstate="print"/>
          <a:srcRect/>
          <a:stretch>
            <a:fillRect/>
          </a:stretch>
        </p:blipFill>
        <p:spPr bwMode="auto">
          <a:xfrm>
            <a:off x="4648200" y="2286000"/>
            <a:ext cx="3352800" cy="3048000"/>
          </a:xfrm>
          <a:prstGeom prst="rect">
            <a:avLst/>
          </a:prstGeom>
          <a:noFill/>
          <a:ln w="9525">
            <a:noFill/>
            <a:miter lim="800000"/>
            <a:headEnd/>
            <a:tailEnd/>
          </a:ln>
          <a:effectLst/>
        </p:spPr>
      </p:pic>
      <p:pic>
        <p:nvPicPr>
          <p:cNvPr id="2" name="Picture 1" descr="validity image3.jp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800600" y="2514600"/>
            <a:ext cx="3035300" cy="2635098"/>
          </a:xfrm>
          <a:prstGeom prst="rect">
            <a:avLst/>
          </a:prstGeom>
        </p:spPr>
      </p:pic>
    </p:spTree>
    <p:extLst>
      <p:ext uri="{BB962C8B-B14F-4D97-AF65-F5344CB8AC3E}">
        <p14:creationId xmlns:p14="http://schemas.microsoft.com/office/powerpoint/2010/main" xmlns="" val="607304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76200" y="533400"/>
            <a:ext cx="9144000" cy="584776"/>
          </a:xfrm>
          <a:prstGeom prst="rect">
            <a:avLst/>
          </a:prstGeom>
        </p:spPr>
        <p:txBody>
          <a:bodyPr wrap="square">
            <a:spAutoFit/>
          </a:bodyPr>
          <a:lstStyle/>
          <a:p>
            <a:pPr algn="ctr"/>
            <a:r>
              <a:rPr lang="en-US" sz="3200" dirty="0" smtClean="0">
                <a:solidFill>
                  <a:srgbClr val="984807"/>
                </a:solidFill>
                <a:latin typeface="Arial"/>
                <a:cs typeface="Arial"/>
              </a:rPr>
              <a:t>What is MOST Important to Understand?</a:t>
            </a:r>
            <a:endParaRPr lang="en-US" sz="3200" dirty="0">
              <a:solidFill>
                <a:srgbClr val="984807"/>
              </a:solidFill>
              <a:latin typeface="Arial"/>
              <a:cs typeface="Arial"/>
            </a:endParaRPr>
          </a:p>
        </p:txBody>
      </p:sp>
      <p:sp>
        <p:nvSpPr>
          <p:cNvPr id="16" name="TextBox 15"/>
          <p:cNvSpPr txBox="1"/>
          <p:nvPr/>
        </p:nvSpPr>
        <p:spPr>
          <a:xfrm>
            <a:off x="86106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45</a:t>
            </a:r>
            <a:endParaRPr lang="en-US" sz="1200" dirty="0">
              <a:solidFill>
                <a:schemeClr val="accent6">
                  <a:lumMod val="50000"/>
                </a:schemeClr>
              </a:solidFill>
              <a:latin typeface="Arial" pitchFamily="34" charset="0"/>
              <a:cs typeface="Arial" pitchFamily="34" charset="0"/>
            </a:endParaRPr>
          </a:p>
        </p:txBody>
      </p:sp>
      <p:sp>
        <p:nvSpPr>
          <p:cNvPr id="17" name="Content Placeholder 2"/>
          <p:cNvSpPr>
            <a:spLocks noGrp="1"/>
          </p:cNvSpPr>
          <p:nvPr>
            <p:ph idx="1"/>
          </p:nvPr>
        </p:nvSpPr>
        <p:spPr>
          <a:xfrm>
            <a:off x="838200" y="1981200"/>
            <a:ext cx="7543800" cy="4114800"/>
          </a:xfrm>
        </p:spPr>
        <p:txBody>
          <a:bodyPr>
            <a:normAutofit/>
          </a:bodyPr>
          <a:lstStyle/>
          <a:p>
            <a:pPr marL="0" indent="0">
              <a:lnSpc>
                <a:spcPct val="110000"/>
              </a:lnSpc>
              <a:buNone/>
            </a:pPr>
            <a:r>
              <a:rPr lang="en-US" sz="2400" dirty="0">
                <a:solidFill>
                  <a:srgbClr val="984807"/>
                </a:solidFill>
                <a:latin typeface="Arial"/>
                <a:cs typeface="Arial"/>
              </a:rPr>
              <a:t>What is MOST important for you to understand about validity is that it IS NOT about the test itself. It is about whether or not the score-based inferences you and other are making about your students are accurate or </a:t>
            </a:r>
            <a:r>
              <a:rPr lang="en-US" sz="2400" dirty="0" smtClean="0">
                <a:solidFill>
                  <a:srgbClr val="984807"/>
                </a:solidFill>
                <a:latin typeface="Arial"/>
                <a:cs typeface="Arial"/>
              </a:rPr>
              <a:t>inaccurate </a:t>
            </a:r>
            <a:endParaRPr lang="en-US" sz="2400" dirty="0">
              <a:solidFill>
                <a:srgbClr val="984807"/>
              </a:solidFill>
              <a:latin typeface="Arial"/>
              <a:cs typeface="Arial"/>
            </a:endParaRPr>
          </a:p>
          <a:p>
            <a:pPr lvl="0"/>
            <a:endParaRPr lang="en-US" sz="2400" dirty="0" smtClean="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22171260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76200" y="533400"/>
            <a:ext cx="9144000" cy="584776"/>
          </a:xfrm>
          <a:prstGeom prst="rect">
            <a:avLst/>
          </a:prstGeom>
        </p:spPr>
        <p:txBody>
          <a:bodyPr wrap="square">
            <a:spAutoFit/>
          </a:bodyPr>
          <a:lstStyle/>
          <a:p>
            <a:pPr algn="ctr"/>
            <a:r>
              <a:rPr lang="en-US" sz="3200" dirty="0" smtClean="0">
                <a:solidFill>
                  <a:srgbClr val="984807"/>
                </a:solidFill>
                <a:latin typeface="Arial"/>
                <a:cs typeface="Arial"/>
              </a:rPr>
              <a:t>Practical Advice</a:t>
            </a:r>
            <a:endParaRPr lang="en-US" sz="3200" dirty="0">
              <a:solidFill>
                <a:srgbClr val="984807"/>
              </a:solidFill>
              <a:latin typeface="Arial"/>
              <a:cs typeface="Arial"/>
            </a:endParaRPr>
          </a:p>
        </p:txBody>
      </p:sp>
      <p:sp>
        <p:nvSpPr>
          <p:cNvPr id="16" name="TextBox 15"/>
          <p:cNvSpPr txBox="1"/>
          <p:nvPr/>
        </p:nvSpPr>
        <p:spPr>
          <a:xfrm>
            <a:off x="86106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46</a:t>
            </a:r>
            <a:endParaRPr lang="en-US" sz="1200" dirty="0">
              <a:solidFill>
                <a:schemeClr val="accent6">
                  <a:lumMod val="50000"/>
                </a:schemeClr>
              </a:solidFill>
              <a:latin typeface="Arial" pitchFamily="34" charset="0"/>
              <a:cs typeface="Arial" pitchFamily="34" charset="0"/>
            </a:endParaRPr>
          </a:p>
        </p:txBody>
      </p:sp>
      <p:sp>
        <p:nvSpPr>
          <p:cNvPr id="17" name="Content Placeholder 2"/>
          <p:cNvSpPr>
            <a:spLocks noGrp="1"/>
          </p:cNvSpPr>
          <p:nvPr>
            <p:ph idx="1"/>
          </p:nvPr>
        </p:nvSpPr>
        <p:spPr>
          <a:xfrm>
            <a:off x="838200" y="1981200"/>
            <a:ext cx="7543800" cy="4114800"/>
          </a:xfrm>
        </p:spPr>
        <p:txBody>
          <a:bodyPr>
            <a:normAutofit/>
          </a:bodyPr>
          <a:lstStyle/>
          <a:p>
            <a:pPr marL="514350" indent="-514350">
              <a:lnSpc>
                <a:spcPct val="110000"/>
              </a:lnSpc>
              <a:buFont typeface="+mj-lt"/>
              <a:buAutoNum type="arabicPeriod"/>
            </a:pPr>
            <a:r>
              <a:rPr lang="en-US" sz="2400" dirty="0">
                <a:solidFill>
                  <a:srgbClr val="984807"/>
                </a:solidFill>
                <a:latin typeface="Arial"/>
                <a:cs typeface="Arial"/>
              </a:rPr>
              <a:t>For building your own tests, think content validity and try to eliminate the influence of any factors not related to what you want to </a:t>
            </a:r>
            <a:r>
              <a:rPr lang="en-US" sz="2400" dirty="0" smtClean="0">
                <a:solidFill>
                  <a:srgbClr val="984807"/>
                </a:solidFill>
                <a:latin typeface="Arial"/>
                <a:cs typeface="Arial"/>
              </a:rPr>
              <a:t>measure </a:t>
            </a:r>
          </a:p>
          <a:p>
            <a:pPr marL="514350" indent="-514350">
              <a:lnSpc>
                <a:spcPct val="110000"/>
              </a:lnSpc>
              <a:buFont typeface="+mj-lt"/>
              <a:buAutoNum type="arabicPeriod"/>
            </a:pPr>
            <a:endParaRPr lang="en-US" sz="2400" dirty="0">
              <a:solidFill>
                <a:srgbClr val="984807"/>
              </a:solidFill>
              <a:latin typeface="Arial"/>
              <a:cs typeface="Arial"/>
            </a:endParaRPr>
          </a:p>
          <a:p>
            <a:pPr marL="514350" indent="-514350">
              <a:lnSpc>
                <a:spcPct val="110000"/>
              </a:lnSpc>
              <a:buFont typeface="+mj-lt"/>
              <a:buAutoNum type="arabicPeriod"/>
            </a:pPr>
            <a:r>
              <a:rPr lang="en-US" sz="2400" dirty="0">
                <a:solidFill>
                  <a:srgbClr val="984807"/>
                </a:solidFill>
                <a:latin typeface="Arial"/>
                <a:cs typeface="Arial"/>
              </a:rPr>
              <a:t>For judging externally prepared achievement test, start with a clear definition of what’s to be </a:t>
            </a:r>
            <a:r>
              <a:rPr lang="en-US" sz="2400" dirty="0" smtClean="0">
                <a:solidFill>
                  <a:srgbClr val="984807"/>
                </a:solidFill>
                <a:latin typeface="Arial"/>
                <a:cs typeface="Arial"/>
              </a:rPr>
              <a:t>covered </a:t>
            </a:r>
            <a:endParaRPr lang="en-US" sz="2400" dirty="0">
              <a:solidFill>
                <a:srgbClr val="984807"/>
              </a:solidFill>
              <a:latin typeface="Arial"/>
              <a:cs typeface="Arial"/>
            </a:endParaRPr>
          </a:p>
          <a:p>
            <a:pPr lvl="0"/>
            <a:endParaRPr lang="en-US" sz="2400" dirty="0" smtClean="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42659668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3" cstate="print"/>
          <a:srcRect/>
          <a:stretch>
            <a:fillRect/>
          </a:stretch>
        </p:blipFill>
        <p:spPr bwMode="auto">
          <a:xfrm>
            <a:off x="1066800" y="2286000"/>
            <a:ext cx="2590800" cy="2860288"/>
          </a:xfrm>
          <a:prstGeom prst="rect">
            <a:avLst/>
          </a:prstGeom>
          <a:noFill/>
          <a:ln w="9525">
            <a:noFill/>
            <a:miter lim="800000"/>
            <a:headEnd/>
            <a:tailEnd/>
          </a:ln>
          <a:effectLst/>
        </p:spPr>
      </p:pic>
      <p:pic>
        <p:nvPicPr>
          <p:cNvPr id="4" name="Picture 5"/>
          <p:cNvPicPr>
            <a:picLocks noChangeAspect="1" noChangeArrowheads="1"/>
          </p:cNvPicPr>
          <p:nvPr/>
        </p:nvPicPr>
        <p:blipFill>
          <a:blip r:embed="rId4"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5"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3"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533400" y="457200"/>
            <a:ext cx="7772400" cy="646331"/>
          </a:xfrm>
          <a:prstGeom prst="rect">
            <a:avLst/>
          </a:prstGeom>
        </p:spPr>
        <p:txBody>
          <a:bodyPr wrap="square">
            <a:spAutoFit/>
          </a:bodyPr>
          <a:lstStyle/>
          <a:p>
            <a:pPr algn="ctr"/>
            <a:r>
              <a:rPr lang="en-US" sz="3600" dirty="0" smtClean="0">
                <a:solidFill>
                  <a:schemeClr val="accent6">
                    <a:lumMod val="50000"/>
                  </a:schemeClr>
                </a:solidFill>
                <a:latin typeface="Arial" pitchFamily="34" charset="0"/>
                <a:cs typeface="Arial" pitchFamily="34" charset="0"/>
              </a:rPr>
              <a:t>Activity Five</a:t>
            </a:r>
            <a:endParaRPr lang="en-US" sz="3600" dirty="0">
              <a:solidFill>
                <a:schemeClr val="accent6">
                  <a:lumMod val="50000"/>
                </a:schemeClr>
              </a:solidFill>
              <a:latin typeface="Arial" pitchFamily="34" charset="0"/>
              <a:cs typeface="Arial" pitchFamily="34" charset="0"/>
            </a:endParaRPr>
          </a:p>
        </p:txBody>
      </p:sp>
      <p:sp>
        <p:nvSpPr>
          <p:cNvPr id="18" name="Rectangle 17"/>
          <p:cNvSpPr/>
          <p:nvPr/>
        </p:nvSpPr>
        <p:spPr>
          <a:xfrm>
            <a:off x="1295400" y="2555488"/>
            <a:ext cx="2133600" cy="2362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676400" y="2347010"/>
            <a:ext cx="2895600" cy="2646878"/>
          </a:xfrm>
          <a:prstGeom prst="rect">
            <a:avLst/>
          </a:prstGeom>
          <a:noFill/>
        </p:spPr>
        <p:txBody>
          <a:bodyPr wrap="square" rtlCol="0">
            <a:spAutoFit/>
          </a:bodyPr>
          <a:lstStyle/>
          <a:p>
            <a:r>
              <a:rPr lang="en-US" sz="16600" dirty="0" smtClean="0">
                <a:solidFill>
                  <a:schemeClr val="accent6">
                    <a:lumMod val="50000"/>
                  </a:schemeClr>
                </a:solidFill>
                <a:latin typeface="Arial" pitchFamily="34" charset="0"/>
                <a:cs typeface="Arial" pitchFamily="34" charset="0"/>
              </a:rPr>
              <a:t>5</a:t>
            </a:r>
            <a:endParaRPr lang="en-US" dirty="0">
              <a:solidFill>
                <a:schemeClr val="accent6">
                  <a:lumMod val="50000"/>
                </a:schemeClr>
              </a:solidFill>
              <a:latin typeface="Arial" pitchFamily="34" charset="0"/>
              <a:cs typeface="Arial" pitchFamily="34" charset="0"/>
            </a:endParaRPr>
          </a:p>
        </p:txBody>
      </p:sp>
      <p:sp>
        <p:nvSpPr>
          <p:cNvPr id="20" name="Content Placeholder 8"/>
          <p:cNvSpPr txBox="1">
            <a:spLocks/>
          </p:cNvSpPr>
          <p:nvPr/>
        </p:nvSpPr>
        <p:spPr>
          <a:xfrm>
            <a:off x="3886200" y="2743200"/>
            <a:ext cx="4876800" cy="2743200"/>
          </a:xfrm>
          <a:prstGeom prst="rect">
            <a:avLst/>
          </a:prstGeom>
        </p:spPr>
        <p:txBody>
          <a:bodyPr vert="horz" lIns="91440" tIns="45720" rIns="91440" bIns="45720" rtlCol="0">
            <a:normAutofit/>
          </a:bodyPr>
          <a:lstStyle/>
          <a:p>
            <a:pPr algn="ctr">
              <a:spcBef>
                <a:spcPct val="20000"/>
              </a:spcBef>
              <a:defRPr/>
            </a:pPr>
            <a:r>
              <a:rPr lang="en-US" sz="2800" dirty="0" smtClean="0">
                <a:solidFill>
                  <a:schemeClr val="accent6">
                    <a:lumMod val="50000"/>
                  </a:schemeClr>
                </a:solidFill>
                <a:latin typeface="Arial" pitchFamily="34" charset="0"/>
                <a:cs typeface="Arial" pitchFamily="34" charset="0"/>
              </a:rPr>
              <a:t>What does a teacher need   to know about validity to    help ensure the quality of classroom assessment?</a:t>
            </a:r>
            <a:endParaRPr lang="en-US" sz="2800" b="1" dirty="0" smtClean="0">
              <a:solidFill>
                <a:schemeClr val="accent6">
                  <a:lumMod val="50000"/>
                </a:schemeClr>
              </a:solidFill>
              <a:latin typeface="Arial"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a:ln>
                <a:noFill/>
              </a:ln>
              <a:solidFill>
                <a:schemeClr val="accent6">
                  <a:lumMod val="50000"/>
                </a:schemeClr>
              </a:solidFill>
              <a:effectLst/>
              <a:uLnTx/>
              <a:uFillTx/>
              <a:latin typeface="Arial" pitchFamily="34" charset="0"/>
              <a:cs typeface="Arial" pitchFamily="34" charset="0"/>
            </a:endParaRPr>
          </a:p>
        </p:txBody>
      </p:sp>
      <p:sp>
        <p:nvSpPr>
          <p:cNvPr id="16" name="TextBox 15"/>
          <p:cNvSpPr txBox="1"/>
          <p:nvPr/>
        </p:nvSpPr>
        <p:spPr>
          <a:xfrm>
            <a:off x="86106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47</a:t>
            </a:r>
            <a:endParaRPr lang="en-US" sz="1200" dirty="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555533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0" y="228600"/>
            <a:ext cx="9144000" cy="1077218"/>
          </a:xfrm>
          <a:prstGeom prst="rect">
            <a:avLst/>
          </a:prstGeom>
        </p:spPr>
        <p:txBody>
          <a:bodyPr wrap="square">
            <a:spAutoFit/>
          </a:bodyPr>
          <a:lstStyle/>
          <a:p>
            <a:pPr algn="ctr"/>
            <a:r>
              <a:rPr lang="en-US" sz="3200" dirty="0" smtClean="0">
                <a:solidFill>
                  <a:srgbClr val="984807"/>
                </a:solidFill>
                <a:latin typeface="Arial"/>
                <a:cs typeface="Arial"/>
              </a:rPr>
              <a:t>Validity </a:t>
            </a:r>
            <a:r>
              <a:rPr lang="en-US" sz="3200" dirty="0">
                <a:solidFill>
                  <a:srgbClr val="984807"/>
                </a:solidFill>
                <a:latin typeface="Arial"/>
                <a:cs typeface="Arial"/>
              </a:rPr>
              <a:t>is the most </a:t>
            </a:r>
            <a:endParaRPr lang="en-US" sz="3200" dirty="0" smtClean="0">
              <a:solidFill>
                <a:srgbClr val="984807"/>
              </a:solidFill>
              <a:latin typeface="Arial"/>
              <a:cs typeface="Arial"/>
            </a:endParaRPr>
          </a:p>
          <a:p>
            <a:pPr algn="ctr"/>
            <a:r>
              <a:rPr lang="en-US" sz="3200" dirty="0" smtClean="0">
                <a:solidFill>
                  <a:srgbClr val="984807"/>
                </a:solidFill>
                <a:latin typeface="Arial"/>
                <a:cs typeface="Arial"/>
              </a:rPr>
              <a:t>important characteristic </a:t>
            </a:r>
            <a:r>
              <a:rPr lang="en-US" sz="3200" dirty="0">
                <a:solidFill>
                  <a:srgbClr val="984807"/>
                </a:solidFill>
                <a:latin typeface="Arial"/>
                <a:cs typeface="Arial"/>
              </a:rPr>
              <a:t>of a </a:t>
            </a:r>
            <a:r>
              <a:rPr lang="en-US" sz="3200" dirty="0" smtClean="0">
                <a:solidFill>
                  <a:srgbClr val="984807"/>
                </a:solidFill>
                <a:latin typeface="Arial"/>
                <a:cs typeface="Arial"/>
              </a:rPr>
              <a:t>test </a:t>
            </a:r>
            <a:endParaRPr lang="en-US" sz="3200" dirty="0">
              <a:solidFill>
                <a:srgbClr val="984807"/>
              </a:solidFill>
              <a:latin typeface="Arial"/>
              <a:cs typeface="Arial"/>
            </a:endParaRPr>
          </a:p>
        </p:txBody>
      </p:sp>
      <p:sp>
        <p:nvSpPr>
          <p:cNvPr id="16" name="TextBox 15"/>
          <p:cNvSpPr txBox="1"/>
          <p:nvPr/>
        </p:nvSpPr>
        <p:spPr>
          <a:xfrm>
            <a:off x="8686800" y="6352401"/>
            <a:ext cx="270251" cy="276999"/>
          </a:xfrm>
          <a:prstGeom prst="rect">
            <a:avLst/>
          </a:prstGeom>
          <a:noFill/>
        </p:spPr>
        <p:txBody>
          <a:bodyPr wrap="none" rtlCol="0">
            <a:spAutoFit/>
          </a:bodyPr>
          <a:lstStyle/>
          <a:p>
            <a:r>
              <a:rPr lang="en-US" sz="1200" dirty="0">
                <a:solidFill>
                  <a:schemeClr val="accent6">
                    <a:lumMod val="50000"/>
                  </a:schemeClr>
                </a:solidFill>
                <a:latin typeface="Arial" pitchFamily="34" charset="0"/>
                <a:cs typeface="Arial" pitchFamily="34" charset="0"/>
              </a:rPr>
              <a:t>5</a:t>
            </a:r>
          </a:p>
        </p:txBody>
      </p:sp>
      <p:sp>
        <p:nvSpPr>
          <p:cNvPr id="2" name="Content Placeholder 1"/>
          <p:cNvSpPr>
            <a:spLocks noGrp="1"/>
          </p:cNvSpPr>
          <p:nvPr>
            <p:ph idx="1"/>
          </p:nvPr>
        </p:nvSpPr>
        <p:spPr>
          <a:xfrm>
            <a:off x="533400" y="1752600"/>
            <a:ext cx="8229600" cy="4038600"/>
          </a:xfrm>
        </p:spPr>
        <p:txBody>
          <a:bodyPr>
            <a:normAutofit/>
          </a:bodyPr>
          <a:lstStyle/>
          <a:p>
            <a:pPr marL="0" indent="0">
              <a:buNone/>
            </a:pPr>
            <a:r>
              <a:rPr lang="en-US" sz="2400" dirty="0">
                <a:solidFill>
                  <a:schemeClr val="accent6">
                    <a:lumMod val="50000"/>
                  </a:schemeClr>
                </a:solidFill>
                <a:latin typeface="Arial"/>
                <a:cs typeface="Arial"/>
              </a:rPr>
              <a:t>Validity evidence answers the questions</a:t>
            </a:r>
            <a:r>
              <a:rPr lang="en-US" sz="2400" dirty="0" smtClean="0">
                <a:solidFill>
                  <a:schemeClr val="accent6">
                    <a:lumMod val="50000"/>
                  </a:schemeClr>
                </a:solidFill>
                <a:latin typeface="Arial"/>
                <a:cs typeface="Arial"/>
              </a:rPr>
              <a:t>:</a:t>
            </a:r>
          </a:p>
          <a:p>
            <a:pPr marL="0" indent="0">
              <a:buNone/>
            </a:pPr>
            <a:endParaRPr lang="en-US" sz="2400" dirty="0">
              <a:solidFill>
                <a:schemeClr val="accent6">
                  <a:lumMod val="50000"/>
                </a:schemeClr>
              </a:solidFill>
              <a:latin typeface="Arial"/>
              <a:cs typeface="Arial"/>
            </a:endParaRPr>
          </a:p>
          <a:p>
            <a:r>
              <a:rPr lang="en-US" sz="2400" dirty="0">
                <a:solidFill>
                  <a:schemeClr val="accent6">
                    <a:lumMod val="50000"/>
                  </a:schemeClr>
                </a:solidFill>
                <a:latin typeface="Arial"/>
                <a:cs typeface="Arial"/>
              </a:rPr>
              <a:t>Does the test cover what we believe (or are told) that it covers</a:t>
            </a:r>
            <a:r>
              <a:rPr lang="en-US" sz="2400" dirty="0" smtClean="0">
                <a:solidFill>
                  <a:schemeClr val="accent6">
                    <a:lumMod val="50000"/>
                  </a:schemeClr>
                </a:solidFill>
                <a:latin typeface="Arial"/>
                <a:cs typeface="Arial"/>
              </a:rPr>
              <a:t>?</a:t>
            </a:r>
          </a:p>
          <a:p>
            <a:endParaRPr lang="en-US" sz="2400" dirty="0">
              <a:solidFill>
                <a:schemeClr val="accent6">
                  <a:lumMod val="50000"/>
                </a:schemeClr>
              </a:solidFill>
              <a:latin typeface="Arial"/>
              <a:cs typeface="Arial"/>
            </a:endParaRPr>
          </a:p>
          <a:p>
            <a:r>
              <a:rPr lang="en-US" sz="2400" dirty="0">
                <a:solidFill>
                  <a:schemeClr val="accent6">
                    <a:lumMod val="50000"/>
                  </a:schemeClr>
                </a:solidFill>
                <a:latin typeface="Arial"/>
                <a:cs typeface="Arial"/>
              </a:rPr>
              <a:t>To what extent</a:t>
            </a:r>
            <a:r>
              <a:rPr lang="en-US" sz="2400" dirty="0" smtClean="0">
                <a:solidFill>
                  <a:schemeClr val="accent6">
                    <a:lumMod val="50000"/>
                  </a:schemeClr>
                </a:solidFill>
                <a:latin typeface="Arial"/>
                <a:cs typeface="Arial"/>
              </a:rPr>
              <a:t>?</a:t>
            </a:r>
          </a:p>
          <a:p>
            <a:endParaRPr lang="en-US" sz="2400" dirty="0">
              <a:solidFill>
                <a:schemeClr val="accent6">
                  <a:lumMod val="50000"/>
                </a:schemeClr>
              </a:solidFill>
              <a:latin typeface="Arial"/>
              <a:cs typeface="Arial"/>
            </a:endParaRPr>
          </a:p>
          <a:p>
            <a:r>
              <a:rPr lang="en-US" sz="2400" dirty="0">
                <a:solidFill>
                  <a:schemeClr val="accent6">
                    <a:lumMod val="50000"/>
                  </a:schemeClr>
                </a:solidFill>
                <a:latin typeface="Arial"/>
                <a:cs typeface="Arial"/>
              </a:rPr>
              <a:t>Is the assessment being used for an appropriate purpose?</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0" y="420469"/>
            <a:ext cx="9144000" cy="646331"/>
          </a:xfrm>
          <a:prstGeom prst="rect">
            <a:avLst/>
          </a:prstGeom>
        </p:spPr>
        <p:txBody>
          <a:bodyPr wrap="square">
            <a:spAutoFit/>
          </a:bodyPr>
          <a:lstStyle/>
          <a:p>
            <a:pPr algn="ctr"/>
            <a:r>
              <a:rPr lang="en-US" sz="3600" dirty="0" smtClean="0">
                <a:solidFill>
                  <a:schemeClr val="accent6">
                    <a:lumMod val="50000"/>
                  </a:schemeClr>
                </a:solidFill>
                <a:latin typeface="Arial" pitchFamily="34" charset="0"/>
                <a:cs typeface="Arial" pitchFamily="34" charset="0"/>
              </a:rPr>
              <a:t>What is test validity?</a:t>
            </a:r>
            <a:endParaRPr lang="en-US" sz="3600" dirty="0">
              <a:solidFill>
                <a:schemeClr val="accent6">
                  <a:lumMod val="50000"/>
                </a:schemeClr>
              </a:solidFill>
              <a:latin typeface="Arial" pitchFamily="34" charset="0"/>
              <a:cs typeface="Arial" pitchFamily="34" charset="0"/>
            </a:endParaRPr>
          </a:p>
        </p:txBody>
      </p:sp>
      <p:sp>
        <p:nvSpPr>
          <p:cNvPr id="16" name="TextBox 15"/>
          <p:cNvSpPr txBox="1"/>
          <p:nvPr/>
        </p:nvSpPr>
        <p:spPr>
          <a:xfrm>
            <a:off x="8686800" y="6352401"/>
            <a:ext cx="270251" cy="276999"/>
          </a:xfrm>
          <a:prstGeom prst="rect">
            <a:avLst/>
          </a:prstGeom>
          <a:noFill/>
        </p:spPr>
        <p:txBody>
          <a:bodyPr wrap="none" rtlCol="0">
            <a:spAutoFit/>
          </a:bodyPr>
          <a:lstStyle/>
          <a:p>
            <a:r>
              <a:rPr lang="en-US" sz="1200" dirty="0">
                <a:solidFill>
                  <a:schemeClr val="accent6">
                    <a:lumMod val="50000"/>
                  </a:schemeClr>
                </a:solidFill>
                <a:latin typeface="Arial" pitchFamily="34" charset="0"/>
                <a:cs typeface="Arial" pitchFamily="34" charset="0"/>
              </a:rPr>
              <a:t>6</a:t>
            </a:r>
          </a:p>
        </p:txBody>
      </p:sp>
      <p:sp>
        <p:nvSpPr>
          <p:cNvPr id="17" name="Content Placeholder 2"/>
          <p:cNvSpPr>
            <a:spLocks noGrp="1"/>
          </p:cNvSpPr>
          <p:nvPr>
            <p:ph idx="1"/>
          </p:nvPr>
        </p:nvSpPr>
        <p:spPr>
          <a:xfrm>
            <a:off x="609600" y="2133600"/>
            <a:ext cx="7924800" cy="3886200"/>
          </a:xfrm>
        </p:spPr>
        <p:txBody>
          <a:bodyPr>
            <a:normAutofit/>
          </a:bodyPr>
          <a:lstStyle/>
          <a:p>
            <a:pPr>
              <a:buNone/>
            </a:pPr>
            <a:r>
              <a:rPr lang="en-US" sz="2400" dirty="0">
                <a:solidFill>
                  <a:srgbClr val="984807"/>
                </a:solidFill>
                <a:latin typeface="Arial"/>
                <a:cs typeface="Arial"/>
              </a:rPr>
              <a:t>	Validity is not an attribute of tests but of </a:t>
            </a:r>
            <a:r>
              <a:rPr lang="en-US" sz="2400" dirty="0" smtClean="0">
                <a:solidFill>
                  <a:srgbClr val="984807"/>
                </a:solidFill>
                <a:latin typeface="Arial"/>
                <a:cs typeface="Arial"/>
              </a:rPr>
              <a:t>tests</a:t>
            </a:r>
            <a:r>
              <a:rPr lang="en-US" sz="2400" dirty="0">
                <a:solidFill>
                  <a:srgbClr val="984807"/>
                </a:solidFill>
                <a:latin typeface="Arial"/>
                <a:cs typeface="Arial"/>
              </a:rPr>
              <a:t>’ results</a:t>
            </a:r>
            <a:endParaRPr lang="en-US" sz="2400" dirty="0" smtClean="0">
              <a:solidFill>
                <a:srgbClr val="984807"/>
              </a:solidFill>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0" y="420469"/>
            <a:ext cx="9144000" cy="646331"/>
          </a:xfrm>
          <a:prstGeom prst="rect">
            <a:avLst/>
          </a:prstGeom>
        </p:spPr>
        <p:txBody>
          <a:bodyPr wrap="square">
            <a:spAutoFit/>
          </a:bodyPr>
          <a:lstStyle/>
          <a:p>
            <a:pPr algn="ctr"/>
            <a:r>
              <a:rPr lang="en-US" sz="3600" dirty="0">
                <a:solidFill>
                  <a:srgbClr val="984807"/>
                </a:solidFill>
                <a:latin typeface="Arial"/>
                <a:cs typeface="Arial"/>
              </a:rPr>
              <a:t>What is test validity?</a:t>
            </a:r>
          </a:p>
        </p:txBody>
      </p:sp>
      <p:sp>
        <p:nvSpPr>
          <p:cNvPr id="16" name="TextBox 15"/>
          <p:cNvSpPr txBox="1"/>
          <p:nvPr/>
        </p:nvSpPr>
        <p:spPr>
          <a:xfrm>
            <a:off x="8686800" y="6352401"/>
            <a:ext cx="270251" cy="276999"/>
          </a:xfrm>
          <a:prstGeom prst="rect">
            <a:avLst/>
          </a:prstGeom>
          <a:noFill/>
        </p:spPr>
        <p:txBody>
          <a:bodyPr wrap="none" rtlCol="0">
            <a:spAutoFit/>
          </a:bodyPr>
          <a:lstStyle/>
          <a:p>
            <a:r>
              <a:rPr lang="en-US" sz="1200" dirty="0">
                <a:solidFill>
                  <a:schemeClr val="accent6">
                    <a:lumMod val="50000"/>
                  </a:schemeClr>
                </a:solidFill>
                <a:latin typeface="Arial" pitchFamily="34" charset="0"/>
                <a:cs typeface="Arial" pitchFamily="34" charset="0"/>
              </a:rPr>
              <a:t>7</a:t>
            </a:r>
          </a:p>
        </p:txBody>
      </p:sp>
      <p:sp>
        <p:nvSpPr>
          <p:cNvPr id="17" name="Content Placeholder 2"/>
          <p:cNvSpPr>
            <a:spLocks noGrp="1"/>
          </p:cNvSpPr>
          <p:nvPr>
            <p:ph idx="1"/>
          </p:nvPr>
        </p:nvSpPr>
        <p:spPr>
          <a:xfrm>
            <a:off x="838200" y="1981200"/>
            <a:ext cx="7391400" cy="3886200"/>
          </a:xfrm>
        </p:spPr>
        <p:txBody>
          <a:bodyPr>
            <a:normAutofit/>
          </a:bodyPr>
          <a:lstStyle/>
          <a:p>
            <a:r>
              <a:rPr lang="en-US" sz="2400" dirty="0" smtClean="0">
                <a:solidFill>
                  <a:srgbClr val="984807"/>
                </a:solidFill>
                <a:latin typeface="Arial"/>
                <a:cs typeface="Arial"/>
              </a:rPr>
              <a:t>Validity </a:t>
            </a:r>
            <a:r>
              <a:rPr lang="en-US" sz="2400" dirty="0">
                <a:solidFill>
                  <a:srgbClr val="984807"/>
                </a:solidFill>
                <a:latin typeface="Arial"/>
                <a:cs typeface="Arial"/>
              </a:rPr>
              <a:t>refers to the extent to which a test's results are representative of the actual knowledge and/or skills we want to </a:t>
            </a:r>
            <a:r>
              <a:rPr lang="en-US" sz="2400" dirty="0" smtClean="0">
                <a:solidFill>
                  <a:srgbClr val="984807"/>
                </a:solidFill>
                <a:latin typeface="Arial"/>
                <a:cs typeface="Arial"/>
              </a:rPr>
              <a:t>measure</a:t>
            </a:r>
          </a:p>
          <a:p>
            <a:endParaRPr lang="en-US" sz="2400" dirty="0">
              <a:solidFill>
                <a:srgbClr val="984807"/>
              </a:solidFill>
              <a:latin typeface="Arial"/>
              <a:cs typeface="Arial"/>
            </a:endParaRPr>
          </a:p>
          <a:p>
            <a:r>
              <a:rPr lang="en-US" sz="2400" dirty="0">
                <a:solidFill>
                  <a:srgbClr val="984807"/>
                </a:solidFill>
                <a:latin typeface="Arial"/>
                <a:cs typeface="Arial"/>
              </a:rPr>
              <a:t>Whether the test results can be used to determine accurate conclusions about those knowledge and/or </a:t>
            </a:r>
            <a:r>
              <a:rPr lang="en-US" sz="2400" dirty="0" smtClean="0">
                <a:solidFill>
                  <a:srgbClr val="984807"/>
                </a:solidFill>
                <a:latin typeface="Arial"/>
                <a:cs typeface="Arial"/>
              </a:rPr>
              <a:t>skills</a:t>
            </a:r>
            <a:endParaRPr lang="en-US" sz="2400" dirty="0">
              <a:solidFill>
                <a:srgbClr val="984807"/>
              </a:solidFill>
              <a:latin typeface="Arial"/>
              <a:cs typeface="Arial"/>
            </a:endParaRPr>
          </a:p>
          <a:p>
            <a:pPr>
              <a:buNone/>
            </a:pPr>
            <a:endParaRPr lang="en-US" sz="2400" dirty="0" smtClean="0">
              <a:solidFill>
                <a:schemeClr val="accent6">
                  <a:lumMod val="50000"/>
                </a:schemeClr>
              </a:solidFill>
              <a:latin typeface="Arial" pitchFamily="34" charset="0"/>
              <a:cs typeface="Arial" pitchFamily="34" charset="0"/>
            </a:endParaRPr>
          </a:p>
          <a:p>
            <a:pPr>
              <a:buNone/>
            </a:pPr>
            <a:endParaRPr lang="en-US" sz="2400" dirty="0" smtClean="0">
              <a:solidFill>
                <a:schemeClr val="accent6">
                  <a:lumMod val="50000"/>
                </a:schemeClr>
              </a:solidFill>
              <a:latin typeface="Arial" pitchFamily="34" charset="0"/>
              <a:cs typeface="Arial" pitchFamily="34" charset="0"/>
            </a:endParaRPr>
          </a:p>
          <a:p>
            <a:pPr lvl="0"/>
            <a:endParaRPr lang="en-US" sz="2400" dirty="0" smtClean="0">
              <a:solidFill>
                <a:schemeClr val="accent6">
                  <a:lumMod val="50000"/>
                </a:schemeClr>
              </a:solidFill>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0" y="420469"/>
            <a:ext cx="9144000" cy="646331"/>
          </a:xfrm>
          <a:prstGeom prst="rect">
            <a:avLst/>
          </a:prstGeom>
        </p:spPr>
        <p:txBody>
          <a:bodyPr wrap="square">
            <a:spAutoFit/>
          </a:bodyPr>
          <a:lstStyle/>
          <a:p>
            <a:pPr algn="ctr"/>
            <a:r>
              <a:rPr lang="en-US" sz="3600" dirty="0" smtClean="0">
                <a:solidFill>
                  <a:schemeClr val="accent6">
                    <a:lumMod val="50000"/>
                  </a:schemeClr>
                </a:solidFill>
                <a:latin typeface="Arial" pitchFamily="34" charset="0"/>
                <a:cs typeface="Arial" pitchFamily="34" charset="0"/>
              </a:rPr>
              <a:t>Test Construct</a:t>
            </a:r>
            <a:endParaRPr lang="en-US" sz="3600" dirty="0">
              <a:solidFill>
                <a:schemeClr val="accent6">
                  <a:lumMod val="50000"/>
                </a:schemeClr>
              </a:solidFill>
              <a:latin typeface="Arial" pitchFamily="34" charset="0"/>
              <a:cs typeface="Arial" pitchFamily="34" charset="0"/>
            </a:endParaRPr>
          </a:p>
        </p:txBody>
      </p:sp>
      <p:sp>
        <p:nvSpPr>
          <p:cNvPr id="16" name="TextBox 15"/>
          <p:cNvSpPr txBox="1"/>
          <p:nvPr/>
        </p:nvSpPr>
        <p:spPr>
          <a:xfrm>
            <a:off x="8686800" y="6352401"/>
            <a:ext cx="270251" cy="276999"/>
          </a:xfrm>
          <a:prstGeom prst="rect">
            <a:avLst/>
          </a:prstGeom>
          <a:noFill/>
        </p:spPr>
        <p:txBody>
          <a:bodyPr wrap="none" rtlCol="0">
            <a:spAutoFit/>
          </a:bodyPr>
          <a:lstStyle/>
          <a:p>
            <a:r>
              <a:rPr lang="en-US" sz="1200" dirty="0">
                <a:solidFill>
                  <a:schemeClr val="accent6">
                    <a:lumMod val="50000"/>
                  </a:schemeClr>
                </a:solidFill>
                <a:latin typeface="Arial" pitchFamily="34" charset="0"/>
                <a:cs typeface="Arial" pitchFamily="34" charset="0"/>
              </a:rPr>
              <a:t>8</a:t>
            </a:r>
          </a:p>
        </p:txBody>
      </p:sp>
      <p:pic>
        <p:nvPicPr>
          <p:cNvPr id="18" name="Picture 17"/>
          <p:cNvPicPr>
            <a:picLocks noGrp="1"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676401" y="1600200"/>
            <a:ext cx="5486399" cy="42036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0" y="482025"/>
            <a:ext cx="9144000" cy="646331"/>
          </a:xfrm>
          <a:prstGeom prst="rect">
            <a:avLst/>
          </a:prstGeom>
        </p:spPr>
        <p:txBody>
          <a:bodyPr wrap="square">
            <a:spAutoFit/>
          </a:bodyPr>
          <a:lstStyle/>
          <a:p>
            <a:pPr algn="ctr"/>
            <a:r>
              <a:rPr lang="en-US" sz="3600" dirty="0">
                <a:solidFill>
                  <a:srgbClr val="984807"/>
                </a:solidFill>
                <a:latin typeface="Arial"/>
                <a:cs typeface="Arial"/>
              </a:rPr>
              <a:t>Validity is a matter of degree</a:t>
            </a:r>
          </a:p>
        </p:txBody>
      </p:sp>
      <p:sp>
        <p:nvSpPr>
          <p:cNvPr id="16" name="TextBox 15"/>
          <p:cNvSpPr txBox="1"/>
          <p:nvPr/>
        </p:nvSpPr>
        <p:spPr>
          <a:xfrm>
            <a:off x="8645149" y="6352401"/>
            <a:ext cx="270251" cy="276999"/>
          </a:xfrm>
          <a:prstGeom prst="rect">
            <a:avLst/>
          </a:prstGeom>
          <a:noFill/>
        </p:spPr>
        <p:txBody>
          <a:bodyPr wrap="none" rtlCol="0">
            <a:spAutoFit/>
          </a:bodyPr>
          <a:lstStyle/>
          <a:p>
            <a:r>
              <a:rPr lang="en-US" sz="1200" dirty="0">
                <a:solidFill>
                  <a:schemeClr val="accent6">
                    <a:lumMod val="50000"/>
                  </a:schemeClr>
                </a:solidFill>
                <a:latin typeface="Arial" pitchFamily="34" charset="0"/>
                <a:cs typeface="Arial" pitchFamily="34" charset="0"/>
              </a:rPr>
              <a:t>9</a:t>
            </a:r>
          </a:p>
        </p:txBody>
      </p:sp>
      <p:sp>
        <p:nvSpPr>
          <p:cNvPr id="17" name="Content Placeholder 2"/>
          <p:cNvSpPr>
            <a:spLocks noGrp="1"/>
          </p:cNvSpPr>
          <p:nvPr>
            <p:ph idx="1"/>
          </p:nvPr>
        </p:nvSpPr>
        <p:spPr>
          <a:xfrm>
            <a:off x="990600" y="2133600"/>
            <a:ext cx="7467600" cy="4267200"/>
          </a:xfrm>
        </p:spPr>
        <p:txBody>
          <a:bodyPr>
            <a:normAutofit/>
          </a:bodyPr>
          <a:lstStyle/>
          <a:p>
            <a:pPr marL="0" indent="0">
              <a:lnSpc>
                <a:spcPct val="110000"/>
              </a:lnSpc>
              <a:buNone/>
            </a:pPr>
            <a:r>
              <a:rPr lang="en-US" sz="2400" dirty="0">
                <a:solidFill>
                  <a:srgbClr val="984807"/>
                </a:solidFill>
                <a:latin typeface="Arial"/>
                <a:cs typeface="Arial"/>
              </a:rPr>
              <a:t>Because validity is a matter of degree it is appropriate to use relative terms such as high validity, moderate validity, and low </a:t>
            </a:r>
            <a:r>
              <a:rPr lang="en-US" sz="2400" dirty="0" smtClean="0">
                <a:solidFill>
                  <a:srgbClr val="984807"/>
                </a:solidFill>
                <a:latin typeface="Arial"/>
                <a:cs typeface="Arial"/>
              </a:rPr>
              <a:t>validity</a:t>
            </a:r>
            <a:endParaRPr lang="en-US" sz="2400" dirty="0">
              <a:solidFill>
                <a:srgbClr val="984807"/>
              </a:solidFill>
              <a:latin typeface="Arial"/>
              <a:cs typeface="Arial"/>
            </a:endParaRPr>
          </a:p>
          <a:p>
            <a:pPr>
              <a:buNone/>
            </a:pPr>
            <a:endParaRPr lang="en-US" sz="2400" dirty="0" smtClean="0">
              <a:solidFill>
                <a:schemeClr val="accent6">
                  <a:lumMod val="50000"/>
                </a:schemeClr>
              </a:solidFill>
              <a:latin typeface="Arial" pitchFamily="34" charset="0"/>
              <a:cs typeface="Arial" pitchFamily="34" charset="0"/>
            </a:endParaRPr>
          </a:p>
          <a:p>
            <a:pPr>
              <a:buNone/>
            </a:pPr>
            <a:endParaRPr lang="en-US" sz="2400" dirty="0" smtClean="0">
              <a:solidFill>
                <a:schemeClr val="accent6">
                  <a:lumMod val="50000"/>
                </a:schemeClr>
              </a:solidFill>
              <a:latin typeface="Arial" pitchFamily="34" charset="0"/>
              <a:cs typeface="Arial" pitchFamily="34" charset="0"/>
            </a:endParaRPr>
          </a:p>
          <a:p>
            <a:pPr lvl="0"/>
            <a:endParaRPr lang="en-US" sz="2400" dirty="0" smtClean="0">
              <a:solidFill>
                <a:schemeClr val="accent6">
                  <a:lumMod val="50000"/>
                </a:schemeClr>
              </a:solidFill>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TotalTime>
  <Words>6270</Words>
  <Application>Microsoft Office PowerPoint</Application>
  <PresentationFormat>On-screen Show (4:3)</PresentationFormat>
  <Paragraphs>530</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Understanding Validity for Teachers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Summative Assessment</dc:title>
  <dc:creator>Barbara Newhouse</dc:creator>
  <cp:lastModifiedBy>barbnew</cp:lastModifiedBy>
  <cp:revision>44</cp:revision>
  <cp:lastPrinted>2012-06-27T20:46:01Z</cp:lastPrinted>
  <dcterms:created xsi:type="dcterms:W3CDTF">2012-03-01T21:00:43Z</dcterms:created>
  <dcterms:modified xsi:type="dcterms:W3CDTF">2012-07-02T21:49:01Z</dcterms:modified>
</cp:coreProperties>
</file>