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7" r:id="rId14"/>
    <p:sldId id="298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12667-6D04-A44F-A2B4-38950C5A950B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4095-4558-2246-810F-4458AEAA9D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426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3A7DA-B6C9-5147-BC45-FBBE163F1117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3B91A-602E-0F45-B15B-F20A750B6C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7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65298-691C-44D0-BD88-6FD5D71F5C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425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32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66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2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3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742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01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3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94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49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59A0-4829-A848-9FC1-5AE3AB52DC9F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39B2A-BEDC-F34B-9C28-93FE1F6C42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13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package" Target="../embeddings/Microsoft_Office_PowerPoint_Slide1.sldx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package" Target="../embeddings/Microsoft_Office_PowerPoint_Slide2.sldx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package" Target="../embeddings/Microsoft_Office_PowerPoint_Slide3.sldx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Reliability for Teachers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8586" y="2507886"/>
            <a:ext cx="3170093" cy="31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3816" y="2507886"/>
            <a:ext cx="2708647" cy="31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33400" y="1731256"/>
            <a:ext cx="8001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Reliability = Consistency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test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512" y="2618255"/>
            <a:ext cx="2925766" cy="2925766"/>
          </a:xfrm>
          <a:prstGeom prst="rect">
            <a:avLst/>
          </a:prstGeom>
        </p:spPr>
      </p:pic>
      <p:pic>
        <p:nvPicPr>
          <p:cNvPr id="3" name="Picture 2" descr="test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6216" y="2648366"/>
            <a:ext cx="2417499" cy="29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23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No Pre-Determined Reliability Coefficient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68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79600" y="2055977"/>
            <a:ext cx="80010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It’s important to understand there is no predetermined reliability coefficient that tests must attain in order to </a:t>
            </a:r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show consistency of a test’s scores 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76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7584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130" y="457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One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250444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229868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856200" y="2768433"/>
            <a:ext cx="50292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 time to answer              the essential question: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reliability?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4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35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Classification Consistency Reliability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87200" y="18502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b="1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Classification consistency reliability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 is a representation of the proportion of students who are classified identically on two different test forms or two different administrations of the same test. 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93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285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Example of Classification Consistency (Good Reliability)</a:t>
            </a: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11141667"/>
              </p:ext>
            </p:extLst>
          </p:nvPr>
        </p:nvGraphicFramePr>
        <p:xfrm>
          <a:off x="573669" y="2688744"/>
          <a:ext cx="8003736" cy="2999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0934"/>
                <a:gridCol w="2000934"/>
                <a:gridCol w="2000934"/>
                <a:gridCol w="2000934"/>
              </a:tblGrid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Admin.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Upper 3</a:t>
                      </a:r>
                      <a:r>
                        <a:rPr lang="en-US" sz="2400" baseline="30000" dirty="0" smtClean="0"/>
                        <a:t>ed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Middle 3</a:t>
                      </a:r>
                      <a:r>
                        <a:rPr lang="en-US" sz="2400" baseline="30000" dirty="0" smtClean="0"/>
                        <a:t>ed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Lower</a:t>
                      </a:r>
                      <a:r>
                        <a:rPr lang="en-US" sz="2400" baseline="0" dirty="0" smtClean="0"/>
                        <a:t> 3</a:t>
                      </a:r>
                      <a:r>
                        <a:rPr lang="en-US" sz="2400" baseline="30000" dirty="0" smtClean="0"/>
                        <a:t>ed</a:t>
                      </a:r>
                      <a:endParaRPr lang="en-US" sz="2400" baseline="30000" dirty="0"/>
                    </a:p>
                  </a:txBody>
                  <a:tcPr/>
                </a:tc>
              </a:tr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Upper 3</a:t>
                      </a:r>
                      <a:r>
                        <a:rPr lang="en-US" sz="2000" baseline="30000" dirty="0" smtClean="0"/>
                        <a:t>ed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Middle 3</a:t>
                      </a:r>
                      <a:r>
                        <a:rPr lang="en-US" sz="2000" baseline="30000" dirty="0" smtClean="0"/>
                        <a:t>ed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</a:tr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Lower 3</a:t>
                      </a:r>
                      <a:r>
                        <a:rPr lang="en-US" sz="2000" baseline="30000" dirty="0" smtClean="0"/>
                        <a:t>ed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504470"/>
            <a:ext cx="8153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Test-Retest Reliability Classification Table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Administered Test</a:t>
            </a:r>
          </a:p>
        </p:txBody>
      </p:sp>
    </p:spTree>
    <p:extLst>
      <p:ext uri="{BB962C8B-B14F-4D97-AF65-F5344CB8AC3E}">
        <p14:creationId xmlns:p14="http://schemas.microsoft.com/office/powerpoint/2010/main" xmlns="" val="785579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285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Example of Classification Consistency (Poor Reliability)</a:t>
            </a: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170897"/>
              </p:ext>
            </p:extLst>
          </p:nvPr>
        </p:nvGraphicFramePr>
        <p:xfrm>
          <a:off x="573669" y="2688744"/>
          <a:ext cx="8003736" cy="2999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0934"/>
                <a:gridCol w="2000934"/>
                <a:gridCol w="2000934"/>
                <a:gridCol w="2000934"/>
              </a:tblGrid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dirty="0" smtClean="0"/>
                        <a:t> Admin.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Upper 3</a:t>
                      </a:r>
                      <a:r>
                        <a:rPr lang="en-US" sz="2400" baseline="30000" dirty="0" smtClean="0"/>
                        <a:t>ed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Middle 3</a:t>
                      </a:r>
                      <a:r>
                        <a:rPr lang="en-US" sz="2400" baseline="30000" dirty="0" smtClean="0"/>
                        <a:t>ed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2400" dirty="0" smtClean="0"/>
                        <a:t>Lower</a:t>
                      </a:r>
                      <a:r>
                        <a:rPr lang="en-US" sz="2400" baseline="0" dirty="0" smtClean="0"/>
                        <a:t> 3</a:t>
                      </a:r>
                      <a:r>
                        <a:rPr lang="en-US" sz="2400" baseline="30000" dirty="0" smtClean="0"/>
                        <a:t>ed</a:t>
                      </a:r>
                      <a:endParaRPr lang="en-US" sz="2400" baseline="30000" dirty="0"/>
                    </a:p>
                  </a:txBody>
                  <a:tcPr/>
                </a:tc>
              </a:tr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Upper 3</a:t>
                      </a:r>
                      <a:r>
                        <a:rPr lang="en-US" sz="2000" baseline="30000" dirty="0" smtClean="0"/>
                        <a:t>ed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</a:tr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Middle 3</a:t>
                      </a:r>
                      <a:r>
                        <a:rPr lang="en-US" sz="2000" baseline="30000" dirty="0" smtClean="0"/>
                        <a:t>ed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</a:tr>
              <a:tr h="749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Lower 3</a:t>
                      </a:r>
                      <a:r>
                        <a:rPr lang="en-US" sz="2000" baseline="30000" dirty="0" smtClean="0"/>
                        <a:t>ed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504470"/>
            <a:ext cx="8153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Test-Retest Reliability Classification Table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Administered Test</a:t>
            </a:r>
          </a:p>
        </p:txBody>
      </p:sp>
    </p:spTree>
    <p:extLst>
      <p:ext uri="{BB962C8B-B14F-4D97-AF65-F5344CB8AC3E}">
        <p14:creationId xmlns:p14="http://schemas.microsoft.com/office/powerpoint/2010/main" xmlns="" val="252783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Issues Related to Classification Consistency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99600" y="1719905"/>
            <a:ext cx="8001000" cy="3886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Inter-rater reliability.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Inter-rater agreement is the degree of agreement in the ratings that two or more observers assigned to evaluate the same behavior     or performance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focus of inter-rater reliability is the </a:t>
            </a:r>
            <a:r>
              <a:rPr lang="en-US" sz="2400" b="1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accuracy of the ratings</a:t>
            </a:r>
            <a:endParaRPr lang="en-US" sz="2400" b="1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99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4564543"/>
              </p:ext>
            </p:extLst>
          </p:nvPr>
        </p:nvGraphicFramePr>
        <p:xfrm>
          <a:off x="2128022" y="96046"/>
          <a:ext cx="4958577" cy="6743665"/>
        </p:xfrm>
        <a:graphic>
          <a:graphicData uri="http://schemas.openxmlformats.org/presentationml/2006/ole">
            <p:oleObj spid="_x0000_s7185" name="Bitmap Image" r:id="rId4" imgW="4315427" imgH="5858693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9008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Issues Related to Classification Consistency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89600" y="2115983"/>
            <a:ext cx="8001000" cy="3886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 types of errors are likely to occur when cut scores   on tests are used to classify students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first error is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setting cut scores too high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second error is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setting cut scores too low</a:t>
            </a: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05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3718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For tests used with cut scores, </a:t>
            </a:r>
          </a:p>
          <a:p>
            <a:pPr algn="ctr"/>
            <a:r>
              <a:rPr lang="en-US" sz="28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get answers to the following questions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: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9600" y="1805952"/>
            <a:ext cx="8001000" cy="38862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rgbClr val="984807"/>
                </a:solidFill>
              </a:rPr>
              <a:t>What proportion of students would be classified the same way if they had taken a different form of the same test? </a:t>
            </a:r>
          </a:p>
          <a:p>
            <a:pPr lvl="0">
              <a:lnSpc>
                <a:spcPct val="12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rgbClr val="984807"/>
                </a:solidFill>
              </a:rPr>
              <a:t>What proportion of students would be classified the same way if they had taken the same form on a different day (assuming no changes in knowledge)?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400" dirty="0" smtClean="0">
                <a:solidFill>
                  <a:srgbClr val="984807"/>
                </a:solidFill>
              </a:rPr>
              <a:t>What proportion of students would be classified the same way if their responses to the constructed-response questions, such as essays, had been scored by different people?</a:t>
            </a: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5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Reliability of Classification is </a:t>
            </a:r>
            <a:r>
              <a:rPr lang="en-US" sz="3200" dirty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N</a:t>
            </a:r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ot Perfect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9600" y="1670119"/>
            <a:ext cx="8001000" cy="424205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Every test is only a sample of all the questions that could be asked 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Test takers are not likely to be equally knowledgeable about all of the possible questions that could be asked, so test form to test form differences are likely  </a:t>
            </a:r>
          </a:p>
          <a:p>
            <a:pPr>
              <a:lnSpc>
                <a:spcPct val="120000"/>
              </a:lnSpc>
            </a:pP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Day-to-day fluctuations in students’ attention, memory, health, and so on also impact reliability classification </a:t>
            </a: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72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Essential Questions: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09600" y="1925964"/>
            <a:ext cx="8001000" cy="3886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test reliability?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some of the issues related to reliability?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are the three types of reliability?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can teachers increase their classroom            tests’ reliability?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40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Cut Scores and Classification Consistency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9600" y="1670119"/>
            <a:ext cx="8001000" cy="4242055"/>
          </a:xfrm>
        </p:spPr>
        <p:txBody>
          <a:bodyPr>
            <a:normAutofit fontScale="92500"/>
          </a:bodyPr>
          <a:lstStyle/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Most tests cannot distinguish well between students with scores that are very close to one another. Whenever a cut score is used, however, students with scores just above the cut score and students with scores just below the cut score will be classified differently</a:t>
            </a:r>
          </a:p>
          <a:p>
            <a:pPr lvl="0">
              <a:lnSpc>
                <a:spcPct val="120000"/>
              </a:lnSpc>
            </a:pPr>
            <a:endParaRPr lang="en-US" sz="2400" dirty="0" smtClean="0">
              <a:solidFill>
                <a:srgbClr val="984807"/>
              </a:solidFill>
              <a:latin typeface="Arial"/>
              <a:ea typeface="Times New Roman"/>
              <a:cs typeface="Arial"/>
            </a:endParaRPr>
          </a:p>
          <a:p>
            <a:pPr lvl="0"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What this means is that students who score near the         cut score may pass or fail a test because of random fluctuations</a:t>
            </a: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73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Reliable Tests = Classification Consistency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99600" y="1845956"/>
            <a:ext cx="80010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984807"/>
                </a:solidFill>
              </a:rPr>
              <a:t>The more reliable a test is, however, the less likely it is that the scores will be affected by large random fluctuations </a:t>
            </a:r>
          </a:p>
          <a:p>
            <a:endParaRPr lang="en-US" sz="2800" dirty="0" smtClean="0">
              <a:solidFill>
                <a:srgbClr val="984807"/>
              </a:solidFill>
            </a:endParaRPr>
          </a:p>
          <a:p>
            <a:pPr lvl="1"/>
            <a:r>
              <a:rPr lang="en-US" sz="2400" dirty="0" smtClean="0">
                <a:solidFill>
                  <a:srgbClr val="984807"/>
                </a:solidFill>
              </a:rPr>
              <a:t>Longer tests are more reliable than shorter tests</a:t>
            </a:r>
          </a:p>
          <a:p>
            <a:pPr lvl="1"/>
            <a:endParaRPr lang="en-US" sz="2400" dirty="0" smtClean="0">
              <a:solidFill>
                <a:srgbClr val="984807"/>
              </a:solidFill>
            </a:endParaRPr>
          </a:p>
          <a:p>
            <a:pPr lvl="1"/>
            <a:r>
              <a:rPr lang="en-US" sz="2400" dirty="0" smtClean="0">
                <a:solidFill>
                  <a:srgbClr val="984807"/>
                </a:solidFill>
              </a:rPr>
              <a:t>Objectively scored tests are more reliable than subjectively scored tests</a:t>
            </a: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614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57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Two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86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295400" y="25146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2292753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886200" y="2606994"/>
            <a:ext cx="4724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stop now and participate in Activity Two where we will answer the essential 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are some of the issues related to reliability?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644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Stability Reliability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77200" y="192023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Definition:</a:t>
            </a:r>
          </a:p>
          <a:p>
            <a:pPr algn="l">
              <a:lnSpc>
                <a:spcPct val="120000"/>
              </a:lnSpc>
            </a:pPr>
            <a:r>
              <a:rPr lang="en-US" sz="28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Assessment results consistent over time          (over occasions).</a:t>
            </a:r>
          </a:p>
          <a:p>
            <a:pPr algn="l">
              <a:lnSpc>
                <a:spcPct val="120000"/>
              </a:lnSpc>
            </a:pPr>
            <a:endParaRPr lang="en-US" sz="2800" dirty="0">
              <a:solidFill>
                <a:srgbClr val="984807"/>
              </a:solidFill>
              <a:latin typeface="Arial"/>
              <a:ea typeface="Times New Roman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lang="en-US" sz="28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Why might test results NOT be consistent          over time?</a:t>
            </a: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42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Determining Stability Reliability 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59600" y="1816513"/>
            <a:ext cx="8001000" cy="3886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Test-Retest Reliability</a:t>
            </a:r>
            <a:endParaRPr lang="en-US" sz="16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Compute the </a:t>
            </a:r>
            <a:r>
              <a:rPr lang="en-US" sz="2400" i="1" dirty="0" smtClean="0">
                <a:solidFill>
                  <a:srgbClr val="984807"/>
                </a:solidFill>
                <a:latin typeface="Arial"/>
                <a:cs typeface="Arial"/>
              </a:rPr>
              <a:t>correlation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between a first and later administration of the same test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Classification-consistency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Compute the </a:t>
            </a:r>
            <a:r>
              <a:rPr lang="en-US" sz="2400" i="1" dirty="0" smtClean="0">
                <a:solidFill>
                  <a:srgbClr val="984807"/>
                </a:solidFill>
                <a:latin typeface="Arial"/>
                <a:cs typeface="Arial"/>
              </a:rPr>
              <a:t>percentage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of consistent student     classifications over time</a:t>
            </a:r>
          </a:p>
          <a:p>
            <a:pPr>
              <a:lnSpc>
                <a:spcPct val="120000"/>
              </a:lnSpc>
            </a:pP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Main Concern is with the </a:t>
            </a:r>
            <a:r>
              <a:rPr lang="en-US" sz="2800" i="1" dirty="0" smtClean="0">
                <a:solidFill>
                  <a:srgbClr val="984807"/>
                </a:solidFill>
                <a:latin typeface="Arial"/>
                <a:cs typeface="Arial"/>
              </a:rPr>
              <a:t>stability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 of the           assessment over time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90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Error of Measurement (SEM)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92775" y="1917976"/>
            <a:ext cx="8001000" cy="3886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smtClean="0">
                <a:solidFill>
                  <a:srgbClr val="984807"/>
                </a:solidFill>
              </a:rPr>
              <a:t>SEM</a:t>
            </a:r>
            <a:r>
              <a:rPr lang="en-US" sz="2800" dirty="0" smtClean="0">
                <a:solidFill>
                  <a:srgbClr val="984807"/>
                </a:solidFill>
              </a:rPr>
              <a:t> is an estimate of the consistency of a student’s score if the student had retaken the same test over and over again</a:t>
            </a: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163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Deviation (SD)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59600" y="2114143"/>
            <a:ext cx="8001000" cy="3886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Deviation of test scores is a statistical    indicator of how spread out a set of test scores is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13981643"/>
              </p:ext>
            </p:extLst>
          </p:nvPr>
        </p:nvGraphicFramePr>
        <p:xfrm>
          <a:off x="877657" y="3754399"/>
          <a:ext cx="7448217" cy="991558"/>
        </p:xfrm>
        <a:graphic>
          <a:graphicData uri="http://schemas.openxmlformats.org/presentationml/2006/ole">
            <p:oleObj spid="_x0000_s8205" name="Bitmap Image" r:id="rId9" imgW="4563112" imgH="600159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98509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9886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Formula for Computing Standard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Error of Measurement (SEM)</a:t>
            </a: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25934" y="3770041"/>
            <a:ext cx="8001000" cy="1992198"/>
          </a:xfrm>
        </p:spPr>
        <p:txBody>
          <a:bodyPr>
            <a:normAutofit/>
          </a:bodyPr>
          <a:lstStyle/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	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Where:</a:t>
            </a: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  <a:cs typeface="Arial"/>
            </a:endParaRPr>
          </a:p>
          <a:p>
            <a:pPr marL="1143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	SEM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= the standard Error of Measurement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	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S</a:t>
            </a:r>
            <a:r>
              <a:rPr lang="en-US" sz="2000" i="1" baseline="-250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x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= the standard Deviation of the test scores 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	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r</a:t>
            </a:r>
            <a:r>
              <a:rPr lang="en-US" sz="2000" i="1" baseline="-250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xx</a:t>
            </a:r>
            <a:r>
              <a:rPr lang="en-US" sz="2000" i="1" baseline="-25000" dirty="0" smtClean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2000" i="1" baseline="-250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=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the reliability of the test </a:t>
            </a: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8505124"/>
              </p:ext>
            </p:extLst>
          </p:nvPr>
        </p:nvGraphicFramePr>
        <p:xfrm>
          <a:off x="1562100" y="2057400"/>
          <a:ext cx="6019800" cy="1094509"/>
        </p:xfrm>
        <a:graphic>
          <a:graphicData uri="http://schemas.openxmlformats.org/presentationml/2006/ole">
            <p:oleObj spid="_x0000_s9229" name="Bitmap Image" r:id="rId9" imgW="3029373" imgH="552527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82393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Alternate-Form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22252" y="1806592"/>
            <a:ext cx="80010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Concerned with the question: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Are two, supposedly </a:t>
            </a:r>
            <a:r>
              <a:rPr lang="en-US" sz="2800" i="1" dirty="0" smtClean="0">
                <a:solidFill>
                  <a:srgbClr val="984807"/>
                </a:solidFill>
                <a:latin typeface="Arial"/>
                <a:cs typeface="Arial"/>
              </a:rPr>
              <a:t>equivalent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, forms of an assessment in fact actually equivalent?</a:t>
            </a: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The two forms do not have to yield </a:t>
            </a:r>
            <a:r>
              <a:rPr lang="en-US" sz="2800" i="1" dirty="0" smtClean="0">
                <a:solidFill>
                  <a:srgbClr val="984807"/>
                </a:solidFill>
                <a:latin typeface="Arial"/>
                <a:cs typeface="Arial"/>
              </a:rPr>
              <a:t>identical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scores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The correlation between two or more forms of the assessment should be reasonably substantial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787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Determining Alternative-Form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22252" y="1925644"/>
            <a:ext cx="8001000" cy="3886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Administer two forms of the assessment to the same individuals and correlate the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results</a:t>
            </a:r>
          </a:p>
          <a:p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Determine the extent to which the same students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    are </a:t>
            </a:r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classified the same way by the two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forms</a:t>
            </a:r>
          </a:p>
          <a:p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Alternate-form reliability is established by evidence,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not </a:t>
            </a:r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by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proclamation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136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Reliability is Essential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99600" y="2105982"/>
            <a:ext cx="8001000" cy="388620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Tests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must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reliable to be valid – but can be reliable and still not be valid</a:t>
            </a:r>
          </a:p>
        </p:txBody>
      </p:sp>
    </p:spTree>
    <p:extLst>
      <p:ext uri="{BB962C8B-B14F-4D97-AF65-F5344CB8AC3E}">
        <p14:creationId xmlns:p14="http://schemas.microsoft.com/office/powerpoint/2010/main" xmlns="" val="1534005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5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Internal Consistency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2330" y="1747066"/>
            <a:ext cx="8001000" cy="404689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5100" dirty="0">
                <a:solidFill>
                  <a:srgbClr val="984807"/>
                </a:solidFill>
                <a:latin typeface="Arial"/>
                <a:cs typeface="Arial"/>
              </a:rPr>
              <a:t>Concerned </a:t>
            </a:r>
            <a:r>
              <a:rPr lang="en-US" sz="5100" dirty="0" smtClean="0">
                <a:solidFill>
                  <a:srgbClr val="984807"/>
                </a:solidFill>
                <a:latin typeface="Arial"/>
                <a:cs typeface="Arial"/>
              </a:rPr>
              <a:t>with:</a:t>
            </a:r>
          </a:p>
          <a:p>
            <a:pPr marL="0" indent="0">
              <a:lnSpc>
                <a:spcPct val="130000"/>
              </a:lnSpc>
              <a:buNone/>
            </a:pPr>
            <a:endParaRPr lang="en-US" sz="51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4400" dirty="0" smtClean="0">
                <a:solidFill>
                  <a:srgbClr val="984807"/>
                </a:solidFill>
                <a:latin typeface="Arial"/>
                <a:cs typeface="Arial"/>
              </a:rPr>
              <a:t>Extent to </a:t>
            </a:r>
            <a:r>
              <a:rPr lang="en-US" sz="4400" dirty="0">
                <a:solidFill>
                  <a:srgbClr val="984807"/>
                </a:solidFill>
                <a:latin typeface="Arial"/>
                <a:cs typeface="Arial"/>
              </a:rPr>
              <a:t>which the test items of an assessment </a:t>
            </a:r>
            <a:r>
              <a:rPr lang="en-US" sz="4400" dirty="0" smtClean="0">
                <a:solidFill>
                  <a:srgbClr val="984807"/>
                </a:solidFill>
                <a:latin typeface="Arial"/>
                <a:cs typeface="Arial"/>
              </a:rPr>
              <a:t>                 function consistently</a:t>
            </a:r>
          </a:p>
          <a:p>
            <a:pPr>
              <a:lnSpc>
                <a:spcPct val="130000"/>
              </a:lnSpc>
            </a:pPr>
            <a:endParaRPr lang="en-US" sz="4400" dirty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4400" dirty="0" smtClean="0">
                <a:solidFill>
                  <a:srgbClr val="984807"/>
                </a:solidFill>
                <a:latin typeface="Arial"/>
                <a:cs typeface="Arial"/>
              </a:rPr>
              <a:t>Extent items </a:t>
            </a:r>
            <a:r>
              <a:rPr lang="en-US" sz="4400" dirty="0">
                <a:solidFill>
                  <a:srgbClr val="984807"/>
                </a:solidFill>
                <a:latin typeface="Arial"/>
                <a:cs typeface="Arial"/>
              </a:rPr>
              <a:t>in an assessment measure a single </a:t>
            </a:r>
            <a:r>
              <a:rPr lang="en-US" sz="4400" dirty="0" smtClean="0">
                <a:solidFill>
                  <a:srgbClr val="984807"/>
                </a:solidFill>
                <a:latin typeface="Arial"/>
                <a:cs typeface="Arial"/>
              </a:rPr>
              <a:t>attribute</a:t>
            </a:r>
          </a:p>
          <a:p>
            <a:pPr>
              <a:lnSpc>
                <a:spcPct val="130000"/>
              </a:lnSpc>
            </a:pPr>
            <a:endParaRPr lang="en-US" sz="44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1">
              <a:lnSpc>
                <a:spcPct val="130000"/>
              </a:lnSpc>
            </a:pPr>
            <a:r>
              <a:rPr lang="en-US" sz="3300" dirty="0">
                <a:solidFill>
                  <a:srgbClr val="984807"/>
                </a:solidFill>
                <a:latin typeface="Arial"/>
                <a:cs typeface="Arial"/>
              </a:rPr>
              <a:t>For example, consider a math problem-solving test. To what extent does reading comprehension pay a role? What is </a:t>
            </a:r>
            <a:r>
              <a:rPr lang="en-US" sz="3300" dirty="0" smtClean="0">
                <a:solidFill>
                  <a:srgbClr val="984807"/>
                </a:solidFill>
                <a:latin typeface="Arial"/>
                <a:cs typeface="Arial"/>
              </a:rPr>
              <a:t>actually </a:t>
            </a:r>
            <a:r>
              <a:rPr lang="en-US" sz="3300" dirty="0">
                <a:solidFill>
                  <a:srgbClr val="984807"/>
                </a:solidFill>
                <a:latin typeface="Arial"/>
                <a:cs typeface="Arial"/>
              </a:rPr>
              <a:t>being measured? 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45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2432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Formulae for Computing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Internal Consistency (Terminology)</a:t>
            </a: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22252" y="1861612"/>
            <a:ext cx="8001000" cy="3886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984807"/>
                </a:solidFill>
                <a:latin typeface="Arial"/>
                <a:cs typeface="Arial"/>
              </a:rPr>
              <a:t>Kuder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-Richardson (K-F Formula) = used for right/wrong answers such as multiple choice</a:t>
            </a:r>
          </a:p>
          <a:p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solidFill>
                  <a:srgbClr val="984807"/>
                </a:solidFill>
                <a:latin typeface="Arial"/>
                <a:cs typeface="Arial"/>
              </a:rPr>
              <a:t>Cronbach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Coefficient Alpha – for items in which students are given points such as essay questions</a:t>
            </a:r>
          </a:p>
          <a:p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Dichotomous items = right/wrong</a:t>
            </a:r>
          </a:p>
          <a:p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solidFill>
                  <a:srgbClr val="984807"/>
                </a:solidFill>
                <a:latin typeface="Arial"/>
                <a:cs typeface="Arial"/>
              </a:rPr>
              <a:t>Polytomous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= multiples responses/scores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71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440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Common is the </a:t>
            </a:r>
          </a:p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Kuder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-Richardson or K-R Formula</a:t>
            </a: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60198" y="2133600"/>
            <a:ext cx="8001000" cy="3886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The closer the K-R value is to 1.00 the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higher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the </a:t>
            </a:r>
            <a:endParaRPr lang="en-US" sz="24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internal reliability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64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57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Three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86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295400" y="25146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2302674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886200" y="2537547"/>
            <a:ext cx="4724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 time now to participate in Activity Three to answer the essential 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are the three      types of reliability?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161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 of Reliability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640632" y="1702995"/>
            <a:ext cx="8229600" cy="414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Reliability is the consistency, stability, accuracy,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   		    and precision </a:t>
            </a: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of the scores that a test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yields </a:t>
            </a:r>
          </a:p>
          <a:p>
            <a:pPr marL="457200" lvl="0" indent="-4572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0" indent="-4572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Validity refers to what inferences can be made about 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        the </a:t>
            </a: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test’s results. A test can have high reliability but not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  have </a:t>
            </a: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validity. However a test cannot have validity unless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      it </a:t>
            </a: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is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reliable </a:t>
            </a:r>
          </a:p>
          <a:p>
            <a:pPr marL="457200" lvl="0" indent="-4572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0" indent="-457200" algn="l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Reliability depends upon correlational analyses. These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     are </a:t>
            </a:r>
            <a:r>
              <a:rPr lang="en-US" sz="2800" dirty="0">
                <a:solidFill>
                  <a:srgbClr val="984807"/>
                </a:solidFill>
                <a:latin typeface="Arial"/>
                <a:cs typeface="Arial"/>
              </a:rPr>
              <a:t>score consistency and classification </a:t>
            </a:r>
            <a:r>
              <a:rPr lang="en-US" sz="2800" dirty="0" smtClean="0">
                <a:solidFill>
                  <a:srgbClr val="984807"/>
                </a:solidFill>
                <a:latin typeface="Arial"/>
                <a:cs typeface="Arial"/>
              </a:rPr>
              <a:t>consistency </a:t>
            </a:r>
          </a:p>
          <a:p>
            <a:pPr marL="457200" lvl="0" indent="-457200" algn="l">
              <a:spcAft>
                <a:spcPts val="600"/>
              </a:spcAft>
              <a:buFont typeface="Arial"/>
              <a:buChar char="•"/>
            </a:pPr>
            <a:endParaRPr lang="en-US" sz="2800" dirty="0">
              <a:solidFill>
                <a:srgbClr val="98480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8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314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 of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93298" y="1716359"/>
            <a:ext cx="8001000" cy="4115324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There are three different types of reliability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spcAft>
                <a:spcPts val="600"/>
              </a:spcAft>
            </a:pPr>
            <a:endParaRPr lang="en-US" sz="24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400" b="1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Stability</a:t>
            </a: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 reliability is the consistency of results between two time-separated 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tests</a:t>
            </a:r>
          </a:p>
          <a:p>
            <a:pPr lvl="0">
              <a:spcAft>
                <a:spcPts val="600"/>
              </a:spcAft>
            </a:pPr>
            <a:endParaRPr lang="en-US" sz="24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400" b="1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Alternate form </a:t>
            </a: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reliability is the consistency of results between two different forms of a 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test</a:t>
            </a:r>
          </a:p>
          <a:p>
            <a:pPr lvl="0">
              <a:spcAft>
                <a:spcPts val="600"/>
              </a:spcAft>
            </a:pPr>
            <a:endParaRPr lang="en-US" sz="24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2400" b="1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Internal consistency </a:t>
            </a: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reliability is the consistency in the way a test’s items 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function</a:t>
            </a:r>
            <a:endParaRPr lang="en-US" sz="24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44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314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Review of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93298" y="1716359"/>
            <a:ext cx="8001000" cy="4115324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Standard deviation of test scores is a statistical indicator of how spread out a set of test scores 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is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Standard error of measurement or S E M is an estimate of the consistency of a student’s score if the student had retaken the same test over and over 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again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rgbClr val="984807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If the standard error of measurement for a test is small this is a good thing. And the standard error of measurement is smaller when the standard deviation of the test scores is small and the reliability coefficient is </a:t>
            </a:r>
            <a:r>
              <a:rPr lang="en-US" sz="2400" dirty="0" smtClean="0">
                <a:solidFill>
                  <a:srgbClr val="984807"/>
                </a:solidFill>
                <a:latin typeface="Arial" pitchFamily="34" charset="0"/>
                <a:cs typeface="Arial" pitchFamily="34" charset="0"/>
              </a:rPr>
              <a:t>large</a:t>
            </a: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30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314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Improving Classroom Tests’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93298" y="1716359"/>
            <a:ext cx="8001000" cy="4115324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Always remember to encourage students to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      perform </a:t>
            </a:r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their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best</a:t>
            </a:r>
          </a:p>
          <a:p>
            <a:pPr lvl="0"/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Match </a:t>
            </a:r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the assessment difficulty to the students’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    ability levels </a:t>
            </a:r>
          </a:p>
          <a:p>
            <a:pPr lvl="0"/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Have scoring criteria that are available and well understood by students before they start an assignment or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assessment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612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314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Improving Classroom Tests’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93298" y="1855253"/>
            <a:ext cx="8001000" cy="4115324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Allow enough time to complete the 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assessment</a:t>
            </a:r>
          </a:p>
          <a:p>
            <a:pPr lvl="0"/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For objective assessments like multiple choice tests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:</a:t>
            </a:r>
          </a:p>
          <a:p>
            <a:pPr lvl="0"/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984807"/>
                </a:solidFill>
                <a:latin typeface="Arial"/>
                <a:cs typeface="Arial"/>
              </a:rPr>
              <a:t>Have enough </a:t>
            </a:r>
            <a:r>
              <a:rPr lang="en-US" sz="2000" dirty="0" smtClean="0">
                <a:solidFill>
                  <a:srgbClr val="984807"/>
                </a:solidFill>
                <a:latin typeface="Arial"/>
                <a:cs typeface="Arial"/>
              </a:rPr>
              <a:t>items - longer </a:t>
            </a:r>
            <a:r>
              <a:rPr lang="en-US" sz="2000" dirty="0">
                <a:solidFill>
                  <a:srgbClr val="984807"/>
                </a:solidFill>
                <a:latin typeface="Arial"/>
                <a:cs typeface="Arial"/>
              </a:rPr>
              <a:t>tests are more reliable than shorter </a:t>
            </a:r>
            <a:r>
              <a:rPr lang="en-US" sz="2000" dirty="0" smtClean="0">
                <a:solidFill>
                  <a:srgbClr val="984807"/>
                </a:solidFill>
                <a:latin typeface="Arial"/>
                <a:cs typeface="Arial"/>
              </a:rPr>
              <a:t>tests</a:t>
            </a:r>
            <a:endParaRPr lang="en-US" sz="20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46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7314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Improving Classroom Tests’ Reliability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93298" y="2004068"/>
            <a:ext cx="8001000" cy="4115324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984807"/>
                </a:solidFill>
                <a:latin typeface="Arial"/>
                <a:cs typeface="Arial"/>
              </a:rPr>
              <a:t>For papers, essays, and projects</a:t>
            </a:r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:</a:t>
            </a:r>
          </a:p>
          <a:p>
            <a:pPr lvl="0"/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984807"/>
                </a:solidFill>
                <a:latin typeface="Arial"/>
                <a:cs typeface="Arial"/>
              </a:rPr>
              <a:t>Have clear directions for all </a:t>
            </a:r>
            <a:r>
              <a:rPr lang="en-US" sz="2000" dirty="0" smtClean="0">
                <a:solidFill>
                  <a:srgbClr val="984807"/>
                </a:solidFill>
                <a:latin typeface="Arial"/>
                <a:cs typeface="Arial"/>
              </a:rPr>
              <a:t>students</a:t>
            </a:r>
          </a:p>
          <a:p>
            <a:pPr lvl="1"/>
            <a:endParaRPr lang="en-US" sz="20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984807"/>
                </a:solidFill>
                <a:latin typeface="Arial"/>
                <a:cs typeface="Arial"/>
              </a:rPr>
              <a:t>Have a systematic scoring procedure that the students </a:t>
            </a:r>
            <a:r>
              <a:rPr lang="en-US" sz="2000" dirty="0" smtClean="0">
                <a:solidFill>
                  <a:srgbClr val="984807"/>
                </a:solidFill>
                <a:latin typeface="Arial"/>
                <a:cs typeface="Arial"/>
              </a:rPr>
              <a:t>        are </a:t>
            </a:r>
            <a:r>
              <a:rPr lang="en-US" sz="2000" dirty="0">
                <a:solidFill>
                  <a:srgbClr val="984807"/>
                </a:solidFill>
                <a:latin typeface="Arial"/>
                <a:cs typeface="Arial"/>
              </a:rPr>
              <a:t>familiar </a:t>
            </a:r>
            <a:r>
              <a:rPr lang="en-US" sz="2000" dirty="0" smtClean="0">
                <a:solidFill>
                  <a:srgbClr val="984807"/>
                </a:solidFill>
                <a:latin typeface="Arial"/>
                <a:cs typeface="Arial"/>
              </a:rPr>
              <a:t>with</a:t>
            </a:r>
          </a:p>
          <a:p>
            <a:pPr lvl="1"/>
            <a:endParaRPr lang="en-US" sz="2000" dirty="0">
              <a:solidFill>
                <a:srgbClr val="984807"/>
              </a:solidFill>
              <a:latin typeface="Arial"/>
              <a:cs typeface="Arial"/>
            </a:endParaRPr>
          </a:p>
          <a:p>
            <a:pPr lvl="1"/>
            <a:r>
              <a:rPr lang="en-US" sz="2000" dirty="0">
                <a:solidFill>
                  <a:srgbClr val="984807"/>
                </a:solidFill>
                <a:latin typeface="Arial"/>
                <a:cs typeface="Arial"/>
              </a:rPr>
              <a:t>Have multiple markers (scorers) when </a:t>
            </a:r>
            <a:r>
              <a:rPr lang="en-US" sz="2000" dirty="0" smtClean="0">
                <a:solidFill>
                  <a:srgbClr val="984807"/>
                </a:solidFill>
                <a:latin typeface="Arial"/>
                <a:cs typeface="Arial"/>
              </a:rPr>
              <a:t>possible</a:t>
            </a:r>
            <a:endParaRPr lang="en-US" sz="2000" dirty="0">
              <a:solidFill>
                <a:srgbClr val="984807"/>
              </a:solidFill>
              <a:latin typeface="Arial"/>
              <a:cs typeface="Arial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en-US" sz="2000" dirty="0" smtClean="0">
              <a:solidFill>
                <a:srgbClr val="984807"/>
              </a:solidFill>
              <a:latin typeface="Arial"/>
              <a:cs typeface="Arial"/>
            </a:endParaRPr>
          </a:p>
          <a:p>
            <a:pPr lvl="0"/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62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Reliability Represents Consistency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229600" y="2135985"/>
            <a:ext cx="8001000" cy="388620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 reliability represents the consistency of test measurement. Unreliable tests can’t be trusted.</a:t>
            </a:r>
          </a:p>
        </p:txBody>
      </p:sp>
    </p:spTree>
    <p:extLst>
      <p:ext uri="{BB962C8B-B14F-4D97-AF65-F5344CB8AC3E}">
        <p14:creationId xmlns:p14="http://schemas.microsoft.com/office/powerpoint/2010/main" xmlns="" val="3529177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457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Four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286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295400" y="25146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2302674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ontent Placeholder 8"/>
          <p:cNvSpPr txBox="1">
            <a:spLocks/>
          </p:cNvSpPr>
          <p:nvPr/>
        </p:nvSpPr>
        <p:spPr>
          <a:xfrm>
            <a:off x="3886200" y="2398653"/>
            <a:ext cx="4724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 time now to participate in Activity Four to answer the essential question: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can teachers increase their classroom tests’ reliability?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60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cs typeface="Arial"/>
              </a:rPr>
              <a:t>Tests - Reliable / Results - Valid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989600" y="2115983"/>
            <a:ext cx="8001000" cy="38862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 of a test are valid or invalid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test itself is either reliable or unreliable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test must be both reliable and valid to be useful</a:t>
            </a:r>
          </a:p>
          <a:p>
            <a:pPr lvl="0"/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30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What is Reliability?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99600" y="2135985"/>
            <a:ext cx="8001000" cy="388620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Reliability is the consistency, stability, accuracy,           and precision of the scores that a test yields </a:t>
            </a:r>
          </a:p>
        </p:txBody>
      </p:sp>
    </p:spTree>
    <p:extLst>
      <p:ext uri="{BB962C8B-B14F-4D97-AF65-F5344CB8AC3E}">
        <p14:creationId xmlns:p14="http://schemas.microsoft.com/office/powerpoint/2010/main" xmlns="" val="371559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5147876"/>
              </p:ext>
            </p:extLst>
          </p:nvPr>
        </p:nvGraphicFramePr>
        <p:xfrm>
          <a:off x="0" y="220022"/>
          <a:ext cx="9144000" cy="6865034"/>
        </p:xfrm>
        <a:graphic>
          <a:graphicData uri="http://schemas.openxmlformats.org/presentationml/2006/ole">
            <p:oleObj spid="_x0000_s1043" name="Slide" r:id="rId4" imgW="4570378" imgH="3427646" progId="PowerPoint.Slide.12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Three Varieties of Reliability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81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1855642"/>
              </p:ext>
            </p:extLst>
          </p:nvPr>
        </p:nvGraphicFramePr>
        <p:xfrm>
          <a:off x="240000" y="160016"/>
          <a:ext cx="8686800" cy="6521782"/>
        </p:xfrm>
        <a:graphic>
          <a:graphicData uri="http://schemas.openxmlformats.org/presentationml/2006/ole">
            <p:oleObj spid="_x0000_s2066" name="Slide" r:id="rId4" imgW="4570378" imgH="3427646" progId="PowerPoint.Slide.12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Reliability Depends on Correlational Analyses</a:t>
            </a:r>
            <a:endParaRPr lang="en-US" sz="32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66770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0829365"/>
              </p:ext>
            </p:extLst>
          </p:nvPr>
        </p:nvGraphicFramePr>
        <p:xfrm>
          <a:off x="350011" y="206538"/>
          <a:ext cx="8346789" cy="6252596"/>
        </p:xfrm>
        <a:graphic>
          <a:graphicData uri="http://schemas.openxmlformats.org/presentationml/2006/ole">
            <p:oleObj spid="_x0000_s3090" name="Slide" r:id="rId4" imgW="4142277" imgH="3107598" progId="PowerPoint.Slide.12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7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984807"/>
                </a:solidFill>
                <a:latin typeface="Arial"/>
                <a:ea typeface="Times New Roman"/>
                <a:cs typeface="Arial"/>
              </a:rPr>
              <a:t>Correlation-Coefficients</a:t>
            </a:r>
            <a:endParaRPr lang="en-US" sz="36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03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1841</Words>
  <Application>Microsoft Office PowerPoint</Application>
  <PresentationFormat>On-screen Show (4:3)</PresentationFormat>
  <Paragraphs>455</Paragraphs>
  <Slides>40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Office Theme</vt:lpstr>
      <vt:lpstr>Slide</vt:lpstr>
      <vt:lpstr>Bitmap Image</vt:lpstr>
      <vt:lpstr>Reliability for Teachers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Classification Consistency Reliability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Stability Reliability  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Review of Reliability  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Reliability for Teachers</dc:title>
  <dc:creator>Katlyn Wyatt</dc:creator>
  <cp:lastModifiedBy>barbnew</cp:lastModifiedBy>
  <cp:revision>24</cp:revision>
  <cp:lastPrinted>2012-05-08T20:10:39Z</cp:lastPrinted>
  <dcterms:created xsi:type="dcterms:W3CDTF">2012-05-07T18:03:17Z</dcterms:created>
  <dcterms:modified xsi:type="dcterms:W3CDTF">2012-06-12T21:56:11Z</dcterms:modified>
</cp:coreProperties>
</file>