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notesMasterIdLst>
    <p:notesMasterId r:id="rId28"/>
  </p:notesMasterIdLst>
  <p:sldIdLst>
    <p:sldId id="256" r:id="rId2"/>
    <p:sldId id="261" r:id="rId3"/>
    <p:sldId id="301" r:id="rId4"/>
    <p:sldId id="262" r:id="rId5"/>
    <p:sldId id="303" r:id="rId6"/>
    <p:sldId id="305" r:id="rId7"/>
    <p:sldId id="263" r:id="rId8"/>
    <p:sldId id="258" r:id="rId9"/>
    <p:sldId id="307" r:id="rId10"/>
    <p:sldId id="309" r:id="rId11"/>
    <p:sldId id="311" r:id="rId12"/>
    <p:sldId id="295" r:id="rId13"/>
    <p:sldId id="265" r:id="rId14"/>
    <p:sldId id="259" r:id="rId15"/>
    <p:sldId id="271" r:id="rId16"/>
    <p:sldId id="268" r:id="rId17"/>
    <p:sldId id="272" r:id="rId18"/>
    <p:sldId id="297" r:id="rId19"/>
    <p:sldId id="278" r:id="rId20"/>
    <p:sldId id="281" r:id="rId21"/>
    <p:sldId id="283" r:id="rId22"/>
    <p:sldId id="293" r:id="rId23"/>
    <p:sldId id="286" r:id="rId24"/>
    <p:sldId id="288" r:id="rId25"/>
    <p:sldId id="291" r:id="rId26"/>
    <p:sldId id="29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29" autoAdjust="0"/>
  </p:normalViewPr>
  <p:slideViewPr>
    <p:cSldViewPr>
      <p:cViewPr varScale="1">
        <p:scale>
          <a:sx n="70" d="100"/>
          <a:sy n="70" d="100"/>
        </p:scale>
        <p:origin x="-11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76591-6575-424A-BFB8-9702B10C7BBB}" type="datetimeFigureOut">
              <a:rPr lang="en-US" smtClean="0"/>
              <a:t>10/31/2013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77D92-2CC5-4B2C-930E-9D3A93E3CFA0}" type="slidenum">
              <a:rPr lang="en-US" smtClean="0"/>
              <a:t>‹#›</a:t>
            </a:fld>
            <a:endParaRPr lang="en-US"/>
          </a:p>
        </p:txBody>
      </p:sp>
    </p:spTree>
    <p:extLst>
      <p:ext uri="{BB962C8B-B14F-4D97-AF65-F5344CB8AC3E}">
        <p14:creationId xmlns:p14="http://schemas.microsoft.com/office/powerpoint/2010/main" val="2246578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1DA741-53A7-4A15-A0C2-44BCBAB93FAB}"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82C9AC5-7123-4D42-AE15-EDF9E22E28F9}" type="slidenum">
              <a:rPr lang="en-GB"/>
              <a:pPr/>
              <a:t>17</a:t>
            </a:fld>
            <a:endParaRPr lang="en-GB"/>
          </a:p>
        </p:txBody>
      </p:sp>
      <p:sp>
        <p:nvSpPr>
          <p:cNvPr id="2457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685512" y="4343231"/>
            <a:ext cx="5486976" cy="40377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C0A2A1-0985-44F3-BDA3-D128B891D105}" type="slidenum">
              <a:rPr lang="en-US"/>
              <a:pPr/>
              <a:t>24</a:t>
            </a:fld>
            <a:endParaRPr lang="en-US"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42DA6D-7E2B-44DD-AA22-0408D81365B9}" type="slidenum">
              <a:rPr lang="en-US"/>
              <a:pPr/>
              <a:t>25</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9E987A7F-F1E6-48D8-84D8-009BDB22AC5D}" type="datetimeFigureOut">
              <a:rPr lang="en-US" smtClean="0"/>
              <a:t>10/31/2013</a:t>
            </a:fld>
            <a:endParaRPr lang="en-US"/>
          </a:p>
        </p:txBody>
      </p:sp>
      <p:sp>
        <p:nvSpPr>
          <p:cNvPr id="20" name="Slide Number Placeholder 19"/>
          <p:cNvSpPr>
            <a:spLocks noGrp="1"/>
          </p:cNvSpPr>
          <p:nvPr>
            <p:ph type="sldNum" sz="quarter" idx="11"/>
          </p:nvPr>
        </p:nvSpPr>
        <p:spPr>
          <a:xfrm>
            <a:off x="7924800" y="6610350"/>
            <a:ext cx="1198880" cy="228600"/>
          </a:xfrm>
        </p:spPr>
        <p:txBody>
          <a:bodyPr/>
          <a:lstStyle/>
          <a:p>
            <a:fld id="{4E58D886-9E24-4BD3-90DA-D69C7D5E2112}" type="slidenum">
              <a:rPr lang="en-US" smtClean="0"/>
              <a:t>‹#›</a:t>
            </a:fld>
            <a:endParaRPr lang="en-US"/>
          </a:p>
        </p:txBody>
      </p:sp>
      <p:sp>
        <p:nvSpPr>
          <p:cNvPr id="21" name="Footer Placeholder 20"/>
          <p:cNvSpPr>
            <a:spLocks noGrp="1"/>
          </p:cNvSpPr>
          <p:nvPr>
            <p:ph type="ftr" sz="quarter" idx="12"/>
          </p:nvPr>
        </p:nvSpPr>
        <p:spPr>
          <a:xfrm>
            <a:off x="457200" y="6611112"/>
            <a:ext cx="5600700" cy="22860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9E987A7F-F1E6-48D8-84D8-009BDB22AC5D}" type="datetimeFigureOut">
              <a:rPr lang="en-US" smtClean="0"/>
              <a:t>10/31/2013</a:t>
            </a:fld>
            <a:endParaRPr lang="en-US"/>
          </a:p>
        </p:txBody>
      </p:sp>
      <p:sp>
        <p:nvSpPr>
          <p:cNvPr id="23" name="Slide Number Placeholder 22"/>
          <p:cNvSpPr>
            <a:spLocks noGrp="1"/>
          </p:cNvSpPr>
          <p:nvPr>
            <p:ph type="sldNum" sz="quarter" idx="11"/>
          </p:nvPr>
        </p:nvSpPr>
        <p:spPr/>
        <p:txBody>
          <a:bodyPr/>
          <a:lstStyle/>
          <a:p>
            <a:fld id="{4E58D886-9E24-4BD3-90DA-D69C7D5E2112}"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9E987A7F-F1E6-48D8-84D8-009BDB22AC5D}" type="datetimeFigureOut">
              <a:rPr lang="en-US" smtClean="0"/>
              <a:t>10/31/2013</a:t>
            </a:fld>
            <a:endParaRPr lang="en-US"/>
          </a:p>
        </p:txBody>
      </p:sp>
      <p:sp>
        <p:nvSpPr>
          <p:cNvPr id="23" name="Slide Number Placeholder 22"/>
          <p:cNvSpPr>
            <a:spLocks noGrp="1"/>
          </p:cNvSpPr>
          <p:nvPr>
            <p:ph type="sldNum" sz="quarter" idx="11"/>
          </p:nvPr>
        </p:nvSpPr>
        <p:spPr/>
        <p:txBody>
          <a:bodyPr/>
          <a:lstStyle/>
          <a:p>
            <a:fld id="{4E58D886-9E24-4BD3-90DA-D69C7D5E2112}"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188913"/>
            <a:ext cx="7077075" cy="10668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828800" y="1593850"/>
            <a:ext cx="7077075" cy="5075238"/>
          </a:xfrm>
        </p:spPr>
        <p:txBody>
          <a:bodyPr/>
          <a:lstStyle/>
          <a:p>
            <a:pPr lvl="0"/>
            <a:endParaRPr lang="en-US" noProof="0" dirty="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2861C622-6EA2-4628-8689-8B613E9906E2}" type="slidenum">
              <a:rPr lang="en-US" altLang="en-US"/>
              <a:pPr>
                <a:defRPr/>
              </a:pPr>
              <a:t>‹#›</a:t>
            </a:fld>
            <a:endParaRPr lang="en-US" altLang="en-US" dirty="0"/>
          </a:p>
        </p:txBody>
      </p:sp>
    </p:spTree>
    <p:extLst>
      <p:ext uri="{BB962C8B-B14F-4D97-AF65-F5344CB8AC3E}">
        <p14:creationId xmlns:p14="http://schemas.microsoft.com/office/powerpoint/2010/main" val="16574543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219200"/>
            <a:ext cx="7086600" cy="1447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2819400"/>
            <a:ext cx="7086600" cy="3352800"/>
          </a:xfrm>
        </p:spPr>
        <p:txBody>
          <a:bodyPr/>
          <a:lstStyle/>
          <a:p>
            <a:pPr lvl="0"/>
            <a:endParaRPr lang="en-US" noProof="0" smtClean="0"/>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656387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9E987A7F-F1E6-48D8-84D8-009BDB22AC5D}" type="datetimeFigureOut">
              <a:rPr lang="en-US" smtClean="0"/>
              <a:t>10/31/2013</a:t>
            </a:fld>
            <a:endParaRPr lang="en-US"/>
          </a:p>
        </p:txBody>
      </p:sp>
      <p:sp>
        <p:nvSpPr>
          <p:cNvPr id="18" name="Slide Number Placeholder 17"/>
          <p:cNvSpPr>
            <a:spLocks noGrp="1"/>
          </p:cNvSpPr>
          <p:nvPr>
            <p:ph type="sldNum" sz="quarter" idx="11"/>
          </p:nvPr>
        </p:nvSpPr>
        <p:spPr/>
        <p:txBody>
          <a:bodyPr/>
          <a:lstStyle/>
          <a:p>
            <a:fld id="{4E58D886-9E24-4BD3-90DA-D69C7D5E2112}" type="slidenum">
              <a:rPr lang="en-US" smtClean="0"/>
              <a:t>‹#›</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9E987A7F-F1E6-48D8-84D8-009BDB22AC5D}" type="datetimeFigureOut">
              <a:rPr lang="en-US" smtClean="0"/>
              <a:t>10/31/2013</a:t>
            </a:fld>
            <a:endParaRPr lang="en-US"/>
          </a:p>
        </p:txBody>
      </p:sp>
      <p:sp>
        <p:nvSpPr>
          <p:cNvPr id="25" name="Slide Number Placeholder 24"/>
          <p:cNvSpPr>
            <a:spLocks noGrp="1"/>
          </p:cNvSpPr>
          <p:nvPr>
            <p:ph type="sldNum" sz="quarter" idx="11"/>
          </p:nvPr>
        </p:nvSpPr>
        <p:spPr>
          <a:xfrm>
            <a:off x="8742680" y="6610350"/>
            <a:ext cx="381000" cy="246888"/>
          </a:xfrm>
        </p:spPr>
        <p:txBody>
          <a:bodyPr/>
          <a:lstStyle/>
          <a:p>
            <a:fld id="{4E58D886-9E24-4BD3-90DA-D69C7D5E2112}" type="slidenum">
              <a:rPr lang="en-US" smtClean="0"/>
              <a:t>‹#›</a:t>
            </a:fld>
            <a:endParaRPr lang="en-US"/>
          </a:p>
        </p:txBody>
      </p:sp>
      <p:sp>
        <p:nvSpPr>
          <p:cNvPr id="26" name="Footer Placeholder 25"/>
          <p:cNvSpPr>
            <a:spLocks noGrp="1"/>
          </p:cNvSpPr>
          <p:nvPr>
            <p:ph type="ftr" sz="quarter" idx="12"/>
          </p:nvPr>
        </p:nvSpPr>
        <p:spPr>
          <a:xfrm>
            <a:off x="1524000" y="6610350"/>
            <a:ext cx="5562600" cy="247650"/>
          </a:xfrm>
        </p:spPr>
        <p:txBody>
          <a:bodyPr/>
          <a:lstStyle/>
          <a:p>
            <a:endParaRPr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9E987A7F-F1E6-48D8-84D8-009BDB22AC5D}" type="datetimeFigureOut">
              <a:rPr lang="en-US" smtClean="0"/>
              <a:t>10/31/2013</a:t>
            </a:fld>
            <a:endParaRPr lang="en-US"/>
          </a:p>
        </p:txBody>
      </p:sp>
      <p:sp>
        <p:nvSpPr>
          <p:cNvPr id="21" name="Slide Number Placeholder 20"/>
          <p:cNvSpPr>
            <a:spLocks noGrp="1"/>
          </p:cNvSpPr>
          <p:nvPr>
            <p:ph type="sldNum" sz="quarter" idx="16"/>
          </p:nvPr>
        </p:nvSpPr>
        <p:spPr/>
        <p:txBody>
          <a:bodyPr/>
          <a:lstStyle/>
          <a:p>
            <a:fld id="{4E58D886-9E24-4BD3-90DA-D69C7D5E2112}"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9E987A7F-F1E6-48D8-84D8-009BDB22AC5D}" type="datetimeFigureOut">
              <a:rPr lang="en-US" smtClean="0"/>
              <a:t>10/31/2013</a:t>
            </a:fld>
            <a:endParaRPr lang="en-US"/>
          </a:p>
        </p:txBody>
      </p:sp>
      <p:sp>
        <p:nvSpPr>
          <p:cNvPr id="24" name="Slide Number Placeholder 23"/>
          <p:cNvSpPr>
            <a:spLocks noGrp="1"/>
          </p:cNvSpPr>
          <p:nvPr>
            <p:ph type="sldNum" sz="quarter" idx="17"/>
          </p:nvPr>
        </p:nvSpPr>
        <p:spPr/>
        <p:txBody>
          <a:bodyPr/>
          <a:lstStyle/>
          <a:p>
            <a:fld id="{4E58D886-9E24-4BD3-90DA-D69C7D5E2112}" type="slidenum">
              <a:rPr lang="en-US" smtClean="0"/>
              <a:t>‹#›</a:t>
            </a:fld>
            <a:endParaRPr lang="en-US"/>
          </a:p>
        </p:txBody>
      </p:sp>
      <p:sp>
        <p:nvSpPr>
          <p:cNvPr id="25" name="Footer Placeholder 24"/>
          <p:cNvSpPr>
            <a:spLocks noGrp="1"/>
          </p:cNvSpPr>
          <p:nvPr>
            <p:ph type="ftr" sz="quarter" idx="18"/>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9E987A7F-F1E6-48D8-84D8-009BDB22AC5D}" type="datetimeFigureOut">
              <a:rPr lang="en-US" smtClean="0"/>
              <a:t>10/31/2013</a:t>
            </a:fld>
            <a:endParaRPr lang="en-US"/>
          </a:p>
        </p:txBody>
      </p:sp>
      <p:sp>
        <p:nvSpPr>
          <p:cNvPr id="17" name="Slide Number Placeholder 16"/>
          <p:cNvSpPr>
            <a:spLocks noGrp="1"/>
          </p:cNvSpPr>
          <p:nvPr>
            <p:ph type="sldNum" sz="quarter" idx="11"/>
          </p:nvPr>
        </p:nvSpPr>
        <p:spPr/>
        <p:txBody>
          <a:bodyPr/>
          <a:lstStyle/>
          <a:p>
            <a:fld id="{4E58D886-9E24-4BD3-90DA-D69C7D5E2112}"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9E987A7F-F1E6-48D8-84D8-009BDB22AC5D}" type="datetimeFigureOut">
              <a:rPr lang="en-US" smtClean="0"/>
              <a:t>10/31/2013</a:t>
            </a:fld>
            <a:endParaRPr lang="en-US"/>
          </a:p>
        </p:txBody>
      </p:sp>
      <p:sp>
        <p:nvSpPr>
          <p:cNvPr id="14" name="Slide Number Placeholder 13"/>
          <p:cNvSpPr>
            <a:spLocks noGrp="1"/>
          </p:cNvSpPr>
          <p:nvPr>
            <p:ph type="sldNum" sz="quarter" idx="11"/>
          </p:nvPr>
        </p:nvSpPr>
        <p:spPr/>
        <p:txBody>
          <a:bodyPr/>
          <a:lstStyle/>
          <a:p>
            <a:fld id="{4E58D886-9E24-4BD3-90DA-D69C7D5E2112}" type="slidenum">
              <a:rPr lang="en-US" smtClean="0"/>
              <a:t>‹#›</a:t>
            </a:fld>
            <a:endParaRPr lang="en-US"/>
          </a:p>
        </p:txBody>
      </p:sp>
      <p:sp>
        <p:nvSpPr>
          <p:cNvPr id="22" name="Footer Placeholder 21"/>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9E987A7F-F1E6-48D8-84D8-009BDB22AC5D}" type="datetimeFigureOut">
              <a:rPr lang="en-US" smtClean="0"/>
              <a:t>10/31/2013</a:t>
            </a:fld>
            <a:endParaRPr lang="en-US"/>
          </a:p>
        </p:txBody>
      </p:sp>
      <p:sp>
        <p:nvSpPr>
          <p:cNvPr id="21" name="Slide Number Placeholder 20"/>
          <p:cNvSpPr>
            <a:spLocks noGrp="1"/>
          </p:cNvSpPr>
          <p:nvPr>
            <p:ph type="sldNum" sz="quarter" idx="16"/>
          </p:nvPr>
        </p:nvSpPr>
        <p:spPr/>
        <p:txBody>
          <a:bodyPr/>
          <a:lstStyle/>
          <a:p>
            <a:fld id="{4E58D886-9E24-4BD3-90DA-D69C7D5E2112}"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987A7F-F1E6-48D8-84D8-009BDB22AC5D}"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8D886-9E24-4BD3-90DA-D69C7D5E2112}" type="slidenum">
              <a:rPr lang="en-US" smtClean="0"/>
              <a:t>‹#›</a:t>
            </a:fld>
            <a:endParaRPr lang="en-US"/>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9E987A7F-F1E6-48D8-84D8-009BDB22AC5D}" type="datetimeFigureOut">
              <a:rPr lang="en-US" smtClean="0"/>
              <a:t>10/31/2013</a:t>
            </a:fld>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4E58D886-9E24-4BD3-90DA-D69C7D5E211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beta.active.com/columbus-oh/running/race-for-education-5k-2013?cmp=174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1"/>
            <a:ext cx="7620000" cy="2209800"/>
          </a:xfrm>
        </p:spPr>
        <p:txBody>
          <a:bodyPr>
            <a:normAutofit fontScale="90000"/>
          </a:bodyPr>
          <a:lstStyle/>
          <a:p>
            <a:pPr algn="ctr"/>
            <a:r>
              <a:rPr lang="en-US" b="1" i="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Great Equalizer:  Equality, Equity, and Social Justice”</a:t>
            </a:r>
            <a:r>
              <a:rPr lang="en-US" dirty="0"/>
              <a:t/>
            </a:r>
            <a:br>
              <a:rPr lang="en-US" dirty="0"/>
            </a:br>
            <a:endParaRPr lang="en-US" dirty="0"/>
          </a:p>
        </p:txBody>
      </p:sp>
      <p:sp>
        <p:nvSpPr>
          <p:cNvPr id="3" name="Subtitle 2"/>
          <p:cNvSpPr>
            <a:spLocks noGrp="1"/>
          </p:cNvSpPr>
          <p:nvPr>
            <p:ph type="subTitle" idx="1"/>
          </p:nvPr>
        </p:nvSpPr>
        <p:spPr>
          <a:xfrm>
            <a:off x="838200" y="2895600"/>
            <a:ext cx="6096000" cy="2133601"/>
          </a:xfrm>
        </p:spPr>
        <p:txBody>
          <a:bodyPr>
            <a:normAutofit/>
          </a:bodyPr>
          <a:lstStyle/>
          <a:p>
            <a:pPr algn="ctr"/>
            <a:r>
              <a:rPr lang="en-US" sz="4000" b="1" i="1" dirty="0" err="1"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Blane</a:t>
            </a:r>
            <a:r>
              <a:rPr lang="en-US" sz="4000" b="1" i="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Harding</a:t>
            </a:r>
          </a:p>
          <a:p>
            <a:pPr algn="ctr"/>
            <a:r>
              <a:rPr lang="en-US" sz="4000" b="1" i="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University of Kansas</a:t>
            </a:r>
            <a:endParaRPr lang="en-US" sz="4000" b="1" i="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3256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839200" cy="914400"/>
          </a:xfrm>
        </p:spPr>
        <p:txBody>
          <a:bodyPr>
            <a:normAutofit fontScale="90000"/>
          </a:bodyPr>
          <a:lstStyle/>
          <a:p>
            <a:pPr algn="ctr"/>
            <a:r>
              <a:rPr lang="en-US" sz="5300" b="1" dirty="0" smtClean="0">
                <a:ln w="6350">
                  <a:solidFill>
                    <a:schemeClr val="bg1"/>
                  </a:solidFill>
                </a:ln>
                <a:latin typeface="Aharoni" pitchFamily="2" charset="-79"/>
                <a:cs typeface="Aharoni" pitchFamily="2" charset="-79"/>
              </a:rPr>
              <a:t/>
            </a:r>
            <a:br>
              <a:rPr lang="en-US" sz="5300" b="1" dirty="0" smtClean="0">
                <a:ln w="6350">
                  <a:solidFill>
                    <a:schemeClr val="bg1"/>
                  </a:solidFill>
                </a:ln>
                <a:latin typeface="Aharoni" pitchFamily="2" charset="-79"/>
                <a:cs typeface="Aharoni" pitchFamily="2" charset="-79"/>
              </a:rPr>
            </a:br>
            <a:r>
              <a:rPr lang="en-US" sz="5300" b="1" dirty="0" smtClean="0">
                <a:ln w="6350">
                  <a:solidFill>
                    <a:schemeClr val="bg1"/>
                  </a:solidFill>
                </a:ln>
                <a:solidFill>
                  <a:schemeClr val="tx1"/>
                </a:solidFill>
                <a:effectLst>
                  <a:outerShdw blurRad="38100" dist="38100" dir="2700000" algn="tl">
                    <a:srgbClr val="000000">
                      <a:alpha val="43137"/>
                    </a:srgbClr>
                  </a:outerShdw>
                </a:effectLst>
                <a:latin typeface="Aharoni" pitchFamily="2" charset="-79"/>
                <a:cs typeface="Aharoni" pitchFamily="2" charset="-79"/>
              </a:rPr>
              <a:t>We </a:t>
            </a:r>
            <a:r>
              <a:rPr lang="en-US" sz="5300" b="1" dirty="0">
                <a:ln w="6350">
                  <a:solidFill>
                    <a:schemeClr val="bg1"/>
                  </a:solidFill>
                </a:ln>
                <a:solidFill>
                  <a:schemeClr val="tx1"/>
                </a:solidFill>
                <a:effectLst>
                  <a:outerShdw blurRad="38100" dist="38100" dir="2700000" algn="tl">
                    <a:srgbClr val="000000">
                      <a:alpha val="43137"/>
                    </a:srgbClr>
                  </a:outerShdw>
                </a:effectLst>
                <a:latin typeface="Aharoni" pitchFamily="2" charset="-79"/>
                <a:cs typeface="Aharoni" pitchFamily="2" charset="-79"/>
              </a:rPr>
              <a:t>need to ask ourselves:</a:t>
            </a:r>
            <a:r>
              <a:rPr lang="en-US" sz="5300" b="1" dirty="0"/>
              <a:t/>
            </a:r>
            <a:br>
              <a:rPr lang="en-US" sz="5300" b="1" dirty="0"/>
            </a:br>
            <a:endParaRPr lang="en-US" sz="5300" dirty="0"/>
          </a:p>
        </p:txBody>
      </p:sp>
      <p:sp>
        <p:nvSpPr>
          <p:cNvPr id="3" name="Content Placeholder 2"/>
          <p:cNvSpPr>
            <a:spLocks noGrp="1"/>
          </p:cNvSpPr>
          <p:nvPr>
            <p:ph idx="1"/>
          </p:nvPr>
        </p:nvSpPr>
        <p:spPr>
          <a:xfrm>
            <a:off x="457200" y="1600200"/>
            <a:ext cx="8229600" cy="4953000"/>
          </a:xfrm>
        </p:spPr>
        <p:txBody>
          <a:bodyPr>
            <a:normAutofit/>
          </a:bodyPr>
          <a:lstStyle/>
          <a:p>
            <a:pPr lvl="1">
              <a:buFont typeface="Wingdings" pitchFamily="2" charset="2"/>
              <a:buChar char="v"/>
            </a:pPr>
            <a:r>
              <a:rPr lang="en-US" sz="2800" b="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What </a:t>
            </a:r>
            <a:r>
              <a:rPr lang="en-US" sz="2800" b="1" dirty="0">
                <a:solidFill>
                  <a:schemeClr val="tx1"/>
                </a:solidFill>
                <a:effectLst>
                  <a:outerShdw blurRad="38100" dist="38100" dir="2700000" algn="tl">
                    <a:srgbClr val="000000">
                      <a:alpha val="43137"/>
                    </a:srgbClr>
                  </a:outerShdw>
                </a:effectLst>
                <a:latin typeface="Aharoni" pitchFamily="2" charset="-79"/>
                <a:cs typeface="Aharoni" pitchFamily="2" charset="-79"/>
              </a:rPr>
              <a:t>does it mean to be </a:t>
            </a:r>
            <a:r>
              <a:rPr lang="en-US" sz="2800" b="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privileged?</a:t>
            </a:r>
            <a:endParaRPr lang="en-US" sz="2800" b="1" dirty="0">
              <a:solidFill>
                <a:schemeClr val="tx1"/>
              </a:solidFill>
              <a:effectLst>
                <a:outerShdw blurRad="38100" dist="38100" dir="2700000" algn="tl">
                  <a:srgbClr val="000000">
                    <a:alpha val="43137"/>
                  </a:srgbClr>
                </a:outerShdw>
              </a:effectLst>
              <a:latin typeface="Aharoni" pitchFamily="2" charset="-79"/>
              <a:cs typeface="Aharoni" pitchFamily="2" charset="-79"/>
            </a:endParaRPr>
          </a:p>
          <a:p>
            <a:pPr lvl="1">
              <a:buFont typeface="Wingdings" pitchFamily="2" charset="2"/>
              <a:buChar char="v"/>
            </a:pPr>
            <a:r>
              <a:rPr lang="en-US" sz="2800" b="1" dirty="0">
                <a:solidFill>
                  <a:schemeClr val="tx1"/>
                </a:solidFill>
                <a:effectLst>
                  <a:outerShdw blurRad="38100" dist="38100" dir="2700000" algn="tl">
                    <a:srgbClr val="000000">
                      <a:alpha val="43137"/>
                    </a:srgbClr>
                  </a:outerShdw>
                </a:effectLst>
                <a:latin typeface="Aharoni" pitchFamily="2" charset="-79"/>
                <a:cs typeface="Aharoni" pitchFamily="2" charset="-79"/>
              </a:rPr>
              <a:t>Who tends to be marginalized?</a:t>
            </a:r>
          </a:p>
          <a:p>
            <a:pPr lvl="1">
              <a:buFont typeface="Wingdings" pitchFamily="2" charset="2"/>
              <a:buChar char="v"/>
            </a:pPr>
            <a:r>
              <a:rPr lang="en-US" sz="2800" b="1" dirty="0">
                <a:solidFill>
                  <a:schemeClr val="tx1"/>
                </a:solidFill>
                <a:effectLst>
                  <a:outerShdw blurRad="38100" dist="38100" dir="2700000" algn="tl">
                    <a:srgbClr val="000000">
                      <a:alpha val="43137"/>
                    </a:srgbClr>
                  </a:outerShdw>
                </a:effectLst>
                <a:latin typeface="Aharoni" pitchFamily="2" charset="-79"/>
                <a:cs typeface="Aharoni" pitchFamily="2" charset="-79"/>
              </a:rPr>
              <a:t>What does it mean to be </a:t>
            </a:r>
            <a:r>
              <a:rPr lang="en-US" sz="2800" b="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marginalized?</a:t>
            </a:r>
            <a:endParaRPr lang="en-US" sz="2800" b="1" dirty="0">
              <a:solidFill>
                <a:schemeClr val="tx1"/>
              </a:solidFill>
              <a:effectLst>
                <a:outerShdw blurRad="38100" dist="38100" dir="2700000" algn="tl">
                  <a:srgbClr val="000000">
                    <a:alpha val="43137"/>
                  </a:srgbClr>
                </a:outerShdw>
              </a:effectLst>
              <a:latin typeface="Aharoni" pitchFamily="2" charset="-79"/>
              <a:cs typeface="Aharoni" pitchFamily="2" charset="-79"/>
            </a:endParaRPr>
          </a:p>
          <a:p>
            <a:pPr lvl="1">
              <a:buFont typeface="Wingdings" pitchFamily="2" charset="2"/>
              <a:buChar char="v"/>
            </a:pPr>
            <a:r>
              <a:rPr lang="en-US" sz="2800" b="1" dirty="0">
                <a:solidFill>
                  <a:schemeClr val="tx1"/>
                </a:solidFill>
                <a:effectLst>
                  <a:outerShdw blurRad="38100" dist="38100" dir="2700000" algn="tl">
                    <a:srgbClr val="000000">
                      <a:alpha val="43137"/>
                    </a:srgbClr>
                  </a:outerShdw>
                </a:effectLst>
                <a:latin typeface="Aharoni" pitchFamily="2" charset="-79"/>
                <a:cs typeface="Aharoni" pitchFamily="2" charset="-79"/>
              </a:rPr>
              <a:t>Ways we tend to deny that privilege is occurring?</a:t>
            </a:r>
          </a:p>
          <a:p>
            <a:pPr lvl="1">
              <a:buFont typeface="Wingdings" pitchFamily="2" charset="2"/>
              <a:buChar char="v"/>
            </a:pPr>
            <a:r>
              <a:rPr lang="en-US" sz="2800" b="1" dirty="0">
                <a:solidFill>
                  <a:schemeClr val="tx1"/>
                </a:solidFill>
                <a:effectLst>
                  <a:outerShdw blurRad="38100" dist="38100" dir="2700000" algn="tl">
                    <a:srgbClr val="000000">
                      <a:alpha val="43137"/>
                    </a:srgbClr>
                  </a:outerShdw>
                </a:effectLst>
                <a:latin typeface="Aharoni" pitchFamily="2" charset="-79"/>
                <a:cs typeface="Aharoni" pitchFamily="2" charset="-79"/>
              </a:rPr>
              <a:t>What happens </a:t>
            </a:r>
            <a:r>
              <a:rPr lang="en-US" sz="2800" b="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when one group is privileged over another?</a:t>
            </a:r>
            <a:endParaRPr lang="en-US" sz="2800" b="1" dirty="0">
              <a:solidFill>
                <a:schemeClr val="tx1"/>
              </a:solidFill>
              <a:effectLst>
                <a:outerShdw blurRad="38100" dist="38100" dir="2700000" algn="tl">
                  <a:srgbClr val="000000">
                    <a:alpha val="43137"/>
                  </a:srgbClr>
                </a:outerShdw>
              </a:effectLst>
              <a:latin typeface="Aharoni" pitchFamily="2" charset="-79"/>
              <a:cs typeface="Aharoni" pitchFamily="2" charset="-79"/>
            </a:endParaRPr>
          </a:p>
          <a:p>
            <a:pPr lvl="1">
              <a:buFont typeface="Wingdings" pitchFamily="2" charset="2"/>
              <a:buChar char="v"/>
            </a:pPr>
            <a:r>
              <a:rPr lang="en-US" sz="2800" b="1" dirty="0">
                <a:solidFill>
                  <a:schemeClr val="tx1"/>
                </a:solidFill>
                <a:effectLst>
                  <a:outerShdw blurRad="38100" dist="38100" dir="2700000" algn="tl">
                    <a:srgbClr val="000000">
                      <a:alpha val="43137"/>
                    </a:srgbClr>
                  </a:outerShdw>
                </a:effectLst>
                <a:latin typeface="Aharoni" pitchFamily="2" charset="-79"/>
                <a:cs typeface="Aharoni" pitchFamily="2" charset="-79"/>
              </a:rPr>
              <a:t>How can we take action </a:t>
            </a:r>
            <a:r>
              <a:rPr lang="en-US" sz="2800" b="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to interrupt </a:t>
            </a:r>
            <a:r>
              <a:rPr lang="en-US" sz="2800" b="1" dirty="0">
                <a:solidFill>
                  <a:schemeClr val="tx1"/>
                </a:solidFill>
                <a:effectLst>
                  <a:outerShdw blurRad="38100" dist="38100" dir="2700000" algn="tl">
                    <a:srgbClr val="000000">
                      <a:alpha val="43137"/>
                    </a:srgbClr>
                  </a:outerShdw>
                </a:effectLst>
                <a:latin typeface="Aharoni" pitchFamily="2" charset="-79"/>
                <a:cs typeface="Aharoni" pitchFamily="2" charset="-79"/>
              </a:rPr>
              <a:t>these cycles of </a:t>
            </a:r>
            <a:r>
              <a:rPr lang="en-US" sz="2800" b="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oppression and inequality?</a:t>
            </a:r>
            <a:endParaRPr lang="en-US" sz="2800" b="1" dirty="0">
              <a:solidFill>
                <a:schemeClr val="tx1"/>
              </a:solidFill>
              <a:effectLst>
                <a:outerShdw blurRad="38100" dist="38100" dir="2700000" algn="tl">
                  <a:srgbClr val="000000">
                    <a:alpha val="43137"/>
                  </a:srgbClr>
                </a:outerShdw>
              </a:effectLst>
              <a:latin typeface="Aharoni" pitchFamily="2" charset="-79"/>
              <a:cs typeface="Aharoni" pitchFamily="2" charset="-79"/>
            </a:endParaRPr>
          </a:p>
          <a:p>
            <a:endParaRPr lang="en-US" dirty="0"/>
          </a:p>
        </p:txBody>
      </p:sp>
    </p:spTree>
    <p:extLst>
      <p:ext uri="{BB962C8B-B14F-4D97-AF65-F5344CB8AC3E}">
        <p14:creationId xmlns:p14="http://schemas.microsoft.com/office/powerpoint/2010/main" val="672332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fltVal val="0"/>
                                          </p:val>
                                        </p:tav>
                                        <p:tav tm="100000">
                                          <p:val>
                                            <p:strVal val="#ppt_w"/>
                                          </p:val>
                                        </p:tav>
                                      </p:tavLst>
                                    </p:anim>
                                    <p:anim calcmode="lin" valueType="num">
                                      <p:cBhvr>
                                        <p:cTn id="46" dur="1000" fill="hold"/>
                                        <p:tgtEl>
                                          <p:spTgt spid="2"/>
                                        </p:tgtEl>
                                        <p:attrNameLst>
                                          <p:attrName>ppt_h</p:attrName>
                                        </p:attrNameLst>
                                      </p:cBhvr>
                                      <p:tavLst>
                                        <p:tav tm="0">
                                          <p:val>
                                            <p:fltVal val="0"/>
                                          </p:val>
                                        </p:tav>
                                        <p:tav tm="100000">
                                          <p:val>
                                            <p:strVal val="#ppt_h"/>
                                          </p:val>
                                        </p:tav>
                                      </p:tavLst>
                                    </p:anim>
                                    <p:anim calcmode="lin" valueType="num">
                                      <p:cBhvr>
                                        <p:cTn id="47" dur="1000" fill="hold"/>
                                        <p:tgtEl>
                                          <p:spTgt spid="2"/>
                                        </p:tgtEl>
                                        <p:attrNameLst>
                                          <p:attrName>style.rotation</p:attrName>
                                        </p:attrNameLst>
                                      </p:cBhvr>
                                      <p:tavLst>
                                        <p:tav tm="0">
                                          <p:val>
                                            <p:fltVal val="90"/>
                                          </p:val>
                                        </p:tav>
                                        <p:tav tm="100000">
                                          <p:val>
                                            <p:fltVal val="0"/>
                                          </p:val>
                                        </p:tav>
                                      </p:tavLst>
                                    </p:anim>
                                    <p:animEffect transition="in" filter="fade">
                                      <p:cBhvr>
                                        <p:cTn id="4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b085h391\Pictures\photo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5715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9051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1066800"/>
          </a:xfrm>
        </p:spPr>
        <p:txBody>
          <a:bodyPr>
            <a:normAutofit fontScale="90000"/>
          </a:bodyPr>
          <a:lstStyle/>
          <a:p>
            <a:pPr algn="ctr"/>
            <a:r>
              <a:rPr lang="en-US" sz="72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ACCESS</a:t>
            </a:r>
            <a:endParaRPr lang="en-US" sz="72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 name="Content Placeholder 1"/>
          <p:cNvSpPr>
            <a:spLocks noGrp="1"/>
          </p:cNvSpPr>
          <p:nvPr>
            <p:ph idx="1"/>
          </p:nvPr>
        </p:nvSpPr>
        <p:spPr>
          <a:xfrm>
            <a:off x="457200" y="1828800"/>
            <a:ext cx="8229600" cy="4297363"/>
          </a:xfrm>
        </p:spPr>
        <p:txBody>
          <a:bodyPr>
            <a:normAutofit/>
          </a:bodyPr>
          <a:lstStyle/>
          <a:p>
            <a:pPr>
              <a:buFont typeface="Wingdings" panose="05000000000000000000" pitchFamily="2" charset="2"/>
              <a:buChar char="v"/>
            </a:pPr>
            <a:r>
              <a:rPr lang="en-US" sz="28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 means of approaching, entering, exiting, communicating with, or making use </a:t>
            </a:r>
            <a:r>
              <a:rPr lang="en-US" sz="2800"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of.</a:t>
            </a:r>
          </a:p>
          <a:p>
            <a:pPr>
              <a:buFont typeface="Wingdings" panose="05000000000000000000" pitchFamily="2" charset="2"/>
              <a:buChar char="v"/>
            </a:pPr>
            <a:r>
              <a:rPr lang="en-US" sz="2800"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a:t>
            </a:r>
            <a:r>
              <a:rPr lang="en-US" sz="28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ability or right to approach, enter, exit, communicate with, or make use of: has access to the restricted area; has access to classified </a:t>
            </a:r>
            <a:r>
              <a:rPr lang="en-US" sz="2800"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material</a:t>
            </a:r>
            <a:r>
              <a:rPr lang="en-US" sz="2800" b="1" dirty="0" smtClean="0">
                <a:solidFill>
                  <a:schemeClr val="tx1"/>
                </a:solidFill>
                <a:effectLst>
                  <a:outerShdw blurRad="38100" dist="38100" dir="2700000" algn="tl">
                    <a:srgbClr val="000000">
                      <a:alpha val="43137"/>
                    </a:srgbClr>
                  </a:outerShdw>
                </a:effectLst>
              </a:rPr>
              <a:t>.</a:t>
            </a:r>
          </a:p>
          <a:p>
            <a:pPr>
              <a:buFont typeface="Wingdings" panose="05000000000000000000" pitchFamily="2" charset="2"/>
              <a:buChar char="v"/>
            </a:pPr>
            <a:r>
              <a:rPr lang="en-US" sz="2800"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Freedom </a:t>
            </a:r>
            <a:r>
              <a:rPr lang="en-US" sz="28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or ability to obtain or make use of </a:t>
            </a:r>
            <a:r>
              <a:rPr lang="en-US" sz="2800"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something. </a:t>
            </a:r>
          </a:p>
          <a:p>
            <a:pPr>
              <a:buFont typeface="Wingdings" panose="05000000000000000000" pitchFamily="2" charset="2"/>
              <a:buChar char="v"/>
            </a:pP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217828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p:cTn id="2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143000"/>
          </a:xfrm>
        </p:spPr>
        <p:txBody>
          <a:bodyPr>
            <a:normAutofit/>
          </a:bodyPr>
          <a:lstStyle/>
          <a:p>
            <a:pPr algn="ctr"/>
            <a:r>
              <a:rPr lang="en-US" sz="54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CYCLE OF ACCES</a:t>
            </a:r>
            <a:endParaRPr lang="en-US" sz="5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2" name="Content Placeholder 1"/>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7400"/>
            <a:ext cx="6096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3116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 calcmode="lin" valueType="num">
                                      <p:cBhvr>
                                        <p:cTn id="15" dur="1000" fill="hold"/>
                                        <p:tgtEl>
                                          <p:spTgt spid="8194"/>
                                        </p:tgtEl>
                                        <p:attrNameLst>
                                          <p:attrName>ppt_w</p:attrName>
                                        </p:attrNameLst>
                                      </p:cBhvr>
                                      <p:tavLst>
                                        <p:tav tm="0">
                                          <p:val>
                                            <p:fltVal val="0"/>
                                          </p:val>
                                        </p:tav>
                                        <p:tav tm="100000">
                                          <p:val>
                                            <p:strVal val="#ppt_w"/>
                                          </p:val>
                                        </p:tav>
                                      </p:tavLst>
                                    </p:anim>
                                    <p:anim calcmode="lin" valueType="num">
                                      <p:cBhvr>
                                        <p:cTn id="16" dur="1000" fill="hold"/>
                                        <p:tgtEl>
                                          <p:spTgt spid="8194"/>
                                        </p:tgtEl>
                                        <p:attrNameLst>
                                          <p:attrName>ppt_h</p:attrName>
                                        </p:attrNameLst>
                                      </p:cBhvr>
                                      <p:tavLst>
                                        <p:tav tm="0">
                                          <p:val>
                                            <p:fltVal val="0"/>
                                          </p:val>
                                        </p:tav>
                                        <p:tav tm="100000">
                                          <p:val>
                                            <p:strVal val="#ppt_h"/>
                                          </p:val>
                                        </p:tav>
                                      </p:tavLst>
                                    </p:anim>
                                    <p:anim calcmode="lin" valueType="num">
                                      <p:cBhvr>
                                        <p:cTn id="17" dur="1000" fill="hold"/>
                                        <p:tgtEl>
                                          <p:spTgt spid="8194"/>
                                        </p:tgtEl>
                                        <p:attrNameLst>
                                          <p:attrName>style.rotation</p:attrName>
                                        </p:attrNameLst>
                                      </p:cBhvr>
                                      <p:tavLst>
                                        <p:tav tm="0">
                                          <p:val>
                                            <p:fltVal val="90"/>
                                          </p:val>
                                        </p:tav>
                                        <p:tav tm="100000">
                                          <p:val>
                                            <p:fltVal val="0"/>
                                          </p:val>
                                        </p:tav>
                                      </p:tavLst>
                                    </p:anim>
                                    <p:animEffect transition="in" filter="fade">
                                      <p:cBhvr>
                                        <p:cTn id="18"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smtClean="0"/>
              <a:t/>
            </a:r>
            <a:br>
              <a:rPr lang="en-US" b="1" dirty="0" smtClean="0"/>
            </a:br>
            <a:r>
              <a:rPr lang="en-US" sz="49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Universal Access </a:t>
            </a:r>
            <a:r>
              <a:rPr lang="en-US" sz="49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to </a:t>
            </a:r>
            <a:r>
              <a:rPr lang="en-US" sz="49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Education</a:t>
            </a:r>
            <a:r>
              <a:rPr lang="en-US" b="1" dirty="0"/>
              <a:t/>
            </a:r>
            <a:br>
              <a:rPr lang="en-US" b="1" dirty="0"/>
            </a:br>
            <a:endParaRPr lang="en-US" dirty="0"/>
          </a:p>
        </p:txBody>
      </p:sp>
      <p:sp>
        <p:nvSpPr>
          <p:cNvPr id="2" name="Content Placeholder 1"/>
          <p:cNvSpPr>
            <a:spLocks noGrp="1"/>
          </p:cNvSpPr>
          <p:nvPr>
            <p:ph idx="1"/>
          </p:nvPr>
        </p:nvSpPr>
        <p:spPr>
          <a:xfrm>
            <a:off x="457200" y="2286000"/>
            <a:ext cx="8229600" cy="3840163"/>
          </a:xfrm>
        </p:spPr>
        <p:txBody>
          <a:bodyPr>
            <a:noAutofit/>
          </a:bodyPr>
          <a:lstStyle/>
          <a:p>
            <a:pPr>
              <a:buFont typeface="Wingdings" panose="05000000000000000000" pitchFamily="2" charset="2"/>
              <a:buChar char="v"/>
            </a:pPr>
            <a:r>
              <a:rPr lang="en-US" sz="24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All </a:t>
            </a:r>
            <a:r>
              <a:rPr lang="en-US" sz="2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people to have equal </a:t>
            </a:r>
            <a:r>
              <a:rPr lang="en-US" sz="24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opportunity </a:t>
            </a:r>
            <a:r>
              <a:rPr lang="en-US" sz="2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in education, regardless of their social class, ethnicity, background or physical </a:t>
            </a:r>
            <a:r>
              <a:rPr lang="en-US" sz="24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disabilities.</a:t>
            </a:r>
          </a:p>
          <a:p>
            <a:pPr>
              <a:buFont typeface="Wingdings" panose="05000000000000000000" pitchFamily="2" charset="2"/>
              <a:buChar char="v"/>
            </a:pPr>
            <a:r>
              <a:rPr lang="en-US" sz="24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Professors </a:t>
            </a:r>
            <a:r>
              <a:rPr lang="en-US" sz="2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and instructors at the college level </a:t>
            </a:r>
            <a:r>
              <a:rPr lang="en-US" sz="2400" b="1" dirty="0" err="1"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shoud</a:t>
            </a:r>
            <a:r>
              <a:rPr lang="en-US" sz="24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rethink </a:t>
            </a:r>
            <a:r>
              <a:rPr lang="en-US" sz="2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methods of facilitating universal access in their </a:t>
            </a:r>
            <a:r>
              <a:rPr lang="en-US" sz="24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classroom.</a:t>
            </a:r>
          </a:p>
          <a:p>
            <a:pPr>
              <a:buFont typeface="Wingdings" panose="05000000000000000000" pitchFamily="2" charset="2"/>
              <a:buChar char="v"/>
            </a:pPr>
            <a:r>
              <a:rPr lang="en-US" sz="2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a:t>
            </a:r>
            <a:r>
              <a:rPr lang="en-US" sz="24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ncourages </a:t>
            </a:r>
            <a:r>
              <a:rPr lang="en-US" sz="2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 variety of pedagogical approaches to accomplish the dissemination of knowledge across the diversity of social, political, cultural, economic, national and biological </a:t>
            </a:r>
            <a:r>
              <a:rPr lang="en-US" sz="24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backgrounds.</a:t>
            </a:r>
            <a:endParaRPr lang="en-US" sz="24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19001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p:cTn id="2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martArt Placeholder 2"/>
          <p:cNvSpPr>
            <a:spLocks noGrp="1"/>
          </p:cNvSpPr>
          <p:nvPr>
            <p:ph type="dgm" idx="1"/>
          </p:nvPr>
        </p:nvSpPr>
        <p:spPr/>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7978"/>
            <a:ext cx="89154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865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685800"/>
            <a:ext cx="8229600" cy="1219200"/>
          </a:xfrm>
        </p:spPr>
        <p:txBody>
          <a:bodyPr>
            <a:normAutofit/>
          </a:bodyPr>
          <a:lstStyle/>
          <a:p>
            <a:pPr algn="ctr"/>
            <a:r>
              <a:rPr lang="en-US" sz="6000" b="1" dirty="0" smtClean="0">
                <a:ln w="6350">
                  <a:solidFill>
                    <a:schemeClr val="bg1"/>
                  </a:solidFill>
                </a:ln>
                <a:effectLst>
                  <a:outerShdw blurRad="38100" dist="38100" dir="2700000" algn="tl">
                    <a:srgbClr val="000000">
                      <a:alpha val="43137"/>
                    </a:srgbClr>
                  </a:outerShdw>
                </a:effectLst>
                <a:latin typeface="Aharoni" pitchFamily="2" charset="-79"/>
                <a:cs typeface="Aharoni" pitchFamily="2" charset="-79"/>
              </a:rPr>
              <a:t>SOCIAL JUSTICE</a:t>
            </a:r>
            <a:endParaRPr lang="en-US" sz="6000" b="1" dirty="0" smtClean="0">
              <a:ln w="6350">
                <a:solidFill>
                  <a:schemeClr val="bg1"/>
                </a:solidFill>
              </a:ln>
              <a:solidFill>
                <a:schemeClr val="accent1"/>
              </a:solidFill>
              <a:effectLst>
                <a:outerShdw blurRad="38100" dist="38100" dir="2700000" algn="tl">
                  <a:srgbClr val="000000">
                    <a:alpha val="43137"/>
                  </a:srgbClr>
                </a:outerShdw>
              </a:effectLst>
              <a:latin typeface="Aharoni" pitchFamily="2" charset="-79"/>
              <a:cs typeface="Aharoni" pitchFamily="2" charset="-79"/>
            </a:endParaRPr>
          </a:p>
        </p:txBody>
      </p:sp>
      <p:sp>
        <p:nvSpPr>
          <p:cNvPr id="4099" name="Content Placeholder 2"/>
          <p:cNvSpPr>
            <a:spLocks noGrp="1"/>
          </p:cNvSpPr>
          <p:nvPr>
            <p:ph idx="1"/>
          </p:nvPr>
        </p:nvSpPr>
        <p:spPr>
          <a:xfrm>
            <a:off x="914400" y="2133600"/>
            <a:ext cx="7848600" cy="4038600"/>
          </a:xfrm>
        </p:spPr>
        <p:txBody>
          <a:bodyPr>
            <a:normAutofit/>
          </a:bodyPr>
          <a:lstStyle/>
          <a:p>
            <a:pPr>
              <a:buFont typeface="Wingdings" pitchFamily="2" charset="2"/>
              <a:buChar char="v"/>
            </a:pPr>
            <a:r>
              <a:rPr lang="en-US" sz="3200" b="1" dirty="0" smtClean="0">
                <a:effectLst>
                  <a:outerShdw blurRad="38100" dist="38100" dir="2700000" algn="tl">
                    <a:srgbClr val="000000">
                      <a:alpha val="43137"/>
                    </a:srgbClr>
                  </a:outerShdw>
                </a:effectLst>
                <a:latin typeface="Aharoni" pitchFamily="2" charset="-79"/>
                <a:cs typeface="Aharoni" pitchFamily="2" charset="-79"/>
              </a:rPr>
              <a:t>“The practice of promoting and protecting human rights and responsibilities, with a particular emphasis on the economic and social rights of society’s most vulnerable groups” - Human Rights Resource Center </a:t>
            </a:r>
          </a:p>
        </p:txBody>
      </p:sp>
    </p:spTree>
    <p:extLst>
      <p:ext uri="{BB962C8B-B14F-4D97-AF65-F5344CB8AC3E}">
        <p14:creationId xmlns:p14="http://schemas.microsoft.com/office/powerpoint/2010/main" val="6073597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0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09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09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09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 calcmode="lin" valueType="num">
                                      <p:cBhvr>
                                        <p:cTn id="17" dur="1000" fill="hold"/>
                                        <p:tgtEl>
                                          <p:spTgt spid="4098"/>
                                        </p:tgtEl>
                                        <p:attrNameLst>
                                          <p:attrName>style.rotation</p:attrName>
                                        </p:attrNameLst>
                                      </p:cBhvr>
                                      <p:tavLst>
                                        <p:tav tm="0">
                                          <p:val>
                                            <p:fltVal val="90"/>
                                          </p:val>
                                        </p:tav>
                                        <p:tav tm="100000">
                                          <p:val>
                                            <p:fltVal val="0"/>
                                          </p:val>
                                        </p:tav>
                                      </p:tavLst>
                                    </p:anim>
                                    <p:animEffect transition="in" filter="fade">
                                      <p:cBhvr>
                                        <p:cTn id="18"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6482" y="313953"/>
            <a:ext cx="8228160" cy="1062832"/>
          </a:xfrm>
          <a:ln/>
        </p:spPr>
        <p:txBody>
          <a:bodyPr lIns="82945" tIns="41473" rIns="82945" bIns="41473">
            <a:normAutofit fontScale="90000"/>
          </a:bodyPr>
          <a:lstStyle/>
          <a:p>
            <a:pPr algn="ctr"/>
            <a:r>
              <a:rPr lang="en-US" sz="5400" b="1" dirty="0" smtClean="0">
                <a:ln w="6350">
                  <a:solidFill>
                    <a:schemeClr val="bg1"/>
                  </a:solidFill>
                </a:ln>
                <a:effectLst>
                  <a:outerShdw blurRad="38100" dist="38100" dir="2700000" algn="tl">
                    <a:srgbClr val="000000">
                      <a:alpha val="43137"/>
                    </a:srgbClr>
                  </a:outerShdw>
                </a:effectLst>
                <a:latin typeface="Aharoni" pitchFamily="2" charset="-79"/>
                <a:cs typeface="Aharoni" pitchFamily="2" charset="-79"/>
              </a:rPr>
              <a:t>WHY SOCIAL JUSTICE </a:t>
            </a:r>
            <a:r>
              <a:rPr lang="en-US" sz="8000" b="1" dirty="0" smtClean="0">
                <a:ln w="6350">
                  <a:solidFill>
                    <a:schemeClr val="bg1"/>
                  </a:solidFill>
                </a:ln>
                <a:effectLst>
                  <a:outerShdw blurRad="38100" dist="38100" dir="2700000" algn="tl">
                    <a:srgbClr val="000000">
                      <a:alpha val="43137"/>
                    </a:srgbClr>
                  </a:outerShdw>
                </a:effectLst>
                <a:latin typeface="Aharoni" pitchFamily="2" charset="-79"/>
                <a:cs typeface="Aharoni" pitchFamily="2" charset="-79"/>
              </a:rPr>
              <a:t>?</a:t>
            </a:r>
            <a:endParaRPr lang="en-GB" sz="8000" b="1" dirty="0">
              <a:effectLst>
                <a:outerShdw blurRad="38100" dist="38100" dir="2700000" algn="tl">
                  <a:srgbClr val="000000">
                    <a:alpha val="43137"/>
                  </a:srgbClr>
                </a:outerShdw>
              </a:effectLst>
              <a:latin typeface="Aharoni" pitchFamily="2" charset="-79"/>
              <a:cs typeface="Aharoni" pitchFamily="2" charset="-79"/>
            </a:endParaRPr>
          </a:p>
        </p:txBody>
      </p:sp>
      <p:sp>
        <p:nvSpPr>
          <p:cNvPr id="5122" name="Rectangle 2"/>
          <p:cNvSpPr>
            <a:spLocks noGrp="1" noChangeArrowheads="1"/>
          </p:cNvSpPr>
          <p:nvPr>
            <p:ph idx="1"/>
          </p:nvPr>
        </p:nvSpPr>
        <p:spPr>
          <a:xfrm>
            <a:off x="533400" y="1600200"/>
            <a:ext cx="8229600" cy="4476246"/>
          </a:xfrm>
          <a:ln/>
        </p:spPr>
        <p:txBody>
          <a:bodyPr lIns="82945" tIns="3199" rIns="82945" bIns="41473">
            <a:noAutofit/>
          </a:bodyPr>
          <a:lstStyle/>
          <a:p>
            <a:pPr marL="946758" lvl="1" indent="-457200">
              <a:buSzPct val="45000"/>
              <a:buFont typeface="Wingdings" pitchFamily="2" charset="2"/>
              <a:buChar char="v"/>
              <a:tabLst>
                <a:tab pos="656582" algn="l"/>
                <a:tab pos="1313162" algn="l"/>
                <a:tab pos="1969745" algn="l"/>
                <a:tab pos="2626327" algn="l"/>
                <a:tab pos="3282907" algn="l"/>
                <a:tab pos="3939490" algn="l"/>
                <a:tab pos="4596072" algn="l"/>
                <a:tab pos="5252653" algn="l"/>
              </a:tabLst>
            </a:pPr>
            <a:r>
              <a:rPr lang="en-GB" sz="3200" b="1" dirty="0" smtClean="0">
                <a:effectLst>
                  <a:outerShdw blurRad="38100" dist="38100" dir="2700000" algn="tl">
                    <a:srgbClr val="000000">
                      <a:alpha val="43137"/>
                    </a:srgbClr>
                  </a:outerShdw>
                </a:effectLst>
                <a:latin typeface="Aharoni" pitchFamily="2" charset="-79"/>
                <a:cs typeface="Aharoni" pitchFamily="2" charset="-79"/>
              </a:rPr>
              <a:t>Inequality </a:t>
            </a:r>
            <a:r>
              <a:rPr lang="en-GB" sz="3200" b="1" dirty="0">
                <a:effectLst>
                  <a:outerShdw blurRad="38100" dist="38100" dir="2700000" algn="tl">
                    <a:srgbClr val="000000">
                      <a:alpha val="43137"/>
                    </a:srgbClr>
                  </a:outerShdw>
                </a:effectLst>
                <a:latin typeface="Aharoni" pitchFamily="2" charset="-79"/>
                <a:cs typeface="Aharoni" pitchFamily="2" charset="-79"/>
              </a:rPr>
              <a:t>is the status </a:t>
            </a:r>
            <a:r>
              <a:rPr lang="en-GB" sz="3200" b="1" dirty="0" smtClean="0">
                <a:effectLst>
                  <a:outerShdw blurRad="38100" dist="38100" dir="2700000" algn="tl">
                    <a:srgbClr val="000000">
                      <a:alpha val="43137"/>
                    </a:srgbClr>
                  </a:outerShdw>
                </a:effectLst>
                <a:latin typeface="Aharoni" pitchFamily="2" charset="-79"/>
                <a:cs typeface="Aharoni" pitchFamily="2" charset="-79"/>
              </a:rPr>
              <a:t>quo.</a:t>
            </a:r>
            <a:endParaRPr lang="en-GB" sz="3200" b="1" dirty="0">
              <a:effectLst>
                <a:outerShdw blurRad="38100" dist="38100" dir="2700000" algn="tl">
                  <a:srgbClr val="000000">
                    <a:alpha val="43137"/>
                  </a:srgbClr>
                </a:outerShdw>
              </a:effectLst>
              <a:latin typeface="Aharoni" pitchFamily="2" charset="-79"/>
              <a:cs typeface="Aharoni" pitchFamily="2" charset="-79"/>
            </a:endParaRPr>
          </a:p>
          <a:p>
            <a:pPr marL="946758" lvl="1" indent="-457200">
              <a:buSzPct val="45000"/>
              <a:buFont typeface="Wingdings" pitchFamily="2" charset="2"/>
              <a:buChar char="v"/>
              <a:tabLst>
                <a:tab pos="656582" algn="l"/>
                <a:tab pos="1313162" algn="l"/>
                <a:tab pos="1969745" algn="l"/>
                <a:tab pos="2626327" algn="l"/>
                <a:tab pos="3282907" algn="l"/>
                <a:tab pos="3939490" algn="l"/>
                <a:tab pos="4596072" algn="l"/>
                <a:tab pos="5252653" algn="l"/>
              </a:tabLst>
            </a:pPr>
            <a:r>
              <a:rPr lang="en-GB" sz="3200" b="1" dirty="0">
                <a:effectLst>
                  <a:outerShdw blurRad="38100" dist="38100" dir="2700000" algn="tl">
                    <a:srgbClr val="000000">
                      <a:alpha val="43137"/>
                    </a:srgbClr>
                  </a:outerShdw>
                </a:effectLst>
                <a:latin typeface="Aharoni" pitchFamily="2" charset="-79"/>
                <a:cs typeface="Aharoni" pitchFamily="2" charset="-79"/>
              </a:rPr>
              <a:t>I</a:t>
            </a:r>
            <a:r>
              <a:rPr lang="en-GB" sz="3200" b="1" dirty="0" smtClean="0">
                <a:effectLst>
                  <a:outerShdw blurRad="38100" dist="38100" dir="2700000" algn="tl">
                    <a:srgbClr val="000000">
                      <a:alpha val="43137"/>
                    </a:srgbClr>
                  </a:outerShdw>
                </a:effectLst>
                <a:latin typeface="Aharoni" pitchFamily="2" charset="-79"/>
                <a:cs typeface="Aharoni" pitchFamily="2" charset="-79"/>
              </a:rPr>
              <a:t>nequality in access </a:t>
            </a:r>
            <a:r>
              <a:rPr lang="en-GB" sz="3200" b="1" dirty="0">
                <a:effectLst>
                  <a:outerShdw blurRad="38100" dist="38100" dir="2700000" algn="tl">
                    <a:srgbClr val="000000">
                      <a:alpha val="43137"/>
                    </a:srgbClr>
                  </a:outerShdw>
                </a:effectLst>
                <a:latin typeface="Aharoni" pitchFamily="2" charset="-79"/>
                <a:cs typeface="Aharoni" pitchFamily="2" charset="-79"/>
              </a:rPr>
              <a:t>to </a:t>
            </a:r>
            <a:r>
              <a:rPr lang="en-GB" sz="3200" b="1" dirty="0" smtClean="0">
                <a:effectLst>
                  <a:outerShdw blurRad="38100" dist="38100" dir="2700000" algn="tl">
                    <a:srgbClr val="000000">
                      <a:alpha val="43137"/>
                    </a:srgbClr>
                  </a:outerShdw>
                </a:effectLst>
                <a:latin typeface="Aharoni" pitchFamily="2" charset="-79"/>
                <a:cs typeface="Aharoni" pitchFamily="2" charset="-79"/>
              </a:rPr>
              <a:t>resources.</a:t>
            </a:r>
          </a:p>
          <a:p>
            <a:pPr marL="946758" lvl="1" indent="-457200">
              <a:buSzPct val="45000"/>
              <a:buFont typeface="Wingdings" pitchFamily="2" charset="2"/>
              <a:buChar char="v"/>
              <a:tabLst>
                <a:tab pos="656582" algn="l"/>
                <a:tab pos="1313162" algn="l"/>
                <a:tab pos="1969745" algn="l"/>
                <a:tab pos="2626327" algn="l"/>
                <a:tab pos="3282907" algn="l"/>
                <a:tab pos="3939490" algn="l"/>
                <a:tab pos="4596072" algn="l"/>
                <a:tab pos="5252653" algn="l"/>
              </a:tabLst>
            </a:pPr>
            <a:r>
              <a:rPr lang="en-GB" sz="3200" b="1" dirty="0" smtClean="0">
                <a:effectLst>
                  <a:outerShdw blurRad="38100" dist="38100" dir="2700000" algn="tl">
                    <a:srgbClr val="000000">
                      <a:alpha val="43137"/>
                    </a:srgbClr>
                  </a:outerShdw>
                </a:effectLst>
                <a:latin typeface="Aharoni" pitchFamily="2" charset="-79"/>
                <a:cs typeface="Aharoni" pitchFamily="2" charset="-79"/>
              </a:rPr>
              <a:t>Inequality in securing </a:t>
            </a:r>
            <a:r>
              <a:rPr lang="en-GB" sz="3200" b="1" dirty="0">
                <a:effectLst>
                  <a:outerShdw blurRad="38100" dist="38100" dir="2700000" algn="tl">
                    <a:srgbClr val="000000">
                      <a:alpha val="43137"/>
                    </a:srgbClr>
                  </a:outerShdw>
                </a:effectLst>
                <a:latin typeface="Aharoni" pitchFamily="2" charset="-79"/>
                <a:cs typeface="Aharoni" pitchFamily="2" charset="-79"/>
              </a:rPr>
              <a:t>human rights and </a:t>
            </a:r>
            <a:r>
              <a:rPr lang="en-GB" sz="3200" b="1" dirty="0" smtClean="0">
                <a:effectLst>
                  <a:outerShdw blurRad="38100" dist="38100" dir="2700000" algn="tl">
                    <a:srgbClr val="000000">
                      <a:alpha val="43137"/>
                    </a:srgbClr>
                  </a:outerShdw>
                </a:effectLst>
                <a:latin typeface="Aharoni" pitchFamily="2" charset="-79"/>
                <a:cs typeface="Aharoni" pitchFamily="2" charset="-79"/>
              </a:rPr>
              <a:t>safety. </a:t>
            </a:r>
            <a:endParaRPr lang="en-GB" sz="3200" b="1" dirty="0">
              <a:effectLst>
                <a:outerShdw blurRad="38100" dist="38100" dir="2700000" algn="tl">
                  <a:srgbClr val="000000">
                    <a:alpha val="43137"/>
                  </a:srgbClr>
                </a:outerShdw>
              </a:effectLst>
              <a:latin typeface="Aharoni" pitchFamily="2" charset="-79"/>
              <a:cs typeface="Aharoni" pitchFamily="2" charset="-79"/>
            </a:endParaRPr>
          </a:p>
          <a:p>
            <a:pPr marL="946758" lvl="1" indent="-457200">
              <a:buSzPct val="45000"/>
              <a:buFont typeface="Wingdings" pitchFamily="2" charset="2"/>
              <a:buChar char="v"/>
              <a:tabLst>
                <a:tab pos="656582" algn="l"/>
                <a:tab pos="1313162" algn="l"/>
                <a:tab pos="1969745" algn="l"/>
                <a:tab pos="2626327" algn="l"/>
                <a:tab pos="3282907" algn="l"/>
                <a:tab pos="3939490" algn="l"/>
                <a:tab pos="4596072" algn="l"/>
                <a:tab pos="5252653" algn="l"/>
              </a:tabLst>
            </a:pPr>
            <a:r>
              <a:rPr lang="en-GB" sz="3200" b="1" dirty="0" smtClean="0">
                <a:effectLst>
                  <a:outerShdw blurRad="38100" dist="38100" dir="2700000" algn="tl">
                    <a:srgbClr val="000000">
                      <a:alpha val="43137"/>
                    </a:srgbClr>
                  </a:outerShdw>
                </a:effectLst>
                <a:latin typeface="Aharoni" pitchFamily="2" charset="-79"/>
                <a:cs typeface="Aharoni" pitchFamily="2" charset="-79"/>
              </a:rPr>
              <a:t>Inequality in freedom </a:t>
            </a:r>
            <a:r>
              <a:rPr lang="en-GB" sz="3200" b="1" dirty="0">
                <a:effectLst>
                  <a:outerShdw blurRad="38100" dist="38100" dir="2700000" algn="tl">
                    <a:srgbClr val="000000">
                      <a:alpha val="43137"/>
                    </a:srgbClr>
                  </a:outerShdw>
                </a:effectLst>
                <a:latin typeface="Aharoni" pitchFamily="2" charset="-79"/>
                <a:cs typeface="Aharoni" pitchFamily="2" charset="-79"/>
              </a:rPr>
              <a:t>from </a:t>
            </a:r>
            <a:r>
              <a:rPr lang="en-GB" sz="3200" b="1" dirty="0" smtClean="0">
                <a:effectLst>
                  <a:outerShdw blurRad="38100" dist="38100" dir="2700000" algn="tl">
                    <a:srgbClr val="000000">
                      <a:alpha val="43137"/>
                    </a:srgbClr>
                  </a:outerShdw>
                </a:effectLst>
                <a:latin typeface="Aharoni" pitchFamily="2" charset="-79"/>
                <a:cs typeface="Aharoni" pitchFamily="2" charset="-79"/>
              </a:rPr>
              <a:t>discrimination.</a:t>
            </a:r>
          </a:p>
          <a:p>
            <a:pPr marL="946758" lvl="1" indent="-457200">
              <a:buSzPct val="45000"/>
              <a:buFont typeface="Wingdings" pitchFamily="2" charset="2"/>
              <a:buChar char="v"/>
              <a:tabLst>
                <a:tab pos="656582" algn="l"/>
                <a:tab pos="1313162" algn="l"/>
                <a:tab pos="1969745" algn="l"/>
                <a:tab pos="2626327" algn="l"/>
                <a:tab pos="3282907" algn="l"/>
                <a:tab pos="3939490" algn="l"/>
                <a:tab pos="4596072" algn="l"/>
                <a:tab pos="5252653" algn="l"/>
              </a:tabLst>
            </a:pPr>
            <a:r>
              <a:rPr lang="en-GB" sz="3200" b="1" dirty="0" smtClean="0">
                <a:effectLst>
                  <a:outerShdw blurRad="38100" dist="38100" dir="2700000" algn="tl">
                    <a:srgbClr val="000000">
                      <a:alpha val="43137"/>
                    </a:srgbClr>
                  </a:outerShdw>
                </a:effectLst>
                <a:latin typeface="Aharoni" pitchFamily="2" charset="-79"/>
                <a:cs typeface="Aharoni" pitchFamily="2" charset="-79"/>
              </a:rPr>
              <a:t>Reducing </a:t>
            </a:r>
            <a:r>
              <a:rPr lang="en-GB" sz="3200" b="1" dirty="0">
                <a:effectLst>
                  <a:outerShdw blurRad="38100" dist="38100" dir="2700000" algn="tl">
                    <a:srgbClr val="000000">
                      <a:alpha val="43137"/>
                    </a:srgbClr>
                  </a:outerShdw>
                </a:effectLst>
                <a:latin typeface="Aharoni" pitchFamily="2" charset="-79"/>
                <a:cs typeface="Aharoni" pitchFamily="2" charset="-79"/>
              </a:rPr>
              <a:t>inequality </a:t>
            </a:r>
            <a:r>
              <a:rPr lang="en-GB" sz="3200" b="1" dirty="0" smtClean="0">
                <a:effectLst>
                  <a:outerShdw blurRad="38100" dist="38100" dir="2700000" algn="tl">
                    <a:srgbClr val="000000">
                      <a:alpha val="43137"/>
                    </a:srgbClr>
                  </a:outerShdw>
                </a:effectLst>
                <a:latin typeface="Aharoni" pitchFamily="2" charset="-79"/>
                <a:cs typeface="Aharoni" pitchFamily="2" charset="-79"/>
              </a:rPr>
              <a:t>is </a:t>
            </a:r>
            <a:r>
              <a:rPr lang="en-GB" sz="3200" b="1" dirty="0">
                <a:effectLst>
                  <a:outerShdw blurRad="38100" dist="38100" dir="2700000" algn="tl">
                    <a:srgbClr val="000000">
                      <a:alpha val="43137"/>
                    </a:srgbClr>
                  </a:outerShdw>
                </a:effectLst>
                <a:latin typeface="Aharoni" pitchFamily="2" charset="-79"/>
                <a:cs typeface="Aharoni" pitchFamily="2" charset="-79"/>
              </a:rPr>
              <a:t>both </a:t>
            </a:r>
            <a:r>
              <a:rPr lang="en-GB" sz="3200" b="1" dirty="0" smtClean="0">
                <a:effectLst>
                  <a:outerShdw blurRad="38100" dist="38100" dir="2700000" algn="tl">
                    <a:srgbClr val="000000">
                      <a:alpha val="43137"/>
                    </a:srgbClr>
                  </a:outerShdw>
                </a:effectLst>
                <a:latin typeface="Aharoni" pitchFamily="2" charset="-79"/>
                <a:cs typeface="Aharoni" pitchFamily="2" charset="-79"/>
              </a:rPr>
              <a:t>morally </a:t>
            </a:r>
            <a:r>
              <a:rPr lang="en-GB" sz="3200" b="1" dirty="0">
                <a:effectLst>
                  <a:outerShdw blurRad="38100" dist="38100" dir="2700000" algn="tl">
                    <a:srgbClr val="000000">
                      <a:alpha val="43137"/>
                    </a:srgbClr>
                  </a:outerShdw>
                </a:effectLst>
                <a:latin typeface="Aharoni" pitchFamily="2" charset="-79"/>
                <a:cs typeface="Aharoni" pitchFamily="2" charset="-79"/>
              </a:rPr>
              <a:t>right and pragmatically </a:t>
            </a:r>
            <a:r>
              <a:rPr lang="en-GB" sz="3200" b="1" dirty="0" smtClean="0">
                <a:effectLst>
                  <a:outerShdw blurRad="38100" dist="38100" dir="2700000" algn="tl">
                    <a:srgbClr val="000000">
                      <a:alpha val="43137"/>
                    </a:srgbClr>
                  </a:outerShdw>
                </a:effectLst>
                <a:latin typeface="Aharoni" pitchFamily="2" charset="-79"/>
                <a:cs typeface="Aharoni" pitchFamily="2" charset="-79"/>
              </a:rPr>
              <a:t>necessary. </a:t>
            </a:r>
            <a:endParaRPr lang="en-GB" sz="3200" b="1" dirty="0">
              <a:effectLst>
                <a:outerShdw blurRad="38100" dist="38100" dir="2700000" algn="tl">
                  <a:srgbClr val="000000">
                    <a:alpha val="43137"/>
                  </a:srgbClr>
                </a:outerShdw>
              </a:effectLst>
              <a:latin typeface="Aharoni" pitchFamily="2" charset="-79"/>
              <a:cs typeface="Aharoni" pitchFamily="2" charset="-79"/>
            </a:endParaRPr>
          </a:p>
        </p:txBody>
      </p:sp>
    </p:spTree>
    <p:extLst>
      <p:ext uri="{BB962C8B-B14F-4D97-AF65-F5344CB8AC3E}">
        <p14:creationId xmlns:p14="http://schemas.microsoft.com/office/powerpoint/2010/main" val="8248982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122">
                                            <p:bg/>
                                          </p:spTgt>
                                        </p:tgtEl>
                                        <p:attrNameLst>
                                          <p:attrName>style.visibility</p:attrName>
                                        </p:attrNameLst>
                                      </p:cBhvr>
                                      <p:to>
                                        <p:strVal val="visible"/>
                                      </p:to>
                                    </p:set>
                                    <p:anim calcmode="lin" valueType="num">
                                      <p:cBhvr>
                                        <p:cTn id="7" dur="1000" fill="hold"/>
                                        <p:tgtEl>
                                          <p:spTgt spid="5122">
                                            <p:bg/>
                                          </p:spTgt>
                                        </p:tgtEl>
                                        <p:attrNameLst>
                                          <p:attrName>ppt_w</p:attrName>
                                        </p:attrNameLst>
                                      </p:cBhvr>
                                      <p:tavLst>
                                        <p:tav tm="0">
                                          <p:val>
                                            <p:fltVal val="0"/>
                                          </p:val>
                                        </p:tav>
                                        <p:tav tm="100000">
                                          <p:val>
                                            <p:strVal val="#ppt_w"/>
                                          </p:val>
                                        </p:tav>
                                      </p:tavLst>
                                    </p:anim>
                                    <p:anim calcmode="lin" valueType="num">
                                      <p:cBhvr>
                                        <p:cTn id="8" dur="1000" fill="hold"/>
                                        <p:tgtEl>
                                          <p:spTgt spid="5122">
                                            <p:bg/>
                                          </p:spTgt>
                                        </p:tgtEl>
                                        <p:attrNameLst>
                                          <p:attrName>ppt_h</p:attrName>
                                        </p:attrNameLst>
                                      </p:cBhvr>
                                      <p:tavLst>
                                        <p:tav tm="0">
                                          <p:val>
                                            <p:fltVal val="0"/>
                                          </p:val>
                                        </p:tav>
                                        <p:tav tm="100000">
                                          <p:val>
                                            <p:strVal val="#ppt_h"/>
                                          </p:val>
                                        </p:tav>
                                      </p:tavLst>
                                    </p:anim>
                                    <p:anim calcmode="lin" valueType="num">
                                      <p:cBhvr>
                                        <p:cTn id="9" dur="1000" fill="hold"/>
                                        <p:tgtEl>
                                          <p:spTgt spid="5122">
                                            <p:bg/>
                                          </p:spTgt>
                                        </p:tgtEl>
                                        <p:attrNameLst>
                                          <p:attrName>style.rotation</p:attrName>
                                        </p:attrNameLst>
                                      </p:cBhvr>
                                      <p:tavLst>
                                        <p:tav tm="0">
                                          <p:val>
                                            <p:fltVal val="90"/>
                                          </p:val>
                                        </p:tav>
                                        <p:tav tm="100000">
                                          <p:val>
                                            <p:fltVal val="0"/>
                                          </p:val>
                                        </p:tav>
                                      </p:tavLst>
                                    </p:anim>
                                    <p:animEffect transition="in" filter="fade">
                                      <p:cBhvr>
                                        <p:cTn id="10" dur="1000"/>
                                        <p:tgtEl>
                                          <p:spTgt spid="5122">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122">
                                            <p:txEl>
                                              <p:pRg st="0" end="0"/>
                                            </p:txEl>
                                          </p:spTgt>
                                        </p:tgtEl>
                                        <p:attrNameLst>
                                          <p:attrName>style.visibility</p:attrName>
                                        </p:attrNameLst>
                                      </p:cBhvr>
                                      <p:to>
                                        <p:strVal val="visible"/>
                                      </p:to>
                                    </p:set>
                                    <p:anim calcmode="lin" valueType="num">
                                      <p:cBhvr>
                                        <p:cTn id="13" dur="10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122">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122">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122">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122">
                                            <p:txEl>
                                              <p:pRg st="1" end="1"/>
                                            </p:txEl>
                                          </p:spTgt>
                                        </p:tgtEl>
                                        <p:attrNameLst>
                                          <p:attrName>style.visibility</p:attrName>
                                        </p:attrNameLst>
                                      </p:cBhvr>
                                      <p:to>
                                        <p:strVal val="visible"/>
                                      </p:to>
                                    </p:set>
                                    <p:anim calcmode="lin" valueType="num">
                                      <p:cBhvr>
                                        <p:cTn id="19" dur="1000" fill="hold"/>
                                        <p:tgtEl>
                                          <p:spTgt spid="5122">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5122">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5122">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5122">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122">
                                            <p:txEl>
                                              <p:pRg st="2" end="2"/>
                                            </p:txEl>
                                          </p:spTgt>
                                        </p:tgtEl>
                                        <p:attrNameLst>
                                          <p:attrName>style.visibility</p:attrName>
                                        </p:attrNameLst>
                                      </p:cBhvr>
                                      <p:to>
                                        <p:strVal val="visible"/>
                                      </p:to>
                                    </p:set>
                                    <p:anim calcmode="lin" valueType="num">
                                      <p:cBhvr>
                                        <p:cTn id="25" dur="1000" fill="hold"/>
                                        <p:tgtEl>
                                          <p:spTgt spid="5122">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5122">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5122">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5122">
                                            <p:txEl>
                                              <p:pRg st="2" end="2"/>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122">
                                            <p:txEl>
                                              <p:pRg st="3" end="3"/>
                                            </p:txEl>
                                          </p:spTgt>
                                        </p:tgtEl>
                                        <p:attrNameLst>
                                          <p:attrName>style.visibility</p:attrName>
                                        </p:attrNameLst>
                                      </p:cBhvr>
                                      <p:to>
                                        <p:strVal val="visible"/>
                                      </p:to>
                                    </p:set>
                                    <p:anim calcmode="lin" valueType="num">
                                      <p:cBhvr>
                                        <p:cTn id="31" dur="10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512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512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5122">
                                            <p:txEl>
                                              <p:pRg st="3" end="3"/>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122">
                                            <p:txEl>
                                              <p:pRg st="4" end="4"/>
                                            </p:txEl>
                                          </p:spTgt>
                                        </p:tgtEl>
                                        <p:attrNameLst>
                                          <p:attrName>style.visibility</p:attrName>
                                        </p:attrNameLst>
                                      </p:cBhvr>
                                      <p:to>
                                        <p:strVal val="visible"/>
                                      </p:to>
                                    </p:set>
                                    <p:anim calcmode="lin" valueType="num">
                                      <p:cBhvr>
                                        <p:cTn id="37" dur="10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5122">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5122">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5122">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5121"/>
                                        </p:tgtEl>
                                        <p:attrNameLst>
                                          <p:attrName>style.visibility</p:attrName>
                                        </p:attrNameLst>
                                      </p:cBhvr>
                                      <p:to>
                                        <p:strVal val="visible"/>
                                      </p:to>
                                    </p:set>
                                    <p:anim calcmode="lin" valueType="num">
                                      <p:cBhvr>
                                        <p:cTn id="45" dur="1000" fill="hold"/>
                                        <p:tgtEl>
                                          <p:spTgt spid="5121"/>
                                        </p:tgtEl>
                                        <p:attrNameLst>
                                          <p:attrName>ppt_w</p:attrName>
                                        </p:attrNameLst>
                                      </p:cBhvr>
                                      <p:tavLst>
                                        <p:tav tm="0">
                                          <p:val>
                                            <p:fltVal val="0"/>
                                          </p:val>
                                        </p:tav>
                                        <p:tav tm="100000">
                                          <p:val>
                                            <p:strVal val="#ppt_w"/>
                                          </p:val>
                                        </p:tav>
                                      </p:tavLst>
                                    </p:anim>
                                    <p:anim calcmode="lin" valueType="num">
                                      <p:cBhvr>
                                        <p:cTn id="46" dur="1000" fill="hold"/>
                                        <p:tgtEl>
                                          <p:spTgt spid="5121"/>
                                        </p:tgtEl>
                                        <p:attrNameLst>
                                          <p:attrName>ppt_h</p:attrName>
                                        </p:attrNameLst>
                                      </p:cBhvr>
                                      <p:tavLst>
                                        <p:tav tm="0">
                                          <p:val>
                                            <p:fltVal val="0"/>
                                          </p:val>
                                        </p:tav>
                                        <p:tav tm="100000">
                                          <p:val>
                                            <p:strVal val="#ppt_h"/>
                                          </p:val>
                                        </p:tav>
                                      </p:tavLst>
                                    </p:anim>
                                    <p:anim calcmode="lin" valueType="num">
                                      <p:cBhvr>
                                        <p:cTn id="47" dur="1000" fill="hold"/>
                                        <p:tgtEl>
                                          <p:spTgt spid="5121"/>
                                        </p:tgtEl>
                                        <p:attrNameLst>
                                          <p:attrName>style.rotation</p:attrName>
                                        </p:attrNameLst>
                                      </p:cBhvr>
                                      <p:tavLst>
                                        <p:tav tm="0">
                                          <p:val>
                                            <p:fltVal val="90"/>
                                          </p:val>
                                        </p:tav>
                                        <p:tav tm="100000">
                                          <p:val>
                                            <p:fltVal val="0"/>
                                          </p:val>
                                        </p:tav>
                                      </p:tavLst>
                                    </p:anim>
                                    <p:animEffect transition="in" filter="fade">
                                      <p:cBhvr>
                                        <p:cTn id="48" dur="10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nimBg="1"/>
      <p:bldP spid="5122"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a:bodyPr>
          <a:lstStyle/>
          <a:p>
            <a:pPr algn="ctr"/>
            <a:r>
              <a:rPr lang="en-US" sz="4800" b="1" dirty="0">
                <a:ln w="6350">
                  <a:solidFill>
                    <a:schemeClr val="bg1"/>
                  </a:solidFill>
                </a:ln>
                <a:effectLst>
                  <a:outerShdw blurRad="38100" dist="38100" dir="2700000" algn="tl">
                    <a:srgbClr val="000000">
                      <a:alpha val="43137"/>
                    </a:srgbClr>
                  </a:outerShdw>
                </a:effectLst>
                <a:latin typeface="Aharoni" pitchFamily="2" charset="-79"/>
                <a:cs typeface="Aharoni" pitchFamily="2" charset="-79"/>
              </a:rPr>
              <a:t>Key</a:t>
            </a:r>
            <a:r>
              <a:rPr lang="en-US" sz="4400" b="1" dirty="0">
                <a:ln w="6350">
                  <a:solidFill>
                    <a:schemeClr val="bg1"/>
                  </a:solidFill>
                </a:ln>
                <a:effectLst>
                  <a:outerShdw blurRad="38100" dist="38100" dir="2700000" algn="tl">
                    <a:srgbClr val="000000">
                      <a:alpha val="43137"/>
                    </a:srgbClr>
                  </a:outerShdw>
                </a:effectLst>
                <a:latin typeface="Aharoni" pitchFamily="2" charset="-79"/>
                <a:cs typeface="Aharoni" pitchFamily="2" charset="-79"/>
              </a:rPr>
              <a:t> Themes in Social Justice </a:t>
            </a:r>
            <a:endParaRPr lang="en-US" b="1" dirty="0">
              <a:ln w="6350">
                <a:solidFill>
                  <a:schemeClr val="bg1"/>
                </a:solidFill>
              </a:ln>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idx="1"/>
          </p:nvPr>
        </p:nvSpPr>
        <p:spPr>
          <a:xfrm>
            <a:off x="914400" y="609600"/>
            <a:ext cx="8686800" cy="5791200"/>
          </a:xfrm>
        </p:spPr>
        <p:txBody>
          <a:bodyPr>
            <a:noAutofit/>
          </a:bodyPr>
          <a:lstStyle/>
          <a:p>
            <a:pPr>
              <a:buFont typeface="Wingdings" pitchFamily="2" charset="2"/>
              <a:buChar char="v"/>
            </a:pPr>
            <a:endParaRPr lang="en-US" sz="2600" b="1" dirty="0" smtClean="0">
              <a:latin typeface="Aharoni" pitchFamily="2" charset="-79"/>
              <a:cs typeface="Aharoni" pitchFamily="2" charset="-79"/>
            </a:endParaRPr>
          </a:p>
          <a:p>
            <a:pPr>
              <a:buFont typeface="Wingdings" pitchFamily="2" charset="2"/>
              <a:buChar char="v"/>
            </a:pPr>
            <a:endParaRPr lang="en-US" sz="2600" b="1" dirty="0" smtClean="0">
              <a:effectLst>
                <a:outerShdw blurRad="38100" dist="38100" dir="2700000" algn="tl">
                  <a:srgbClr val="000000">
                    <a:alpha val="43137"/>
                  </a:srgbClr>
                </a:outerShdw>
              </a:effectLst>
              <a:latin typeface="Aharoni" pitchFamily="2" charset="-79"/>
              <a:cs typeface="Aharoni" pitchFamily="2" charset="-79"/>
            </a:endParaRPr>
          </a:p>
          <a:p>
            <a:pPr>
              <a:buFont typeface="Wingdings" pitchFamily="2" charset="2"/>
              <a:buChar char="v"/>
            </a:pPr>
            <a:r>
              <a:rPr lang="en-US" sz="2600" b="1" dirty="0" smtClean="0">
                <a:effectLst>
                  <a:outerShdw blurRad="38100" dist="38100" dir="2700000" algn="tl">
                    <a:srgbClr val="000000">
                      <a:alpha val="43137"/>
                    </a:srgbClr>
                  </a:outerShdw>
                </a:effectLst>
                <a:latin typeface="Aharoni" pitchFamily="2" charset="-79"/>
                <a:cs typeface="Aharoni" pitchFamily="2" charset="-79"/>
              </a:rPr>
              <a:t>Making </a:t>
            </a:r>
            <a:r>
              <a:rPr lang="en-US" sz="2600" b="1" dirty="0">
                <a:effectLst>
                  <a:outerShdw blurRad="38100" dist="38100" dir="2700000" algn="tl">
                    <a:srgbClr val="000000">
                      <a:alpha val="43137"/>
                    </a:srgbClr>
                  </a:outerShdw>
                </a:effectLst>
                <a:latin typeface="Aharoni" pitchFamily="2" charset="-79"/>
                <a:cs typeface="Aharoni" pitchFamily="2" charset="-79"/>
              </a:rPr>
              <a:t>the world </a:t>
            </a:r>
            <a:r>
              <a:rPr lang="en-US" sz="2600" b="1" dirty="0" smtClean="0">
                <a:effectLst>
                  <a:outerShdw blurRad="38100" dist="38100" dir="2700000" algn="tl">
                    <a:srgbClr val="000000">
                      <a:alpha val="43137"/>
                    </a:srgbClr>
                  </a:outerShdw>
                </a:effectLst>
                <a:latin typeface="Aharoni" pitchFamily="2" charset="-79"/>
                <a:cs typeface="Aharoni" pitchFamily="2" charset="-79"/>
              </a:rPr>
              <a:t>better</a:t>
            </a:r>
            <a:endParaRPr lang="en-US" sz="2600" b="1" dirty="0">
              <a:effectLst>
                <a:outerShdw blurRad="38100" dist="38100" dir="2700000" algn="tl">
                  <a:srgbClr val="000000">
                    <a:alpha val="43137"/>
                  </a:srgbClr>
                </a:outerShdw>
              </a:effectLst>
              <a:latin typeface="Aharoni" pitchFamily="2" charset="-79"/>
              <a:cs typeface="Aharoni" pitchFamily="2" charset="-79"/>
            </a:endParaRPr>
          </a:p>
          <a:p>
            <a:pPr>
              <a:buFont typeface="Wingdings" pitchFamily="2" charset="2"/>
              <a:buChar char="v"/>
            </a:pPr>
            <a:r>
              <a:rPr lang="en-US" sz="2600" b="1" dirty="0">
                <a:effectLst>
                  <a:outerShdw blurRad="38100" dist="38100" dir="2700000" algn="tl">
                    <a:srgbClr val="000000">
                      <a:alpha val="43137"/>
                    </a:srgbClr>
                  </a:outerShdw>
                </a:effectLst>
                <a:latin typeface="Aharoni" pitchFamily="2" charset="-79"/>
                <a:cs typeface="Aharoni" pitchFamily="2" charset="-79"/>
              </a:rPr>
              <a:t>Equity of </a:t>
            </a:r>
            <a:r>
              <a:rPr lang="en-US" sz="2600" b="1" dirty="0" smtClean="0">
                <a:effectLst>
                  <a:outerShdw blurRad="38100" dist="38100" dir="2700000" algn="tl">
                    <a:srgbClr val="000000">
                      <a:alpha val="43137"/>
                    </a:srgbClr>
                  </a:outerShdw>
                </a:effectLst>
                <a:latin typeface="Aharoni" pitchFamily="2" charset="-79"/>
                <a:cs typeface="Aharoni" pitchFamily="2" charset="-79"/>
              </a:rPr>
              <a:t>opportunity</a:t>
            </a:r>
            <a:endParaRPr lang="en-US" sz="2600" b="1" dirty="0">
              <a:effectLst>
                <a:outerShdw blurRad="38100" dist="38100" dir="2700000" algn="tl">
                  <a:srgbClr val="000000">
                    <a:alpha val="43137"/>
                  </a:srgbClr>
                </a:outerShdw>
              </a:effectLst>
              <a:latin typeface="Aharoni" pitchFamily="2" charset="-79"/>
              <a:cs typeface="Aharoni" pitchFamily="2" charset="-79"/>
            </a:endParaRPr>
          </a:p>
          <a:p>
            <a:pPr>
              <a:buFont typeface="Wingdings" pitchFamily="2" charset="2"/>
              <a:buChar char="v"/>
            </a:pPr>
            <a:r>
              <a:rPr lang="en-US" sz="2600" b="1" dirty="0">
                <a:effectLst>
                  <a:outerShdw blurRad="38100" dist="38100" dir="2700000" algn="tl">
                    <a:srgbClr val="000000">
                      <a:alpha val="43137"/>
                    </a:srgbClr>
                  </a:outerShdw>
                </a:effectLst>
                <a:latin typeface="Aharoni" pitchFamily="2" charset="-79"/>
                <a:cs typeface="Aharoni" pitchFamily="2" charset="-79"/>
              </a:rPr>
              <a:t>Equality of </a:t>
            </a:r>
            <a:r>
              <a:rPr lang="en-US" sz="2600" b="1" dirty="0" smtClean="0">
                <a:effectLst>
                  <a:outerShdw blurRad="38100" dist="38100" dir="2700000" algn="tl">
                    <a:srgbClr val="000000">
                      <a:alpha val="43137"/>
                    </a:srgbClr>
                  </a:outerShdw>
                </a:effectLst>
                <a:latin typeface="Aharoni" pitchFamily="2" charset="-79"/>
                <a:cs typeface="Aharoni" pitchFamily="2" charset="-79"/>
              </a:rPr>
              <a:t>treatment</a:t>
            </a:r>
            <a:endParaRPr lang="en-US" sz="2600" b="1" dirty="0">
              <a:effectLst>
                <a:outerShdw blurRad="38100" dist="38100" dir="2700000" algn="tl">
                  <a:srgbClr val="000000">
                    <a:alpha val="43137"/>
                  </a:srgbClr>
                </a:outerShdw>
              </a:effectLst>
              <a:latin typeface="Aharoni" pitchFamily="2" charset="-79"/>
              <a:cs typeface="Aharoni" pitchFamily="2" charset="-79"/>
            </a:endParaRPr>
          </a:p>
          <a:p>
            <a:pPr>
              <a:buFont typeface="Wingdings" pitchFamily="2" charset="2"/>
              <a:buChar char="v"/>
            </a:pPr>
            <a:r>
              <a:rPr lang="en-US" sz="2600" b="1" dirty="0" smtClean="0">
                <a:effectLst>
                  <a:outerShdw blurRad="38100" dist="38100" dir="2700000" algn="tl">
                    <a:srgbClr val="000000">
                      <a:alpha val="43137"/>
                    </a:srgbClr>
                  </a:outerShdw>
                </a:effectLst>
                <a:latin typeface="Aharoni" pitchFamily="2" charset="-79"/>
                <a:cs typeface="Aharoni" pitchFamily="2" charset="-79"/>
              </a:rPr>
              <a:t>Fairness</a:t>
            </a:r>
            <a:endParaRPr lang="en-US" sz="2600" b="1" dirty="0">
              <a:effectLst>
                <a:outerShdw blurRad="38100" dist="38100" dir="2700000" algn="tl">
                  <a:srgbClr val="000000">
                    <a:alpha val="43137"/>
                  </a:srgbClr>
                </a:outerShdw>
              </a:effectLst>
              <a:latin typeface="Aharoni" pitchFamily="2" charset="-79"/>
              <a:cs typeface="Aharoni" pitchFamily="2" charset="-79"/>
            </a:endParaRPr>
          </a:p>
          <a:p>
            <a:pPr>
              <a:buFont typeface="Wingdings" pitchFamily="2" charset="2"/>
              <a:buChar char="v"/>
            </a:pPr>
            <a:r>
              <a:rPr lang="en-US" sz="2600" b="1" dirty="0">
                <a:effectLst>
                  <a:outerShdw blurRad="38100" dist="38100" dir="2700000" algn="tl">
                    <a:srgbClr val="000000">
                      <a:alpha val="43137"/>
                    </a:srgbClr>
                  </a:outerShdw>
                </a:effectLst>
                <a:latin typeface="Aharoni" pitchFamily="2" charset="-79"/>
                <a:cs typeface="Aharoni" pitchFamily="2" charset="-79"/>
              </a:rPr>
              <a:t>Appreciating </a:t>
            </a:r>
            <a:r>
              <a:rPr lang="en-US" sz="2600" b="1" dirty="0" smtClean="0">
                <a:effectLst>
                  <a:outerShdw blurRad="38100" dist="38100" dir="2700000" algn="tl">
                    <a:srgbClr val="000000">
                      <a:alpha val="43137"/>
                    </a:srgbClr>
                  </a:outerShdw>
                </a:effectLst>
                <a:latin typeface="Aharoni" pitchFamily="2" charset="-79"/>
                <a:cs typeface="Aharoni" pitchFamily="2" charset="-79"/>
              </a:rPr>
              <a:t>differences</a:t>
            </a:r>
            <a:endParaRPr lang="en-US" sz="2600" b="1" dirty="0">
              <a:effectLst>
                <a:outerShdw blurRad="38100" dist="38100" dir="2700000" algn="tl">
                  <a:srgbClr val="000000">
                    <a:alpha val="43137"/>
                  </a:srgbClr>
                </a:outerShdw>
              </a:effectLst>
              <a:latin typeface="Aharoni" pitchFamily="2" charset="-79"/>
              <a:cs typeface="Aharoni" pitchFamily="2" charset="-79"/>
            </a:endParaRPr>
          </a:p>
          <a:p>
            <a:pPr>
              <a:buFont typeface="Wingdings" pitchFamily="2" charset="2"/>
              <a:buChar char="v"/>
            </a:pPr>
            <a:r>
              <a:rPr lang="en-US" sz="2600" b="1" dirty="0" smtClean="0">
                <a:effectLst>
                  <a:outerShdw blurRad="38100" dist="38100" dir="2700000" algn="tl">
                    <a:srgbClr val="000000">
                      <a:alpha val="43137"/>
                    </a:srgbClr>
                  </a:outerShdw>
                </a:effectLst>
                <a:latin typeface="Aharoni" pitchFamily="2" charset="-79"/>
                <a:cs typeface="Aharoni" pitchFamily="2" charset="-79"/>
              </a:rPr>
              <a:t>Giving voice</a:t>
            </a:r>
          </a:p>
          <a:p>
            <a:pPr>
              <a:buFont typeface="Wingdings" pitchFamily="2" charset="2"/>
              <a:buChar char="v"/>
            </a:pPr>
            <a:r>
              <a:rPr lang="en-US" sz="2600" b="1" dirty="0" smtClean="0">
                <a:effectLst>
                  <a:outerShdw blurRad="38100" dist="38100" dir="2700000" algn="tl">
                    <a:srgbClr val="000000">
                      <a:alpha val="43137"/>
                    </a:srgbClr>
                  </a:outerShdw>
                </a:effectLst>
                <a:latin typeface="Aharoni" pitchFamily="2" charset="-79"/>
                <a:cs typeface="Aharoni" pitchFamily="2" charset="-79"/>
              </a:rPr>
              <a:t>Power dynamics</a:t>
            </a:r>
          </a:p>
          <a:p>
            <a:pPr>
              <a:buFont typeface="Wingdings" pitchFamily="2" charset="2"/>
              <a:buChar char="v"/>
            </a:pPr>
            <a:r>
              <a:rPr lang="en-US" sz="2600" b="1" dirty="0" smtClean="0">
                <a:effectLst>
                  <a:outerShdw blurRad="38100" dist="38100" dir="2700000" algn="tl">
                    <a:srgbClr val="000000">
                      <a:alpha val="43137"/>
                    </a:srgbClr>
                  </a:outerShdw>
                </a:effectLst>
                <a:latin typeface="Aharoni" pitchFamily="2" charset="-79"/>
                <a:cs typeface="Aharoni" pitchFamily="2" charset="-79"/>
              </a:rPr>
              <a:t>Asking questions</a:t>
            </a:r>
          </a:p>
          <a:p>
            <a:pPr>
              <a:buFont typeface="Wingdings" pitchFamily="2" charset="2"/>
              <a:buChar char="v"/>
            </a:pPr>
            <a:r>
              <a:rPr lang="en-US" sz="2600" b="1" dirty="0" smtClean="0">
                <a:effectLst>
                  <a:outerShdw blurRad="38100" dist="38100" dir="2700000" algn="tl">
                    <a:srgbClr val="000000">
                      <a:alpha val="43137"/>
                    </a:srgbClr>
                  </a:outerShdw>
                </a:effectLst>
                <a:latin typeface="Aharoni" pitchFamily="2" charset="-79"/>
                <a:cs typeface="Aharoni" pitchFamily="2" charset="-79"/>
              </a:rPr>
              <a:t>Empathy through multiple perspectives</a:t>
            </a:r>
          </a:p>
          <a:p>
            <a:pPr marL="64008" indent="0">
              <a:buNone/>
            </a:pPr>
            <a:endParaRPr lang="en-US" sz="2600" dirty="0"/>
          </a:p>
        </p:txBody>
      </p:sp>
    </p:spTree>
    <p:extLst>
      <p:ext uri="{BB962C8B-B14F-4D97-AF65-F5344CB8AC3E}">
        <p14:creationId xmlns:p14="http://schemas.microsoft.com/office/powerpoint/2010/main" val="41762789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p:cTn id="71"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7494"/>
            <a:ext cx="8610600" cy="1399032"/>
          </a:xfrm>
        </p:spPr>
        <p:txBody>
          <a:bodyPr>
            <a:noAutofit/>
          </a:bodyPr>
          <a:lstStyle/>
          <a:p>
            <a:pPr algn="ctr"/>
            <a:r>
              <a:rPr lang="en-US" sz="4400" b="1" dirty="0">
                <a:ln w="6350">
                  <a:solidFill>
                    <a:schemeClr val="bg1"/>
                  </a:solidFill>
                </a:ln>
                <a:effectLst>
                  <a:outerShdw blurRad="38100" dist="38100" dir="2700000" algn="tl">
                    <a:srgbClr val="000000">
                      <a:alpha val="43137"/>
                    </a:srgbClr>
                  </a:outerShdw>
                </a:effectLst>
                <a:latin typeface="Aharoni" pitchFamily="2" charset="-79"/>
                <a:cs typeface="Aharoni" pitchFamily="2" charset="-79"/>
              </a:rPr>
              <a:t>Key </a:t>
            </a:r>
            <a:r>
              <a:rPr lang="en-US" sz="4400" b="1" dirty="0" smtClean="0">
                <a:ln w="6350">
                  <a:solidFill>
                    <a:schemeClr val="bg1"/>
                  </a:solidFill>
                </a:ln>
                <a:effectLst>
                  <a:outerShdw blurRad="38100" dist="38100" dir="2700000" algn="tl">
                    <a:srgbClr val="000000">
                      <a:alpha val="43137"/>
                    </a:srgbClr>
                  </a:outerShdw>
                </a:effectLst>
                <a:latin typeface="Aharoni" pitchFamily="2" charset="-79"/>
                <a:cs typeface="Aharoni" pitchFamily="2" charset="-79"/>
              </a:rPr>
              <a:t>Elements </a:t>
            </a:r>
            <a:r>
              <a:rPr lang="en-US" sz="4400" b="1" dirty="0">
                <a:ln w="6350">
                  <a:solidFill>
                    <a:schemeClr val="bg1"/>
                  </a:solidFill>
                </a:ln>
                <a:effectLst>
                  <a:outerShdw blurRad="38100" dist="38100" dir="2700000" algn="tl">
                    <a:srgbClr val="000000">
                      <a:alpha val="43137"/>
                    </a:srgbClr>
                  </a:outerShdw>
                </a:effectLst>
                <a:latin typeface="Aharoni" pitchFamily="2" charset="-79"/>
                <a:cs typeface="Aharoni" pitchFamily="2" charset="-79"/>
              </a:rPr>
              <a:t>of S</a:t>
            </a:r>
            <a:r>
              <a:rPr lang="en-US" sz="4400" b="1" dirty="0" smtClean="0">
                <a:ln w="6350">
                  <a:solidFill>
                    <a:schemeClr val="bg1"/>
                  </a:solidFill>
                </a:ln>
                <a:effectLst>
                  <a:outerShdw blurRad="38100" dist="38100" dir="2700000" algn="tl">
                    <a:srgbClr val="000000">
                      <a:alpha val="43137"/>
                    </a:srgbClr>
                  </a:outerShdw>
                </a:effectLst>
                <a:latin typeface="Aharoni" pitchFamily="2" charset="-79"/>
                <a:cs typeface="Aharoni" pitchFamily="2" charset="-79"/>
              </a:rPr>
              <a:t>ocial Justice</a:t>
            </a:r>
            <a:endParaRPr lang="en-US" sz="4400" b="1" dirty="0">
              <a:ln w="6350">
                <a:solidFill>
                  <a:schemeClr val="bg1"/>
                </a:solidFill>
              </a:ln>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idx="1"/>
          </p:nvPr>
        </p:nvSpPr>
        <p:spPr>
          <a:xfrm>
            <a:off x="762000" y="1828800"/>
            <a:ext cx="8991600" cy="4724400"/>
          </a:xfrm>
        </p:spPr>
        <p:txBody>
          <a:bodyPr>
            <a:normAutofit/>
          </a:bodyPr>
          <a:lstStyle/>
          <a:p>
            <a:pPr>
              <a:buFont typeface="Wingdings" pitchFamily="2" charset="2"/>
              <a:buChar char="v"/>
            </a:pPr>
            <a:r>
              <a:rPr lang="en-US" sz="3200" b="1" dirty="0">
                <a:effectLst>
                  <a:outerShdw blurRad="38100" dist="38100" dir="2700000" algn="tl">
                    <a:srgbClr val="000000">
                      <a:alpha val="43137"/>
                    </a:srgbClr>
                  </a:outerShdw>
                </a:effectLst>
                <a:latin typeface="Aharoni" pitchFamily="2" charset="-79"/>
                <a:cs typeface="Aharoni" pitchFamily="2" charset="-79"/>
              </a:rPr>
              <a:t>Multiple </a:t>
            </a:r>
            <a:r>
              <a:rPr lang="en-US" sz="3200" b="1" dirty="0" smtClean="0">
                <a:effectLst>
                  <a:outerShdw blurRad="38100" dist="38100" dir="2700000" algn="tl">
                    <a:srgbClr val="000000">
                      <a:alpha val="43137"/>
                    </a:srgbClr>
                  </a:outerShdw>
                </a:effectLst>
                <a:latin typeface="Aharoni" pitchFamily="2" charset="-79"/>
                <a:cs typeface="Aharoni" pitchFamily="2" charset="-79"/>
              </a:rPr>
              <a:t>perspectives.</a:t>
            </a:r>
            <a:endParaRPr lang="en-US" sz="3200" b="1" dirty="0">
              <a:effectLst>
                <a:outerShdw blurRad="38100" dist="38100" dir="2700000" algn="tl">
                  <a:srgbClr val="000000">
                    <a:alpha val="43137"/>
                  </a:srgbClr>
                </a:outerShdw>
              </a:effectLst>
              <a:latin typeface="Aharoni" pitchFamily="2" charset="-79"/>
              <a:cs typeface="Aharoni" pitchFamily="2" charset="-79"/>
            </a:endParaRPr>
          </a:p>
          <a:p>
            <a:pPr>
              <a:buFont typeface="Wingdings" pitchFamily="2" charset="2"/>
              <a:buChar char="v"/>
            </a:pPr>
            <a:r>
              <a:rPr lang="en-US" sz="3200" b="1" dirty="0">
                <a:effectLst>
                  <a:outerShdw blurRad="38100" dist="38100" dir="2700000" algn="tl">
                    <a:srgbClr val="000000">
                      <a:alpha val="43137"/>
                    </a:srgbClr>
                  </a:outerShdw>
                </a:effectLst>
                <a:latin typeface="Aharoni" pitchFamily="2" charset="-79"/>
                <a:cs typeface="Aharoni" pitchFamily="2" charset="-79"/>
              </a:rPr>
              <a:t>Examining root </a:t>
            </a:r>
            <a:r>
              <a:rPr lang="en-US" sz="3200" b="1" dirty="0" smtClean="0">
                <a:effectLst>
                  <a:outerShdw blurRad="38100" dist="38100" dir="2700000" algn="tl">
                    <a:srgbClr val="000000">
                      <a:alpha val="43137"/>
                    </a:srgbClr>
                  </a:outerShdw>
                </a:effectLst>
                <a:latin typeface="Aharoni" pitchFamily="2" charset="-79"/>
                <a:cs typeface="Aharoni" pitchFamily="2" charset="-79"/>
              </a:rPr>
              <a:t>causes.</a:t>
            </a:r>
            <a:endParaRPr lang="en-US" sz="3200" b="1" dirty="0">
              <a:effectLst>
                <a:outerShdw blurRad="38100" dist="38100" dir="2700000" algn="tl">
                  <a:srgbClr val="000000">
                    <a:alpha val="43137"/>
                  </a:srgbClr>
                </a:outerShdw>
              </a:effectLst>
              <a:latin typeface="Aharoni" pitchFamily="2" charset="-79"/>
              <a:cs typeface="Aharoni" pitchFamily="2" charset="-79"/>
            </a:endParaRPr>
          </a:p>
          <a:p>
            <a:pPr>
              <a:buFont typeface="Wingdings" pitchFamily="2" charset="2"/>
              <a:buChar char="v"/>
            </a:pPr>
            <a:r>
              <a:rPr lang="en-US" sz="3200" b="1" dirty="0">
                <a:effectLst>
                  <a:outerShdw blurRad="38100" dist="38100" dir="2700000" algn="tl">
                    <a:srgbClr val="000000">
                      <a:alpha val="43137"/>
                    </a:srgbClr>
                  </a:outerShdw>
                </a:effectLst>
                <a:latin typeface="Aharoni" pitchFamily="2" charset="-79"/>
                <a:cs typeface="Aharoni" pitchFamily="2" charset="-79"/>
              </a:rPr>
              <a:t>Empowering the </a:t>
            </a:r>
            <a:r>
              <a:rPr lang="en-US" sz="3200" b="1" dirty="0" smtClean="0">
                <a:effectLst>
                  <a:outerShdw blurRad="38100" dist="38100" dir="2700000" algn="tl">
                    <a:srgbClr val="000000">
                      <a:alpha val="43137"/>
                    </a:srgbClr>
                  </a:outerShdw>
                </a:effectLst>
                <a:latin typeface="Aharoni" pitchFamily="2" charset="-79"/>
                <a:cs typeface="Aharoni" pitchFamily="2" charset="-79"/>
              </a:rPr>
              <a:t>disenfranchised.</a:t>
            </a:r>
            <a:endParaRPr lang="en-US" sz="3200" b="1" dirty="0">
              <a:effectLst>
                <a:outerShdw blurRad="38100" dist="38100" dir="2700000" algn="tl">
                  <a:srgbClr val="000000">
                    <a:alpha val="43137"/>
                  </a:srgbClr>
                </a:outerShdw>
              </a:effectLst>
              <a:latin typeface="Aharoni" pitchFamily="2" charset="-79"/>
              <a:cs typeface="Aharoni" pitchFamily="2" charset="-79"/>
            </a:endParaRPr>
          </a:p>
          <a:p>
            <a:pPr>
              <a:buFont typeface="Wingdings" pitchFamily="2" charset="2"/>
              <a:buChar char="v"/>
            </a:pPr>
            <a:r>
              <a:rPr lang="en-US" sz="3200" b="1" dirty="0">
                <a:effectLst>
                  <a:outerShdw blurRad="38100" dist="38100" dir="2700000" algn="tl">
                    <a:srgbClr val="000000">
                      <a:alpha val="43137"/>
                    </a:srgbClr>
                  </a:outerShdw>
                </a:effectLst>
                <a:latin typeface="Aharoni" pitchFamily="2" charset="-79"/>
                <a:cs typeface="Aharoni" pitchFamily="2" charset="-79"/>
              </a:rPr>
              <a:t>Goal: to change the </a:t>
            </a:r>
            <a:r>
              <a:rPr lang="en-US" sz="3200" b="1" dirty="0" smtClean="0">
                <a:effectLst>
                  <a:outerShdw blurRad="38100" dist="38100" dir="2700000" algn="tl">
                    <a:srgbClr val="000000">
                      <a:alpha val="43137"/>
                    </a:srgbClr>
                  </a:outerShdw>
                </a:effectLst>
                <a:latin typeface="Aharoni" pitchFamily="2" charset="-79"/>
                <a:cs typeface="Aharoni" pitchFamily="2" charset="-79"/>
              </a:rPr>
              <a:t>system.</a:t>
            </a:r>
            <a:endParaRPr lang="en-US" sz="3200" b="1" dirty="0">
              <a:effectLst>
                <a:outerShdw blurRad="38100" dist="38100" dir="2700000" algn="tl">
                  <a:srgbClr val="000000">
                    <a:alpha val="43137"/>
                  </a:srgbClr>
                </a:outerShdw>
              </a:effectLst>
              <a:latin typeface="Aharoni" pitchFamily="2" charset="-79"/>
              <a:cs typeface="Aharoni" pitchFamily="2" charset="-79"/>
            </a:endParaRPr>
          </a:p>
          <a:p>
            <a:pPr>
              <a:buFont typeface="Wingdings" pitchFamily="2" charset="2"/>
              <a:buChar char="v"/>
            </a:pPr>
            <a:r>
              <a:rPr lang="en-US" sz="3200" b="1" dirty="0">
                <a:effectLst>
                  <a:outerShdw blurRad="38100" dist="38100" dir="2700000" algn="tl">
                    <a:srgbClr val="000000">
                      <a:alpha val="43137"/>
                    </a:srgbClr>
                  </a:outerShdw>
                </a:effectLst>
                <a:latin typeface="Aharoni" pitchFamily="2" charset="-79"/>
                <a:cs typeface="Aharoni" pitchFamily="2" charset="-79"/>
              </a:rPr>
              <a:t>Connecting to </a:t>
            </a:r>
            <a:r>
              <a:rPr lang="en-US" sz="3200" b="1" dirty="0" smtClean="0">
                <a:effectLst>
                  <a:outerShdw blurRad="38100" dist="38100" dir="2700000" algn="tl">
                    <a:srgbClr val="000000">
                      <a:alpha val="43137"/>
                    </a:srgbClr>
                  </a:outerShdw>
                </a:effectLst>
                <a:latin typeface="Aharoni" pitchFamily="2" charset="-79"/>
                <a:cs typeface="Aharoni" pitchFamily="2" charset="-79"/>
              </a:rPr>
              <a:t>individuals’ lives.</a:t>
            </a:r>
            <a:endParaRPr lang="en-US" sz="3200" b="1" dirty="0">
              <a:effectLst>
                <a:outerShdw blurRad="38100" dist="38100" dir="2700000" algn="tl">
                  <a:srgbClr val="000000">
                    <a:alpha val="43137"/>
                  </a:srgbClr>
                </a:outerShdw>
              </a:effectLst>
              <a:latin typeface="Aharoni" pitchFamily="2" charset="-79"/>
              <a:cs typeface="Aharoni" pitchFamily="2" charset="-79"/>
            </a:endParaRPr>
          </a:p>
          <a:p>
            <a:pPr>
              <a:buFont typeface="Wingdings" pitchFamily="2" charset="2"/>
              <a:buChar char="v"/>
            </a:pPr>
            <a:r>
              <a:rPr lang="en-US" sz="3200" b="1" dirty="0" smtClean="0">
                <a:effectLst>
                  <a:outerShdw blurRad="38100" dist="38100" dir="2700000" algn="tl">
                    <a:srgbClr val="000000">
                      <a:alpha val="43137"/>
                    </a:srgbClr>
                  </a:outerShdw>
                </a:effectLst>
                <a:latin typeface="Aharoni" pitchFamily="2" charset="-79"/>
                <a:cs typeface="Aharoni" pitchFamily="2" charset="-79"/>
              </a:rPr>
              <a:t>Individual </a:t>
            </a:r>
            <a:r>
              <a:rPr lang="en-US" sz="3200" b="1" dirty="0">
                <a:effectLst>
                  <a:outerShdw blurRad="38100" dist="38100" dir="2700000" algn="tl">
                    <a:srgbClr val="000000">
                      <a:alpha val="43137"/>
                    </a:srgbClr>
                  </a:outerShdw>
                </a:effectLst>
                <a:latin typeface="Aharoni" pitchFamily="2" charset="-79"/>
                <a:cs typeface="Aharoni" pitchFamily="2" charset="-79"/>
              </a:rPr>
              <a:t>ownership and </a:t>
            </a:r>
            <a:r>
              <a:rPr lang="en-US" sz="3200" b="1" dirty="0" smtClean="0">
                <a:effectLst>
                  <a:outerShdw blurRad="38100" dist="38100" dir="2700000" algn="tl">
                    <a:srgbClr val="000000">
                      <a:alpha val="43137"/>
                    </a:srgbClr>
                  </a:outerShdw>
                </a:effectLst>
                <a:latin typeface="Aharoni" pitchFamily="2" charset="-79"/>
                <a:cs typeface="Aharoni" pitchFamily="2" charset="-79"/>
              </a:rPr>
              <a:t>leadership.</a:t>
            </a:r>
            <a:endParaRPr lang="en-US" sz="3200" b="1" dirty="0">
              <a:effectLst>
                <a:outerShdw blurRad="38100" dist="38100" dir="2700000" algn="tl">
                  <a:srgbClr val="000000">
                    <a:alpha val="43137"/>
                  </a:srgbClr>
                </a:outerShdw>
              </a:effectLst>
              <a:latin typeface="Aharoni" pitchFamily="2" charset="-79"/>
              <a:cs typeface="Aharoni" pitchFamily="2" charset="-79"/>
            </a:endParaRPr>
          </a:p>
          <a:p>
            <a:endParaRPr lang="en-US" sz="2600" dirty="0"/>
          </a:p>
        </p:txBody>
      </p:sp>
    </p:spTree>
    <p:extLst>
      <p:ext uri="{BB962C8B-B14F-4D97-AF65-F5344CB8AC3E}">
        <p14:creationId xmlns:p14="http://schemas.microsoft.com/office/powerpoint/2010/main" val="33522680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364" y="1295400"/>
            <a:ext cx="6435436" cy="451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0463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pPr algn="ctr"/>
            <a:r>
              <a:rPr lang="en-US" sz="5400" b="1" dirty="0">
                <a:ln w="6350">
                  <a:solidFill>
                    <a:schemeClr val="bg1"/>
                  </a:solidFill>
                </a:ln>
                <a:solidFill>
                  <a:schemeClr val="tx1"/>
                </a:solidFill>
                <a:effectLst>
                  <a:outerShdw blurRad="38100" dist="38100" dir="2700000" algn="tl">
                    <a:srgbClr val="000000">
                      <a:alpha val="43137"/>
                    </a:srgbClr>
                  </a:outerShdw>
                </a:effectLst>
                <a:latin typeface="Aharoni" pitchFamily="2" charset="-79"/>
                <a:cs typeface="Aharoni" pitchFamily="2" charset="-79"/>
              </a:rPr>
              <a:t>PAULO FREIRE</a:t>
            </a:r>
          </a:p>
        </p:txBody>
      </p:sp>
      <p:sp>
        <p:nvSpPr>
          <p:cNvPr id="3" name="Content Placeholder 2"/>
          <p:cNvSpPr>
            <a:spLocks noGrp="1"/>
          </p:cNvSpPr>
          <p:nvPr>
            <p:ph idx="1"/>
          </p:nvPr>
        </p:nvSpPr>
        <p:spPr>
          <a:xfrm>
            <a:off x="609600" y="1600200"/>
            <a:ext cx="8229600" cy="5257800"/>
          </a:xfrm>
        </p:spPr>
        <p:txBody>
          <a:bodyPr>
            <a:normAutofit fontScale="92500" lnSpcReduction="10000"/>
          </a:bodyPr>
          <a:lstStyle/>
          <a:p>
            <a:pPr algn="ctr">
              <a:buFont typeface="Wingdings" pitchFamily="2" charset="2"/>
              <a:buChar char="v"/>
            </a:pPr>
            <a:r>
              <a:rPr lang="en-US" sz="3200" b="1" i="1" dirty="0">
                <a:effectLst>
                  <a:outerShdw blurRad="38100" dist="38100" dir="2700000" algn="tl">
                    <a:srgbClr val="000000">
                      <a:alpha val="43137"/>
                    </a:srgbClr>
                  </a:outerShdw>
                </a:effectLst>
                <a:latin typeface="Aharoni" pitchFamily="2" charset="-79"/>
                <a:cs typeface="Aharoni" pitchFamily="2" charset="-79"/>
              </a:rPr>
              <a:t>It is impossible to talk of respect for students, for the dignity that is in the process of coming to be, for the identities that are in the process of construction, without taking into consideration the conditions in which they are living  and the importance of the knowledge derived from life experience, which they bring with them to school. I can in no way underestimate such knowledge. Or what is worse, ridicule it.”</a:t>
            </a:r>
            <a:endParaRPr lang="en-US" sz="3200" b="1" dirty="0">
              <a:effectLst>
                <a:outerShdw blurRad="38100" dist="38100" dir="2700000" algn="tl">
                  <a:srgbClr val="000000">
                    <a:alpha val="43137"/>
                  </a:srgbClr>
                </a:outerShdw>
              </a:effectLst>
              <a:latin typeface="Aharoni" pitchFamily="2" charset="-79"/>
              <a:cs typeface="Aharoni" pitchFamily="2" charset="-79"/>
            </a:endParaRPr>
          </a:p>
          <a:p>
            <a:pPr marL="64008" indent="0" algn="ctr">
              <a:buNone/>
            </a:pPr>
            <a:r>
              <a:rPr lang="en-US" sz="2800" b="1" i="1" dirty="0" smtClean="0">
                <a:effectLst>
                  <a:outerShdw blurRad="38100" dist="38100" dir="2700000" algn="tl">
                    <a:srgbClr val="000000">
                      <a:alpha val="43137"/>
                    </a:srgbClr>
                  </a:outerShdw>
                </a:effectLst>
                <a:latin typeface="Aharoni" pitchFamily="2" charset="-79"/>
                <a:cs typeface="Aharoni" pitchFamily="2" charset="-79"/>
              </a:rPr>
              <a:t>           Paulo </a:t>
            </a:r>
            <a:r>
              <a:rPr lang="en-US" sz="2800" b="1" i="1" dirty="0" err="1">
                <a:effectLst>
                  <a:outerShdw blurRad="38100" dist="38100" dir="2700000" algn="tl">
                    <a:srgbClr val="000000">
                      <a:alpha val="43137"/>
                    </a:srgbClr>
                  </a:outerShdw>
                </a:effectLst>
                <a:latin typeface="Aharoni" pitchFamily="2" charset="-79"/>
                <a:cs typeface="Aharoni" pitchFamily="2" charset="-79"/>
              </a:rPr>
              <a:t>Freire</a:t>
            </a:r>
            <a:r>
              <a:rPr lang="en-US" sz="2800" b="1" i="1" dirty="0">
                <a:effectLst>
                  <a:outerShdw blurRad="38100" dist="38100" dir="2700000" algn="tl">
                    <a:srgbClr val="000000">
                      <a:alpha val="43137"/>
                    </a:srgbClr>
                  </a:outerShdw>
                </a:effectLst>
                <a:latin typeface="Aharoni" pitchFamily="2" charset="-79"/>
                <a:cs typeface="Aharoni" pitchFamily="2" charset="-79"/>
              </a:rPr>
              <a:t>, Pedagogy of Freedom, 1998</a:t>
            </a:r>
          </a:p>
          <a:p>
            <a:pPr marL="64008" indent="0">
              <a:buNone/>
            </a:pPr>
            <a:endParaRPr lang="en-US" dirty="0"/>
          </a:p>
        </p:txBody>
      </p:sp>
    </p:spTree>
    <p:extLst>
      <p:ext uri="{BB962C8B-B14F-4D97-AF65-F5344CB8AC3E}">
        <p14:creationId xmlns:p14="http://schemas.microsoft.com/office/powerpoint/2010/main" val="29863276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588250" cy="1143000"/>
          </a:xfrm>
        </p:spPr>
        <p:txBody>
          <a:bodyPr>
            <a:noAutofit/>
          </a:bodyPr>
          <a:lstStyle/>
          <a:p>
            <a:pPr algn="ctr" eaLnBrk="1" hangingPunct="1"/>
            <a:r>
              <a:rPr lang="en-US" sz="4000" b="1" dirty="0" smtClean="0">
                <a:ln w="6350">
                  <a:solidFill>
                    <a:schemeClr val="bg1"/>
                  </a:solidFill>
                </a:ln>
                <a:effectLst>
                  <a:outerShdw blurRad="38100" dist="38100" dir="2700000" algn="tl">
                    <a:srgbClr val="000000">
                      <a:alpha val="43137"/>
                    </a:srgbClr>
                  </a:outerShdw>
                </a:effectLst>
                <a:latin typeface="Aharoni" pitchFamily="2" charset="-79"/>
                <a:cs typeface="Aharoni" pitchFamily="2" charset="-79"/>
              </a:rPr>
              <a:t>Social Justice Thinking</a:t>
            </a:r>
            <a:br>
              <a:rPr lang="en-US" sz="4000" b="1" dirty="0" smtClean="0">
                <a:ln w="6350">
                  <a:solidFill>
                    <a:schemeClr val="bg1"/>
                  </a:solidFill>
                </a:ln>
                <a:effectLst>
                  <a:outerShdw blurRad="38100" dist="38100" dir="2700000" algn="tl">
                    <a:srgbClr val="000000">
                      <a:alpha val="43137"/>
                    </a:srgbClr>
                  </a:outerShdw>
                </a:effectLst>
                <a:latin typeface="Aharoni" pitchFamily="2" charset="-79"/>
                <a:cs typeface="Aharoni" pitchFamily="2" charset="-79"/>
              </a:rPr>
            </a:br>
            <a:r>
              <a:rPr lang="en-US" sz="4000" b="1" dirty="0" smtClean="0">
                <a:ln w="6350">
                  <a:solidFill>
                    <a:schemeClr val="bg1"/>
                  </a:solidFill>
                </a:ln>
                <a:effectLst>
                  <a:outerShdw blurRad="38100" dist="38100" dir="2700000" algn="tl">
                    <a:srgbClr val="000000">
                      <a:alpha val="43137"/>
                    </a:srgbClr>
                  </a:outerShdw>
                </a:effectLst>
                <a:latin typeface="Aharoni" pitchFamily="2" charset="-79"/>
                <a:cs typeface="Aharoni" pitchFamily="2" charset="-79"/>
              </a:rPr>
              <a:t> Transformative Education</a:t>
            </a:r>
          </a:p>
        </p:txBody>
      </p:sp>
      <p:graphicFrame>
        <p:nvGraphicFramePr>
          <p:cNvPr id="62487" name="Group 23"/>
          <p:cNvGraphicFramePr>
            <a:graphicFrameLocks noGrp="1"/>
          </p:cNvGraphicFramePr>
          <p:nvPr>
            <p:ph type="tbl" idx="1"/>
            <p:extLst>
              <p:ext uri="{D42A27DB-BD31-4B8C-83A1-F6EECF244321}">
                <p14:modId xmlns:p14="http://schemas.microsoft.com/office/powerpoint/2010/main" val="4235369353"/>
              </p:ext>
            </p:extLst>
          </p:nvPr>
        </p:nvGraphicFramePr>
        <p:xfrm>
          <a:off x="457200" y="1524000"/>
          <a:ext cx="8458200" cy="4968240"/>
        </p:xfrm>
        <a:graphic>
          <a:graphicData uri="http://schemas.openxmlformats.org/drawingml/2006/table">
            <a:tbl>
              <a:tblPr/>
              <a:tblGrid>
                <a:gridCol w="8458200"/>
              </a:tblGrid>
              <a:tr h="609600">
                <a:tc>
                  <a:txBody>
                    <a:bodyPr/>
                    <a:lstStyle/>
                    <a:p>
                      <a:pPr marL="342900" marR="0" lvl="0" indent="-342900" algn="l" defTabSz="914400" rtl="0" eaLnBrk="1" fontAlgn="base" latinLnBrk="0" hangingPunct="1">
                        <a:lnSpc>
                          <a:spcPct val="80000"/>
                        </a:lnSpc>
                        <a:spcBef>
                          <a:spcPct val="0"/>
                        </a:spcBef>
                        <a:spcAft>
                          <a:spcPct val="0"/>
                        </a:spcAft>
                        <a:buClrTx/>
                        <a:buSzPct val="75000"/>
                        <a:buFont typeface="Wingdings" pitchFamily="2" charset="2"/>
                        <a:buChar char="v"/>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haroni" pitchFamily="2" charset="-79"/>
                          <a:cs typeface="Aharoni" pitchFamily="2" charset="-79"/>
                        </a:rPr>
                        <a:t>Transformative education (i.e., Education is part of the political-social process; education reflects social ideologies).</a:t>
                      </a:r>
                    </a:p>
                  </a:txBody>
                  <a:tcPr marL="91439" marR="914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8988">
                <a:tc>
                  <a:txBody>
                    <a:bodyPr/>
                    <a:lstStyle/>
                    <a:p>
                      <a:pPr marL="342900" marR="0" lvl="0" indent="-342900" algn="l" defTabSz="914400" rtl="0" eaLnBrk="1" fontAlgn="base" latinLnBrk="0" hangingPunct="1">
                        <a:lnSpc>
                          <a:spcPct val="80000"/>
                        </a:lnSpc>
                        <a:spcBef>
                          <a:spcPct val="0"/>
                        </a:spcBef>
                        <a:spcAft>
                          <a:spcPct val="0"/>
                        </a:spcAft>
                        <a:buClrTx/>
                        <a:buSzPct val="75000"/>
                        <a:buFont typeface="Wingdings" pitchFamily="2" charset="2"/>
                        <a:buChar char="v"/>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haroni" pitchFamily="2" charset="-79"/>
                          <a:cs typeface="Aharoni" pitchFamily="2" charset="-79"/>
                        </a:rPr>
                        <a:t>Equity (i.e.,  Conviction to and belief in equitable treatment; takes into account individuals of diverse races, genders, social classes, languages and cultures; critical of inequality and </a:t>
                      </a:r>
                      <a:r>
                        <a:rPr kumimoji="0" lang="en-US" sz="20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haroni" pitchFamily="2" charset="-79"/>
                          <a:cs typeface="Aharoni" pitchFamily="2" charset="-79"/>
                        </a:rPr>
                        <a:t>marginalizations</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haroni" pitchFamily="2" charset="-79"/>
                          <a:cs typeface="Aharoni" pitchFamily="2" charset="-79"/>
                        </a:rPr>
                        <a:t>)..</a:t>
                      </a:r>
                    </a:p>
                  </a:txBody>
                  <a:tcPr marL="91439" marR="914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8988">
                <a:tc>
                  <a:txBody>
                    <a:bodyPr/>
                    <a:lstStyle/>
                    <a:p>
                      <a:pPr marL="342900" marR="0" lvl="0" indent="-342900" algn="l" defTabSz="914400" rtl="0" eaLnBrk="1" fontAlgn="base" latinLnBrk="0" hangingPunct="1">
                        <a:lnSpc>
                          <a:spcPct val="80000"/>
                        </a:lnSpc>
                        <a:spcBef>
                          <a:spcPct val="0"/>
                        </a:spcBef>
                        <a:spcAft>
                          <a:spcPct val="0"/>
                        </a:spcAft>
                        <a:buClrTx/>
                        <a:buSzPct val="75000"/>
                        <a:buFont typeface="Wingdings" pitchFamily="2" charset="2"/>
                        <a:buChar char="v"/>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haroni" pitchFamily="2" charset="-79"/>
                          <a:cs typeface="Aharoni" pitchFamily="2" charset="-79"/>
                        </a:rPr>
                        <a:t>Equal educational opportunities for all (i.e., Belief that all can achieve to full potential; provides access to challenging academic curriculum; inclusive).</a:t>
                      </a:r>
                    </a:p>
                  </a:txBody>
                  <a:tcPr marL="91439" marR="914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285750" marR="0" lvl="0" indent="-285750" algn="l" defTabSz="914400" rtl="0" eaLnBrk="1" fontAlgn="base" latinLnBrk="0" hangingPunct="1">
                        <a:lnSpc>
                          <a:spcPct val="80000"/>
                        </a:lnSpc>
                        <a:spcBef>
                          <a:spcPct val="0"/>
                        </a:spcBef>
                        <a:spcAft>
                          <a:spcPct val="0"/>
                        </a:spcAft>
                        <a:buClrTx/>
                        <a:buSzPct val="75000"/>
                        <a:buFont typeface="Wingdings" pitchFamily="2" charset="2"/>
                        <a:buChar char="v"/>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haroni" pitchFamily="2" charset="-79"/>
                          <a:cs typeface="Aharoni" pitchFamily="2" charset="-79"/>
                        </a:rPr>
                        <a:t>Student -centered (i.e., critical pedagogy, reflective practice, teachers as students/ students as teachers; focuses content &amp; process).</a:t>
                      </a:r>
                    </a:p>
                  </a:txBody>
                  <a:tcPr marL="91439" marR="914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288">
                <a:tc>
                  <a:txBody>
                    <a:bodyPr/>
                    <a:lstStyle/>
                    <a:p>
                      <a:pPr marL="342900" marR="0" lvl="0" indent="-342900" algn="l" defTabSz="914400" rtl="0" eaLnBrk="1" fontAlgn="base" latinLnBrk="0" hangingPunct="1">
                        <a:lnSpc>
                          <a:spcPct val="80000"/>
                        </a:lnSpc>
                        <a:spcBef>
                          <a:spcPct val="0"/>
                        </a:spcBef>
                        <a:spcAft>
                          <a:spcPct val="0"/>
                        </a:spcAft>
                        <a:buClrTx/>
                        <a:buSzPct val="75000"/>
                        <a:buFont typeface="Wingdings" pitchFamily="2" charset="2"/>
                        <a:buChar char="v"/>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haroni" pitchFamily="2" charset="-79"/>
                          <a:cs typeface="Aharoni" pitchFamily="2" charset="-79"/>
                        </a:rPr>
                        <a:t>Critically examining Culture, including my own and how they come to be. (i.e., Deep reflection regarding assumptions, values, beliefs; critically examines “whiteness”.)</a:t>
                      </a:r>
                    </a:p>
                  </a:txBody>
                  <a:tcPr marL="91439" marR="914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775">
                <a:tc>
                  <a:txBody>
                    <a:bodyPr/>
                    <a:lstStyle/>
                    <a:p>
                      <a:pPr marL="285750" marR="0" lvl="0" indent="-285750" algn="l" defTabSz="914400" rtl="0" eaLnBrk="1" fontAlgn="base" latinLnBrk="0" hangingPunct="1">
                        <a:lnSpc>
                          <a:spcPct val="80000"/>
                        </a:lnSpc>
                        <a:spcBef>
                          <a:spcPct val="0"/>
                        </a:spcBef>
                        <a:spcAft>
                          <a:spcPct val="0"/>
                        </a:spcAft>
                        <a:buClrTx/>
                        <a:buSzPct val="75000"/>
                        <a:buFont typeface="Wingdings" pitchFamily="2" charset="2"/>
                        <a:buChar char="v"/>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haroni" pitchFamily="2" charset="-79"/>
                          <a:cs typeface="Aharoni" pitchFamily="2" charset="-79"/>
                        </a:rPr>
                        <a:t>Broad outcomes and multiple assessments (i.e., Follows growth from where they started; solutions oriented after identifying a problem; builds coalitions through valuing and integration).  </a:t>
                      </a:r>
                    </a:p>
                  </a:txBody>
                  <a:tcPr marL="91439" marR="914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51" name="Rectangle 3"/>
          <p:cNvSpPr>
            <a:spLocks noGrp="1" noChangeArrowheads="1"/>
          </p:cNvSpPr>
          <p:nvPr>
            <p:ph type="body" idx="4294967295"/>
          </p:nvPr>
        </p:nvSpPr>
        <p:spPr>
          <a:xfrm>
            <a:off x="0" y="1600200"/>
            <a:ext cx="8229600" cy="4530725"/>
          </a:xfrm>
        </p:spPr>
        <p:txBody>
          <a:bodyPr/>
          <a:lstStyle/>
          <a:p>
            <a:pPr eaLnBrk="1" hangingPunct="1">
              <a:buFont typeface="Wingdings" pitchFamily="2" charset="2"/>
              <a:buNone/>
            </a:pPr>
            <a:r>
              <a:rPr lang="en-US" sz="1600" dirty="0" smtClean="0"/>
              <a:t> </a:t>
            </a:r>
          </a:p>
        </p:txBody>
      </p:sp>
    </p:spTree>
    <p:extLst>
      <p:ext uri="{BB962C8B-B14F-4D97-AF65-F5344CB8AC3E}">
        <p14:creationId xmlns:p14="http://schemas.microsoft.com/office/powerpoint/2010/main" val="9886095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2487"/>
                                        </p:tgtEl>
                                        <p:attrNameLst>
                                          <p:attrName>style.visibility</p:attrName>
                                        </p:attrNameLst>
                                      </p:cBhvr>
                                      <p:to>
                                        <p:strVal val="visible"/>
                                      </p:to>
                                    </p:set>
                                    <p:anim calcmode="lin" valueType="num">
                                      <p:cBhvr>
                                        <p:cTn id="7" dur="1000" fill="hold"/>
                                        <p:tgtEl>
                                          <p:spTgt spid="62487"/>
                                        </p:tgtEl>
                                        <p:attrNameLst>
                                          <p:attrName>ppt_w</p:attrName>
                                        </p:attrNameLst>
                                      </p:cBhvr>
                                      <p:tavLst>
                                        <p:tav tm="0">
                                          <p:val>
                                            <p:fltVal val="0"/>
                                          </p:val>
                                        </p:tav>
                                        <p:tav tm="100000">
                                          <p:val>
                                            <p:strVal val="#ppt_w"/>
                                          </p:val>
                                        </p:tav>
                                      </p:tavLst>
                                    </p:anim>
                                    <p:anim calcmode="lin" valueType="num">
                                      <p:cBhvr>
                                        <p:cTn id="8" dur="1000" fill="hold"/>
                                        <p:tgtEl>
                                          <p:spTgt spid="62487"/>
                                        </p:tgtEl>
                                        <p:attrNameLst>
                                          <p:attrName>ppt_h</p:attrName>
                                        </p:attrNameLst>
                                      </p:cBhvr>
                                      <p:tavLst>
                                        <p:tav tm="0">
                                          <p:val>
                                            <p:fltVal val="0"/>
                                          </p:val>
                                        </p:tav>
                                        <p:tav tm="100000">
                                          <p:val>
                                            <p:strVal val="#ppt_h"/>
                                          </p:val>
                                        </p:tav>
                                      </p:tavLst>
                                    </p:anim>
                                    <p:anim calcmode="lin" valueType="num">
                                      <p:cBhvr>
                                        <p:cTn id="9" dur="1000" fill="hold"/>
                                        <p:tgtEl>
                                          <p:spTgt spid="62487"/>
                                        </p:tgtEl>
                                        <p:attrNameLst>
                                          <p:attrName>style.rotation</p:attrName>
                                        </p:attrNameLst>
                                      </p:cBhvr>
                                      <p:tavLst>
                                        <p:tav tm="0">
                                          <p:val>
                                            <p:fltVal val="90"/>
                                          </p:val>
                                        </p:tav>
                                        <p:tav tm="100000">
                                          <p:val>
                                            <p:fltVal val="0"/>
                                          </p:val>
                                        </p:tav>
                                      </p:tavLst>
                                    </p:anim>
                                    <p:animEffect transition="in" filter="fade">
                                      <p:cBhvr>
                                        <p:cTn id="10" dur="1000"/>
                                        <p:tgtEl>
                                          <p:spTgt spid="6248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7650"/>
                                        </p:tgtEl>
                                        <p:attrNameLst>
                                          <p:attrName>style.visibility</p:attrName>
                                        </p:attrNameLst>
                                      </p:cBhvr>
                                      <p:to>
                                        <p:strVal val="visible"/>
                                      </p:to>
                                    </p:set>
                                    <p:anim calcmode="lin" valueType="num">
                                      <p:cBhvr>
                                        <p:cTn id="15" dur="1000" fill="hold"/>
                                        <p:tgtEl>
                                          <p:spTgt spid="27650"/>
                                        </p:tgtEl>
                                        <p:attrNameLst>
                                          <p:attrName>ppt_w</p:attrName>
                                        </p:attrNameLst>
                                      </p:cBhvr>
                                      <p:tavLst>
                                        <p:tav tm="0">
                                          <p:val>
                                            <p:fltVal val="0"/>
                                          </p:val>
                                        </p:tav>
                                        <p:tav tm="100000">
                                          <p:val>
                                            <p:strVal val="#ppt_w"/>
                                          </p:val>
                                        </p:tav>
                                      </p:tavLst>
                                    </p:anim>
                                    <p:anim calcmode="lin" valueType="num">
                                      <p:cBhvr>
                                        <p:cTn id="16" dur="1000" fill="hold"/>
                                        <p:tgtEl>
                                          <p:spTgt spid="27650"/>
                                        </p:tgtEl>
                                        <p:attrNameLst>
                                          <p:attrName>ppt_h</p:attrName>
                                        </p:attrNameLst>
                                      </p:cBhvr>
                                      <p:tavLst>
                                        <p:tav tm="0">
                                          <p:val>
                                            <p:fltVal val="0"/>
                                          </p:val>
                                        </p:tav>
                                        <p:tav tm="100000">
                                          <p:val>
                                            <p:strVal val="#ppt_h"/>
                                          </p:val>
                                        </p:tav>
                                      </p:tavLst>
                                    </p:anim>
                                    <p:anim calcmode="lin" valueType="num">
                                      <p:cBhvr>
                                        <p:cTn id="17" dur="1000" fill="hold"/>
                                        <p:tgtEl>
                                          <p:spTgt spid="27650"/>
                                        </p:tgtEl>
                                        <p:attrNameLst>
                                          <p:attrName>style.rotation</p:attrName>
                                        </p:attrNameLst>
                                      </p:cBhvr>
                                      <p:tavLst>
                                        <p:tav tm="0">
                                          <p:val>
                                            <p:fltVal val="90"/>
                                          </p:val>
                                        </p:tav>
                                        <p:tav tm="100000">
                                          <p:val>
                                            <p:fltVal val="0"/>
                                          </p:val>
                                        </p:tav>
                                      </p:tavLst>
                                    </p:anim>
                                    <p:animEffect transition="in" filter="fade">
                                      <p:cBhvr>
                                        <p:cTn id="18"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85800" y="685800"/>
            <a:ext cx="7239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i="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“IT’S NOT THE FIGMENT OF THE PIGMENT</a:t>
            </a:r>
          </a:p>
          <a:p>
            <a:pPr algn="ctr" eaLnBrk="1" hangingPunct="1">
              <a:spcBef>
                <a:spcPct val="50000"/>
              </a:spcBef>
            </a:pPr>
            <a:r>
              <a:rPr lang="en-US" altLang="en-US" sz="2800" i="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BUT THE ENIGMA OF THE STIGMA</a:t>
            </a:r>
            <a:r>
              <a:rPr lang="en-US" altLang="en-US" sz="28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p>
        </p:txBody>
      </p:sp>
      <p:pic>
        <p:nvPicPr>
          <p:cNvPr id="28675" name="Picture 4" descr="BD0654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895600"/>
            <a:ext cx="41910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7543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 calcmode="lin" valueType="num">
                                      <p:cBhvr>
                                        <p:cTn id="9" dur="1000" fill="hold"/>
                                        <p:tgtEl>
                                          <p:spTgt spid="28674"/>
                                        </p:tgtEl>
                                        <p:attrNameLst>
                                          <p:attrName>style.rotation</p:attrName>
                                        </p:attrNameLst>
                                      </p:cBhvr>
                                      <p:tavLst>
                                        <p:tav tm="0">
                                          <p:val>
                                            <p:fltVal val="90"/>
                                          </p:val>
                                        </p:tav>
                                        <p:tav tm="100000">
                                          <p:val>
                                            <p:fltVal val="0"/>
                                          </p:val>
                                        </p:tav>
                                      </p:tavLst>
                                    </p:anim>
                                    <p:animEffect transition="in" filter="fade">
                                      <p:cBhvr>
                                        <p:cTn id="10" dur="1000"/>
                                        <p:tgtEl>
                                          <p:spTgt spid="2867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8675"/>
                                        </p:tgtEl>
                                        <p:attrNameLst>
                                          <p:attrName>style.visibility</p:attrName>
                                        </p:attrNameLst>
                                      </p:cBhvr>
                                      <p:to>
                                        <p:strVal val="visible"/>
                                      </p:to>
                                    </p:set>
                                    <p:anim calcmode="lin" valueType="num">
                                      <p:cBhvr>
                                        <p:cTn id="15" dur="1000" fill="hold"/>
                                        <p:tgtEl>
                                          <p:spTgt spid="28675"/>
                                        </p:tgtEl>
                                        <p:attrNameLst>
                                          <p:attrName>ppt_w</p:attrName>
                                        </p:attrNameLst>
                                      </p:cBhvr>
                                      <p:tavLst>
                                        <p:tav tm="0">
                                          <p:val>
                                            <p:fltVal val="0"/>
                                          </p:val>
                                        </p:tav>
                                        <p:tav tm="100000">
                                          <p:val>
                                            <p:strVal val="#ppt_w"/>
                                          </p:val>
                                        </p:tav>
                                      </p:tavLst>
                                    </p:anim>
                                    <p:anim calcmode="lin" valueType="num">
                                      <p:cBhvr>
                                        <p:cTn id="16" dur="1000" fill="hold"/>
                                        <p:tgtEl>
                                          <p:spTgt spid="28675"/>
                                        </p:tgtEl>
                                        <p:attrNameLst>
                                          <p:attrName>ppt_h</p:attrName>
                                        </p:attrNameLst>
                                      </p:cBhvr>
                                      <p:tavLst>
                                        <p:tav tm="0">
                                          <p:val>
                                            <p:fltVal val="0"/>
                                          </p:val>
                                        </p:tav>
                                        <p:tav tm="100000">
                                          <p:val>
                                            <p:strVal val="#ppt_h"/>
                                          </p:val>
                                        </p:tav>
                                      </p:tavLst>
                                    </p:anim>
                                    <p:anim calcmode="lin" valueType="num">
                                      <p:cBhvr>
                                        <p:cTn id="17" dur="1000" fill="hold"/>
                                        <p:tgtEl>
                                          <p:spTgt spid="28675"/>
                                        </p:tgtEl>
                                        <p:attrNameLst>
                                          <p:attrName>style.rotation</p:attrName>
                                        </p:attrNameLst>
                                      </p:cBhvr>
                                      <p:tavLst>
                                        <p:tav tm="0">
                                          <p:val>
                                            <p:fltVal val="90"/>
                                          </p:val>
                                        </p:tav>
                                        <p:tav tm="100000">
                                          <p:val>
                                            <p:fltVal val="0"/>
                                          </p:val>
                                        </p:tav>
                                      </p:tavLst>
                                    </p:anim>
                                    <p:animEffect transition="in" filter="fade">
                                      <p:cBhvr>
                                        <p:cTn id="18" dur="1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267200" y="685800"/>
            <a:ext cx="1219200" cy="152400"/>
          </a:xfrm>
          <a:solidFill>
            <a:schemeClr val="accent1"/>
          </a:solidFill>
        </p:spPr>
        <p:txBody>
          <a:bodyPr>
            <a:normAutofit fontScale="90000"/>
          </a:bodyPr>
          <a:lstStyle/>
          <a:p>
            <a:pPr algn="ctr" eaLnBrk="1" hangingPunct="1"/>
            <a:endParaRPr lang="en-US" sz="3600" b="1" dirty="0" smtClean="0">
              <a:solidFill>
                <a:schemeClr val="tx1"/>
              </a:solidFill>
            </a:endParaRPr>
          </a:p>
        </p:txBody>
      </p:sp>
      <p:pic>
        <p:nvPicPr>
          <p:cNvPr id="20483" name="Picture 4" descr="ill"/>
          <p:cNvPicPr>
            <a:picLocks noChangeAspect="1" noChangeArrowheads="1"/>
          </p:cNvPicPr>
          <p:nvPr/>
        </p:nvPicPr>
        <p:blipFill>
          <a:blip r:embed="rId2" cstate="print"/>
          <a:srcRect/>
          <a:stretch>
            <a:fillRect/>
          </a:stretch>
        </p:blipFill>
        <p:spPr bwMode="auto">
          <a:xfrm>
            <a:off x="1600200" y="533400"/>
            <a:ext cx="6324600" cy="6172200"/>
          </a:xfrm>
          <a:prstGeom prst="rect">
            <a:avLst/>
          </a:prstGeom>
          <a:noFill/>
          <a:ln w="9525">
            <a:noFill/>
            <a:miter lim="800000"/>
            <a:headEnd/>
            <a:tailEnd/>
          </a:ln>
        </p:spPr>
      </p:pic>
    </p:spTree>
    <p:extLst>
      <p:ext uri="{BB962C8B-B14F-4D97-AF65-F5344CB8AC3E}">
        <p14:creationId xmlns:p14="http://schemas.microsoft.com/office/powerpoint/2010/main" val="28280324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1000" fill="hold"/>
                                        <p:tgtEl>
                                          <p:spTgt spid="20483"/>
                                        </p:tgtEl>
                                        <p:attrNameLst>
                                          <p:attrName>ppt_w</p:attrName>
                                        </p:attrNameLst>
                                      </p:cBhvr>
                                      <p:tavLst>
                                        <p:tav tm="0">
                                          <p:val>
                                            <p:fltVal val="0"/>
                                          </p:val>
                                        </p:tav>
                                        <p:tav tm="100000">
                                          <p:val>
                                            <p:strVal val="#ppt_w"/>
                                          </p:val>
                                        </p:tav>
                                      </p:tavLst>
                                    </p:anim>
                                    <p:anim calcmode="lin" valueType="num">
                                      <p:cBhvr>
                                        <p:cTn id="8" dur="1000" fill="hold"/>
                                        <p:tgtEl>
                                          <p:spTgt spid="20483"/>
                                        </p:tgtEl>
                                        <p:attrNameLst>
                                          <p:attrName>ppt_h</p:attrName>
                                        </p:attrNameLst>
                                      </p:cBhvr>
                                      <p:tavLst>
                                        <p:tav tm="0">
                                          <p:val>
                                            <p:fltVal val="0"/>
                                          </p:val>
                                        </p:tav>
                                        <p:tav tm="100000">
                                          <p:val>
                                            <p:strVal val="#ppt_h"/>
                                          </p:val>
                                        </p:tav>
                                      </p:tavLst>
                                    </p:anim>
                                    <p:anim calcmode="lin" valueType="num">
                                      <p:cBhvr>
                                        <p:cTn id="9" dur="1000" fill="hold"/>
                                        <p:tgtEl>
                                          <p:spTgt spid="20483"/>
                                        </p:tgtEl>
                                        <p:attrNameLst>
                                          <p:attrName>style.rotation</p:attrName>
                                        </p:attrNameLst>
                                      </p:cBhvr>
                                      <p:tavLst>
                                        <p:tav tm="0">
                                          <p:val>
                                            <p:fltVal val="90"/>
                                          </p:val>
                                        </p:tav>
                                        <p:tav tm="100000">
                                          <p:val>
                                            <p:fltVal val="0"/>
                                          </p:val>
                                        </p:tav>
                                      </p:tavLst>
                                    </p:anim>
                                    <p:animEffect transition="in" filter="fade">
                                      <p:cBhvr>
                                        <p:cTn id="10"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62000" y="533400"/>
            <a:ext cx="7467600" cy="609600"/>
          </a:xfrm>
          <a:solidFill>
            <a:schemeClr val="bg2">
              <a:lumMod val="90000"/>
            </a:schemeClr>
          </a:solidFill>
        </p:spPr>
        <p:txBody>
          <a:bodyPr>
            <a:normAutofit fontScale="90000"/>
          </a:bodyPr>
          <a:lstStyle/>
          <a:p>
            <a:pPr algn="ctr"/>
            <a:r>
              <a:rPr lang="en-US" sz="36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BARRIERS/CONCERNS</a:t>
            </a:r>
          </a:p>
        </p:txBody>
      </p:sp>
      <p:sp>
        <p:nvSpPr>
          <p:cNvPr id="69635" name="Rectangle 3"/>
          <p:cNvSpPr>
            <a:spLocks noGrp="1" noChangeArrowheads="1"/>
          </p:cNvSpPr>
          <p:nvPr>
            <p:ph type="body" idx="1"/>
          </p:nvPr>
        </p:nvSpPr>
        <p:spPr>
          <a:xfrm>
            <a:off x="533400" y="1143000"/>
            <a:ext cx="7467600" cy="5486400"/>
          </a:xfrm>
        </p:spPr>
        <p:txBody>
          <a:bodyPr>
            <a:noAutofit/>
          </a:bodyPr>
          <a:lstStyle/>
          <a:p>
            <a:pPr>
              <a:lnSpc>
                <a:spcPct val="80000"/>
              </a:lnSpc>
              <a:buFont typeface="Wingdings" panose="05000000000000000000" pitchFamily="2" charset="2"/>
              <a:buChar char="v"/>
            </a:pPr>
            <a:r>
              <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Lack of college preparation and basic academic skills.</a:t>
            </a:r>
          </a:p>
          <a:p>
            <a:pPr>
              <a:lnSpc>
                <a:spcPct val="80000"/>
              </a:lnSpc>
              <a:buFont typeface="Wingdings" panose="05000000000000000000" pitchFamily="2" charset="2"/>
              <a:buChar char="v"/>
            </a:pPr>
            <a:r>
              <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Stereotypical attitudes, expectations, and images held by college personnel toward these </a:t>
            </a:r>
            <a:r>
              <a:rPr lang="en-US" sz="20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students</a:t>
            </a:r>
            <a:endPar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nSpc>
                <a:spcPct val="80000"/>
              </a:lnSpc>
              <a:buFont typeface="Wingdings" panose="05000000000000000000" pitchFamily="2" charset="2"/>
              <a:buChar char="v"/>
            </a:pPr>
            <a:r>
              <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Lack of role models on campus representing their individual </a:t>
            </a:r>
            <a:r>
              <a:rPr lang="en-US" sz="20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groups</a:t>
            </a:r>
            <a:endPar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nSpc>
                <a:spcPct val="80000"/>
              </a:lnSpc>
              <a:buFont typeface="Wingdings" panose="05000000000000000000" pitchFamily="2" charset="2"/>
              <a:buChar char="v"/>
            </a:pPr>
            <a:r>
              <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Limited coping </a:t>
            </a:r>
            <a:r>
              <a:rPr lang="en-US" sz="20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skills</a:t>
            </a:r>
            <a:endPar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nSpc>
                <a:spcPct val="80000"/>
              </a:lnSpc>
              <a:buFont typeface="Wingdings" panose="05000000000000000000" pitchFamily="2" charset="2"/>
              <a:buChar char="v"/>
            </a:pPr>
            <a:r>
              <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Lack of “fit” on some campuses resulting in </a:t>
            </a:r>
            <a:r>
              <a:rPr lang="en-US" sz="20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isolation</a:t>
            </a:r>
            <a:endPar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nSpc>
                <a:spcPct val="80000"/>
              </a:lnSpc>
              <a:buFont typeface="Wingdings" panose="05000000000000000000" pitchFamily="2" charset="2"/>
              <a:buChar char="v"/>
            </a:pPr>
            <a:r>
              <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Limited or ineffective multicultural training from campus </a:t>
            </a:r>
            <a:r>
              <a:rPr lang="en-US" sz="20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personnel</a:t>
            </a:r>
            <a:endPar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nSpc>
                <a:spcPct val="80000"/>
              </a:lnSpc>
              <a:buFont typeface="Wingdings" panose="05000000000000000000" pitchFamily="2" charset="2"/>
              <a:buChar char="v"/>
            </a:pPr>
            <a:r>
              <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Curriculum that does not reflect their experiences or include their </a:t>
            </a:r>
            <a:r>
              <a:rPr lang="en-US" sz="20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histories</a:t>
            </a:r>
            <a:endPar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nSpc>
                <a:spcPct val="80000"/>
              </a:lnSpc>
              <a:buFont typeface="Wingdings" panose="05000000000000000000" pitchFamily="2" charset="2"/>
              <a:buChar char="v"/>
            </a:pPr>
            <a:r>
              <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Lack of campus support systems to address their unique </a:t>
            </a:r>
            <a:r>
              <a:rPr lang="en-US" sz="20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needs</a:t>
            </a:r>
            <a:endPar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nSpc>
                <a:spcPct val="80000"/>
              </a:lnSpc>
              <a:buFont typeface="Wingdings" panose="05000000000000000000" pitchFamily="2" charset="2"/>
              <a:buChar char="v"/>
            </a:pPr>
            <a:r>
              <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Enrollment later in life as nontraditional </a:t>
            </a:r>
            <a:r>
              <a:rPr lang="en-US" sz="20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students</a:t>
            </a:r>
            <a:endPar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nSpc>
                <a:spcPct val="80000"/>
              </a:lnSpc>
              <a:buFont typeface="Wingdings" panose="05000000000000000000" pitchFamily="2" charset="2"/>
              <a:buChar char="v"/>
            </a:pPr>
            <a:r>
              <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Enrolled as part-time </a:t>
            </a:r>
            <a:r>
              <a:rPr lang="en-US" sz="20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students</a:t>
            </a:r>
            <a:endPar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nSpc>
                <a:spcPct val="80000"/>
              </a:lnSpc>
              <a:buFont typeface="Wingdings" panose="05000000000000000000" pitchFamily="2" charset="2"/>
              <a:buChar char="v"/>
            </a:pPr>
            <a:r>
              <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Families may have limited support or understanding of higher </a:t>
            </a:r>
            <a:r>
              <a:rPr lang="en-US" sz="20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education</a:t>
            </a:r>
            <a:endParaRPr lang="en-US" sz="2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14421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1000" fill="hold"/>
                                        <p:tgtEl>
                                          <p:spTgt spid="69634"/>
                                        </p:tgtEl>
                                        <p:attrNameLst>
                                          <p:attrName>ppt_w</p:attrName>
                                        </p:attrNameLst>
                                      </p:cBhvr>
                                      <p:tavLst>
                                        <p:tav tm="0">
                                          <p:val>
                                            <p:fltVal val="0"/>
                                          </p:val>
                                        </p:tav>
                                        <p:tav tm="100000">
                                          <p:val>
                                            <p:strVal val="#ppt_w"/>
                                          </p:val>
                                        </p:tav>
                                      </p:tavLst>
                                    </p:anim>
                                    <p:anim calcmode="lin" valueType="num">
                                      <p:cBhvr>
                                        <p:cTn id="8" dur="1000" fill="hold"/>
                                        <p:tgtEl>
                                          <p:spTgt spid="69634"/>
                                        </p:tgtEl>
                                        <p:attrNameLst>
                                          <p:attrName>ppt_h</p:attrName>
                                        </p:attrNameLst>
                                      </p:cBhvr>
                                      <p:tavLst>
                                        <p:tav tm="0">
                                          <p:val>
                                            <p:fltVal val="0"/>
                                          </p:val>
                                        </p:tav>
                                        <p:tav tm="100000">
                                          <p:val>
                                            <p:strVal val="#ppt_h"/>
                                          </p:val>
                                        </p:tav>
                                      </p:tavLst>
                                    </p:anim>
                                    <p:anim calcmode="lin" valueType="num">
                                      <p:cBhvr>
                                        <p:cTn id="9" dur="1000" fill="hold"/>
                                        <p:tgtEl>
                                          <p:spTgt spid="69634"/>
                                        </p:tgtEl>
                                        <p:attrNameLst>
                                          <p:attrName>style.rotation</p:attrName>
                                        </p:attrNameLst>
                                      </p:cBhvr>
                                      <p:tavLst>
                                        <p:tav tm="0">
                                          <p:val>
                                            <p:fltVal val="90"/>
                                          </p:val>
                                        </p:tav>
                                        <p:tav tm="100000">
                                          <p:val>
                                            <p:fltVal val="0"/>
                                          </p:val>
                                        </p:tav>
                                      </p:tavLst>
                                    </p:anim>
                                    <p:animEffect transition="in" filter="fade">
                                      <p:cBhvr>
                                        <p:cTn id="10" dur="1000"/>
                                        <p:tgtEl>
                                          <p:spTgt spid="6963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9635">
                                            <p:txEl>
                                              <p:pRg st="0" end="0"/>
                                            </p:txEl>
                                          </p:spTgt>
                                        </p:tgtEl>
                                        <p:attrNameLst>
                                          <p:attrName>style.visibility</p:attrName>
                                        </p:attrNameLst>
                                      </p:cBhvr>
                                      <p:to>
                                        <p:strVal val="visible"/>
                                      </p:to>
                                    </p:set>
                                    <p:anim calcmode="lin" valueType="num">
                                      <p:cBhvr>
                                        <p:cTn id="15" dur="10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963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963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963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9635">
                                            <p:txEl>
                                              <p:pRg st="1" end="1"/>
                                            </p:txEl>
                                          </p:spTgt>
                                        </p:tgtEl>
                                        <p:attrNameLst>
                                          <p:attrName>style.visibility</p:attrName>
                                        </p:attrNameLst>
                                      </p:cBhvr>
                                      <p:to>
                                        <p:strVal val="visible"/>
                                      </p:to>
                                    </p:set>
                                    <p:anim calcmode="lin" valueType="num">
                                      <p:cBhvr>
                                        <p:cTn id="23" dur="1000" fill="hold"/>
                                        <p:tgtEl>
                                          <p:spTgt spid="69635">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9635">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9635">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6963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9635">
                                            <p:txEl>
                                              <p:pRg st="2" end="2"/>
                                            </p:txEl>
                                          </p:spTgt>
                                        </p:tgtEl>
                                        <p:attrNameLst>
                                          <p:attrName>style.visibility</p:attrName>
                                        </p:attrNameLst>
                                      </p:cBhvr>
                                      <p:to>
                                        <p:strVal val="visible"/>
                                      </p:to>
                                    </p:set>
                                    <p:anim calcmode="lin" valueType="num">
                                      <p:cBhvr>
                                        <p:cTn id="31" dur="1000" fill="hold"/>
                                        <p:tgtEl>
                                          <p:spTgt spid="69635">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69635">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69635">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6963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9635">
                                            <p:txEl>
                                              <p:pRg st="3" end="3"/>
                                            </p:txEl>
                                          </p:spTgt>
                                        </p:tgtEl>
                                        <p:attrNameLst>
                                          <p:attrName>style.visibility</p:attrName>
                                        </p:attrNameLst>
                                      </p:cBhvr>
                                      <p:to>
                                        <p:strVal val="visible"/>
                                      </p:to>
                                    </p:set>
                                    <p:anim calcmode="lin" valueType="num">
                                      <p:cBhvr>
                                        <p:cTn id="39" dur="1000" fill="hold"/>
                                        <p:tgtEl>
                                          <p:spTgt spid="69635">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69635">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69635">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6963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9635">
                                            <p:txEl>
                                              <p:pRg st="4" end="4"/>
                                            </p:txEl>
                                          </p:spTgt>
                                        </p:tgtEl>
                                        <p:attrNameLst>
                                          <p:attrName>style.visibility</p:attrName>
                                        </p:attrNameLst>
                                      </p:cBhvr>
                                      <p:to>
                                        <p:strVal val="visible"/>
                                      </p:to>
                                    </p:set>
                                    <p:anim calcmode="lin" valueType="num">
                                      <p:cBhvr>
                                        <p:cTn id="47" dur="1000" fill="hold"/>
                                        <p:tgtEl>
                                          <p:spTgt spid="69635">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69635">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69635">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6963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69635">
                                            <p:txEl>
                                              <p:pRg st="5" end="5"/>
                                            </p:txEl>
                                          </p:spTgt>
                                        </p:tgtEl>
                                        <p:attrNameLst>
                                          <p:attrName>style.visibility</p:attrName>
                                        </p:attrNameLst>
                                      </p:cBhvr>
                                      <p:to>
                                        <p:strVal val="visible"/>
                                      </p:to>
                                    </p:set>
                                    <p:anim calcmode="lin" valueType="num">
                                      <p:cBhvr>
                                        <p:cTn id="55" dur="1000" fill="hold"/>
                                        <p:tgtEl>
                                          <p:spTgt spid="69635">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69635">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69635">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69635">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69635">
                                            <p:txEl>
                                              <p:pRg st="6" end="6"/>
                                            </p:txEl>
                                          </p:spTgt>
                                        </p:tgtEl>
                                        <p:attrNameLst>
                                          <p:attrName>style.visibility</p:attrName>
                                        </p:attrNameLst>
                                      </p:cBhvr>
                                      <p:to>
                                        <p:strVal val="visible"/>
                                      </p:to>
                                    </p:set>
                                    <p:anim calcmode="lin" valueType="num">
                                      <p:cBhvr>
                                        <p:cTn id="63" dur="1000" fill="hold"/>
                                        <p:tgtEl>
                                          <p:spTgt spid="69635">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69635">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69635">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69635">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69635">
                                            <p:txEl>
                                              <p:pRg st="7" end="7"/>
                                            </p:txEl>
                                          </p:spTgt>
                                        </p:tgtEl>
                                        <p:attrNameLst>
                                          <p:attrName>style.visibility</p:attrName>
                                        </p:attrNameLst>
                                      </p:cBhvr>
                                      <p:to>
                                        <p:strVal val="visible"/>
                                      </p:to>
                                    </p:set>
                                    <p:anim calcmode="lin" valueType="num">
                                      <p:cBhvr>
                                        <p:cTn id="71" dur="1000" fill="hold"/>
                                        <p:tgtEl>
                                          <p:spTgt spid="69635">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69635">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69635">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69635">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69635">
                                            <p:txEl>
                                              <p:pRg st="8" end="8"/>
                                            </p:txEl>
                                          </p:spTgt>
                                        </p:tgtEl>
                                        <p:attrNameLst>
                                          <p:attrName>style.visibility</p:attrName>
                                        </p:attrNameLst>
                                      </p:cBhvr>
                                      <p:to>
                                        <p:strVal val="visible"/>
                                      </p:to>
                                    </p:set>
                                    <p:anim calcmode="lin" valueType="num">
                                      <p:cBhvr>
                                        <p:cTn id="79" dur="1000" fill="hold"/>
                                        <p:tgtEl>
                                          <p:spTgt spid="69635">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69635">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69635">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69635">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69635">
                                            <p:txEl>
                                              <p:pRg st="9" end="9"/>
                                            </p:txEl>
                                          </p:spTgt>
                                        </p:tgtEl>
                                        <p:attrNameLst>
                                          <p:attrName>style.visibility</p:attrName>
                                        </p:attrNameLst>
                                      </p:cBhvr>
                                      <p:to>
                                        <p:strVal val="visible"/>
                                      </p:to>
                                    </p:set>
                                    <p:anim calcmode="lin" valueType="num">
                                      <p:cBhvr>
                                        <p:cTn id="87" dur="1000" fill="hold"/>
                                        <p:tgtEl>
                                          <p:spTgt spid="69635">
                                            <p:txEl>
                                              <p:pRg st="9" end="9"/>
                                            </p:txEl>
                                          </p:spTgt>
                                        </p:tgtEl>
                                        <p:attrNameLst>
                                          <p:attrName>ppt_w</p:attrName>
                                        </p:attrNameLst>
                                      </p:cBhvr>
                                      <p:tavLst>
                                        <p:tav tm="0">
                                          <p:val>
                                            <p:fltVal val="0"/>
                                          </p:val>
                                        </p:tav>
                                        <p:tav tm="100000">
                                          <p:val>
                                            <p:strVal val="#ppt_w"/>
                                          </p:val>
                                        </p:tav>
                                      </p:tavLst>
                                    </p:anim>
                                    <p:anim calcmode="lin" valueType="num">
                                      <p:cBhvr>
                                        <p:cTn id="88" dur="1000" fill="hold"/>
                                        <p:tgtEl>
                                          <p:spTgt spid="69635">
                                            <p:txEl>
                                              <p:pRg st="9" end="9"/>
                                            </p:txEl>
                                          </p:spTgt>
                                        </p:tgtEl>
                                        <p:attrNameLst>
                                          <p:attrName>ppt_h</p:attrName>
                                        </p:attrNameLst>
                                      </p:cBhvr>
                                      <p:tavLst>
                                        <p:tav tm="0">
                                          <p:val>
                                            <p:fltVal val="0"/>
                                          </p:val>
                                        </p:tav>
                                        <p:tav tm="100000">
                                          <p:val>
                                            <p:strVal val="#ppt_h"/>
                                          </p:val>
                                        </p:tav>
                                      </p:tavLst>
                                    </p:anim>
                                    <p:anim calcmode="lin" valueType="num">
                                      <p:cBhvr>
                                        <p:cTn id="89" dur="1000" fill="hold"/>
                                        <p:tgtEl>
                                          <p:spTgt spid="69635">
                                            <p:txEl>
                                              <p:pRg st="9" end="9"/>
                                            </p:txEl>
                                          </p:spTgt>
                                        </p:tgtEl>
                                        <p:attrNameLst>
                                          <p:attrName>style.rotation</p:attrName>
                                        </p:attrNameLst>
                                      </p:cBhvr>
                                      <p:tavLst>
                                        <p:tav tm="0">
                                          <p:val>
                                            <p:fltVal val="90"/>
                                          </p:val>
                                        </p:tav>
                                        <p:tav tm="100000">
                                          <p:val>
                                            <p:fltVal val="0"/>
                                          </p:val>
                                        </p:tav>
                                      </p:tavLst>
                                    </p:anim>
                                    <p:animEffect transition="in" filter="fade">
                                      <p:cBhvr>
                                        <p:cTn id="90" dur="1000"/>
                                        <p:tgtEl>
                                          <p:spTgt spid="69635">
                                            <p:txEl>
                                              <p:pRg st="9" end="9"/>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69635">
                                            <p:txEl>
                                              <p:pRg st="10" end="10"/>
                                            </p:txEl>
                                          </p:spTgt>
                                        </p:tgtEl>
                                        <p:attrNameLst>
                                          <p:attrName>style.visibility</p:attrName>
                                        </p:attrNameLst>
                                      </p:cBhvr>
                                      <p:to>
                                        <p:strVal val="visible"/>
                                      </p:to>
                                    </p:set>
                                    <p:anim calcmode="lin" valueType="num">
                                      <p:cBhvr>
                                        <p:cTn id="95" dur="1000" fill="hold"/>
                                        <p:tgtEl>
                                          <p:spTgt spid="69635">
                                            <p:txEl>
                                              <p:pRg st="10" end="10"/>
                                            </p:txEl>
                                          </p:spTgt>
                                        </p:tgtEl>
                                        <p:attrNameLst>
                                          <p:attrName>ppt_w</p:attrName>
                                        </p:attrNameLst>
                                      </p:cBhvr>
                                      <p:tavLst>
                                        <p:tav tm="0">
                                          <p:val>
                                            <p:fltVal val="0"/>
                                          </p:val>
                                        </p:tav>
                                        <p:tav tm="100000">
                                          <p:val>
                                            <p:strVal val="#ppt_w"/>
                                          </p:val>
                                        </p:tav>
                                      </p:tavLst>
                                    </p:anim>
                                    <p:anim calcmode="lin" valueType="num">
                                      <p:cBhvr>
                                        <p:cTn id="96" dur="1000" fill="hold"/>
                                        <p:tgtEl>
                                          <p:spTgt spid="69635">
                                            <p:txEl>
                                              <p:pRg st="10" end="10"/>
                                            </p:txEl>
                                          </p:spTgt>
                                        </p:tgtEl>
                                        <p:attrNameLst>
                                          <p:attrName>ppt_h</p:attrName>
                                        </p:attrNameLst>
                                      </p:cBhvr>
                                      <p:tavLst>
                                        <p:tav tm="0">
                                          <p:val>
                                            <p:fltVal val="0"/>
                                          </p:val>
                                        </p:tav>
                                        <p:tav tm="100000">
                                          <p:val>
                                            <p:strVal val="#ppt_h"/>
                                          </p:val>
                                        </p:tav>
                                      </p:tavLst>
                                    </p:anim>
                                    <p:anim calcmode="lin" valueType="num">
                                      <p:cBhvr>
                                        <p:cTn id="97" dur="1000" fill="hold"/>
                                        <p:tgtEl>
                                          <p:spTgt spid="69635">
                                            <p:txEl>
                                              <p:pRg st="10" end="10"/>
                                            </p:txEl>
                                          </p:spTgt>
                                        </p:tgtEl>
                                        <p:attrNameLst>
                                          <p:attrName>style.rotation</p:attrName>
                                        </p:attrNameLst>
                                      </p:cBhvr>
                                      <p:tavLst>
                                        <p:tav tm="0">
                                          <p:val>
                                            <p:fltVal val="90"/>
                                          </p:val>
                                        </p:tav>
                                        <p:tav tm="100000">
                                          <p:val>
                                            <p:fltVal val="0"/>
                                          </p:val>
                                        </p:tav>
                                      </p:tavLst>
                                    </p:anim>
                                    <p:animEffect transition="in" filter="fade">
                                      <p:cBhvr>
                                        <p:cTn id="98" dur="1000"/>
                                        <p:tgtEl>
                                          <p:spTgt spid="696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p:bldP spid="6963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90600" y="609600"/>
            <a:ext cx="7315200" cy="914400"/>
          </a:xfrm>
          <a:solidFill>
            <a:schemeClr val="bg2">
              <a:lumMod val="90000"/>
            </a:schemeClr>
          </a:solidFill>
        </p:spPr>
        <p:txBody>
          <a:bodyPr>
            <a:normAutofit/>
          </a:bodyPr>
          <a:lstStyle/>
          <a:p>
            <a:pPr algn="ctr"/>
            <a:r>
              <a:rPr lang="en-US" sz="4800" dirty="0">
                <a:latin typeface="Aharoni" panose="02010803020104030203" pitchFamily="2" charset="-79"/>
                <a:cs typeface="Aharoni" panose="02010803020104030203" pitchFamily="2" charset="-79"/>
              </a:rPr>
              <a:t>RESPONSIBILITIES</a:t>
            </a:r>
          </a:p>
        </p:txBody>
      </p:sp>
      <p:sp>
        <p:nvSpPr>
          <p:cNvPr id="54275" name="Rectangle 3"/>
          <p:cNvSpPr>
            <a:spLocks noGrp="1" noChangeArrowheads="1"/>
          </p:cNvSpPr>
          <p:nvPr>
            <p:ph idx="1"/>
          </p:nvPr>
        </p:nvSpPr>
        <p:spPr>
          <a:xfrm>
            <a:off x="609600" y="1752600"/>
            <a:ext cx="8077200" cy="4572000"/>
          </a:xfrm>
        </p:spPr>
        <p:txBody>
          <a:bodyPr>
            <a:normAutofit fontScale="92500" lnSpcReduction="10000"/>
          </a:bodyPr>
          <a:lstStyle/>
          <a:p>
            <a:pPr>
              <a:lnSpc>
                <a:spcPct val="90000"/>
              </a:lnSpc>
              <a:buFont typeface="Wingdings" pitchFamily="2" charset="2"/>
              <a:buChar char="v"/>
            </a:pPr>
            <a:r>
              <a:rPr lang="en-US" sz="24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 commitment to the whole student</a:t>
            </a:r>
            <a:r>
              <a:rPr lang="en-US" sz="2400"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p>
          <a:p>
            <a:pPr>
              <a:lnSpc>
                <a:spcPct val="90000"/>
              </a:lnSpc>
              <a:buFont typeface="Wingdings" pitchFamily="2" charset="2"/>
              <a:buChar char="v"/>
            </a:pPr>
            <a:endParaRPr lang="en-US" sz="8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nSpc>
                <a:spcPct val="90000"/>
              </a:lnSpc>
              <a:buFont typeface="Wingdings" pitchFamily="2" charset="2"/>
              <a:buChar char="v"/>
            </a:pPr>
            <a:r>
              <a:rPr lang="en-US" sz="24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Recognition and appreciation of individual differences</a:t>
            </a:r>
            <a:r>
              <a:rPr lang="en-US" sz="2400"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p>
          <a:p>
            <a:pPr>
              <a:lnSpc>
                <a:spcPct val="90000"/>
              </a:lnSpc>
              <a:buFont typeface="Wingdings" pitchFamily="2" charset="2"/>
              <a:buChar char="v"/>
            </a:pPr>
            <a:endParaRPr lang="en-US" sz="8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nSpc>
                <a:spcPct val="90000"/>
              </a:lnSpc>
              <a:buFont typeface="Wingdings" pitchFamily="2" charset="2"/>
              <a:buChar char="v"/>
            </a:pPr>
            <a:r>
              <a:rPr lang="en-US" sz="24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 commitment to facilitate student development, success, and learning</a:t>
            </a:r>
            <a:r>
              <a:rPr lang="en-US" sz="2400"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p>
          <a:p>
            <a:pPr>
              <a:lnSpc>
                <a:spcPct val="90000"/>
              </a:lnSpc>
              <a:buFont typeface="Wingdings" pitchFamily="2" charset="2"/>
              <a:buChar char="v"/>
            </a:pPr>
            <a:endParaRPr lang="en-US" sz="8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nSpc>
                <a:spcPct val="90000"/>
              </a:lnSpc>
              <a:buFont typeface="Wingdings" pitchFamily="2" charset="2"/>
              <a:buChar char="v"/>
            </a:pPr>
            <a:r>
              <a:rPr lang="en-US" sz="24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ability to provide students access and opportunity</a:t>
            </a:r>
            <a:r>
              <a:rPr lang="en-US" sz="2400"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p>
          <a:p>
            <a:pPr>
              <a:lnSpc>
                <a:spcPct val="90000"/>
              </a:lnSpc>
              <a:buFont typeface="Wingdings" pitchFamily="2" charset="2"/>
              <a:buChar char="v"/>
            </a:pPr>
            <a:endParaRPr lang="en-US" sz="8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nSpc>
                <a:spcPct val="90000"/>
              </a:lnSpc>
              <a:buFont typeface="Wingdings" pitchFamily="2" charset="2"/>
              <a:buChar char="v"/>
            </a:pPr>
            <a:r>
              <a:rPr lang="en-US" sz="24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Adequate ongoing multicultural advisor training</a:t>
            </a:r>
            <a:r>
              <a:rPr lang="en-US" sz="2400"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p>
          <a:p>
            <a:pPr>
              <a:lnSpc>
                <a:spcPct val="90000"/>
              </a:lnSpc>
              <a:buFont typeface="Wingdings" pitchFamily="2" charset="2"/>
              <a:buChar char="v"/>
            </a:pPr>
            <a:endParaRPr lang="en-US" sz="8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nSpc>
                <a:spcPct val="90000"/>
              </a:lnSpc>
              <a:buFont typeface="Wingdings" pitchFamily="2" charset="2"/>
              <a:buChar char="v"/>
            </a:pPr>
            <a:r>
              <a:rPr lang="en-US" sz="24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Building a sense of community on campus for targeted groups</a:t>
            </a:r>
            <a:r>
              <a:rPr lang="en-US" sz="2400"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p>
          <a:p>
            <a:pPr>
              <a:lnSpc>
                <a:spcPct val="90000"/>
              </a:lnSpc>
              <a:buFont typeface="Wingdings" pitchFamily="2" charset="2"/>
              <a:buChar char="v"/>
            </a:pPr>
            <a:endParaRPr lang="en-US" sz="8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nSpc>
                <a:spcPct val="90000"/>
              </a:lnSpc>
              <a:buFont typeface="Wingdings" pitchFamily="2" charset="2"/>
              <a:buChar char="v"/>
            </a:pPr>
            <a:r>
              <a:rPr lang="en-US" sz="24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Increased awareness of demographic trends in society.</a:t>
            </a:r>
          </a:p>
        </p:txBody>
      </p:sp>
    </p:spTree>
    <p:extLst>
      <p:ext uri="{BB962C8B-B14F-4D97-AF65-F5344CB8AC3E}">
        <p14:creationId xmlns:p14="http://schemas.microsoft.com/office/powerpoint/2010/main" val="28400986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 calcmode="lin" valueType="num">
                                      <p:cBhvr>
                                        <p:cTn id="9" dur="1000" fill="hold"/>
                                        <p:tgtEl>
                                          <p:spTgt spid="54274"/>
                                        </p:tgtEl>
                                        <p:attrNameLst>
                                          <p:attrName>style.rotation</p:attrName>
                                        </p:attrNameLst>
                                      </p:cBhvr>
                                      <p:tavLst>
                                        <p:tav tm="0">
                                          <p:val>
                                            <p:fltVal val="90"/>
                                          </p:val>
                                        </p:tav>
                                        <p:tav tm="100000">
                                          <p:val>
                                            <p:fltVal val="0"/>
                                          </p:val>
                                        </p:tav>
                                      </p:tavLst>
                                    </p:anim>
                                    <p:animEffect transition="in" filter="fade">
                                      <p:cBhvr>
                                        <p:cTn id="10" dur="1000"/>
                                        <p:tgtEl>
                                          <p:spTgt spid="5427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4275">
                                            <p:txEl>
                                              <p:pRg st="0" end="0"/>
                                            </p:txEl>
                                          </p:spTgt>
                                        </p:tgtEl>
                                        <p:attrNameLst>
                                          <p:attrName>style.visibility</p:attrName>
                                        </p:attrNameLst>
                                      </p:cBhvr>
                                      <p:to>
                                        <p:strVal val="visible"/>
                                      </p:to>
                                    </p:set>
                                    <p:anim calcmode="lin" valueType="num">
                                      <p:cBhvr>
                                        <p:cTn id="15" dur="10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427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427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427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4275">
                                            <p:txEl>
                                              <p:pRg st="2" end="2"/>
                                            </p:txEl>
                                          </p:spTgt>
                                        </p:tgtEl>
                                        <p:attrNameLst>
                                          <p:attrName>style.visibility</p:attrName>
                                        </p:attrNameLst>
                                      </p:cBhvr>
                                      <p:to>
                                        <p:strVal val="visible"/>
                                      </p:to>
                                    </p:set>
                                    <p:anim calcmode="lin" valueType="num">
                                      <p:cBhvr>
                                        <p:cTn id="23" dur="1000" fill="hold"/>
                                        <p:tgtEl>
                                          <p:spTgt spid="5427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427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427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427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4275">
                                            <p:txEl>
                                              <p:pRg st="4" end="4"/>
                                            </p:txEl>
                                          </p:spTgt>
                                        </p:tgtEl>
                                        <p:attrNameLst>
                                          <p:attrName>style.visibility</p:attrName>
                                        </p:attrNameLst>
                                      </p:cBhvr>
                                      <p:to>
                                        <p:strVal val="visible"/>
                                      </p:to>
                                    </p:set>
                                    <p:anim calcmode="lin" valueType="num">
                                      <p:cBhvr>
                                        <p:cTn id="31" dur="1000" fill="hold"/>
                                        <p:tgtEl>
                                          <p:spTgt spid="5427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427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427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427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4275">
                                            <p:txEl>
                                              <p:pRg st="6" end="6"/>
                                            </p:txEl>
                                          </p:spTgt>
                                        </p:tgtEl>
                                        <p:attrNameLst>
                                          <p:attrName>style.visibility</p:attrName>
                                        </p:attrNameLst>
                                      </p:cBhvr>
                                      <p:to>
                                        <p:strVal val="visible"/>
                                      </p:to>
                                    </p:set>
                                    <p:anim calcmode="lin" valueType="num">
                                      <p:cBhvr>
                                        <p:cTn id="39" dur="1000" fill="hold"/>
                                        <p:tgtEl>
                                          <p:spTgt spid="54275">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54275">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54275">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5427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4275">
                                            <p:txEl>
                                              <p:pRg st="8" end="8"/>
                                            </p:txEl>
                                          </p:spTgt>
                                        </p:tgtEl>
                                        <p:attrNameLst>
                                          <p:attrName>style.visibility</p:attrName>
                                        </p:attrNameLst>
                                      </p:cBhvr>
                                      <p:to>
                                        <p:strVal val="visible"/>
                                      </p:to>
                                    </p:set>
                                    <p:anim calcmode="lin" valueType="num">
                                      <p:cBhvr>
                                        <p:cTn id="47" dur="1000" fill="hold"/>
                                        <p:tgtEl>
                                          <p:spTgt spid="54275">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54275">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54275">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54275">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54275">
                                            <p:txEl>
                                              <p:pRg st="10" end="10"/>
                                            </p:txEl>
                                          </p:spTgt>
                                        </p:tgtEl>
                                        <p:attrNameLst>
                                          <p:attrName>style.visibility</p:attrName>
                                        </p:attrNameLst>
                                      </p:cBhvr>
                                      <p:to>
                                        <p:strVal val="visible"/>
                                      </p:to>
                                    </p:set>
                                    <p:anim calcmode="lin" valueType="num">
                                      <p:cBhvr>
                                        <p:cTn id="55" dur="1000" fill="hold"/>
                                        <p:tgtEl>
                                          <p:spTgt spid="54275">
                                            <p:txEl>
                                              <p:pRg st="10" end="10"/>
                                            </p:txEl>
                                          </p:spTgt>
                                        </p:tgtEl>
                                        <p:attrNameLst>
                                          <p:attrName>ppt_w</p:attrName>
                                        </p:attrNameLst>
                                      </p:cBhvr>
                                      <p:tavLst>
                                        <p:tav tm="0">
                                          <p:val>
                                            <p:fltVal val="0"/>
                                          </p:val>
                                        </p:tav>
                                        <p:tav tm="100000">
                                          <p:val>
                                            <p:strVal val="#ppt_w"/>
                                          </p:val>
                                        </p:tav>
                                      </p:tavLst>
                                    </p:anim>
                                    <p:anim calcmode="lin" valueType="num">
                                      <p:cBhvr>
                                        <p:cTn id="56" dur="1000" fill="hold"/>
                                        <p:tgtEl>
                                          <p:spTgt spid="54275">
                                            <p:txEl>
                                              <p:pRg st="10" end="10"/>
                                            </p:txEl>
                                          </p:spTgt>
                                        </p:tgtEl>
                                        <p:attrNameLst>
                                          <p:attrName>ppt_h</p:attrName>
                                        </p:attrNameLst>
                                      </p:cBhvr>
                                      <p:tavLst>
                                        <p:tav tm="0">
                                          <p:val>
                                            <p:fltVal val="0"/>
                                          </p:val>
                                        </p:tav>
                                        <p:tav tm="100000">
                                          <p:val>
                                            <p:strVal val="#ppt_h"/>
                                          </p:val>
                                        </p:tav>
                                      </p:tavLst>
                                    </p:anim>
                                    <p:anim calcmode="lin" valueType="num">
                                      <p:cBhvr>
                                        <p:cTn id="57" dur="1000" fill="hold"/>
                                        <p:tgtEl>
                                          <p:spTgt spid="54275">
                                            <p:txEl>
                                              <p:pRg st="10" end="10"/>
                                            </p:txEl>
                                          </p:spTgt>
                                        </p:tgtEl>
                                        <p:attrNameLst>
                                          <p:attrName>style.rotation</p:attrName>
                                        </p:attrNameLst>
                                      </p:cBhvr>
                                      <p:tavLst>
                                        <p:tav tm="0">
                                          <p:val>
                                            <p:fltVal val="90"/>
                                          </p:val>
                                        </p:tav>
                                        <p:tav tm="100000">
                                          <p:val>
                                            <p:fltVal val="0"/>
                                          </p:val>
                                        </p:tav>
                                      </p:tavLst>
                                    </p:anim>
                                    <p:animEffect transition="in" filter="fade">
                                      <p:cBhvr>
                                        <p:cTn id="58" dur="1000"/>
                                        <p:tgtEl>
                                          <p:spTgt spid="54275">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54275">
                                            <p:txEl>
                                              <p:pRg st="12" end="12"/>
                                            </p:txEl>
                                          </p:spTgt>
                                        </p:tgtEl>
                                        <p:attrNameLst>
                                          <p:attrName>style.visibility</p:attrName>
                                        </p:attrNameLst>
                                      </p:cBhvr>
                                      <p:to>
                                        <p:strVal val="visible"/>
                                      </p:to>
                                    </p:set>
                                    <p:anim calcmode="lin" valueType="num">
                                      <p:cBhvr>
                                        <p:cTn id="63" dur="1000" fill="hold"/>
                                        <p:tgtEl>
                                          <p:spTgt spid="54275">
                                            <p:txEl>
                                              <p:pRg st="12" end="12"/>
                                            </p:txEl>
                                          </p:spTgt>
                                        </p:tgtEl>
                                        <p:attrNameLst>
                                          <p:attrName>ppt_w</p:attrName>
                                        </p:attrNameLst>
                                      </p:cBhvr>
                                      <p:tavLst>
                                        <p:tav tm="0">
                                          <p:val>
                                            <p:fltVal val="0"/>
                                          </p:val>
                                        </p:tav>
                                        <p:tav tm="100000">
                                          <p:val>
                                            <p:strVal val="#ppt_w"/>
                                          </p:val>
                                        </p:tav>
                                      </p:tavLst>
                                    </p:anim>
                                    <p:anim calcmode="lin" valueType="num">
                                      <p:cBhvr>
                                        <p:cTn id="64" dur="1000" fill="hold"/>
                                        <p:tgtEl>
                                          <p:spTgt spid="54275">
                                            <p:txEl>
                                              <p:pRg st="12" end="12"/>
                                            </p:txEl>
                                          </p:spTgt>
                                        </p:tgtEl>
                                        <p:attrNameLst>
                                          <p:attrName>ppt_h</p:attrName>
                                        </p:attrNameLst>
                                      </p:cBhvr>
                                      <p:tavLst>
                                        <p:tav tm="0">
                                          <p:val>
                                            <p:fltVal val="0"/>
                                          </p:val>
                                        </p:tav>
                                        <p:tav tm="100000">
                                          <p:val>
                                            <p:strVal val="#ppt_h"/>
                                          </p:val>
                                        </p:tav>
                                      </p:tavLst>
                                    </p:anim>
                                    <p:anim calcmode="lin" valueType="num">
                                      <p:cBhvr>
                                        <p:cTn id="65" dur="1000" fill="hold"/>
                                        <p:tgtEl>
                                          <p:spTgt spid="54275">
                                            <p:txEl>
                                              <p:pRg st="12" end="12"/>
                                            </p:txEl>
                                          </p:spTgt>
                                        </p:tgtEl>
                                        <p:attrNameLst>
                                          <p:attrName>style.rotation</p:attrName>
                                        </p:attrNameLst>
                                      </p:cBhvr>
                                      <p:tavLst>
                                        <p:tav tm="0">
                                          <p:val>
                                            <p:fltVal val="90"/>
                                          </p:val>
                                        </p:tav>
                                        <p:tav tm="100000">
                                          <p:val>
                                            <p:fltVal val="0"/>
                                          </p:val>
                                        </p:tav>
                                      </p:tavLst>
                                    </p:anim>
                                    <p:animEffect transition="in" filter="fade">
                                      <p:cBhvr>
                                        <p:cTn id="66" dur="1000"/>
                                        <p:tgtEl>
                                          <p:spTgt spid="5427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P spid="5427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a:solidFill>
            <a:schemeClr val="bg2">
              <a:lumMod val="90000"/>
            </a:schemeClr>
          </a:solidFill>
        </p:spPr>
        <p:txBody>
          <a:bodyPr>
            <a:normAutofit/>
          </a:bodyPr>
          <a:lstStyle/>
          <a:p>
            <a:pPr algn="ctr"/>
            <a:r>
              <a:rPr lang="en-US" sz="5400" dirty="0" smtClean="0">
                <a:solidFill>
                  <a:schemeClr val="tx1"/>
                </a:solidFill>
                <a:latin typeface="Algerian" pitchFamily="82" charset="0"/>
              </a:rPr>
              <a:t>THAN YOU VERY MUCH!!</a:t>
            </a:r>
            <a:endParaRPr lang="en-US" sz="5400" dirty="0">
              <a:solidFill>
                <a:schemeClr val="tx1"/>
              </a:solidFill>
              <a:latin typeface="Algerian" pitchFamily="82" charset="0"/>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43" y="1807464"/>
            <a:ext cx="6977743" cy="390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5053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001000" cy="990600"/>
          </a:xfrm>
          <a:solidFill>
            <a:schemeClr val="bg2">
              <a:lumMod val="90000"/>
            </a:schemeClr>
          </a:solidFill>
        </p:spPr>
        <p:txBody>
          <a:bodyPr>
            <a:normAutofit/>
          </a:bodyPr>
          <a:lstStyle/>
          <a:p>
            <a:pPr algn="ctr">
              <a:defRPr/>
            </a:pPr>
            <a:r>
              <a:rPr lang="en-US"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Change can be good</a:t>
            </a:r>
            <a:r>
              <a:rPr lang="en-US"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endParaRPr lang="en-US"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971800" y="2032000"/>
            <a:ext cx="2895600" cy="4140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Users\b085h391\Pictures\Harding_Blane_12412_OPT_2400px (2).jpg"/>
          <p:cNvPicPr>
            <a:picLocks noChangeAspect="1" noChangeArrowheads="1"/>
          </p:cNvPicPr>
          <p:nvPr/>
        </p:nvPicPr>
        <p:blipFill>
          <a:blip r:embed="rId3" cstate="print"/>
          <a:srcRect/>
          <a:stretch>
            <a:fillRect/>
          </a:stretch>
        </p:blipFill>
        <p:spPr bwMode="auto">
          <a:xfrm>
            <a:off x="5994888" y="2133600"/>
            <a:ext cx="2615712"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descr="C:\Users\b085h391\Pictures\Blane 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057400"/>
            <a:ext cx="26670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168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527" y="989176"/>
            <a:ext cx="61722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3761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a:xfrm>
            <a:off x="457200" y="1295400"/>
            <a:ext cx="8229600" cy="4830763"/>
          </a:xfrm>
        </p:spPr>
        <p:txBody>
          <a:bodyPr>
            <a:noAutofit/>
          </a:bodyPr>
          <a:lstStyle/>
          <a:p>
            <a:pPr marL="0" indent="0">
              <a:buNone/>
            </a:pPr>
            <a:r>
              <a:rPr lang="en-US" sz="4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hlinkClick r:id="rId2"/>
              </a:rPr>
              <a:t>We believe college can be a reality for everyone, no matter your income or background. It's a matter of finding good information, the right people to help and planning wisely.</a:t>
            </a:r>
            <a:endParaRPr lang="en-US" sz="4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559664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normAutofit/>
          </a:bodyPr>
          <a:lstStyle/>
          <a:p>
            <a:pPr algn="ctr"/>
            <a:r>
              <a:rPr lang="en-US" sz="4400" b="1" dirty="0" smtClean="0">
                <a:ln>
                  <a:solidFill>
                    <a:schemeClr val="bg1"/>
                  </a:solidFill>
                </a:ln>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IMPACT OF DIVERSITY</a:t>
            </a:r>
            <a:endParaRPr lang="en-US" sz="4400" b="1" dirty="0">
              <a:ln>
                <a:solidFill>
                  <a:schemeClr val="bg1"/>
                </a:solidFill>
              </a:ln>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685800" y="1981200"/>
            <a:ext cx="7772400" cy="3733800"/>
          </a:xfrm>
        </p:spPr>
        <p:txBody>
          <a:bodyPr>
            <a:noAutofit/>
          </a:bodyPr>
          <a:lstStyle/>
          <a:p>
            <a:pPr marL="68580" indent="0">
              <a:buNone/>
            </a:pPr>
            <a:r>
              <a:rPr lang="en-US" sz="3600"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Psychologist </a:t>
            </a:r>
            <a:r>
              <a:rPr lang="en-US" sz="3600" b="1" dirty="0" err="1">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Charlan</a:t>
            </a:r>
            <a:r>
              <a:rPr lang="en-US" sz="36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Nemeth showed that the mere presence of a minority viewpoint on a work team stimulated creativity among all the members by forcing reexamination of basic assumptions and by encouraging more open and frank </a:t>
            </a:r>
            <a:r>
              <a:rPr lang="en-US" sz="3600"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dialogue.</a:t>
            </a:r>
            <a:endParaRPr lang="en-US" sz="36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2021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60198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08532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57200"/>
            <a:ext cx="4953000" cy="6040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0956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a:solidFill>
            <a:schemeClr val="bg2">
              <a:lumMod val="90000"/>
            </a:schemeClr>
          </a:solidFill>
        </p:spPr>
        <p:txBody>
          <a:bodyPr>
            <a:noAutofit/>
          </a:bodyPr>
          <a:lstStyle/>
          <a:p>
            <a:pPr algn="ctr"/>
            <a:r>
              <a:rPr lang="en-US" sz="6600"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Privilege</a:t>
            </a:r>
            <a:endParaRPr lang="en-US" sz="6600"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pPr>
              <a:buFont typeface="Wingdings" pitchFamily="2" charset="2"/>
              <a:buChar char="v"/>
            </a:pPr>
            <a:r>
              <a:rPr lang="en-US"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 </a:t>
            </a:r>
            <a:r>
              <a:rPr lang="en-US"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right or </a:t>
            </a:r>
            <a:r>
              <a:rPr lang="en-US"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immunity </a:t>
            </a:r>
            <a:r>
              <a:rPr lang="en-US"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granted as a peculiar benefit, advantage, or </a:t>
            </a:r>
            <a:r>
              <a:rPr lang="en-US"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favor.</a:t>
            </a:r>
          </a:p>
          <a:p>
            <a:pPr>
              <a:buFont typeface="Wingdings" pitchFamily="2" charset="2"/>
              <a:buChar char="v"/>
            </a:pPr>
            <a:r>
              <a:rPr lang="en-US"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 </a:t>
            </a:r>
            <a:r>
              <a:rPr lang="en-US"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right or benefit that is given to some people and not to </a:t>
            </a:r>
            <a:r>
              <a:rPr lang="en-US"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others. </a:t>
            </a:r>
          </a:p>
          <a:p>
            <a:pPr>
              <a:buFont typeface="Wingdings" pitchFamily="2" charset="2"/>
              <a:buChar char="v"/>
            </a:pPr>
            <a:r>
              <a:rPr lang="en-US"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a:t>
            </a:r>
            <a:r>
              <a:rPr lang="en-US"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advantage that wealthy and powerful people have over other people in a </a:t>
            </a:r>
            <a:r>
              <a:rPr lang="en-US"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society. </a:t>
            </a:r>
          </a:p>
          <a:p>
            <a:pPr>
              <a:buFont typeface="Wingdings" pitchFamily="2" charset="2"/>
              <a:buChar char="v"/>
            </a:pPr>
            <a:r>
              <a:rPr lang="en-US"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 special advantage, immunity, permission, right, or benefit granted to or enjoyed by an individual, class, or </a:t>
            </a:r>
            <a:r>
              <a:rPr lang="en-US"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caste.</a:t>
            </a:r>
          </a:p>
          <a:p>
            <a:pPr>
              <a:buFont typeface="Wingdings" pitchFamily="2" charset="2"/>
              <a:buChar char="v"/>
            </a:pPr>
            <a:r>
              <a:rPr lang="en-US"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a:t>
            </a:r>
            <a:r>
              <a:rPr lang="en-US"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advantages and immunities enjoyed by a small usually powerful group or class, </a:t>
            </a:r>
            <a:r>
              <a:rPr lang="en-US"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especially </a:t>
            </a:r>
            <a:r>
              <a:rPr lang="en-US"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to the disadvantage of </a:t>
            </a:r>
            <a:r>
              <a:rPr lang="en-US"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others.</a:t>
            </a:r>
          </a:p>
          <a:p>
            <a:pPr>
              <a:buFont typeface="Wingdings" pitchFamily="2" charset="2"/>
              <a:buChar char="v"/>
            </a:pPr>
            <a:r>
              <a:rPr lang="en-US"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a:t>
            </a:r>
            <a:r>
              <a:rPr lang="en-US"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he </a:t>
            </a:r>
            <a:r>
              <a:rPr lang="en-US"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principle or condition of enjoying special rights or </a:t>
            </a:r>
            <a:r>
              <a:rPr lang="en-US" b="1"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immunities.</a:t>
            </a:r>
            <a:endParaRPr lang="en-US" b="1"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31869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Macro</Template>
  <TotalTime>266</TotalTime>
  <Words>970</Words>
  <Application>Microsoft Office PowerPoint</Application>
  <PresentationFormat>On-screen Show (4:3)</PresentationFormat>
  <Paragraphs>101</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Macro</vt:lpstr>
      <vt:lpstr>“The Great Equalizer:  Equality, Equity, and Social Justice” </vt:lpstr>
      <vt:lpstr>PowerPoint Presentation</vt:lpstr>
      <vt:lpstr>Change can be good!!!</vt:lpstr>
      <vt:lpstr>PowerPoint Presentation</vt:lpstr>
      <vt:lpstr>PowerPoint Presentation</vt:lpstr>
      <vt:lpstr>IMPACT OF DIVERSITY</vt:lpstr>
      <vt:lpstr>PowerPoint Presentation</vt:lpstr>
      <vt:lpstr>PowerPoint Presentation</vt:lpstr>
      <vt:lpstr>Privilege</vt:lpstr>
      <vt:lpstr> We need to ask ourselves: </vt:lpstr>
      <vt:lpstr>PowerPoint Presentation</vt:lpstr>
      <vt:lpstr>ACCESS</vt:lpstr>
      <vt:lpstr>THE CYCLE OF ACCES</vt:lpstr>
      <vt:lpstr> Universal Access to Education </vt:lpstr>
      <vt:lpstr>PowerPoint Presentation</vt:lpstr>
      <vt:lpstr>SOCIAL JUSTICE</vt:lpstr>
      <vt:lpstr>WHY SOCIAL JUSTICE ?</vt:lpstr>
      <vt:lpstr>Key Themes in Social Justice </vt:lpstr>
      <vt:lpstr>Key Elements of Social Justice</vt:lpstr>
      <vt:lpstr>PAULO FREIRE</vt:lpstr>
      <vt:lpstr>Social Justice Thinking  Transformative Education</vt:lpstr>
      <vt:lpstr>PowerPoint Presentation</vt:lpstr>
      <vt:lpstr>PowerPoint Presentation</vt:lpstr>
      <vt:lpstr>BARRIERS/CONCERNS</vt:lpstr>
      <vt:lpstr>RESPONSIBILITIES</vt:lpstr>
      <vt:lpstr>THAN YOU VERY MUCH!!</vt:lpstr>
    </vt:vector>
  </TitlesOfParts>
  <Company>University of Kansas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Equalizer:  Equality, Equity, and Social Justice” </dc:title>
  <dc:creator>Harding, Blane</dc:creator>
  <cp:lastModifiedBy>Lab Guest</cp:lastModifiedBy>
  <cp:revision>21</cp:revision>
  <dcterms:created xsi:type="dcterms:W3CDTF">2013-10-18T14:46:37Z</dcterms:created>
  <dcterms:modified xsi:type="dcterms:W3CDTF">2013-10-31T13:34:42Z</dcterms:modified>
</cp:coreProperties>
</file>