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6" r:id="rId4"/>
    <p:sldId id="258" r:id="rId5"/>
    <p:sldId id="292" r:id="rId6"/>
    <p:sldId id="274" r:id="rId7"/>
    <p:sldId id="276" r:id="rId8"/>
    <p:sldId id="259" r:id="rId9"/>
    <p:sldId id="288" r:id="rId10"/>
    <p:sldId id="287" r:id="rId11"/>
    <p:sldId id="289" r:id="rId12"/>
    <p:sldId id="298" r:id="rId13"/>
    <p:sldId id="293" r:id="rId14"/>
    <p:sldId id="290" r:id="rId15"/>
    <p:sldId id="299" r:id="rId16"/>
    <p:sldId id="294" r:id="rId17"/>
    <p:sldId id="303" r:id="rId18"/>
    <p:sldId id="296" r:id="rId19"/>
    <p:sldId id="291" r:id="rId20"/>
    <p:sldId id="265" r:id="rId21"/>
    <p:sldId id="273" r:id="rId22"/>
    <p:sldId id="302" r:id="rId23"/>
    <p:sldId id="295" r:id="rId24"/>
    <p:sldId id="304" r:id="rId25"/>
    <p:sldId id="284" r:id="rId26"/>
    <p:sldId id="28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8B282B-04EA-48A1-BBD2-04E62DEBA297}" type="datetimeFigureOut">
              <a:rPr lang="en-US"/>
              <a:pPr>
                <a:defRPr/>
              </a:pPr>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FFF2C1C-4D3D-446E-BCA2-097ACA104A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A3D9B-55C1-4C96-B973-90BB15525F21}"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8C819C-C2F9-4336-A885-C0C96B29E7BC}" type="slidenum">
              <a:rPr lang="en-US" sz="1200">
                <a:latin typeface="Calibri" pitchFamily="34" charset="0"/>
              </a:rPr>
              <a:pPr algn="r"/>
              <a:t>10</a:t>
            </a:fld>
            <a:endParaRPr lang="en-US" sz="1200">
              <a:latin typeface="Calibri" pitchFamily="34"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933F4F-FFB4-4DA6-91D7-2656FDC21D74}" type="slidenum">
              <a:rPr lang="en-US" sz="1200">
                <a:latin typeface="Times New Roman" pitchFamily="18" charset="0"/>
              </a:rPr>
              <a:pPr algn="r"/>
              <a:t>12</a:t>
            </a:fld>
            <a:endParaRPr lang="en-US" sz="1200">
              <a:latin typeface="Times New Roman" pitchFamily="18"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6863306-B2B4-446B-9F36-712649672FBD}" type="slidenum">
              <a:rPr lang="en-US" sz="1200">
                <a:latin typeface="Times New Roman" pitchFamily="18" charset="0"/>
              </a:rPr>
              <a:pPr algn="r"/>
              <a:t>13</a:t>
            </a:fld>
            <a:endParaRPr lang="en-US" sz="1200">
              <a:latin typeface="Times New Roman" pitchFamily="18"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D2BA58E-5C07-4CD1-BEBC-6BD5AE85A897}" type="slidenum">
              <a:rPr lang="en-US" sz="1200">
                <a:latin typeface="Times New Roman" pitchFamily="18" charset="0"/>
              </a:rPr>
              <a:pPr algn="r"/>
              <a:t>16</a:t>
            </a:fld>
            <a:endParaRPr lang="en-US" sz="1200">
              <a:latin typeface="Times New Roman" pitchFamily="18"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CCB9AD7-425C-441C-A699-A3D6E96FAD7A}" type="slidenum">
              <a:rPr lang="en-US" sz="1200">
                <a:latin typeface="Times New Roman" pitchFamily="18" charset="0"/>
              </a:rPr>
              <a:pPr algn="r"/>
              <a:t>18</a:t>
            </a:fld>
            <a:endParaRPr lang="en-US" sz="1200">
              <a:latin typeface="Times New Roman" pitchFamily="18"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38251F2B-0AF0-4FF2-9E07-8C7FC5A6073B}" type="datetimeFigureOut">
              <a:rPr lang="en-US"/>
              <a:pPr>
                <a:defRPr/>
              </a:pPr>
              <a:t>10/31/2013</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8E2FBB23-EA59-4205-B29B-90F8B3ACCE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F320246-9808-4115-9EB0-A195E8FB8432}" type="datetimeFigureOut">
              <a:rPr lang="en-US"/>
              <a:pPr>
                <a:defRPr/>
              </a:pPr>
              <a:t>10/31/2013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A7589C-0F80-4BAC-81AD-C164E20D87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0A1B23A-533F-4C14-A99F-BA7FE19EF93A}" type="datetimeFigureOut">
              <a:rPr lang="en-US"/>
              <a:pPr>
                <a:defRPr/>
              </a:pPr>
              <a:t>10/31/2013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E22C61-7298-4951-AE59-36B4E085CE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D140932F-A731-4BF8-88A4-0F08FD997319}" type="datetimeFigureOut">
              <a:rPr lang="en-US"/>
              <a:pPr>
                <a:defRPr/>
              </a:pPr>
              <a:t>10/31/2013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D46936-45EF-4528-8EDB-11A26E9BF7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300965DF-A3BF-4564-B2A5-FF3E79AD4813}" type="datetimeFigureOut">
              <a:rPr lang="en-US"/>
              <a:pPr>
                <a:defRPr/>
              </a:pPr>
              <a:t>10/31/2013</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94ED5803-DB04-488F-9608-79FBECFB8A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2B4AC6-267A-4B8C-ABA1-FBF2F288414B}" type="datetimeFigureOut">
              <a:rPr lang="en-US"/>
              <a:pPr>
                <a:defRPr/>
              </a:pPr>
              <a:t>10/31/2013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3DB581-7C04-41C9-ACFF-1591409075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6B5298E2-587F-4609-A789-0BF6501F304D}" type="datetimeFigureOut">
              <a:rPr lang="en-US"/>
              <a:pPr>
                <a:defRPr/>
              </a:pPr>
              <a:t>10/31/2013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183FB144-C185-41E0-9D42-F62EC5EA38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5D3B9B7-8C39-4718-8DC6-80739B27B47D}" type="datetimeFigureOut">
              <a:rPr lang="en-US"/>
              <a:pPr>
                <a:defRPr/>
              </a:pPr>
              <a:t>10/31/2013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A210A70-195A-4446-B2A9-B02F3E43C8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0B17A35-7B29-4E00-8725-231011F9B8E6}" type="datetimeFigureOut">
              <a:rPr lang="en-US"/>
              <a:pPr>
                <a:defRPr/>
              </a:pPr>
              <a:t>10/31/2013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71C023F-AB29-44D7-B360-F83E511CD5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03B491A2-4950-4082-99CE-DFB793666E34}" type="datetimeFigureOut">
              <a:rPr lang="en-US"/>
              <a:pPr>
                <a:defRPr/>
              </a:pPr>
              <a:t>10/31/2013</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272C222-148B-4357-B343-AF62851A2A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59CE890B-8382-419F-8BEB-0354711860EB}" type="datetimeFigureOut">
              <a:rPr lang="en-US"/>
              <a:pPr>
                <a:defRPr/>
              </a:pPr>
              <a:t>10/31/2013</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F041FD65-0775-4798-9101-7F61F5ED3E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67DE563D-025B-41FA-955D-3D219A837DD7}" type="datetimeFigureOut">
              <a:rPr lang="en-US"/>
              <a:pPr>
                <a:defRPr/>
              </a:pPr>
              <a:t>10/31/2013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3EE355BC-2BDD-45A8-9C83-329E9D5228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7" r:id="rId4"/>
    <p:sldLayoutId id="2147483675" r:id="rId5"/>
    <p:sldLayoutId id="2147483668" r:id="rId6"/>
    <p:sldLayoutId id="2147483669" r:id="rId7"/>
    <p:sldLayoutId id="2147483676" r:id="rId8"/>
    <p:sldLayoutId id="2147483677" r:id="rId9"/>
    <p:sldLayoutId id="2147483670" r:id="rId10"/>
    <p:sldLayoutId id="2147483671"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psychologyprogress.com/psychosocial-factors-predicting-first-year-college-student-succes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a:off x="533400" y="2362200"/>
            <a:ext cx="7924800" cy="70167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Student Success is a Personal Matter</a:t>
            </a:r>
          </a:p>
        </p:txBody>
      </p:sp>
      <p:sp>
        <p:nvSpPr>
          <p:cNvPr id="14342" name="TextBox 5"/>
          <p:cNvSpPr txBox="1">
            <a:spLocks noChangeArrowheads="1"/>
          </p:cNvSpPr>
          <p:nvPr/>
        </p:nvSpPr>
        <p:spPr bwMode="auto">
          <a:xfrm>
            <a:off x="1600200" y="4419600"/>
            <a:ext cx="5943600" cy="2287588"/>
          </a:xfrm>
          <a:prstGeom prst="rect">
            <a:avLst/>
          </a:prstGeom>
          <a:noFill/>
          <a:ln w="9525">
            <a:noFill/>
            <a:miter lim="800000"/>
            <a:headEnd/>
            <a:tailEnd/>
          </a:ln>
        </p:spPr>
        <p:txBody>
          <a:bodyPr>
            <a:spAutoFit/>
          </a:bodyPr>
          <a:lstStyle/>
          <a:p>
            <a:pPr algn="ctr"/>
            <a:r>
              <a:rPr lang="en-US" sz="2800">
                <a:latin typeface="Times New Roman" pitchFamily="18" charset="0"/>
                <a:cs typeface="Times New Roman" pitchFamily="18" charset="0"/>
              </a:rPr>
              <a:t>Fred B. Newton, Ph.D.</a:t>
            </a:r>
          </a:p>
          <a:p>
            <a:pPr algn="ctr"/>
            <a:r>
              <a:rPr lang="en-US" sz="2800">
                <a:latin typeface="Times New Roman" pitchFamily="18" charset="0"/>
                <a:cs typeface="Times New Roman" pitchFamily="18" charset="0"/>
              </a:rPr>
              <a:t>Kansas Student Affairs Conference</a:t>
            </a:r>
          </a:p>
          <a:p>
            <a:pPr algn="ctr"/>
            <a:r>
              <a:rPr lang="en-US" sz="2800">
                <a:latin typeface="Times New Roman" pitchFamily="18" charset="0"/>
                <a:cs typeface="Times New Roman" pitchFamily="18" charset="0"/>
              </a:rPr>
              <a:t>Manhattan, KS</a:t>
            </a:r>
          </a:p>
          <a:p>
            <a:pPr algn="ctr"/>
            <a:r>
              <a:rPr lang="en-US" sz="2800">
                <a:latin typeface="Times New Roman" pitchFamily="18" charset="0"/>
                <a:cs typeface="Times New Roman" pitchFamily="18" charset="0"/>
              </a:rPr>
              <a:t>November 1, 2013</a:t>
            </a:r>
          </a:p>
          <a:p>
            <a:pPr algn="ctr"/>
            <a:endParaRPr lang="en-US" sz="3200">
              <a:latin typeface="Times New Roman" pitchFamily="18" charset="0"/>
              <a:cs typeface="Times New Roman" pitchFamily="18" charset="0"/>
            </a:endParaRPr>
          </a:p>
        </p:txBody>
      </p:sp>
      <p:graphicFrame>
        <p:nvGraphicFramePr>
          <p:cNvPr id="14340" name="Object 5"/>
          <p:cNvGraphicFramePr>
            <a:graphicFrameLocks noChangeAspect="1"/>
          </p:cNvGraphicFramePr>
          <p:nvPr/>
        </p:nvGraphicFramePr>
        <p:xfrm>
          <a:off x="685800" y="228600"/>
          <a:ext cx="7772400" cy="2057400"/>
        </p:xfrm>
        <a:graphic>
          <a:graphicData uri="http://schemas.openxmlformats.org/presentationml/2006/ole">
            <p:oleObj spid="_x0000_s14340" r:id="rId4" imgW="4877481" imgH="2010056" progId="PBrush">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228600"/>
            <a:ext cx="7772400" cy="685800"/>
          </a:xfrm>
        </p:spPr>
        <p:txBody>
          <a:bodyPr wrap="square" lIns="91440" tIns="45720" rIns="91440" bIns="45720" numCol="1" anchorCtr="0" compatLnSpc="1">
            <a:prstTxWarp prst="textNoShape">
              <a:avLst/>
            </a:prstTxWarp>
            <a:normAutofit fontScale="90000"/>
          </a:bodyPr>
          <a:lstStyle/>
          <a:p>
            <a:pPr>
              <a:defRPr/>
            </a:pPr>
            <a:r>
              <a:rPr lang="en-US" sz="2900" b="1" smtClean="0">
                <a:ln>
                  <a:noFill/>
                </a:ln>
                <a:solidFill>
                  <a:srgbClr val="FFFF99"/>
                </a:solidFill>
                <a:effectLst/>
              </a:rPr>
              <a:t/>
            </a:r>
            <a:br>
              <a:rPr lang="en-US" sz="2900" b="1" smtClean="0">
                <a:ln>
                  <a:noFill/>
                </a:ln>
                <a:solidFill>
                  <a:srgbClr val="FFFF99"/>
                </a:solidFill>
                <a:effectLst/>
              </a:rPr>
            </a:br>
            <a:r>
              <a:rPr lang="en-US" sz="2900" b="1" smtClean="0">
                <a:ln>
                  <a:noFill/>
                </a:ln>
                <a:solidFill>
                  <a:schemeClr val="tx1"/>
                </a:solidFill>
                <a:effectLst/>
              </a:rPr>
              <a:t>CLEI Six Scales</a:t>
            </a:r>
            <a:r>
              <a:rPr lang="en-US" sz="2900" b="1" smtClean="0">
                <a:ln>
                  <a:noFill/>
                </a:ln>
                <a:effectLst/>
              </a:rPr>
              <a:t/>
            </a:r>
            <a:br>
              <a:rPr lang="en-US" sz="2900" b="1" smtClean="0">
                <a:ln>
                  <a:noFill/>
                </a:ln>
                <a:effectLst/>
              </a:rPr>
            </a:br>
            <a:endParaRPr lang="en-US" sz="2200" b="1" smtClean="0">
              <a:ln>
                <a:noFill/>
              </a:ln>
              <a:effectLst/>
            </a:endParaRPr>
          </a:p>
        </p:txBody>
      </p:sp>
      <p:sp>
        <p:nvSpPr>
          <p:cNvPr id="24578" name="Rectangle 3"/>
          <p:cNvSpPr>
            <a:spLocks noChangeArrowheads="1"/>
          </p:cNvSpPr>
          <p:nvPr/>
        </p:nvSpPr>
        <p:spPr bwMode="auto">
          <a:xfrm>
            <a:off x="2914650" y="2324100"/>
            <a:ext cx="9144000" cy="0"/>
          </a:xfrm>
          <a:prstGeom prst="rect">
            <a:avLst/>
          </a:prstGeom>
          <a:noFill/>
          <a:ln w="9525">
            <a:noFill/>
            <a:miter lim="800000"/>
            <a:headEnd/>
            <a:tailEnd/>
          </a:ln>
        </p:spPr>
        <p:txBody>
          <a:bodyPr>
            <a:spAutoFit/>
          </a:bodyPr>
          <a:lstStyle/>
          <a:p>
            <a:pPr algn="ctr"/>
            <a:endParaRPr lang="en-US" sz="2200">
              <a:latin typeface="Times New Roman" pitchFamily="18" charset="0"/>
            </a:endParaRPr>
          </a:p>
        </p:txBody>
      </p:sp>
      <p:sp>
        <p:nvSpPr>
          <p:cNvPr id="24579" name="Rectangle 4"/>
          <p:cNvSpPr>
            <a:spLocks noChangeArrowheads="1"/>
          </p:cNvSpPr>
          <p:nvPr/>
        </p:nvSpPr>
        <p:spPr bwMode="auto">
          <a:xfrm>
            <a:off x="3995738" y="2638425"/>
            <a:ext cx="9144000" cy="0"/>
          </a:xfrm>
          <a:prstGeom prst="rect">
            <a:avLst/>
          </a:prstGeom>
          <a:noFill/>
          <a:ln w="9525">
            <a:noFill/>
            <a:miter lim="800000"/>
            <a:headEnd/>
            <a:tailEnd/>
          </a:ln>
        </p:spPr>
        <p:txBody>
          <a:bodyPr>
            <a:spAutoFit/>
          </a:bodyPr>
          <a:lstStyle/>
          <a:p>
            <a:pPr algn="ctr"/>
            <a:endParaRPr lang="en-US" sz="2200">
              <a:latin typeface="Times New Roman" pitchFamily="18" charset="0"/>
            </a:endParaRPr>
          </a:p>
        </p:txBody>
      </p:sp>
      <p:sp>
        <p:nvSpPr>
          <p:cNvPr id="24580" name="Rectangle 5"/>
          <p:cNvSpPr>
            <a:spLocks noChangeArrowheads="1"/>
          </p:cNvSpPr>
          <p:nvPr/>
        </p:nvSpPr>
        <p:spPr bwMode="auto">
          <a:xfrm>
            <a:off x="2133600" y="2424113"/>
            <a:ext cx="9144000" cy="0"/>
          </a:xfrm>
          <a:prstGeom prst="rect">
            <a:avLst/>
          </a:prstGeom>
          <a:noFill/>
          <a:ln w="9525">
            <a:noFill/>
            <a:miter lim="800000"/>
            <a:headEnd/>
            <a:tailEnd/>
          </a:ln>
        </p:spPr>
        <p:txBody>
          <a:bodyPr>
            <a:spAutoFit/>
          </a:bodyPr>
          <a:lstStyle/>
          <a:p>
            <a:pPr algn="ctr"/>
            <a:endParaRPr lang="en-US" sz="2200">
              <a:latin typeface="Times New Roman" pitchFamily="18" charset="0"/>
            </a:endParaRPr>
          </a:p>
        </p:txBody>
      </p:sp>
      <p:sp>
        <p:nvSpPr>
          <p:cNvPr id="24581" name="Rectangle 6"/>
          <p:cNvSpPr>
            <a:spLocks noChangeArrowheads="1"/>
          </p:cNvSpPr>
          <p:nvPr/>
        </p:nvSpPr>
        <p:spPr bwMode="auto">
          <a:xfrm>
            <a:off x="0" y="2652713"/>
            <a:ext cx="9144000" cy="701675"/>
          </a:xfrm>
          <a:prstGeom prst="rect">
            <a:avLst/>
          </a:prstGeom>
          <a:noFill/>
          <a:ln w="9525">
            <a:noFill/>
            <a:miter lim="800000"/>
            <a:headEnd/>
            <a:tailEnd/>
          </a:ln>
        </p:spPr>
        <p:txBody>
          <a:bodyPr>
            <a:spAutoFit/>
          </a:bodyPr>
          <a:lstStyle/>
          <a:p>
            <a:pPr indent="457200">
              <a:tabLst>
                <a:tab pos="457200" algn="r"/>
                <a:tab pos="2743200" algn="ctr"/>
                <a:tab pos="5486400" algn="r"/>
              </a:tabLst>
            </a:pPr>
            <a:endParaRPr lang="en-US">
              <a:latin typeface="Calibri" pitchFamily="34" charset="0"/>
              <a:cs typeface="Times New Roman" pitchFamily="18" charset="0"/>
            </a:endParaRPr>
          </a:p>
          <a:p>
            <a:pPr indent="457200" eaLnBrk="0" hangingPunct="0">
              <a:tabLst>
                <a:tab pos="457200" algn="r"/>
                <a:tab pos="2743200" algn="ctr"/>
                <a:tab pos="5486400" algn="r"/>
              </a:tabLst>
            </a:pPr>
            <a:endParaRPr lang="en-US">
              <a:latin typeface="Calibri" pitchFamily="34" charset="0"/>
            </a:endParaRPr>
          </a:p>
        </p:txBody>
      </p:sp>
      <p:sp>
        <p:nvSpPr>
          <p:cNvPr id="24582" name="Text Box 7"/>
          <p:cNvSpPr txBox="1">
            <a:spLocks noChangeArrowheads="1"/>
          </p:cNvSpPr>
          <p:nvPr/>
        </p:nvSpPr>
        <p:spPr bwMode="auto">
          <a:xfrm>
            <a:off x="609600" y="1066800"/>
            <a:ext cx="8153400" cy="5372100"/>
          </a:xfrm>
          <a:prstGeom prst="rect">
            <a:avLst/>
          </a:prstGeom>
          <a:noFill/>
          <a:ln w="9525">
            <a:noFill/>
            <a:miter lim="800000"/>
            <a:headEnd/>
            <a:tailEnd/>
          </a:ln>
        </p:spPr>
        <p:txBody>
          <a:bodyPr>
            <a:spAutoFit/>
          </a:bodyPr>
          <a:lstStyle/>
          <a:p>
            <a:pPr marL="457200" indent="-457200"/>
            <a:r>
              <a:rPr lang="en-US">
                <a:latin typeface="Calibri" pitchFamily="34" charset="0"/>
                <a:cs typeface="Times New Roman" pitchFamily="18" charset="0"/>
              </a:rPr>
              <a:t>(1)	Academic Self-Efficacy (ASE Scale):</a:t>
            </a:r>
          </a:p>
          <a:p>
            <a:pPr marL="457200" indent="-457200" eaLnBrk="0" hangingPunct="0"/>
            <a:r>
              <a:rPr lang="en-US">
                <a:latin typeface="Calibri" pitchFamily="34" charset="0"/>
                <a:cs typeface="Times New Roman" pitchFamily="18" charset="0"/>
              </a:rPr>
              <a:t>	</a:t>
            </a:r>
            <a:r>
              <a:rPr lang="en-US">
                <a:latin typeface="Arial Narrow" pitchFamily="34" charset="0"/>
              </a:rPr>
              <a:t>Expressing confidence in academic ability, awareness of effort toward study, </a:t>
            </a:r>
            <a:r>
              <a:rPr lang="en-US">
                <a:latin typeface="Arial Narrow" pitchFamily="34" charset="0"/>
                <a:cs typeface="Times New Roman" pitchFamily="18" charset="0"/>
              </a:rPr>
              <a:t>and expectation for success in college attainment.</a:t>
            </a:r>
            <a:r>
              <a:rPr lang="en-US">
                <a:latin typeface="Calibri" pitchFamily="34" charset="0"/>
                <a:cs typeface="Times New Roman" pitchFamily="18" charset="0"/>
              </a:rPr>
              <a:t> </a:t>
            </a:r>
          </a:p>
          <a:p>
            <a:pPr marL="457200" indent="-457200" eaLnBrk="0" hangingPunct="0"/>
            <a:endParaRPr lang="en-US" sz="800">
              <a:latin typeface="Calibri" pitchFamily="34" charset="0"/>
              <a:cs typeface="Times New Roman" pitchFamily="18" charset="0"/>
            </a:endParaRPr>
          </a:p>
          <a:p>
            <a:pPr marL="457200" indent="-457200" eaLnBrk="0" hangingPunct="0"/>
            <a:r>
              <a:rPr lang="en-US">
                <a:latin typeface="Calibri" pitchFamily="34" charset="0"/>
                <a:cs typeface="Times New Roman" pitchFamily="18" charset="0"/>
              </a:rPr>
              <a:t>(2)	Organization and Attention to Study (OAS Scale):</a:t>
            </a:r>
          </a:p>
          <a:p>
            <a:pPr marL="457200" indent="-457200" eaLnBrk="0" hangingPunct="0"/>
            <a:r>
              <a:rPr lang="en-US">
                <a:latin typeface="Calibri" pitchFamily="34" charset="0"/>
                <a:cs typeface="Times New Roman" pitchFamily="18" charset="0"/>
              </a:rPr>
              <a:t>	</a:t>
            </a:r>
            <a:r>
              <a:rPr lang="en-US">
                <a:latin typeface="Arial Narrow" pitchFamily="34" charset="0"/>
              </a:rPr>
              <a:t>The organization of tasks and structuring of time to set goals, plan, and carry</a:t>
            </a:r>
            <a:r>
              <a:rPr lang="en-US">
                <a:latin typeface="Arial Narrow" pitchFamily="34" charset="0"/>
                <a:cs typeface="Times New Roman" pitchFamily="18" charset="0"/>
              </a:rPr>
              <a:t> out necessary academic activity.</a:t>
            </a:r>
          </a:p>
          <a:p>
            <a:pPr marL="457200" indent="-457200" eaLnBrk="0" hangingPunct="0"/>
            <a:endParaRPr lang="en-US" sz="800">
              <a:latin typeface="Arial Narrow" pitchFamily="34" charset="0"/>
              <a:cs typeface="Times New Roman" pitchFamily="18" charset="0"/>
            </a:endParaRPr>
          </a:p>
          <a:p>
            <a:pPr marL="457200" indent="-457200" eaLnBrk="0" hangingPunct="0"/>
            <a:r>
              <a:rPr lang="en-US">
                <a:latin typeface="Calibri" pitchFamily="34" charset="0"/>
                <a:cs typeface="Times New Roman" pitchFamily="18" charset="0"/>
              </a:rPr>
              <a:t>(3)	Stress and Time Press (STP Scale):</a:t>
            </a:r>
          </a:p>
          <a:p>
            <a:pPr marL="457200" indent="-457200" eaLnBrk="0" hangingPunct="0"/>
            <a:r>
              <a:rPr lang="en-US">
                <a:latin typeface="Calibri" pitchFamily="34" charset="0"/>
                <a:cs typeface="Times New Roman" pitchFamily="18" charset="0"/>
              </a:rPr>
              <a:t>	</a:t>
            </a:r>
            <a:r>
              <a:rPr lang="en-US">
                <a:latin typeface="Arial Narrow" pitchFamily="34" charset="0"/>
              </a:rPr>
              <a:t>Dealing with pressures of time, environmental concerns, and the academic </a:t>
            </a:r>
            <a:r>
              <a:rPr lang="en-US">
                <a:latin typeface="Arial Narrow" pitchFamily="34" charset="0"/>
                <a:cs typeface="Times New Roman" pitchFamily="18" charset="0"/>
              </a:rPr>
              <a:t>    demands that impact academic study.</a:t>
            </a:r>
            <a:r>
              <a:rPr lang="en-US">
                <a:latin typeface="Calibri" pitchFamily="34" charset="0"/>
                <a:cs typeface="Times New Roman" pitchFamily="18" charset="0"/>
              </a:rPr>
              <a:t> </a:t>
            </a:r>
            <a:r>
              <a:rPr lang="en-US" sz="800">
                <a:latin typeface="Calibri" pitchFamily="34" charset="0"/>
                <a:cs typeface="Times New Roman" pitchFamily="18" charset="0"/>
              </a:rPr>
              <a:t>	</a:t>
            </a:r>
          </a:p>
          <a:p>
            <a:pPr marL="457200" indent="-457200" eaLnBrk="0" hangingPunct="0"/>
            <a:endParaRPr lang="en-US" sz="800">
              <a:latin typeface="Calibri" pitchFamily="34" charset="0"/>
              <a:cs typeface="Times New Roman" pitchFamily="18" charset="0"/>
            </a:endParaRPr>
          </a:p>
          <a:p>
            <a:pPr marL="457200" indent="-457200" eaLnBrk="0" hangingPunct="0"/>
            <a:r>
              <a:rPr lang="en-US">
                <a:latin typeface="Calibri" pitchFamily="34" charset="0"/>
                <a:cs typeface="Times New Roman" pitchFamily="18" charset="0"/>
              </a:rPr>
              <a:t>(4)	Involvement with College Activity (ICA Scale):</a:t>
            </a:r>
          </a:p>
          <a:p>
            <a:pPr marL="457200" indent="-457200" eaLnBrk="0" hangingPunct="0"/>
            <a:r>
              <a:rPr lang="en-US">
                <a:latin typeface="Arial Narrow" pitchFamily="34" charset="0"/>
              </a:rPr>
              <a:t>	Belonging to organizations and participating in activities, including formal or informal </a:t>
            </a:r>
            <a:r>
              <a:rPr lang="en-US">
                <a:latin typeface="Arial Narrow" pitchFamily="34" charset="0"/>
                <a:cs typeface="Times New Roman" pitchFamily="18" charset="0"/>
              </a:rPr>
              <a:t>gatherings of friends and classmates, within the campus environment.</a:t>
            </a:r>
            <a:r>
              <a:rPr lang="en-US">
                <a:latin typeface="Calibri" pitchFamily="34" charset="0"/>
                <a:cs typeface="Times New Roman" pitchFamily="18" charset="0"/>
              </a:rPr>
              <a:t> </a:t>
            </a:r>
            <a:endParaRPr lang="en-US" sz="800">
              <a:latin typeface="Calibri" pitchFamily="34" charset="0"/>
              <a:cs typeface="Times New Roman" pitchFamily="18" charset="0"/>
            </a:endParaRPr>
          </a:p>
          <a:p>
            <a:pPr marL="457200" indent="-457200" eaLnBrk="0" hangingPunct="0"/>
            <a:endParaRPr lang="en-US" sz="800">
              <a:latin typeface="Calibri" pitchFamily="34" charset="0"/>
              <a:cs typeface="Times New Roman" pitchFamily="18" charset="0"/>
            </a:endParaRPr>
          </a:p>
          <a:p>
            <a:pPr marL="457200" indent="-457200" eaLnBrk="0" hangingPunct="0"/>
            <a:r>
              <a:rPr lang="en-US">
                <a:latin typeface="Calibri" pitchFamily="34" charset="0"/>
                <a:cs typeface="Times New Roman" pitchFamily="18" charset="0"/>
              </a:rPr>
              <a:t>(5)	Emotional Satisfaction (ES Scale):</a:t>
            </a:r>
          </a:p>
          <a:p>
            <a:pPr marL="457200" indent="-457200" eaLnBrk="0" hangingPunct="0"/>
            <a:r>
              <a:rPr lang="en-US">
                <a:latin typeface="Arial Narrow" pitchFamily="34" charset="0"/>
              </a:rPr>
              <a:t>	Degree of interest and emotional response to academic life including people and the campus educational environment.</a:t>
            </a:r>
            <a:endParaRPr lang="en-US">
              <a:latin typeface="Calibri" pitchFamily="34" charset="0"/>
              <a:cs typeface="Times New Roman" pitchFamily="18" charset="0"/>
            </a:endParaRPr>
          </a:p>
          <a:p>
            <a:pPr marL="457200" indent="-457200" eaLnBrk="0" hangingPunct="0"/>
            <a:endParaRPr lang="en-US" sz="800">
              <a:latin typeface="Calibri" pitchFamily="34" charset="0"/>
              <a:cs typeface="Times New Roman" pitchFamily="18" charset="0"/>
            </a:endParaRPr>
          </a:p>
          <a:p>
            <a:pPr marL="457200" indent="-457200" eaLnBrk="0" hangingPunct="0"/>
            <a:r>
              <a:rPr lang="en-US">
                <a:latin typeface="Calibri" pitchFamily="34" charset="0"/>
                <a:cs typeface="Times New Roman" pitchFamily="18" charset="0"/>
              </a:rPr>
              <a:t>(6)	Class Communication (CC Scale):</a:t>
            </a:r>
          </a:p>
          <a:p>
            <a:pPr marL="457200" indent="-457200" eaLnBrk="0" hangingPunct="0"/>
            <a:r>
              <a:rPr lang="en-US">
                <a:latin typeface="Arial Narrow" pitchFamily="34" charset="0"/>
                <a:cs typeface="Times New Roman" pitchFamily="18" charset="0"/>
              </a:rPr>
              <a:t>	Both verbal and non-verbal effort to engage in class activity.</a:t>
            </a:r>
            <a:r>
              <a:rPr lang="en-US">
                <a:latin typeface="Calibri" pitchFamily="34" charset="0"/>
                <a:cs typeface="Times New Roman" pitchFamily="18" charset="0"/>
              </a:rPr>
              <a:t> </a:t>
            </a:r>
            <a:endParaRPr lang="en-US">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5"/>
          <p:cNvSpPr>
            <a:spLocks noChangeArrowheads="1"/>
          </p:cNvSpPr>
          <p:nvPr/>
        </p:nvSpPr>
        <p:spPr bwMode="auto">
          <a:xfrm>
            <a:off x="0" y="1781175"/>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42" name="Object 2"/>
          <p:cNvGraphicFramePr>
            <a:graphicFrameLocks noChangeAspect="1"/>
          </p:cNvGraphicFramePr>
          <p:nvPr/>
        </p:nvGraphicFramePr>
        <p:xfrm>
          <a:off x="0" y="1295400"/>
          <a:ext cx="9144000" cy="5475288"/>
        </p:xfrm>
        <a:graphic>
          <a:graphicData uri="http://schemas.openxmlformats.org/presentationml/2006/ole">
            <p:oleObj spid="_x0000_s61442" r:id="rId3" imgW="4570489" imgH="3427466" progId="PowerPoint.Slide.12">
              <p:embed/>
            </p:oleObj>
          </a:graphicData>
        </a:graphic>
      </p:graphicFrame>
      <p:sp>
        <p:nvSpPr>
          <p:cNvPr id="61444" name="Text Box 6"/>
          <p:cNvSpPr txBox="1">
            <a:spLocks noChangeArrowheads="1"/>
          </p:cNvSpPr>
          <p:nvPr/>
        </p:nvSpPr>
        <p:spPr bwMode="auto">
          <a:xfrm>
            <a:off x="1219200" y="762000"/>
            <a:ext cx="6934200" cy="762000"/>
          </a:xfrm>
          <a:prstGeom prst="rect">
            <a:avLst/>
          </a:prstGeom>
          <a:noFill/>
          <a:ln w="9525">
            <a:noFill/>
            <a:miter lim="800000"/>
            <a:headEnd/>
            <a:tailEnd/>
          </a:ln>
        </p:spPr>
        <p:txBody>
          <a:bodyPr>
            <a:spAutoFit/>
          </a:bodyPr>
          <a:lstStyle/>
          <a:p>
            <a:pPr algn="ctr">
              <a:spcBef>
                <a:spcPct val="50000"/>
              </a:spcBef>
            </a:pPr>
            <a:r>
              <a:rPr lang="en-US" sz="4400">
                <a:latin typeface="Times New Roman" pitchFamily="18" charset="0"/>
              </a:rPr>
              <a:t>CLEI Study Results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3"/>
          <p:cNvSpPr>
            <a:spLocks noChangeArrowheads="1"/>
          </p:cNvSpPr>
          <p:nvPr/>
        </p:nvSpPr>
        <p:spPr bwMode="auto">
          <a:xfrm>
            <a:off x="838200" y="6172200"/>
            <a:ext cx="1349375" cy="307975"/>
          </a:xfrm>
          <a:prstGeom prst="rect">
            <a:avLst/>
          </a:prstGeom>
          <a:noFill/>
          <a:ln w="9525">
            <a:noFill/>
            <a:miter lim="800000"/>
            <a:headEnd/>
            <a:tailEnd/>
          </a:ln>
        </p:spPr>
        <p:txBody>
          <a:bodyPr wrap="none">
            <a:spAutoFit/>
          </a:bodyPr>
          <a:lstStyle/>
          <a:p>
            <a:pPr eaLnBrk="0" hangingPunct="0"/>
            <a:r>
              <a:rPr lang="en-US" sz="1400">
                <a:solidFill>
                  <a:schemeClr val="bg1"/>
                </a:solidFill>
                <a:ea typeface="Calibri" pitchFamily="34" charset="0"/>
                <a:cs typeface="Arial" charset="0"/>
              </a:rPr>
              <a:t>*p&lt;.05, **&lt;.01 </a:t>
            </a:r>
          </a:p>
        </p:txBody>
      </p:sp>
      <p:sp>
        <p:nvSpPr>
          <p:cNvPr id="62466" name="TextBox 14"/>
          <p:cNvSpPr txBox="1">
            <a:spLocks noChangeArrowheads="1"/>
          </p:cNvSpPr>
          <p:nvPr/>
        </p:nvSpPr>
        <p:spPr bwMode="auto">
          <a:xfrm>
            <a:off x="5181600" y="1371600"/>
            <a:ext cx="3157538" cy="400050"/>
          </a:xfrm>
          <a:prstGeom prst="rect">
            <a:avLst/>
          </a:prstGeom>
          <a:noFill/>
          <a:ln w="9525">
            <a:noFill/>
            <a:miter lim="800000"/>
            <a:headEnd/>
            <a:tailEnd/>
          </a:ln>
        </p:spPr>
        <p:txBody>
          <a:bodyPr wrap="none">
            <a:spAutoFit/>
          </a:bodyPr>
          <a:lstStyle/>
          <a:p>
            <a:pPr algn="ctr"/>
            <a:r>
              <a:rPr lang="en-US" sz="2000">
                <a:solidFill>
                  <a:schemeClr val="bg1"/>
                </a:solidFill>
                <a:ea typeface="Calibri" pitchFamily="34" charset="0"/>
                <a:cs typeface="Arial" charset="0"/>
              </a:rPr>
              <a:t>- Correlation Coefficients -</a:t>
            </a:r>
            <a:endParaRPr lang="en-US" sz="2000">
              <a:latin typeface="Calibri" pitchFamily="34" charset="0"/>
              <a:ea typeface="Calibri" pitchFamily="34" charset="0"/>
              <a:cs typeface="Arial" charset="0"/>
            </a:endParaRPr>
          </a:p>
        </p:txBody>
      </p:sp>
      <p:pic>
        <p:nvPicPr>
          <p:cNvPr id="62467" name="Picture 2"/>
          <p:cNvPicPr>
            <a:picLocks noChangeAspect="1" noChangeArrowheads="1"/>
          </p:cNvPicPr>
          <p:nvPr/>
        </p:nvPicPr>
        <p:blipFill>
          <a:blip r:embed="rId3" cstate="print"/>
          <a:srcRect/>
          <a:stretch>
            <a:fillRect/>
          </a:stretch>
        </p:blipFill>
        <p:spPr bwMode="auto">
          <a:xfrm>
            <a:off x="838200" y="1524000"/>
            <a:ext cx="7424738" cy="4724400"/>
          </a:xfrm>
          <a:prstGeom prst="rect">
            <a:avLst/>
          </a:prstGeom>
          <a:noFill/>
          <a:ln w="9525">
            <a:noFill/>
            <a:miter lim="800000"/>
            <a:headEnd/>
            <a:tailEnd/>
          </a:ln>
        </p:spPr>
      </p:pic>
      <p:sp>
        <p:nvSpPr>
          <p:cNvPr id="62468" name="Rectangle 2"/>
          <p:cNvSpPr>
            <a:spLocks noGrp="1" noChangeArrowheads="1"/>
          </p:cNvSpPr>
          <p:nvPr>
            <p:ph type="title" idx="4294967295"/>
          </p:nvPr>
        </p:nvSpPr>
        <p:spPr bwMode="auto">
          <a:xfrm>
            <a:off x="381000" y="304800"/>
            <a:ext cx="8534400" cy="933450"/>
          </a:xfrm>
          <a:noFill/>
        </p:spPr>
        <p:txBody>
          <a:bodyPr wrap="square" lIns="91440" tIns="45720" rIns="91440" bIns="45720" numCol="1" anchorCtr="0" compatLnSpc="1">
            <a:prstTxWarp prst="textNoShape">
              <a:avLst/>
            </a:prstTxWarp>
          </a:bodyPr>
          <a:lstStyle/>
          <a:p>
            <a:pPr eaLnBrk="1" hangingPunct="1"/>
            <a:r>
              <a:rPr lang="en-US" sz="3600" smtClean="0">
                <a:ln>
                  <a:noFill/>
                </a:ln>
                <a:solidFill>
                  <a:schemeClr val="tx1"/>
                </a:solidFill>
                <a:effectLst/>
                <a:latin typeface="Times New Roman" pitchFamily="18" charset="0"/>
              </a:rPr>
              <a:t>Prediction of CLEI Variables w Outcomes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Grp="1" noChangeArrowheads="1"/>
          </p:cNvSpPr>
          <p:nvPr>
            <p:ph type="title" idx="4294967295"/>
          </p:nvPr>
        </p:nvSpPr>
        <p:spPr bwMode="auto">
          <a:xfrm>
            <a:off x="533400" y="304800"/>
            <a:ext cx="8077200" cy="1025525"/>
          </a:xfrm>
          <a:noFill/>
        </p:spPr>
        <p:txBody>
          <a:bodyPr wrap="square" lIns="91440" tIns="45720" rIns="91440" bIns="45720" numCol="1" anchorCtr="0" compatLnSpc="1">
            <a:prstTxWarp prst="textNoShape">
              <a:avLst/>
            </a:prstTxWarp>
          </a:bodyPr>
          <a:lstStyle/>
          <a:p>
            <a:pPr eaLnBrk="1" hangingPunct="1"/>
            <a:r>
              <a:rPr lang="en-US" sz="2500" b="1" smtClean="0">
                <a:ln>
                  <a:noFill/>
                </a:ln>
                <a:solidFill>
                  <a:schemeClr val="tx1"/>
                </a:solidFill>
                <a:effectLst/>
              </a:rPr>
              <a:t>Relationship of Health Behavior with </a:t>
            </a:r>
            <a:br>
              <a:rPr lang="en-US" sz="2500" b="1" smtClean="0">
                <a:ln>
                  <a:noFill/>
                </a:ln>
                <a:solidFill>
                  <a:schemeClr val="tx1"/>
                </a:solidFill>
                <a:effectLst/>
              </a:rPr>
            </a:br>
            <a:r>
              <a:rPr lang="en-US" sz="2500" b="1" smtClean="0">
                <a:ln>
                  <a:noFill/>
                </a:ln>
                <a:solidFill>
                  <a:schemeClr val="tx1"/>
                </a:solidFill>
                <a:effectLst/>
              </a:rPr>
              <a:t>Student Success Outcome</a:t>
            </a:r>
            <a:r>
              <a:rPr lang="en-US" sz="2500" b="1" smtClean="0">
                <a:ln>
                  <a:noFill/>
                </a:ln>
                <a:solidFill>
                  <a:srgbClr val="FFFF99"/>
                </a:solidFill>
                <a:effectLst/>
              </a:rPr>
              <a:t>  </a:t>
            </a:r>
            <a:r>
              <a:rPr lang="en-US" sz="2500" b="1" smtClean="0">
                <a:ln>
                  <a:noFill/>
                </a:ln>
                <a:solidFill>
                  <a:schemeClr val="tx1"/>
                </a:solidFill>
                <a:effectLst/>
              </a:rPr>
              <a:t>(HBA)</a:t>
            </a:r>
            <a:endParaRPr lang="en-US" sz="2500" smtClean="0">
              <a:ln>
                <a:noFill/>
              </a:ln>
              <a:solidFill>
                <a:schemeClr val="tx1"/>
              </a:solidFill>
              <a:effectLst/>
            </a:endParaRPr>
          </a:p>
        </p:txBody>
      </p:sp>
      <p:sp>
        <p:nvSpPr>
          <p:cNvPr id="64514" name="Line 1028"/>
          <p:cNvSpPr>
            <a:spLocks noChangeShapeType="1"/>
          </p:cNvSpPr>
          <p:nvPr/>
        </p:nvSpPr>
        <p:spPr bwMode="auto">
          <a:xfrm flipV="1">
            <a:off x="3810000" y="2209800"/>
            <a:ext cx="2667000" cy="914400"/>
          </a:xfrm>
          <a:prstGeom prst="line">
            <a:avLst/>
          </a:prstGeom>
          <a:noFill/>
          <a:ln w="19050">
            <a:solidFill>
              <a:schemeClr val="tx1"/>
            </a:solidFill>
            <a:round/>
            <a:headEnd/>
            <a:tailEnd type="triangle" w="med" len="med"/>
          </a:ln>
        </p:spPr>
        <p:txBody>
          <a:bodyPr/>
          <a:lstStyle/>
          <a:p>
            <a:endParaRPr lang="en-US"/>
          </a:p>
        </p:txBody>
      </p:sp>
      <p:sp>
        <p:nvSpPr>
          <p:cNvPr id="64515" name="AutoShape 1029"/>
          <p:cNvSpPr>
            <a:spLocks noChangeArrowheads="1"/>
          </p:cNvSpPr>
          <p:nvPr/>
        </p:nvSpPr>
        <p:spPr bwMode="auto">
          <a:xfrm>
            <a:off x="1295400" y="1447800"/>
            <a:ext cx="2590800" cy="609600"/>
          </a:xfrm>
          <a:prstGeom prst="flowChartAlternateProcess">
            <a:avLst/>
          </a:prstGeom>
          <a:solidFill>
            <a:schemeClr val="bg1"/>
          </a:solidFill>
          <a:ln w="19050">
            <a:solidFill>
              <a:schemeClr val="tx1"/>
            </a:solidFill>
            <a:miter lim="800000"/>
            <a:headEnd/>
            <a:tailEnd/>
          </a:ln>
        </p:spPr>
        <p:txBody>
          <a:bodyPr wrap="none" anchor="ctr"/>
          <a:lstStyle/>
          <a:p>
            <a:pPr algn="ctr"/>
            <a:r>
              <a:rPr lang="en-US" sz="2000" b="1"/>
              <a:t>Alcohol</a:t>
            </a:r>
          </a:p>
          <a:p>
            <a:pPr algn="ctr"/>
            <a:r>
              <a:rPr lang="en-US" sz="2000" b="1"/>
              <a:t>Consumption</a:t>
            </a:r>
          </a:p>
        </p:txBody>
      </p:sp>
      <p:sp>
        <p:nvSpPr>
          <p:cNvPr id="64516" name="AutoShape 1030"/>
          <p:cNvSpPr>
            <a:spLocks noChangeArrowheads="1"/>
          </p:cNvSpPr>
          <p:nvPr/>
        </p:nvSpPr>
        <p:spPr bwMode="auto">
          <a:xfrm>
            <a:off x="6477000" y="1447800"/>
            <a:ext cx="1600200" cy="990600"/>
          </a:xfrm>
          <a:prstGeom prst="flowChartConnector">
            <a:avLst/>
          </a:prstGeom>
          <a:solidFill>
            <a:schemeClr val="accent1"/>
          </a:solidFill>
          <a:ln w="19050">
            <a:solidFill>
              <a:srgbClr val="FFFF99"/>
            </a:solidFill>
            <a:round/>
            <a:headEnd/>
            <a:tailEnd/>
          </a:ln>
        </p:spPr>
        <p:txBody>
          <a:bodyPr wrap="none" anchor="ctr"/>
          <a:lstStyle/>
          <a:p>
            <a:pPr algn="ctr"/>
            <a:r>
              <a:rPr lang="en-US" sz="2800" b="1"/>
              <a:t>G P A</a:t>
            </a:r>
          </a:p>
        </p:txBody>
      </p:sp>
      <p:sp>
        <p:nvSpPr>
          <p:cNvPr id="64517" name="AutoShape 1031"/>
          <p:cNvSpPr>
            <a:spLocks noChangeArrowheads="1"/>
          </p:cNvSpPr>
          <p:nvPr/>
        </p:nvSpPr>
        <p:spPr bwMode="auto">
          <a:xfrm>
            <a:off x="1295400" y="2133600"/>
            <a:ext cx="2590800" cy="609600"/>
          </a:xfrm>
          <a:prstGeom prst="flowChartAlternateProcess">
            <a:avLst/>
          </a:prstGeom>
          <a:solidFill>
            <a:schemeClr val="bg1"/>
          </a:solidFill>
          <a:ln w="19050">
            <a:solidFill>
              <a:schemeClr val="tx1"/>
            </a:solidFill>
            <a:miter lim="800000"/>
            <a:headEnd/>
            <a:tailEnd/>
          </a:ln>
        </p:spPr>
        <p:txBody>
          <a:bodyPr wrap="none" anchor="ctr"/>
          <a:lstStyle/>
          <a:p>
            <a:pPr algn="ctr"/>
            <a:r>
              <a:rPr lang="en-US" sz="2000" b="1"/>
              <a:t>Unhealthy Eating</a:t>
            </a:r>
          </a:p>
        </p:txBody>
      </p:sp>
      <p:sp>
        <p:nvSpPr>
          <p:cNvPr id="64518" name="AutoShape 1032"/>
          <p:cNvSpPr>
            <a:spLocks noChangeArrowheads="1"/>
          </p:cNvSpPr>
          <p:nvPr/>
        </p:nvSpPr>
        <p:spPr bwMode="auto">
          <a:xfrm>
            <a:off x="1295400" y="2819400"/>
            <a:ext cx="2590800" cy="685800"/>
          </a:xfrm>
          <a:prstGeom prst="flowChartAlternateProcess">
            <a:avLst/>
          </a:prstGeom>
          <a:solidFill>
            <a:schemeClr val="bg1"/>
          </a:solidFill>
          <a:ln w="19050">
            <a:solidFill>
              <a:schemeClr val="tx1"/>
            </a:solidFill>
            <a:miter lim="800000"/>
            <a:headEnd/>
            <a:tailEnd/>
          </a:ln>
        </p:spPr>
        <p:txBody>
          <a:bodyPr wrap="none" bIns="82296" anchor="ctr"/>
          <a:lstStyle/>
          <a:p>
            <a:pPr algn="ctr"/>
            <a:r>
              <a:rPr lang="en-US" sz="2000" b="1"/>
              <a:t>Personal</a:t>
            </a:r>
          </a:p>
          <a:p>
            <a:pPr algn="ctr"/>
            <a:r>
              <a:rPr lang="en-US" sz="2000" b="1"/>
              <a:t>Management Skill</a:t>
            </a:r>
          </a:p>
        </p:txBody>
      </p:sp>
      <p:sp>
        <p:nvSpPr>
          <p:cNvPr id="64519" name="AutoShape 1033"/>
          <p:cNvSpPr>
            <a:spLocks noChangeArrowheads="1"/>
          </p:cNvSpPr>
          <p:nvPr/>
        </p:nvSpPr>
        <p:spPr bwMode="auto">
          <a:xfrm>
            <a:off x="1295400" y="3581400"/>
            <a:ext cx="2590800" cy="609600"/>
          </a:xfrm>
          <a:prstGeom prst="flowChartAlternateProcess">
            <a:avLst/>
          </a:prstGeom>
          <a:solidFill>
            <a:schemeClr val="bg1"/>
          </a:solidFill>
          <a:ln w="19050">
            <a:solidFill>
              <a:schemeClr val="tx1"/>
            </a:solidFill>
            <a:miter lim="800000"/>
            <a:headEnd/>
            <a:tailEnd/>
          </a:ln>
        </p:spPr>
        <p:txBody>
          <a:bodyPr wrap="none" anchor="ctr"/>
          <a:lstStyle/>
          <a:p>
            <a:pPr algn="ctr"/>
            <a:r>
              <a:rPr lang="en-US" sz="2000" b="1"/>
              <a:t>Healthy Eating</a:t>
            </a:r>
          </a:p>
        </p:txBody>
      </p:sp>
      <p:sp>
        <p:nvSpPr>
          <p:cNvPr id="64520" name="AutoShape 1034"/>
          <p:cNvSpPr>
            <a:spLocks noChangeArrowheads="1"/>
          </p:cNvSpPr>
          <p:nvPr/>
        </p:nvSpPr>
        <p:spPr bwMode="auto">
          <a:xfrm>
            <a:off x="1295400" y="4267200"/>
            <a:ext cx="2590800" cy="609600"/>
          </a:xfrm>
          <a:prstGeom prst="flowChartAlternateProcess">
            <a:avLst/>
          </a:prstGeom>
          <a:solidFill>
            <a:schemeClr val="bg1"/>
          </a:solidFill>
          <a:ln w="19050">
            <a:solidFill>
              <a:schemeClr val="tx1"/>
            </a:solidFill>
            <a:miter lim="800000"/>
            <a:headEnd/>
            <a:tailEnd/>
          </a:ln>
        </p:spPr>
        <p:txBody>
          <a:bodyPr wrap="none" anchor="ctr"/>
          <a:lstStyle/>
          <a:p>
            <a:pPr algn="ctr"/>
            <a:r>
              <a:rPr lang="en-US" sz="2000" b="1"/>
              <a:t>Vigorous Exercise</a:t>
            </a:r>
          </a:p>
        </p:txBody>
      </p:sp>
      <p:sp>
        <p:nvSpPr>
          <p:cNvPr id="64521" name="Line 1036"/>
          <p:cNvSpPr>
            <a:spLocks noChangeShapeType="1"/>
          </p:cNvSpPr>
          <p:nvPr/>
        </p:nvSpPr>
        <p:spPr bwMode="auto">
          <a:xfrm flipV="1">
            <a:off x="3886200" y="2057400"/>
            <a:ext cx="2514600" cy="381000"/>
          </a:xfrm>
          <a:prstGeom prst="line">
            <a:avLst/>
          </a:prstGeom>
          <a:noFill/>
          <a:ln w="19050">
            <a:solidFill>
              <a:schemeClr val="tx1"/>
            </a:solidFill>
            <a:round/>
            <a:headEnd/>
            <a:tailEnd type="triangle" w="med" len="med"/>
          </a:ln>
        </p:spPr>
        <p:txBody>
          <a:bodyPr/>
          <a:lstStyle/>
          <a:p>
            <a:endParaRPr lang="en-US"/>
          </a:p>
        </p:txBody>
      </p:sp>
      <p:sp>
        <p:nvSpPr>
          <p:cNvPr id="64522" name="Line 1037"/>
          <p:cNvSpPr>
            <a:spLocks noChangeShapeType="1"/>
          </p:cNvSpPr>
          <p:nvPr/>
        </p:nvSpPr>
        <p:spPr bwMode="auto">
          <a:xfrm>
            <a:off x="3886200" y="1828800"/>
            <a:ext cx="2514600" cy="46038"/>
          </a:xfrm>
          <a:prstGeom prst="line">
            <a:avLst/>
          </a:prstGeom>
          <a:noFill/>
          <a:ln w="19050">
            <a:solidFill>
              <a:schemeClr val="tx1"/>
            </a:solidFill>
            <a:round/>
            <a:headEnd/>
            <a:tailEnd type="triangle" w="med" len="med"/>
          </a:ln>
        </p:spPr>
        <p:txBody>
          <a:bodyPr/>
          <a:lstStyle/>
          <a:p>
            <a:endParaRPr lang="en-US"/>
          </a:p>
        </p:txBody>
      </p:sp>
      <p:sp>
        <p:nvSpPr>
          <p:cNvPr id="64523" name="Line 1038"/>
          <p:cNvSpPr>
            <a:spLocks noChangeShapeType="1"/>
          </p:cNvSpPr>
          <p:nvPr/>
        </p:nvSpPr>
        <p:spPr bwMode="auto">
          <a:xfrm flipV="1">
            <a:off x="3886200" y="3581400"/>
            <a:ext cx="2514600" cy="990600"/>
          </a:xfrm>
          <a:prstGeom prst="line">
            <a:avLst/>
          </a:prstGeom>
          <a:noFill/>
          <a:ln w="19050">
            <a:solidFill>
              <a:schemeClr val="tx1"/>
            </a:solidFill>
            <a:prstDash val="sysDash"/>
            <a:round/>
            <a:headEnd/>
            <a:tailEnd type="triangle" w="med" len="med"/>
          </a:ln>
        </p:spPr>
        <p:txBody>
          <a:bodyPr/>
          <a:lstStyle/>
          <a:p>
            <a:endParaRPr lang="en-US"/>
          </a:p>
        </p:txBody>
      </p:sp>
      <p:sp>
        <p:nvSpPr>
          <p:cNvPr id="64524" name="Line 1039"/>
          <p:cNvSpPr>
            <a:spLocks noChangeShapeType="1"/>
          </p:cNvSpPr>
          <p:nvPr/>
        </p:nvSpPr>
        <p:spPr bwMode="auto">
          <a:xfrm flipV="1">
            <a:off x="3886200" y="3733800"/>
            <a:ext cx="2514600" cy="1524000"/>
          </a:xfrm>
          <a:prstGeom prst="line">
            <a:avLst/>
          </a:prstGeom>
          <a:noFill/>
          <a:ln w="19050">
            <a:solidFill>
              <a:schemeClr val="tx1"/>
            </a:solidFill>
            <a:prstDash val="sysDash"/>
            <a:round/>
            <a:headEnd/>
            <a:tailEnd type="triangle" w="med" len="med"/>
          </a:ln>
        </p:spPr>
        <p:txBody>
          <a:bodyPr/>
          <a:lstStyle/>
          <a:p>
            <a:endParaRPr lang="en-US"/>
          </a:p>
        </p:txBody>
      </p:sp>
      <p:sp>
        <p:nvSpPr>
          <p:cNvPr id="64525" name="Text Box 1044"/>
          <p:cNvSpPr txBox="1">
            <a:spLocks noChangeArrowheads="1"/>
          </p:cNvSpPr>
          <p:nvPr/>
        </p:nvSpPr>
        <p:spPr bwMode="auto">
          <a:xfrm>
            <a:off x="7315200" y="4191000"/>
            <a:ext cx="762000" cy="304800"/>
          </a:xfrm>
          <a:prstGeom prst="rect">
            <a:avLst/>
          </a:prstGeom>
          <a:noFill/>
          <a:ln w="9525">
            <a:noFill/>
            <a:miter lim="800000"/>
            <a:headEnd/>
            <a:tailEnd/>
          </a:ln>
        </p:spPr>
        <p:txBody>
          <a:bodyPr>
            <a:spAutoFit/>
          </a:bodyPr>
          <a:lstStyle/>
          <a:p>
            <a:pPr algn="ctr"/>
            <a:r>
              <a:rPr lang="en-US" sz="1400" b="1"/>
              <a:t>- .175</a:t>
            </a:r>
          </a:p>
        </p:txBody>
      </p:sp>
      <p:sp>
        <p:nvSpPr>
          <p:cNvPr id="64526" name="Text Box 1045"/>
          <p:cNvSpPr txBox="1">
            <a:spLocks noChangeArrowheads="1"/>
          </p:cNvSpPr>
          <p:nvPr/>
        </p:nvSpPr>
        <p:spPr bwMode="auto">
          <a:xfrm>
            <a:off x="4113213" y="2057400"/>
            <a:ext cx="646112" cy="314325"/>
          </a:xfrm>
          <a:prstGeom prst="rect">
            <a:avLst/>
          </a:prstGeom>
          <a:noFill/>
          <a:ln w="9525">
            <a:solidFill>
              <a:schemeClr val="tx1"/>
            </a:solidFill>
            <a:miter lim="800000"/>
            <a:headEnd/>
            <a:tailEnd/>
          </a:ln>
        </p:spPr>
        <p:txBody>
          <a:bodyPr wrap="none">
            <a:spAutoFit/>
          </a:bodyPr>
          <a:lstStyle/>
          <a:p>
            <a:pPr algn="ctr"/>
            <a:r>
              <a:rPr lang="en-US" sz="1400" b="1"/>
              <a:t>- .184</a:t>
            </a:r>
          </a:p>
        </p:txBody>
      </p:sp>
      <p:sp>
        <p:nvSpPr>
          <p:cNvPr id="64527" name="Text Box 1046"/>
          <p:cNvSpPr txBox="1">
            <a:spLocks noChangeArrowheads="1"/>
          </p:cNvSpPr>
          <p:nvPr/>
        </p:nvSpPr>
        <p:spPr bwMode="auto">
          <a:xfrm>
            <a:off x="4187825" y="2590800"/>
            <a:ext cx="538163" cy="314325"/>
          </a:xfrm>
          <a:prstGeom prst="rect">
            <a:avLst/>
          </a:prstGeom>
          <a:noFill/>
          <a:ln w="9525">
            <a:solidFill>
              <a:schemeClr val="tx1"/>
            </a:solidFill>
            <a:miter lim="800000"/>
            <a:headEnd/>
            <a:tailEnd/>
          </a:ln>
        </p:spPr>
        <p:txBody>
          <a:bodyPr wrap="none">
            <a:spAutoFit/>
          </a:bodyPr>
          <a:lstStyle/>
          <a:p>
            <a:pPr algn="ctr"/>
            <a:r>
              <a:rPr lang="en-US" sz="1400" b="1"/>
              <a:t>.147</a:t>
            </a:r>
          </a:p>
        </p:txBody>
      </p:sp>
      <p:sp>
        <p:nvSpPr>
          <p:cNvPr id="64528" name="Text Box 1047"/>
          <p:cNvSpPr txBox="1">
            <a:spLocks noChangeArrowheads="1"/>
          </p:cNvSpPr>
          <p:nvPr/>
        </p:nvSpPr>
        <p:spPr bwMode="auto">
          <a:xfrm>
            <a:off x="4192588" y="4038600"/>
            <a:ext cx="528637" cy="304800"/>
          </a:xfrm>
          <a:prstGeom prst="rect">
            <a:avLst/>
          </a:prstGeom>
          <a:noFill/>
          <a:ln w="9525">
            <a:noFill/>
            <a:miter lim="800000"/>
            <a:headEnd/>
            <a:tailEnd/>
          </a:ln>
        </p:spPr>
        <p:txBody>
          <a:bodyPr wrap="none">
            <a:spAutoFit/>
          </a:bodyPr>
          <a:lstStyle/>
          <a:p>
            <a:pPr algn="ctr"/>
            <a:r>
              <a:rPr lang="en-US" sz="1400" b="1"/>
              <a:t>.090</a:t>
            </a:r>
          </a:p>
        </p:txBody>
      </p:sp>
      <p:sp>
        <p:nvSpPr>
          <p:cNvPr id="64529" name="Text Box 1048"/>
          <p:cNvSpPr txBox="1">
            <a:spLocks noChangeArrowheads="1"/>
          </p:cNvSpPr>
          <p:nvPr/>
        </p:nvSpPr>
        <p:spPr bwMode="auto">
          <a:xfrm>
            <a:off x="4038600" y="4495800"/>
            <a:ext cx="762000" cy="304800"/>
          </a:xfrm>
          <a:prstGeom prst="rect">
            <a:avLst/>
          </a:prstGeom>
          <a:noFill/>
          <a:ln w="9525">
            <a:noFill/>
            <a:miter lim="800000"/>
            <a:headEnd/>
            <a:tailEnd/>
          </a:ln>
        </p:spPr>
        <p:txBody>
          <a:bodyPr>
            <a:spAutoFit/>
          </a:bodyPr>
          <a:lstStyle/>
          <a:p>
            <a:pPr algn="ctr"/>
            <a:r>
              <a:rPr lang="en-US" sz="1400" b="1"/>
              <a:t>.104</a:t>
            </a:r>
          </a:p>
        </p:txBody>
      </p:sp>
      <p:sp>
        <p:nvSpPr>
          <p:cNvPr id="64530" name="Line 1049"/>
          <p:cNvSpPr>
            <a:spLocks noChangeShapeType="1"/>
          </p:cNvSpPr>
          <p:nvPr/>
        </p:nvSpPr>
        <p:spPr bwMode="auto">
          <a:xfrm>
            <a:off x="3886200" y="3200400"/>
            <a:ext cx="2514600" cy="76200"/>
          </a:xfrm>
          <a:prstGeom prst="line">
            <a:avLst/>
          </a:prstGeom>
          <a:noFill/>
          <a:ln w="19050">
            <a:solidFill>
              <a:schemeClr val="tx1"/>
            </a:solidFill>
            <a:prstDash val="sysDash"/>
            <a:round/>
            <a:headEnd/>
            <a:tailEnd type="triangle" w="med" len="med"/>
          </a:ln>
        </p:spPr>
        <p:txBody>
          <a:bodyPr/>
          <a:lstStyle/>
          <a:p>
            <a:endParaRPr lang="en-US"/>
          </a:p>
        </p:txBody>
      </p:sp>
      <p:sp>
        <p:nvSpPr>
          <p:cNvPr id="64531" name="Text Box 1050"/>
          <p:cNvSpPr txBox="1">
            <a:spLocks noChangeArrowheads="1"/>
          </p:cNvSpPr>
          <p:nvPr/>
        </p:nvSpPr>
        <p:spPr bwMode="auto">
          <a:xfrm>
            <a:off x="4802188" y="3429000"/>
            <a:ext cx="528637" cy="304800"/>
          </a:xfrm>
          <a:prstGeom prst="rect">
            <a:avLst/>
          </a:prstGeom>
          <a:noFill/>
          <a:ln w="9525">
            <a:noFill/>
            <a:miter lim="800000"/>
            <a:headEnd/>
            <a:tailEnd/>
          </a:ln>
        </p:spPr>
        <p:txBody>
          <a:bodyPr wrap="none">
            <a:spAutoFit/>
          </a:bodyPr>
          <a:lstStyle/>
          <a:p>
            <a:pPr algn="ctr"/>
            <a:r>
              <a:rPr lang="en-US" sz="1400" b="1"/>
              <a:t>.167</a:t>
            </a:r>
          </a:p>
        </p:txBody>
      </p:sp>
      <p:sp>
        <p:nvSpPr>
          <p:cNvPr id="64532" name="AutoShape 1029"/>
          <p:cNvSpPr>
            <a:spLocks noChangeArrowheads="1"/>
          </p:cNvSpPr>
          <p:nvPr/>
        </p:nvSpPr>
        <p:spPr bwMode="auto">
          <a:xfrm>
            <a:off x="1295400" y="4953000"/>
            <a:ext cx="2590800" cy="609600"/>
          </a:xfrm>
          <a:prstGeom prst="flowChartAlternateProcess">
            <a:avLst/>
          </a:prstGeom>
          <a:solidFill>
            <a:schemeClr val="bg1"/>
          </a:solidFill>
          <a:ln w="19050">
            <a:solidFill>
              <a:schemeClr val="tx1"/>
            </a:solidFill>
            <a:miter lim="800000"/>
            <a:headEnd/>
            <a:tailEnd/>
          </a:ln>
        </p:spPr>
        <p:txBody>
          <a:bodyPr wrap="none" anchor="ctr"/>
          <a:lstStyle/>
          <a:p>
            <a:pPr algn="ctr"/>
            <a:r>
              <a:rPr lang="en-US" sz="2000" b="1"/>
              <a:t>Moderate</a:t>
            </a:r>
          </a:p>
          <a:p>
            <a:pPr algn="ctr"/>
            <a:r>
              <a:rPr lang="en-US" sz="2000" b="1"/>
              <a:t>Physical Activity</a:t>
            </a:r>
          </a:p>
        </p:txBody>
      </p:sp>
      <p:sp>
        <p:nvSpPr>
          <p:cNvPr id="64533" name="AutoShape 1030"/>
          <p:cNvSpPr>
            <a:spLocks noChangeArrowheads="1"/>
          </p:cNvSpPr>
          <p:nvPr/>
        </p:nvSpPr>
        <p:spPr bwMode="auto">
          <a:xfrm>
            <a:off x="6477000" y="3048000"/>
            <a:ext cx="1600200" cy="990600"/>
          </a:xfrm>
          <a:prstGeom prst="flowChartConnector">
            <a:avLst/>
          </a:prstGeom>
          <a:solidFill>
            <a:srgbClr val="92D050"/>
          </a:solidFill>
          <a:ln w="19050">
            <a:solidFill>
              <a:srgbClr val="FFFF99"/>
            </a:solidFill>
            <a:round/>
            <a:headEnd/>
            <a:tailEnd/>
          </a:ln>
        </p:spPr>
        <p:txBody>
          <a:bodyPr wrap="none" anchor="ctr"/>
          <a:lstStyle/>
          <a:p>
            <a:pPr algn="ctr"/>
            <a:r>
              <a:rPr lang="en-US" sz="2000" b="1"/>
              <a:t>Life</a:t>
            </a:r>
          </a:p>
          <a:p>
            <a:pPr algn="ctr"/>
            <a:r>
              <a:rPr lang="en-US" sz="2000" b="1"/>
              <a:t>Satisfaction</a:t>
            </a:r>
          </a:p>
        </p:txBody>
      </p:sp>
      <p:sp>
        <p:nvSpPr>
          <p:cNvPr id="37" name="AutoShape 1030"/>
          <p:cNvSpPr>
            <a:spLocks noChangeArrowheads="1"/>
          </p:cNvSpPr>
          <p:nvPr/>
        </p:nvSpPr>
        <p:spPr bwMode="auto">
          <a:xfrm>
            <a:off x="6477000" y="4572000"/>
            <a:ext cx="1600200" cy="990600"/>
          </a:xfrm>
          <a:prstGeom prst="flowChartConnector">
            <a:avLst/>
          </a:prstGeom>
          <a:solidFill>
            <a:schemeClr val="accent6">
              <a:lumMod val="40000"/>
              <a:lumOff val="60000"/>
            </a:schemeClr>
          </a:solidFill>
          <a:ln w="19050">
            <a:solidFill>
              <a:srgbClr val="FFFF99"/>
            </a:solidFill>
            <a:round/>
            <a:headEnd/>
            <a:tailEnd/>
          </a:ln>
          <a:effectLst/>
        </p:spPr>
        <p:txBody>
          <a:bodyPr wrap="none" anchor="ctr"/>
          <a:lstStyle/>
          <a:p>
            <a:pPr algn="ctr">
              <a:defRPr/>
            </a:pPr>
            <a:r>
              <a:rPr lang="en-US" sz="2800" b="1" dirty="0"/>
              <a:t>BMI</a:t>
            </a:r>
          </a:p>
        </p:txBody>
      </p:sp>
      <p:sp>
        <p:nvSpPr>
          <p:cNvPr id="64535" name="Line 1049"/>
          <p:cNvSpPr>
            <a:spLocks noChangeShapeType="1"/>
          </p:cNvSpPr>
          <p:nvPr/>
        </p:nvSpPr>
        <p:spPr bwMode="auto">
          <a:xfrm flipV="1">
            <a:off x="3886200" y="3429000"/>
            <a:ext cx="2514600" cy="533400"/>
          </a:xfrm>
          <a:prstGeom prst="line">
            <a:avLst/>
          </a:prstGeom>
          <a:noFill/>
          <a:ln w="19050">
            <a:solidFill>
              <a:schemeClr val="tx1"/>
            </a:solidFill>
            <a:prstDash val="sysDash"/>
            <a:round/>
            <a:headEnd/>
            <a:tailEnd type="triangle" w="med" len="med"/>
          </a:ln>
        </p:spPr>
        <p:txBody>
          <a:bodyPr/>
          <a:lstStyle/>
          <a:p>
            <a:endParaRPr lang="en-US"/>
          </a:p>
        </p:txBody>
      </p:sp>
      <p:sp>
        <p:nvSpPr>
          <p:cNvPr id="64536" name="Line 1028"/>
          <p:cNvSpPr>
            <a:spLocks noChangeShapeType="1"/>
          </p:cNvSpPr>
          <p:nvPr/>
        </p:nvSpPr>
        <p:spPr bwMode="auto">
          <a:xfrm>
            <a:off x="3886200" y="3276600"/>
            <a:ext cx="2743200" cy="1524000"/>
          </a:xfrm>
          <a:prstGeom prst="line">
            <a:avLst/>
          </a:prstGeom>
          <a:noFill/>
          <a:ln w="19050">
            <a:solidFill>
              <a:schemeClr val="tx1"/>
            </a:solidFill>
            <a:prstDash val="lgDashDotDot"/>
            <a:round/>
            <a:headEnd/>
            <a:tailEnd type="triangle" w="med" len="med"/>
          </a:ln>
        </p:spPr>
        <p:txBody>
          <a:bodyPr/>
          <a:lstStyle/>
          <a:p>
            <a:endParaRPr lang="en-US"/>
          </a:p>
        </p:txBody>
      </p:sp>
      <p:sp>
        <p:nvSpPr>
          <p:cNvPr id="64537" name="Text Box 1044"/>
          <p:cNvSpPr txBox="1">
            <a:spLocks noChangeArrowheads="1"/>
          </p:cNvSpPr>
          <p:nvPr/>
        </p:nvSpPr>
        <p:spPr bwMode="auto">
          <a:xfrm>
            <a:off x="4800600" y="2971800"/>
            <a:ext cx="533400" cy="304800"/>
          </a:xfrm>
          <a:prstGeom prst="rect">
            <a:avLst/>
          </a:prstGeom>
          <a:noFill/>
          <a:ln w="9525">
            <a:noFill/>
            <a:miter lim="800000"/>
            <a:headEnd/>
            <a:tailEnd/>
          </a:ln>
        </p:spPr>
        <p:txBody>
          <a:bodyPr>
            <a:spAutoFit/>
          </a:bodyPr>
          <a:lstStyle/>
          <a:p>
            <a:pPr algn="ctr"/>
            <a:r>
              <a:rPr lang="en-US" sz="1400" b="1"/>
              <a:t>.497</a:t>
            </a:r>
          </a:p>
        </p:txBody>
      </p:sp>
      <p:sp>
        <p:nvSpPr>
          <p:cNvPr id="64538" name="Text Box 1047"/>
          <p:cNvSpPr txBox="1">
            <a:spLocks noChangeArrowheads="1"/>
          </p:cNvSpPr>
          <p:nvPr/>
        </p:nvSpPr>
        <p:spPr bwMode="auto">
          <a:xfrm>
            <a:off x="5564188" y="4495800"/>
            <a:ext cx="636587" cy="304800"/>
          </a:xfrm>
          <a:prstGeom prst="rect">
            <a:avLst/>
          </a:prstGeom>
          <a:noFill/>
          <a:ln w="9525">
            <a:noFill/>
            <a:miter lim="800000"/>
            <a:headEnd/>
            <a:tailEnd/>
          </a:ln>
        </p:spPr>
        <p:txBody>
          <a:bodyPr wrap="none">
            <a:spAutoFit/>
          </a:bodyPr>
          <a:lstStyle/>
          <a:p>
            <a:pPr algn="ctr"/>
            <a:r>
              <a:rPr lang="en-US" sz="1400" b="1"/>
              <a:t>- .136</a:t>
            </a:r>
          </a:p>
        </p:txBody>
      </p:sp>
      <p:sp>
        <p:nvSpPr>
          <p:cNvPr id="64539" name="Text Box 1057"/>
          <p:cNvSpPr txBox="1">
            <a:spLocks noChangeArrowheads="1"/>
          </p:cNvSpPr>
          <p:nvPr/>
        </p:nvSpPr>
        <p:spPr bwMode="auto">
          <a:xfrm>
            <a:off x="1066800" y="5791200"/>
            <a:ext cx="7696200" cy="641350"/>
          </a:xfrm>
          <a:prstGeom prst="rect">
            <a:avLst/>
          </a:prstGeom>
          <a:noFill/>
          <a:ln w="9525">
            <a:noFill/>
            <a:miter lim="800000"/>
            <a:headEnd/>
            <a:tailEnd/>
          </a:ln>
        </p:spPr>
        <p:txBody>
          <a:bodyPr>
            <a:spAutoFit/>
          </a:bodyPr>
          <a:lstStyle/>
          <a:p>
            <a:pPr algn="ctr"/>
            <a:r>
              <a:rPr lang="en-US" i="1"/>
              <a:t>Regression coefficients of health behavior variables for each predictors (GPA, Life Satisfaction, BMI); Significant at alpha=.05; N=347).</a:t>
            </a:r>
          </a:p>
        </p:txBody>
      </p:sp>
      <p:cxnSp>
        <p:nvCxnSpPr>
          <p:cNvPr id="46" name="Straight Arrow Connector 45"/>
          <p:cNvCxnSpPr>
            <a:stCxn id="64533" idx="0"/>
            <a:endCxn id="64516" idx="4"/>
          </p:cNvCxnSpPr>
          <p:nvPr/>
        </p:nvCxnSpPr>
        <p:spPr>
          <a:xfrm rot="5400000" flipH="1" flipV="1">
            <a:off x="6972301" y="2743200"/>
            <a:ext cx="609600" cy="3175"/>
          </a:xfrm>
          <a:prstGeom prst="straightConnector1">
            <a:avLst/>
          </a:prstGeom>
          <a:ln w="19050">
            <a:solidFill>
              <a:schemeClr val="bg1"/>
            </a:solidFill>
            <a:tailEnd type="arrow"/>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p:nvPr/>
        </p:nvCxnSpPr>
        <p:spPr>
          <a:xfrm rot="5400000" flipH="1" flipV="1">
            <a:off x="7049294" y="4304506"/>
            <a:ext cx="533400" cy="1588"/>
          </a:xfrm>
          <a:prstGeom prst="straightConnector1">
            <a:avLst/>
          </a:prstGeom>
          <a:ln w="19050">
            <a:solidFill>
              <a:schemeClr val="bg1"/>
            </a:solidFill>
            <a:tailEnd type="arrow"/>
          </a:ln>
        </p:spPr>
        <p:style>
          <a:lnRef idx="1">
            <a:schemeClr val="accent2"/>
          </a:lnRef>
          <a:fillRef idx="0">
            <a:schemeClr val="accent2"/>
          </a:fillRef>
          <a:effectRef idx="0">
            <a:schemeClr val="accent2"/>
          </a:effectRef>
          <a:fontRef idx="minor">
            <a:schemeClr val="tx1"/>
          </a:fontRef>
        </p:style>
      </p:cxnSp>
      <p:sp>
        <p:nvSpPr>
          <p:cNvPr id="64542" name="Text Box 1044"/>
          <p:cNvSpPr txBox="1">
            <a:spLocks noChangeArrowheads="1"/>
          </p:cNvSpPr>
          <p:nvPr/>
        </p:nvSpPr>
        <p:spPr bwMode="auto">
          <a:xfrm>
            <a:off x="7239000" y="2667000"/>
            <a:ext cx="762000" cy="304800"/>
          </a:xfrm>
          <a:prstGeom prst="rect">
            <a:avLst/>
          </a:prstGeom>
          <a:noFill/>
          <a:ln w="9525">
            <a:noFill/>
            <a:miter lim="800000"/>
            <a:headEnd/>
            <a:tailEnd/>
          </a:ln>
        </p:spPr>
        <p:txBody>
          <a:bodyPr>
            <a:spAutoFit/>
          </a:bodyPr>
          <a:lstStyle/>
          <a:p>
            <a:pPr algn="ctr"/>
            <a:r>
              <a:rPr lang="en-US" sz="1400" b="1"/>
              <a:t>.115</a:t>
            </a:r>
          </a:p>
        </p:txBody>
      </p:sp>
      <p:sp>
        <p:nvSpPr>
          <p:cNvPr id="64543" name="Text Box 1044"/>
          <p:cNvSpPr txBox="1">
            <a:spLocks noChangeArrowheads="1"/>
          </p:cNvSpPr>
          <p:nvPr/>
        </p:nvSpPr>
        <p:spPr bwMode="auto">
          <a:xfrm>
            <a:off x="4038600" y="1524000"/>
            <a:ext cx="762000" cy="304800"/>
          </a:xfrm>
          <a:prstGeom prst="rect">
            <a:avLst/>
          </a:prstGeom>
          <a:noFill/>
          <a:ln w="9525">
            <a:noFill/>
            <a:miter lim="800000"/>
            <a:headEnd/>
            <a:tailEnd/>
          </a:ln>
        </p:spPr>
        <p:txBody>
          <a:bodyPr>
            <a:spAutoFit/>
          </a:bodyPr>
          <a:lstStyle/>
          <a:p>
            <a:pPr algn="ctr"/>
            <a:r>
              <a:rPr lang="en-US" sz="1400" b="1"/>
              <a:t>- .216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1"/>
          <p:cNvSpPr txBox="1">
            <a:spLocks noChangeArrowheads="1"/>
          </p:cNvSpPr>
          <p:nvPr/>
        </p:nvSpPr>
        <p:spPr bwMode="auto">
          <a:xfrm>
            <a:off x="533400" y="152400"/>
            <a:ext cx="7848600" cy="1249363"/>
          </a:xfrm>
          <a:prstGeom prst="rect">
            <a:avLst/>
          </a:prstGeom>
          <a:noFill/>
          <a:ln w="9525">
            <a:noFill/>
            <a:miter lim="800000"/>
            <a:headEnd/>
            <a:tailEnd/>
          </a:ln>
        </p:spPr>
        <p:txBody>
          <a:bodyPr>
            <a:spAutoFit/>
          </a:bodyPr>
          <a:lstStyle/>
          <a:p>
            <a:pPr algn="ctr"/>
            <a:r>
              <a:rPr lang="en-US" sz="4400">
                <a:latin typeface="Times New Roman" pitchFamily="18" charset="0"/>
                <a:cs typeface="Times New Roman" pitchFamily="18" charset="0"/>
              </a:rPr>
              <a:t>What have we learned?</a:t>
            </a:r>
          </a:p>
          <a:p>
            <a:pPr algn="ctr"/>
            <a:r>
              <a:rPr lang="en-US" sz="3200">
                <a:latin typeface="Times New Roman" pitchFamily="18" charset="0"/>
                <a:cs typeface="Times New Roman" pitchFamily="18" charset="0"/>
              </a:rPr>
              <a:t>Summary Conclusions</a:t>
            </a:r>
          </a:p>
        </p:txBody>
      </p:sp>
      <p:sp>
        <p:nvSpPr>
          <p:cNvPr id="66562" name="Text Box 3"/>
          <p:cNvSpPr txBox="1">
            <a:spLocks noChangeArrowheads="1"/>
          </p:cNvSpPr>
          <p:nvPr/>
        </p:nvSpPr>
        <p:spPr bwMode="auto">
          <a:xfrm>
            <a:off x="990600" y="1524000"/>
            <a:ext cx="7086600" cy="559593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000">
                <a:latin typeface="Times New Roman" pitchFamily="18" charset="0"/>
              </a:rPr>
              <a:t>Self Efficacy – An essential but not sufficient condition*</a:t>
            </a:r>
          </a:p>
          <a:p>
            <a:pPr marL="342900" indent="-342900">
              <a:spcBef>
                <a:spcPct val="50000"/>
              </a:spcBef>
              <a:buFontTx/>
              <a:buAutoNum type="arabicPeriod"/>
            </a:pPr>
            <a:r>
              <a:rPr lang="en-US" sz="2000">
                <a:latin typeface="Times New Roman" pitchFamily="18" charset="0"/>
              </a:rPr>
              <a:t>Study Behavior – Learning, as any activity, is best accomplished by sound study procedures and time commitment.</a:t>
            </a:r>
          </a:p>
          <a:p>
            <a:pPr marL="342900" indent="-342900">
              <a:spcBef>
                <a:spcPct val="50000"/>
              </a:spcBef>
              <a:buFontTx/>
              <a:buAutoNum type="arabicPeriod"/>
            </a:pPr>
            <a:r>
              <a:rPr lang="en-US" sz="2000">
                <a:latin typeface="Times New Roman" pitchFamily="18" charset="0"/>
              </a:rPr>
              <a:t>Stress management – The #1 expressed concern of students includes the experience of pressure, anxiety, and stress reactions that interfere with performance. **</a:t>
            </a:r>
          </a:p>
          <a:p>
            <a:pPr marL="342900" indent="-342900">
              <a:spcBef>
                <a:spcPct val="50000"/>
              </a:spcBef>
              <a:buFontTx/>
              <a:buAutoNum type="arabicPeriod"/>
            </a:pPr>
            <a:r>
              <a:rPr lang="en-US" sz="2000">
                <a:latin typeface="Times New Roman" pitchFamily="18" charset="0"/>
              </a:rPr>
              <a:t>Involvement – Engagement with people, organizations and activity of an academic community impacts and maintains the interest and commitment to persist in college.***</a:t>
            </a:r>
          </a:p>
          <a:p>
            <a:pPr marL="342900" indent="-342900">
              <a:spcBef>
                <a:spcPct val="50000"/>
              </a:spcBef>
              <a:buFontTx/>
              <a:buAutoNum type="arabicPeriod"/>
            </a:pPr>
            <a:r>
              <a:rPr lang="en-US" sz="2000">
                <a:latin typeface="Times New Roman" pitchFamily="18" charset="0"/>
              </a:rPr>
              <a:t>Individuality – Each person follows a unique pattern of style, personality, preferences, and culture.  Knowing the individual condition is important to forming a working relationship.</a:t>
            </a:r>
          </a:p>
          <a:p>
            <a:pPr marL="342900" indent="-342900">
              <a:spcBef>
                <a:spcPct val="50000"/>
              </a:spcBef>
            </a:pPr>
            <a:r>
              <a:rPr lang="en-US" sz="1200">
                <a:latin typeface="Times New Roman" pitchFamily="18" charset="0"/>
              </a:rPr>
              <a:t>* UCLA Freshmen student study (2011), Bandura (1997)</a:t>
            </a:r>
          </a:p>
          <a:p>
            <a:pPr marL="342900" indent="-342900">
              <a:spcBef>
                <a:spcPct val="50000"/>
              </a:spcBef>
            </a:pPr>
            <a:r>
              <a:rPr lang="en-US" sz="1200">
                <a:latin typeface="Times New Roman" pitchFamily="18" charset="0"/>
              </a:rPr>
              <a:t>** ACHA (2009)</a:t>
            </a:r>
          </a:p>
          <a:p>
            <a:pPr marL="342900" indent="-342900">
              <a:spcBef>
                <a:spcPct val="50000"/>
              </a:spcBef>
            </a:pPr>
            <a:r>
              <a:rPr lang="en-US" sz="1200">
                <a:latin typeface="Times New Roman" pitchFamily="18" charset="0"/>
              </a:rPr>
              <a:t>*** Astin (1999)</a:t>
            </a:r>
          </a:p>
          <a:p>
            <a:pPr marL="342900" indent="-342900">
              <a:spcBef>
                <a:spcPct val="50000"/>
              </a:spcBef>
              <a:buFontTx/>
              <a:buAutoNum type="arabicPeriod"/>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4"/>
          <p:cNvSpPr txBox="1">
            <a:spLocks noChangeArrowheads="1"/>
          </p:cNvSpPr>
          <p:nvPr/>
        </p:nvSpPr>
        <p:spPr bwMode="auto">
          <a:xfrm>
            <a:off x="762000" y="457200"/>
            <a:ext cx="7696200" cy="762000"/>
          </a:xfrm>
          <a:prstGeom prst="rect">
            <a:avLst/>
          </a:prstGeom>
          <a:noFill/>
          <a:ln w="9525">
            <a:noFill/>
            <a:miter lim="800000"/>
            <a:headEnd/>
            <a:tailEnd/>
          </a:ln>
        </p:spPr>
        <p:txBody>
          <a:bodyPr>
            <a:spAutoFit/>
          </a:bodyPr>
          <a:lstStyle/>
          <a:p>
            <a:pPr>
              <a:spcBef>
                <a:spcPct val="50000"/>
              </a:spcBef>
            </a:pPr>
            <a:endParaRPr lang="en-US" sz="4400">
              <a:latin typeface="Times New Roman" pitchFamily="18" charset="0"/>
            </a:endParaRPr>
          </a:p>
        </p:txBody>
      </p:sp>
      <p:sp>
        <p:nvSpPr>
          <p:cNvPr id="67586" name="Text Box 5"/>
          <p:cNvSpPr txBox="1">
            <a:spLocks noChangeArrowheads="1"/>
          </p:cNvSpPr>
          <p:nvPr/>
        </p:nvSpPr>
        <p:spPr bwMode="auto">
          <a:xfrm>
            <a:off x="685800" y="457200"/>
            <a:ext cx="7543800" cy="762000"/>
          </a:xfrm>
          <a:prstGeom prst="rect">
            <a:avLst/>
          </a:prstGeom>
          <a:noFill/>
          <a:ln w="9525">
            <a:noFill/>
            <a:miter lim="800000"/>
            <a:headEnd/>
            <a:tailEnd/>
          </a:ln>
        </p:spPr>
        <p:txBody>
          <a:bodyPr>
            <a:spAutoFit/>
          </a:bodyPr>
          <a:lstStyle/>
          <a:p>
            <a:pPr>
              <a:spcBef>
                <a:spcPct val="50000"/>
              </a:spcBef>
            </a:pPr>
            <a:r>
              <a:rPr lang="en-US" sz="4400">
                <a:latin typeface="Times New Roman" pitchFamily="18" charset="0"/>
              </a:rPr>
              <a:t>What have we learned? </a:t>
            </a:r>
            <a:r>
              <a:rPr lang="en-US" sz="3200">
                <a:latin typeface="Times New Roman" pitchFamily="18" charset="0"/>
              </a:rPr>
              <a:t>(continued)</a:t>
            </a:r>
            <a:endParaRPr lang="en-US" sz="4400">
              <a:latin typeface="Times New Roman" pitchFamily="18" charset="0"/>
            </a:endParaRPr>
          </a:p>
        </p:txBody>
      </p:sp>
      <p:sp>
        <p:nvSpPr>
          <p:cNvPr id="67587" name="Text Box 6"/>
          <p:cNvSpPr txBox="1">
            <a:spLocks noChangeArrowheads="1"/>
          </p:cNvSpPr>
          <p:nvPr/>
        </p:nvSpPr>
        <p:spPr bwMode="auto">
          <a:xfrm>
            <a:off x="533400" y="1600200"/>
            <a:ext cx="7848600" cy="579438"/>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sz="3200">
              <a:latin typeface="Times New Roman" pitchFamily="18" charset="0"/>
            </a:endParaRPr>
          </a:p>
        </p:txBody>
      </p:sp>
      <p:sp>
        <p:nvSpPr>
          <p:cNvPr id="67588" name="Text Box 7"/>
          <p:cNvSpPr txBox="1">
            <a:spLocks noChangeArrowheads="1"/>
          </p:cNvSpPr>
          <p:nvPr/>
        </p:nvSpPr>
        <p:spPr bwMode="auto">
          <a:xfrm>
            <a:off x="762000" y="1600200"/>
            <a:ext cx="7162800" cy="5245100"/>
          </a:xfrm>
          <a:prstGeom prst="rect">
            <a:avLst/>
          </a:prstGeom>
          <a:noFill/>
          <a:ln w="9525">
            <a:noFill/>
            <a:miter lim="800000"/>
            <a:headEnd/>
            <a:tailEnd/>
          </a:ln>
        </p:spPr>
        <p:txBody>
          <a:bodyPr>
            <a:spAutoFit/>
          </a:bodyPr>
          <a:lstStyle/>
          <a:p>
            <a:pPr marL="342900" indent="-342900">
              <a:spcBef>
                <a:spcPct val="50000"/>
              </a:spcBef>
              <a:buFontTx/>
              <a:buAutoNum type="arabicPeriod" startAt="6"/>
            </a:pPr>
            <a:r>
              <a:rPr lang="en-US" sz="2000">
                <a:latin typeface="Times New Roman" pitchFamily="18" charset="0"/>
              </a:rPr>
              <a:t>Readiness – Individual awareness falls along a path from pre-contemplation, contemplation, planning, action to maintenance.* </a:t>
            </a:r>
          </a:p>
          <a:p>
            <a:pPr marL="342900" indent="-342900">
              <a:spcBef>
                <a:spcPct val="50000"/>
              </a:spcBef>
              <a:buFontTx/>
              <a:buAutoNum type="arabicPeriod" startAt="6"/>
            </a:pPr>
            <a:r>
              <a:rPr lang="en-US" sz="2000">
                <a:latin typeface="Times New Roman" pitchFamily="18" charset="0"/>
              </a:rPr>
              <a:t>Goal Attainment – Translating dreams and aspirations to everyday action involves very realistic tangible steps. (teaching one to fish) **</a:t>
            </a:r>
          </a:p>
          <a:p>
            <a:pPr marL="342900" indent="-342900">
              <a:spcBef>
                <a:spcPct val="50000"/>
              </a:spcBef>
              <a:buFontTx/>
              <a:buAutoNum type="arabicPeriod" startAt="6"/>
            </a:pPr>
            <a:r>
              <a:rPr lang="en-US" sz="2000">
                <a:latin typeface="Times New Roman" pitchFamily="18" charset="0"/>
              </a:rPr>
              <a:t>Balance and Well-Being – Maintaining holistic wellness practice impacts performance to either enhance or inhibit outcomes.***</a:t>
            </a:r>
          </a:p>
          <a:p>
            <a:pPr marL="342900" indent="-342900">
              <a:spcBef>
                <a:spcPct val="50000"/>
              </a:spcBef>
              <a:buFontTx/>
              <a:buAutoNum type="arabicPeriod" startAt="6"/>
            </a:pPr>
            <a:r>
              <a:rPr lang="en-US" sz="2000">
                <a:latin typeface="Times New Roman" pitchFamily="18" charset="0"/>
              </a:rPr>
              <a:t>Peer Influence – The impact of the peer social contact can enhance or inhibit learning performance.  Using trained peers to support educational goals is extremely powerful.+</a:t>
            </a:r>
          </a:p>
          <a:p>
            <a:pPr marL="342900" indent="-342900">
              <a:spcBef>
                <a:spcPct val="50000"/>
              </a:spcBef>
            </a:pPr>
            <a:r>
              <a:rPr lang="en-US" sz="1200">
                <a:latin typeface="Times New Roman" pitchFamily="18" charset="0"/>
              </a:rPr>
              <a:t>* Hamlin (McPherson College, 1986), Prochaska &amp; DiClemente (1994)</a:t>
            </a:r>
          </a:p>
          <a:p>
            <a:pPr marL="342900" indent="-342900">
              <a:spcBef>
                <a:spcPct val="50000"/>
              </a:spcBef>
            </a:pPr>
            <a:r>
              <a:rPr lang="en-US" sz="1200">
                <a:latin typeface="Times New Roman" pitchFamily="18" charset="0"/>
              </a:rPr>
              <a:t>** Goal Attainment Scaling &amp; Force Field Analysis</a:t>
            </a:r>
          </a:p>
          <a:p>
            <a:pPr marL="342900" indent="-342900">
              <a:spcBef>
                <a:spcPct val="50000"/>
              </a:spcBef>
            </a:pPr>
            <a:r>
              <a:rPr lang="en-US" sz="1200">
                <a:latin typeface="Times New Roman" pitchFamily="18" charset="0"/>
              </a:rPr>
              <a:t>*** Healthy PAC-CATS program, The WELL (UCRiverside)</a:t>
            </a:r>
          </a:p>
          <a:p>
            <a:pPr marL="342900" indent="-342900">
              <a:spcBef>
                <a:spcPct val="50000"/>
              </a:spcBef>
            </a:pPr>
            <a:r>
              <a:rPr lang="en-US" sz="1200">
                <a:latin typeface="Times New Roman" pitchFamily="18" charset="0"/>
              </a:rPr>
              <a:t>+ Malcolm Gladwell </a:t>
            </a:r>
            <a:r>
              <a:rPr lang="en-US" sz="1200" u="sng">
                <a:latin typeface="Times New Roman" pitchFamily="18" charset="0"/>
              </a:rPr>
              <a:t>Tipping Point</a:t>
            </a:r>
            <a:r>
              <a:rPr lang="en-US" sz="1200">
                <a:latin typeface="Times New Roman" pitchFamily="18" charset="0"/>
              </a:rPr>
              <a:t>, EWU Scholars Program.</a:t>
            </a:r>
          </a:p>
          <a:p>
            <a:pPr marL="342900" indent="-342900">
              <a:spcBef>
                <a:spcPct val="50000"/>
              </a:spcBef>
            </a:pPr>
            <a:endParaRPr lang="en-US" sz="1200">
              <a:latin typeface="Times New Roman" pitchFamily="18" charset="0"/>
            </a:endParaRPr>
          </a:p>
          <a:p>
            <a:pPr marL="342900" indent="-342900">
              <a:spcBef>
                <a:spcPct val="50000"/>
              </a:spcBef>
              <a:buFontTx/>
              <a:buChar char="•"/>
            </a:pP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Grp="1" noChangeArrowheads="1"/>
          </p:cNvSpPr>
          <p:nvPr>
            <p:ph type="title" idx="4294967295"/>
          </p:nvPr>
        </p:nvSpPr>
        <p:spPr bwMode="auto">
          <a:xfrm>
            <a:off x="304800" y="457200"/>
            <a:ext cx="8610600" cy="1143000"/>
          </a:xfrm>
          <a:noFill/>
        </p:spPr>
        <p:txBody>
          <a:bodyPr wrap="square" lIns="91440" tIns="45720" rIns="91440" bIns="45720" numCol="1" anchorCtr="0" compatLnSpc="1">
            <a:prstTxWarp prst="textNoShape">
              <a:avLst/>
            </a:prstTxWarp>
            <a:normAutofit fontScale="90000"/>
          </a:bodyPr>
          <a:lstStyle/>
          <a:p>
            <a:pPr algn="ctr" eaLnBrk="1" hangingPunct="1"/>
            <a:r>
              <a:rPr lang="en-US" sz="4000" smtClean="0">
                <a:ln>
                  <a:noFill/>
                </a:ln>
                <a:solidFill>
                  <a:schemeClr val="tx1"/>
                </a:solidFill>
                <a:effectLst/>
                <a:latin typeface="Times New Roman" pitchFamily="18" charset="0"/>
              </a:rPr>
              <a:t>How do we apply assessment to personal understanding and change?</a:t>
            </a:r>
          </a:p>
        </p:txBody>
      </p:sp>
      <p:sp>
        <p:nvSpPr>
          <p:cNvPr id="68610" name="Rectangle 1027"/>
          <p:cNvSpPr>
            <a:spLocks noGrp="1" noChangeArrowheads="1"/>
          </p:cNvSpPr>
          <p:nvPr>
            <p:ph type="body" idx="4294967295"/>
          </p:nvPr>
        </p:nvSpPr>
        <p:spPr>
          <a:xfrm>
            <a:off x="609600" y="1981200"/>
            <a:ext cx="8229600" cy="3810000"/>
          </a:xfrm>
        </p:spPr>
        <p:txBody>
          <a:bodyPr/>
          <a:lstStyle/>
          <a:p>
            <a:pPr eaLnBrk="1" hangingPunct="1">
              <a:buFont typeface="Wingdings" pitchFamily="2" charset="2"/>
              <a:buNone/>
            </a:pPr>
            <a:r>
              <a:rPr lang="en-US" sz="2600" smtClean="0">
                <a:solidFill>
                  <a:schemeClr val="bg1"/>
                </a:solidFill>
              </a:rPr>
              <a:t> </a:t>
            </a:r>
          </a:p>
        </p:txBody>
      </p:sp>
      <p:sp>
        <p:nvSpPr>
          <p:cNvPr id="68611" name="Rectangle 1028"/>
          <p:cNvSpPr>
            <a:spLocks noChangeArrowheads="1"/>
          </p:cNvSpPr>
          <p:nvPr/>
        </p:nvSpPr>
        <p:spPr bwMode="auto">
          <a:xfrm>
            <a:off x="609600" y="1676400"/>
            <a:ext cx="8229600" cy="45720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b="1">
                <a:latin typeface="Times New Roman" pitchFamily="18" charset="0"/>
              </a:rPr>
              <a:t>What?</a:t>
            </a:r>
            <a:r>
              <a:rPr lang="en-US" sz="2400">
                <a:latin typeface="Times New Roman" pitchFamily="18" charset="0"/>
              </a:rPr>
              <a:t>	</a:t>
            </a:r>
          </a:p>
          <a:p>
            <a:pPr marL="342900" indent="-342900">
              <a:spcBef>
                <a:spcPct val="20000"/>
              </a:spcBef>
              <a:buFont typeface="Wingdings" pitchFamily="2" charset="2"/>
              <a:buNone/>
            </a:pPr>
            <a:r>
              <a:rPr lang="en-US" sz="2400">
                <a:latin typeface="Times New Roman" pitchFamily="18" charset="0"/>
              </a:rPr>
              <a:t>	</a:t>
            </a:r>
            <a:r>
              <a:rPr lang="en-US" sz="2400" u="sng">
                <a:latin typeface="Times New Roman" pitchFamily="18" charset="0"/>
              </a:rPr>
              <a:t>Assessment</a:t>
            </a:r>
            <a:r>
              <a:rPr lang="en-US" sz="2400">
                <a:latin typeface="Times New Roman" pitchFamily="18" charset="0"/>
              </a:rPr>
              <a:t> – Accurate and meaningful measurement of individual attitudes, behaviors and personal/emotional impact</a:t>
            </a:r>
          </a:p>
          <a:p>
            <a:pPr marL="342900" indent="-342900">
              <a:spcBef>
                <a:spcPct val="20000"/>
              </a:spcBef>
              <a:buFont typeface="Wingdings" pitchFamily="2" charset="2"/>
              <a:buChar char="Ø"/>
            </a:pPr>
            <a:r>
              <a:rPr lang="en-US" sz="2400" b="1">
                <a:latin typeface="Times New Roman" pitchFamily="18" charset="0"/>
              </a:rPr>
              <a:t>So What?</a:t>
            </a:r>
            <a:r>
              <a:rPr lang="en-US" sz="2400">
                <a:latin typeface="Times New Roman" pitchFamily="18" charset="0"/>
              </a:rPr>
              <a:t>   </a:t>
            </a:r>
          </a:p>
          <a:p>
            <a:pPr marL="342900" indent="-342900">
              <a:spcBef>
                <a:spcPct val="20000"/>
              </a:spcBef>
              <a:buFont typeface="Wingdings" pitchFamily="2" charset="2"/>
              <a:buNone/>
            </a:pPr>
            <a:r>
              <a:rPr lang="en-US" sz="2400">
                <a:latin typeface="Times New Roman" pitchFamily="18" charset="0"/>
              </a:rPr>
              <a:t>	</a:t>
            </a:r>
            <a:r>
              <a:rPr lang="en-US" sz="2400" u="sng">
                <a:latin typeface="Times New Roman" pitchFamily="18" charset="0"/>
              </a:rPr>
              <a:t>Integration</a:t>
            </a:r>
            <a:r>
              <a:rPr lang="en-US" sz="2400">
                <a:latin typeface="Times New Roman" pitchFamily="18" charset="0"/>
              </a:rPr>
              <a:t> – Understanding and making personalized and meaningful connection to the individual within the system context </a:t>
            </a:r>
          </a:p>
          <a:p>
            <a:pPr marL="342900" indent="-342900">
              <a:spcBef>
                <a:spcPct val="20000"/>
              </a:spcBef>
              <a:buFont typeface="Wingdings" pitchFamily="2" charset="2"/>
              <a:buChar char="Ø"/>
            </a:pPr>
            <a:r>
              <a:rPr lang="en-US" sz="2400" b="1">
                <a:latin typeface="Times New Roman" pitchFamily="18" charset="0"/>
              </a:rPr>
              <a:t>Now What?</a:t>
            </a:r>
            <a:r>
              <a:rPr lang="en-US" sz="2400">
                <a:latin typeface="Times New Roman" pitchFamily="18" charset="0"/>
              </a:rPr>
              <a:t>   </a:t>
            </a:r>
          </a:p>
          <a:p>
            <a:pPr marL="342900" indent="-342900">
              <a:spcBef>
                <a:spcPct val="20000"/>
              </a:spcBef>
              <a:buFont typeface="Wingdings" pitchFamily="2" charset="2"/>
              <a:buNone/>
            </a:pPr>
            <a:r>
              <a:rPr lang="en-US" sz="2400">
                <a:latin typeface="Times New Roman" pitchFamily="18" charset="0"/>
              </a:rPr>
              <a:t>	</a:t>
            </a:r>
            <a:r>
              <a:rPr lang="en-US" sz="2400" u="sng">
                <a:latin typeface="Times New Roman" pitchFamily="18" charset="0"/>
              </a:rPr>
              <a:t>Application</a:t>
            </a:r>
            <a:r>
              <a:rPr lang="en-US" sz="2400">
                <a:latin typeface="Times New Roman" pitchFamily="18" charset="0"/>
              </a:rPr>
              <a:t> – Appropriate intervention to create new learning strategies, better habits, problem-solution, and self-confidence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16"/>
          <p:cNvPicPr>
            <a:picLocks noChangeAspect="1" noChangeArrowheads="1"/>
          </p:cNvPicPr>
          <p:nvPr/>
        </p:nvPicPr>
        <p:blipFill>
          <a:blip r:embed="rId2" cstate="print"/>
          <a:srcRect/>
          <a:stretch>
            <a:fillRect/>
          </a:stretch>
        </p:blipFill>
        <p:spPr bwMode="auto">
          <a:xfrm>
            <a:off x="762000" y="609600"/>
            <a:ext cx="7315200" cy="577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bwMode="auto">
          <a:xfrm>
            <a:off x="762000" y="457200"/>
            <a:ext cx="7772400" cy="1143000"/>
          </a:xfrm>
          <a:noFill/>
        </p:spPr>
        <p:txBody>
          <a:bodyPr wrap="square" lIns="91440" tIns="45720" rIns="91440" bIns="45720" numCol="1" anchorCtr="0" compatLnSpc="1">
            <a:prstTxWarp prst="textNoShape">
              <a:avLst/>
            </a:prstTxWarp>
          </a:bodyPr>
          <a:lstStyle/>
          <a:p>
            <a:pPr eaLnBrk="1" hangingPunct="1"/>
            <a:r>
              <a:rPr lang="en-US" sz="3400" b="1" smtClean="0">
                <a:ln>
                  <a:noFill/>
                </a:ln>
                <a:solidFill>
                  <a:schemeClr val="tx1"/>
                </a:solidFill>
                <a:effectLst/>
              </a:rPr>
              <a:t>MEASUREMENT  TO  OUTCOME</a:t>
            </a:r>
          </a:p>
        </p:txBody>
      </p:sp>
      <p:sp>
        <p:nvSpPr>
          <p:cNvPr id="70658" name="Rectangle 3"/>
          <p:cNvSpPr>
            <a:spLocks noGrp="1" noChangeArrowheads="1"/>
          </p:cNvSpPr>
          <p:nvPr>
            <p:ph type="body" sz="half" idx="4294967295"/>
          </p:nvPr>
        </p:nvSpPr>
        <p:spPr>
          <a:xfrm>
            <a:off x="457200" y="2266950"/>
            <a:ext cx="3810000" cy="4157663"/>
          </a:xfrm>
        </p:spPr>
        <p:txBody>
          <a:bodyPr/>
          <a:lstStyle/>
          <a:p>
            <a:pPr eaLnBrk="1" hangingPunct="1">
              <a:buFont typeface="Wingdings" pitchFamily="2" charset="2"/>
              <a:buNone/>
            </a:pPr>
            <a:r>
              <a:rPr lang="en-US" sz="2200" smtClean="0">
                <a:solidFill>
                  <a:schemeClr val="bg1"/>
                </a:solidFill>
              </a:rPr>
              <a:t> </a:t>
            </a:r>
          </a:p>
        </p:txBody>
      </p:sp>
      <p:sp>
        <p:nvSpPr>
          <p:cNvPr id="70659" name="_s241695"/>
          <p:cNvSpPr>
            <a:spLocks noChangeArrowheads="1" noTextEdit="1"/>
          </p:cNvSpPr>
          <p:nvPr/>
        </p:nvSpPr>
        <p:spPr bwMode="auto">
          <a:xfrm>
            <a:off x="2027238" y="3375025"/>
            <a:ext cx="1292225" cy="1511300"/>
          </a:xfrm>
          <a:prstGeom prst="ellipse">
            <a:avLst/>
          </a:prstGeom>
          <a:solidFill>
            <a:srgbClr val="FF6600">
              <a:alpha val="50195"/>
            </a:srgbClr>
          </a:solidFill>
          <a:ln w="26924">
            <a:solidFill>
              <a:srgbClr val="FF6600"/>
            </a:solidFill>
            <a:round/>
            <a:headEnd/>
            <a:tailEnd/>
          </a:ln>
        </p:spPr>
        <p:txBody>
          <a:bodyPr lIns="0" tIns="0" rIns="0" bIns="0" anchor="ctr"/>
          <a:lstStyle/>
          <a:p>
            <a:endParaRPr lang="en-US"/>
          </a:p>
        </p:txBody>
      </p:sp>
      <p:grpSp>
        <p:nvGrpSpPr>
          <p:cNvPr id="70660" name="Group 23"/>
          <p:cNvGrpSpPr>
            <a:grpSpLocks/>
          </p:cNvGrpSpPr>
          <p:nvPr/>
        </p:nvGrpSpPr>
        <p:grpSpPr bwMode="auto">
          <a:xfrm>
            <a:off x="304800" y="2057400"/>
            <a:ext cx="4187825" cy="2892425"/>
            <a:chOff x="228600" y="2057400"/>
            <a:chExt cx="4187825" cy="2892425"/>
          </a:xfrm>
        </p:grpSpPr>
        <p:sp>
          <p:nvSpPr>
            <p:cNvPr id="419846" name="_s241694"/>
            <p:cNvSpPr>
              <a:spLocks noChangeArrowheads="1"/>
            </p:cNvSpPr>
            <p:nvPr/>
          </p:nvSpPr>
          <p:spPr bwMode="auto">
            <a:xfrm>
              <a:off x="1600200" y="2057400"/>
              <a:ext cx="1292225" cy="377825"/>
            </a:xfrm>
            <a:prstGeom prst="rect">
              <a:avLst/>
            </a:prstGeom>
            <a:noFill/>
            <a:ln w="9525">
              <a:noFill/>
              <a:miter lim="800000"/>
              <a:headEnd/>
              <a:tailEnd/>
            </a:ln>
          </p:spPr>
          <p:txBody>
            <a:bodyPr wrap="none" lIns="0" tIns="0" rIns="0" bIns="0" anchor="ctr"/>
            <a:lstStyle/>
            <a:p>
              <a:pPr algn="ctr">
                <a:defRPr/>
              </a:pPr>
              <a:r>
                <a:rPr lang="en-US" sz="2400" b="1">
                  <a:effectLst>
                    <a:outerShdw blurRad="38100" dist="38100" dir="2700000" algn="tl">
                      <a:srgbClr val="C0C0C0"/>
                    </a:outerShdw>
                  </a:effectLst>
                </a:rPr>
                <a:t>CLEI</a:t>
              </a:r>
            </a:p>
          </p:txBody>
        </p:sp>
        <p:sp>
          <p:nvSpPr>
            <p:cNvPr id="419848" name="_s241696"/>
            <p:cNvSpPr>
              <a:spLocks noChangeArrowheads="1"/>
            </p:cNvSpPr>
            <p:nvPr/>
          </p:nvSpPr>
          <p:spPr bwMode="auto">
            <a:xfrm>
              <a:off x="3124200" y="4572000"/>
              <a:ext cx="1292225" cy="377825"/>
            </a:xfrm>
            <a:prstGeom prst="rect">
              <a:avLst/>
            </a:prstGeom>
            <a:noFill/>
            <a:ln w="9525">
              <a:noFill/>
              <a:miter lim="800000"/>
              <a:headEnd/>
              <a:tailEnd/>
            </a:ln>
          </p:spPr>
          <p:txBody>
            <a:bodyPr wrap="none" lIns="0" tIns="0" rIns="0" bIns="0" anchor="ctr"/>
            <a:lstStyle/>
            <a:p>
              <a:pPr algn="ctr">
                <a:defRPr/>
              </a:pPr>
              <a:r>
                <a:rPr lang="en-US" sz="2400" b="1">
                  <a:effectLst>
                    <a:outerShdw blurRad="38100" dist="38100" dir="2700000" algn="tl">
                      <a:srgbClr val="C0C0C0"/>
                    </a:outerShdw>
                  </a:effectLst>
                </a:rPr>
                <a:t>Interview</a:t>
              </a:r>
            </a:p>
          </p:txBody>
        </p:sp>
        <p:sp>
          <p:nvSpPr>
            <p:cNvPr id="419850" name="_s241698"/>
            <p:cNvSpPr>
              <a:spLocks noChangeArrowheads="1"/>
            </p:cNvSpPr>
            <p:nvPr/>
          </p:nvSpPr>
          <p:spPr bwMode="auto">
            <a:xfrm>
              <a:off x="228600" y="4572000"/>
              <a:ext cx="1292225" cy="377825"/>
            </a:xfrm>
            <a:prstGeom prst="rect">
              <a:avLst/>
            </a:prstGeom>
            <a:noFill/>
            <a:ln w="9525">
              <a:noFill/>
              <a:miter lim="800000"/>
              <a:headEnd/>
              <a:tailEnd/>
            </a:ln>
          </p:spPr>
          <p:txBody>
            <a:bodyPr wrap="none" lIns="0" tIns="0" rIns="0" bIns="0" anchor="ctr"/>
            <a:lstStyle/>
            <a:p>
              <a:pPr algn="ctr">
                <a:defRPr/>
              </a:pPr>
              <a:r>
                <a:rPr lang="en-US" sz="2400" b="1">
                  <a:effectLst>
                    <a:outerShdw blurRad="38100" dist="38100" dir="2700000" algn="tl">
                      <a:srgbClr val="C0C0C0"/>
                    </a:outerShdw>
                  </a:effectLst>
                </a:rPr>
                <a:t>Performance</a:t>
              </a:r>
            </a:p>
          </p:txBody>
        </p:sp>
      </p:grpSp>
      <p:sp>
        <p:nvSpPr>
          <p:cNvPr id="70661" name="Rectangle 11"/>
          <p:cNvSpPr>
            <a:spLocks noChangeArrowheads="1"/>
          </p:cNvSpPr>
          <p:nvPr/>
        </p:nvSpPr>
        <p:spPr bwMode="auto">
          <a:xfrm>
            <a:off x="-228600" y="2133600"/>
            <a:ext cx="5943600" cy="3810000"/>
          </a:xfrm>
          <a:prstGeom prst="rect">
            <a:avLst/>
          </a:prstGeom>
          <a:noFill/>
          <a:ln w="9525">
            <a:noFill/>
            <a:miter lim="800000"/>
            <a:headEnd/>
            <a:tailEnd/>
          </a:ln>
        </p:spPr>
        <p:txBody>
          <a:bodyPr/>
          <a:lstStyle/>
          <a:p>
            <a:pPr marL="342900" indent="-342900">
              <a:spcBef>
                <a:spcPct val="20000"/>
              </a:spcBef>
              <a:buFont typeface="Wingdings" pitchFamily="2" charset="2"/>
              <a:buNone/>
            </a:pPr>
            <a:endParaRPr lang="en-US" sz="2000" b="1">
              <a:solidFill>
                <a:schemeClr val="bg1"/>
              </a:solidFill>
            </a:endParaRPr>
          </a:p>
          <a:p>
            <a:pPr marL="342900" indent="-342900">
              <a:spcBef>
                <a:spcPct val="20000"/>
              </a:spcBef>
              <a:buFont typeface="Wingdings" pitchFamily="2" charset="2"/>
              <a:buNone/>
            </a:pPr>
            <a:endParaRPr lang="en-US" sz="2000" b="1">
              <a:solidFill>
                <a:schemeClr val="bg1"/>
              </a:solidFill>
            </a:endParaRPr>
          </a:p>
          <a:p>
            <a:pPr marL="342900" indent="-342900">
              <a:spcBef>
                <a:spcPct val="20000"/>
              </a:spcBef>
              <a:buFont typeface="Wingdings" pitchFamily="2" charset="2"/>
              <a:buNone/>
            </a:pPr>
            <a:endParaRPr lang="en-US" sz="2400">
              <a:solidFill>
                <a:schemeClr val="bg1"/>
              </a:solidFill>
            </a:endParaRPr>
          </a:p>
        </p:txBody>
      </p:sp>
      <p:grpSp>
        <p:nvGrpSpPr>
          <p:cNvPr id="70662" name="Group 24"/>
          <p:cNvGrpSpPr>
            <a:grpSpLocks/>
          </p:cNvGrpSpPr>
          <p:nvPr/>
        </p:nvGrpSpPr>
        <p:grpSpPr bwMode="auto">
          <a:xfrm>
            <a:off x="3276600" y="2514600"/>
            <a:ext cx="2952750" cy="1982788"/>
            <a:chOff x="3276600" y="2514600"/>
            <a:chExt cx="2952750" cy="1983041"/>
          </a:xfrm>
        </p:grpSpPr>
        <p:sp>
          <p:nvSpPr>
            <p:cNvPr id="70674" name="AutoShape 15"/>
            <p:cNvSpPr>
              <a:spLocks noChangeArrowheads="1"/>
            </p:cNvSpPr>
            <p:nvPr/>
          </p:nvSpPr>
          <p:spPr bwMode="auto">
            <a:xfrm>
              <a:off x="3276600" y="27432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pPr algn="ctr"/>
              <a:endParaRPr lang="en-US" sz="2200">
                <a:latin typeface="Times New Roman" pitchFamily="18" charset="0"/>
              </a:endParaRPr>
            </a:p>
          </p:txBody>
        </p:sp>
        <p:pic>
          <p:nvPicPr>
            <p:cNvPr id="70675" name="Picture 16" descr="MCj02934740000[1]"/>
            <p:cNvPicPr>
              <a:picLocks noChangeAspect="1" noChangeArrowheads="1"/>
            </p:cNvPicPr>
            <p:nvPr/>
          </p:nvPicPr>
          <p:blipFill>
            <a:blip r:embed="rId3" cstate="print"/>
            <a:srcRect/>
            <a:stretch>
              <a:fillRect/>
            </a:stretch>
          </p:blipFill>
          <p:spPr bwMode="auto">
            <a:xfrm>
              <a:off x="4419600" y="2514600"/>
              <a:ext cx="1809750" cy="996950"/>
            </a:xfrm>
            <a:prstGeom prst="rect">
              <a:avLst/>
            </a:prstGeom>
            <a:noFill/>
            <a:ln w="9525">
              <a:noFill/>
              <a:miter lim="800000"/>
              <a:headEnd/>
              <a:tailEnd/>
            </a:ln>
          </p:spPr>
        </p:pic>
        <p:sp>
          <p:nvSpPr>
            <p:cNvPr id="419857" name="Text Box 17"/>
            <p:cNvSpPr txBox="1">
              <a:spLocks noChangeArrowheads="1"/>
            </p:cNvSpPr>
            <p:nvPr/>
          </p:nvSpPr>
          <p:spPr bwMode="auto">
            <a:xfrm>
              <a:off x="4343400" y="3581536"/>
              <a:ext cx="1828800" cy="916105"/>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rPr>
                <a:t>Implication</a:t>
              </a:r>
              <a:br>
                <a:rPr lang="en-US" b="1">
                  <a:effectLst>
                    <a:outerShdw blurRad="38100" dist="38100" dir="2700000" algn="tl">
                      <a:srgbClr val="C0C0C0"/>
                    </a:outerShdw>
                  </a:effectLst>
                </a:rPr>
              </a:br>
              <a:r>
                <a:rPr lang="en-US" b="1">
                  <a:effectLst>
                    <a:outerShdw blurRad="38100" dist="38100" dir="2700000" algn="tl">
                      <a:srgbClr val="C0C0C0"/>
                    </a:outerShdw>
                  </a:effectLst>
                </a:rPr>
                <a:t>(Goal Directed Activity)</a:t>
              </a:r>
            </a:p>
          </p:txBody>
        </p:sp>
      </p:grpSp>
      <p:sp>
        <p:nvSpPr>
          <p:cNvPr id="70663" name="AutoShape 18"/>
          <p:cNvSpPr>
            <a:spLocks noChangeArrowheads="1"/>
          </p:cNvSpPr>
          <p:nvPr/>
        </p:nvSpPr>
        <p:spPr bwMode="auto">
          <a:xfrm>
            <a:off x="6324600" y="2743200"/>
            <a:ext cx="762000" cy="304800"/>
          </a:xfrm>
          <a:prstGeom prst="rightArrow">
            <a:avLst>
              <a:gd name="adj1" fmla="val 50000"/>
              <a:gd name="adj2" fmla="val 62488"/>
            </a:avLst>
          </a:prstGeom>
          <a:solidFill>
            <a:schemeClr val="accent1"/>
          </a:solidFill>
          <a:ln w="9525">
            <a:solidFill>
              <a:schemeClr val="tx1"/>
            </a:solidFill>
            <a:miter lim="800000"/>
            <a:headEnd/>
            <a:tailEnd/>
          </a:ln>
        </p:spPr>
        <p:txBody>
          <a:bodyPr wrap="none" anchor="ctr"/>
          <a:lstStyle/>
          <a:p>
            <a:pPr algn="ctr"/>
            <a:endParaRPr lang="en-US" sz="2200">
              <a:latin typeface="Times New Roman" pitchFamily="18" charset="0"/>
            </a:endParaRPr>
          </a:p>
        </p:txBody>
      </p:sp>
      <p:pic>
        <p:nvPicPr>
          <p:cNvPr id="70664" name="Picture 19" descr="MCj02506660000[1]"/>
          <p:cNvPicPr>
            <a:picLocks noChangeAspect="1" noChangeArrowheads="1"/>
          </p:cNvPicPr>
          <p:nvPr/>
        </p:nvPicPr>
        <p:blipFill>
          <a:blip r:embed="rId4" cstate="print"/>
          <a:srcRect/>
          <a:stretch>
            <a:fillRect/>
          </a:stretch>
        </p:blipFill>
        <p:spPr bwMode="auto">
          <a:xfrm>
            <a:off x="7086600" y="2311400"/>
            <a:ext cx="1600200" cy="1270000"/>
          </a:xfrm>
          <a:prstGeom prst="rect">
            <a:avLst/>
          </a:prstGeom>
          <a:noFill/>
          <a:ln w="9525">
            <a:noFill/>
            <a:miter lim="800000"/>
            <a:headEnd/>
            <a:tailEnd/>
          </a:ln>
        </p:spPr>
      </p:pic>
      <p:sp>
        <p:nvSpPr>
          <p:cNvPr id="419860" name="Text Box 20"/>
          <p:cNvSpPr txBox="1">
            <a:spLocks noChangeArrowheads="1"/>
          </p:cNvSpPr>
          <p:nvPr/>
        </p:nvSpPr>
        <p:spPr bwMode="auto">
          <a:xfrm>
            <a:off x="6629400" y="3657600"/>
            <a:ext cx="2057400" cy="915988"/>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rPr>
              <a:t>Improvement</a:t>
            </a:r>
            <a:br>
              <a:rPr lang="en-US" b="1">
                <a:effectLst>
                  <a:outerShdw blurRad="38100" dist="38100" dir="2700000" algn="tl">
                    <a:srgbClr val="C0C0C0"/>
                  </a:outerShdw>
                </a:effectLst>
              </a:rPr>
            </a:br>
            <a:r>
              <a:rPr lang="en-US" b="1">
                <a:effectLst>
                  <a:outerShdw blurRad="38100" dist="38100" dir="2700000" algn="tl">
                    <a:srgbClr val="C0C0C0"/>
                  </a:outerShdw>
                </a:effectLst>
              </a:rPr>
              <a:t>(Outcome Measures)</a:t>
            </a:r>
          </a:p>
        </p:txBody>
      </p:sp>
      <p:grpSp>
        <p:nvGrpSpPr>
          <p:cNvPr id="70666" name="Group 22"/>
          <p:cNvGrpSpPr>
            <a:grpSpLocks/>
          </p:cNvGrpSpPr>
          <p:nvPr/>
        </p:nvGrpSpPr>
        <p:grpSpPr bwMode="auto">
          <a:xfrm>
            <a:off x="1066800" y="2514600"/>
            <a:ext cx="2209800" cy="3232150"/>
            <a:chOff x="1066800" y="2514600"/>
            <a:chExt cx="2209800" cy="3232368"/>
          </a:xfrm>
        </p:grpSpPr>
        <p:grpSp>
          <p:nvGrpSpPr>
            <p:cNvPr id="70667" name="Group 21"/>
            <p:cNvGrpSpPr>
              <a:grpSpLocks/>
            </p:cNvGrpSpPr>
            <p:nvPr/>
          </p:nvGrpSpPr>
          <p:grpSpPr bwMode="auto">
            <a:xfrm>
              <a:off x="1066800" y="2514600"/>
              <a:ext cx="2209800" cy="2349500"/>
              <a:chOff x="1066800" y="2514600"/>
              <a:chExt cx="2209800" cy="2349500"/>
            </a:xfrm>
          </p:grpSpPr>
          <p:sp>
            <p:nvSpPr>
              <p:cNvPr id="70669" name="_s241693"/>
              <p:cNvSpPr>
                <a:spLocks noChangeArrowheads="1" noTextEdit="1"/>
              </p:cNvSpPr>
              <p:nvPr/>
            </p:nvSpPr>
            <p:spPr bwMode="auto">
              <a:xfrm>
                <a:off x="1600200" y="2514600"/>
                <a:ext cx="1292225" cy="1511300"/>
              </a:xfrm>
              <a:prstGeom prst="ellipse">
                <a:avLst/>
              </a:prstGeom>
              <a:solidFill>
                <a:srgbClr val="99CC00">
                  <a:alpha val="50195"/>
                </a:srgbClr>
              </a:solidFill>
              <a:ln w="26924">
                <a:solidFill>
                  <a:srgbClr val="99CC00"/>
                </a:solidFill>
                <a:round/>
                <a:headEnd/>
                <a:tailEnd/>
              </a:ln>
            </p:spPr>
            <p:txBody>
              <a:bodyPr lIns="0" tIns="0" rIns="0" bIns="0" anchor="ctr"/>
              <a:lstStyle/>
              <a:p>
                <a:endParaRPr lang="en-US"/>
              </a:p>
            </p:txBody>
          </p:sp>
          <p:sp>
            <p:nvSpPr>
              <p:cNvPr id="70670" name="_s241697"/>
              <p:cNvSpPr>
                <a:spLocks noChangeArrowheads="1" noTextEdit="1"/>
              </p:cNvSpPr>
              <p:nvPr/>
            </p:nvSpPr>
            <p:spPr bwMode="auto">
              <a:xfrm>
                <a:off x="1143000" y="3352800"/>
                <a:ext cx="1292225" cy="1511300"/>
              </a:xfrm>
              <a:prstGeom prst="ellipse">
                <a:avLst/>
              </a:prstGeom>
              <a:solidFill>
                <a:srgbClr val="CC99FF">
                  <a:alpha val="50195"/>
                </a:srgbClr>
              </a:solidFill>
              <a:ln w="26924">
                <a:solidFill>
                  <a:srgbClr val="CC99FF"/>
                </a:solidFill>
                <a:round/>
                <a:headEnd/>
                <a:tailEnd/>
              </a:ln>
            </p:spPr>
            <p:txBody>
              <a:bodyPr lIns="0" tIns="0" rIns="0" bIns="0" anchor="ctr"/>
              <a:lstStyle/>
              <a:p>
                <a:endParaRPr lang="en-US"/>
              </a:p>
            </p:txBody>
          </p:sp>
          <p:sp>
            <p:nvSpPr>
              <p:cNvPr id="70671" name="Text Box 12"/>
              <p:cNvSpPr txBox="1">
                <a:spLocks noChangeArrowheads="1"/>
              </p:cNvSpPr>
              <p:nvPr/>
            </p:nvSpPr>
            <p:spPr bwMode="auto">
              <a:xfrm>
                <a:off x="1752600" y="2971800"/>
                <a:ext cx="1066800" cy="336550"/>
              </a:xfrm>
              <a:prstGeom prst="rect">
                <a:avLst/>
              </a:prstGeom>
              <a:noFill/>
              <a:ln w="9525">
                <a:noFill/>
                <a:miter lim="800000"/>
                <a:headEnd/>
                <a:tailEnd/>
              </a:ln>
            </p:spPr>
            <p:txBody>
              <a:bodyPr>
                <a:spAutoFit/>
              </a:bodyPr>
              <a:lstStyle/>
              <a:p>
                <a:pPr algn="ctr">
                  <a:spcBef>
                    <a:spcPct val="50000"/>
                  </a:spcBef>
                </a:pPr>
                <a:r>
                  <a:rPr lang="en-US" sz="1600" b="1"/>
                  <a:t>Baseline</a:t>
                </a:r>
              </a:p>
            </p:txBody>
          </p:sp>
          <p:sp>
            <p:nvSpPr>
              <p:cNvPr id="70672" name="Text Box 13"/>
              <p:cNvSpPr txBox="1">
                <a:spLocks noChangeArrowheads="1"/>
              </p:cNvSpPr>
              <p:nvPr/>
            </p:nvSpPr>
            <p:spPr bwMode="auto">
              <a:xfrm>
                <a:off x="1066800" y="3886200"/>
                <a:ext cx="1295400" cy="336550"/>
              </a:xfrm>
              <a:prstGeom prst="rect">
                <a:avLst/>
              </a:prstGeom>
              <a:noFill/>
              <a:ln w="9525">
                <a:noFill/>
                <a:miter lim="800000"/>
                <a:headEnd/>
                <a:tailEnd/>
              </a:ln>
            </p:spPr>
            <p:txBody>
              <a:bodyPr>
                <a:spAutoFit/>
              </a:bodyPr>
              <a:lstStyle/>
              <a:p>
                <a:pPr algn="ctr"/>
                <a:r>
                  <a:rPr lang="en-US" sz="1600" b="1"/>
                  <a:t>Readiness</a:t>
                </a:r>
              </a:p>
            </p:txBody>
          </p:sp>
          <p:sp>
            <p:nvSpPr>
              <p:cNvPr id="70673" name="Text Box 14"/>
              <p:cNvSpPr txBox="1">
                <a:spLocks noChangeArrowheads="1"/>
              </p:cNvSpPr>
              <p:nvPr/>
            </p:nvSpPr>
            <p:spPr bwMode="auto">
              <a:xfrm>
                <a:off x="2209800" y="4114800"/>
                <a:ext cx="1066800" cy="336550"/>
              </a:xfrm>
              <a:prstGeom prst="rect">
                <a:avLst/>
              </a:prstGeom>
              <a:noFill/>
              <a:ln w="9525">
                <a:noFill/>
                <a:miter lim="800000"/>
                <a:headEnd/>
                <a:tailEnd/>
              </a:ln>
            </p:spPr>
            <p:txBody>
              <a:bodyPr>
                <a:spAutoFit/>
              </a:bodyPr>
              <a:lstStyle/>
              <a:p>
                <a:pPr algn="ctr">
                  <a:spcBef>
                    <a:spcPct val="50000"/>
                  </a:spcBef>
                </a:pPr>
                <a:r>
                  <a:rPr lang="en-US" sz="1600" b="1">
                    <a:solidFill>
                      <a:schemeClr val="tx2"/>
                    </a:solidFill>
                  </a:rPr>
                  <a:t>Standard</a:t>
                </a:r>
              </a:p>
            </p:txBody>
          </p:sp>
        </p:grpSp>
        <p:sp>
          <p:nvSpPr>
            <p:cNvPr id="419861" name="Text Box 21"/>
            <p:cNvSpPr txBox="1">
              <a:spLocks noChangeArrowheads="1"/>
            </p:cNvSpPr>
            <p:nvPr/>
          </p:nvSpPr>
          <p:spPr bwMode="auto">
            <a:xfrm>
              <a:off x="1295400" y="5105575"/>
              <a:ext cx="1828800" cy="641393"/>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rPr>
                <a:t>Identification</a:t>
              </a:r>
              <a:br>
                <a:rPr lang="en-US" b="1">
                  <a:effectLst>
                    <a:outerShdw blurRad="38100" dist="38100" dir="2700000" algn="tl">
                      <a:srgbClr val="C0C0C0"/>
                    </a:outerShdw>
                  </a:effectLst>
                </a:rPr>
              </a:br>
              <a:r>
                <a:rPr lang="en-US" b="1">
                  <a:effectLst>
                    <a:outerShdw blurRad="38100" dist="38100" dir="2700000" algn="tl">
                      <a:srgbClr val="C0C0C0"/>
                    </a:outerShdw>
                  </a:effectLst>
                </a:rPr>
                <a:t>(Assessment)</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ctrTitle" idx="4294967295"/>
          </p:nvPr>
        </p:nvSpPr>
        <p:spPr bwMode="auto">
          <a:xfrm>
            <a:off x="457200" y="152400"/>
            <a:ext cx="7772400" cy="1470025"/>
          </a:xfrm>
          <a:noFill/>
        </p:spPr>
        <p:txBody>
          <a:bodyPr wrap="square" lIns="91440" tIns="45720" rIns="91440" bIns="45720" numCol="1" anchorCtr="0" compatLnSpc="1">
            <a:prstTxWarp prst="textNoShape">
              <a:avLst/>
            </a:prstTxWarp>
          </a:bodyPr>
          <a:lstStyle/>
          <a:p>
            <a:pPr algn="ctr"/>
            <a:r>
              <a:rPr lang="en-US" sz="4400" smtClean="0">
                <a:ln>
                  <a:noFill/>
                </a:ln>
                <a:solidFill>
                  <a:schemeClr val="tx1"/>
                </a:solidFill>
                <a:effectLst/>
                <a:latin typeface="Times New Roman" pitchFamily="18" charset="0"/>
              </a:rPr>
              <a:t>Student Success through Personal Enhancement</a:t>
            </a:r>
          </a:p>
        </p:txBody>
      </p:sp>
      <p:pic>
        <p:nvPicPr>
          <p:cNvPr id="72706" name="Picture 3" descr="Ch08_Fig_8.2_Academic_Success_Process.jpg"/>
          <p:cNvPicPr>
            <a:picLocks noChangeAspect="1"/>
          </p:cNvPicPr>
          <p:nvPr/>
        </p:nvPicPr>
        <p:blipFill>
          <a:blip r:embed="rId2" cstate="print"/>
          <a:srcRect/>
          <a:stretch>
            <a:fillRect/>
          </a:stretch>
        </p:blipFill>
        <p:spPr bwMode="auto">
          <a:xfrm>
            <a:off x="1524000" y="1752600"/>
            <a:ext cx="5486400" cy="4038600"/>
          </a:xfrm>
          <a:prstGeom prst="rect">
            <a:avLst/>
          </a:prstGeom>
          <a:noFill/>
          <a:ln w="9525">
            <a:noFill/>
            <a:miter lim="800000"/>
            <a:headEnd/>
            <a:tailEnd/>
          </a:ln>
        </p:spPr>
      </p:pic>
      <p:pic>
        <p:nvPicPr>
          <p:cNvPr id="72707" name="Picture 10" descr="C:\Documents and Settings\newtonf\Local Settings\Temporary Internet Files\Content.IE5\0OCMGL60\MC900197727[1].wmf"/>
          <p:cNvPicPr>
            <a:picLocks noChangeAspect="1" noChangeArrowheads="1"/>
          </p:cNvPicPr>
          <p:nvPr/>
        </p:nvPicPr>
        <p:blipFill>
          <a:blip r:embed="rId3" cstate="print"/>
          <a:srcRect/>
          <a:stretch>
            <a:fillRect/>
          </a:stretch>
        </p:blipFill>
        <p:spPr bwMode="auto">
          <a:xfrm>
            <a:off x="6781800" y="1219200"/>
            <a:ext cx="2187575" cy="1881188"/>
          </a:xfrm>
          <a:prstGeom prst="rect">
            <a:avLst/>
          </a:prstGeom>
          <a:noFill/>
          <a:ln w="9525">
            <a:noFill/>
            <a:miter lim="800000"/>
            <a:headEnd/>
            <a:tailEnd/>
          </a:ln>
        </p:spPr>
      </p:pic>
      <p:sp>
        <p:nvSpPr>
          <p:cNvPr id="72708" name="TextBox 12"/>
          <p:cNvSpPr txBox="1">
            <a:spLocks noChangeArrowheads="1"/>
          </p:cNvSpPr>
          <p:nvPr/>
        </p:nvSpPr>
        <p:spPr bwMode="auto">
          <a:xfrm>
            <a:off x="838200" y="5715000"/>
            <a:ext cx="7848600" cy="923925"/>
          </a:xfrm>
          <a:prstGeom prst="rect">
            <a:avLst/>
          </a:prstGeom>
          <a:noFill/>
          <a:ln w="9525">
            <a:noFill/>
            <a:miter lim="800000"/>
            <a:headEnd/>
            <a:tailEnd/>
          </a:ln>
        </p:spPr>
        <p:txBody>
          <a:bodyPr>
            <a:spAutoFit/>
          </a:bodyPr>
          <a:lstStyle/>
          <a:p>
            <a:r>
              <a:rPr lang="en-US" i="1">
                <a:latin typeface="Calibri" pitchFamily="34" charset="0"/>
              </a:rPr>
              <a:t>An important point to emphasize when working with the personal factors you are dealing with individual differences and a matrix of complex situational factors so it becomes more of a process than a set formula to create an improved situation.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152400" y="685800"/>
            <a:ext cx="7086600" cy="823913"/>
          </a:xfrm>
          <a:prstGeom prst="rect">
            <a:avLst/>
          </a:prstGeom>
          <a:noFill/>
          <a:ln w="9525">
            <a:noFill/>
            <a:miter lim="800000"/>
            <a:headEnd/>
            <a:tailEnd/>
          </a:ln>
        </p:spPr>
        <p:txBody>
          <a:bodyPr>
            <a:spAutoFit/>
          </a:bodyPr>
          <a:lstStyle/>
          <a:p>
            <a:pPr algn="ctr"/>
            <a:r>
              <a:rPr lang="en-US" sz="4800">
                <a:latin typeface="Times New Roman" pitchFamily="18" charset="0"/>
                <a:cs typeface="Times New Roman" pitchFamily="18" charset="0"/>
              </a:rPr>
              <a:t>Questions to be Addressed</a:t>
            </a:r>
          </a:p>
        </p:txBody>
      </p:sp>
      <p:sp>
        <p:nvSpPr>
          <p:cNvPr id="16386" name="TextBox 2"/>
          <p:cNvSpPr txBox="1">
            <a:spLocks noChangeArrowheads="1"/>
          </p:cNvSpPr>
          <p:nvPr/>
        </p:nvSpPr>
        <p:spPr bwMode="auto">
          <a:xfrm>
            <a:off x="914400" y="1981200"/>
            <a:ext cx="7315200" cy="4910138"/>
          </a:xfrm>
          <a:prstGeom prst="rect">
            <a:avLst/>
          </a:prstGeom>
          <a:noFill/>
          <a:ln w="9525">
            <a:noFill/>
            <a:miter lim="800000"/>
            <a:headEnd/>
            <a:tailEnd/>
          </a:ln>
        </p:spPr>
        <p:txBody>
          <a:bodyPr>
            <a:spAutoFit/>
          </a:bodyPr>
          <a:lstStyle/>
          <a:p>
            <a:pPr>
              <a:buFont typeface="Arial" charset="0"/>
              <a:buChar char="•"/>
            </a:pPr>
            <a:r>
              <a:rPr lang="en-US" sz="3200">
                <a:latin typeface="Times New Roman" pitchFamily="18" charset="0"/>
                <a:cs typeface="Times New Roman" pitchFamily="18" charset="0"/>
              </a:rPr>
              <a:t>  </a:t>
            </a:r>
            <a:r>
              <a:rPr lang="en-US" sz="2800">
                <a:latin typeface="Times New Roman" pitchFamily="18" charset="0"/>
                <a:cs typeface="Times New Roman" pitchFamily="18" charset="0"/>
              </a:rPr>
              <a:t>Can we identify the factors that impact student success? </a:t>
            </a:r>
          </a:p>
          <a:p>
            <a:pPr>
              <a:buFont typeface="Arial" charset="0"/>
              <a:buChar char="•"/>
            </a:pPr>
            <a:r>
              <a:rPr lang="en-US" sz="2800">
                <a:latin typeface="Times New Roman" pitchFamily="18" charset="0"/>
                <a:cs typeface="Times New Roman" pitchFamily="18" charset="0"/>
              </a:rPr>
              <a:t>  Why are personal (psychosocial) factors important?</a:t>
            </a:r>
          </a:p>
          <a:p>
            <a:pPr>
              <a:buFont typeface="Arial" charset="0"/>
              <a:buChar char="•"/>
            </a:pPr>
            <a:r>
              <a:rPr lang="en-US" sz="2800">
                <a:latin typeface="Times New Roman" pitchFamily="18" charset="0"/>
                <a:cs typeface="Times New Roman" pitchFamily="18" charset="0"/>
              </a:rPr>
              <a:t>  Can we identify best (research based) practices?</a:t>
            </a:r>
          </a:p>
          <a:p>
            <a:pPr>
              <a:buFont typeface="Arial" charset="0"/>
              <a:buChar char="•"/>
            </a:pPr>
            <a:r>
              <a:rPr lang="en-US" sz="2800">
                <a:latin typeface="Times New Roman" pitchFamily="18" charset="0"/>
                <a:cs typeface="Times New Roman" pitchFamily="18" charset="0"/>
              </a:rPr>
              <a:t> </a:t>
            </a:r>
            <a:r>
              <a:rPr lang="en-US" sz="2800">
                <a:latin typeface="Times New Roman" pitchFamily="18" charset="0"/>
              </a:rPr>
              <a:t> What role does Student Affairs play?</a:t>
            </a:r>
            <a:endParaRPr lang="en-US" sz="2800">
              <a:latin typeface="Times New Roman" pitchFamily="18" charset="0"/>
              <a:cs typeface="Times New Roman" pitchFamily="18" charset="0"/>
            </a:endParaRPr>
          </a:p>
          <a:p>
            <a:pPr>
              <a:buFont typeface="Arial" charset="0"/>
              <a:buChar char="•"/>
            </a:pPr>
            <a:r>
              <a:rPr lang="en-US" sz="2800">
                <a:latin typeface="Times New Roman" pitchFamily="18" charset="0"/>
                <a:cs typeface="Times New Roman" pitchFamily="18" charset="0"/>
              </a:rPr>
              <a:t>  What are the present realities and future trends impacting our practice?</a:t>
            </a:r>
          </a:p>
          <a:p>
            <a:endParaRPr lang="en-US" sz="2800">
              <a:latin typeface="Times New Roman" pitchFamily="18" charset="0"/>
              <a:cs typeface="Times New Roman" pitchFamily="18" charset="0"/>
            </a:endParaRPr>
          </a:p>
          <a:p>
            <a:endParaRPr lang="en-US" sz="3200">
              <a:latin typeface="Times New Roman" pitchFamily="18" charset="0"/>
              <a:cs typeface="Times New Roman" pitchFamily="18" charset="0"/>
            </a:endParaRPr>
          </a:p>
        </p:txBody>
      </p:sp>
      <p:pic>
        <p:nvPicPr>
          <p:cNvPr id="16387" name="Picture 4" descr="MC900150563[1]"/>
          <p:cNvPicPr>
            <a:picLocks noChangeAspect="1" noChangeArrowheads="1"/>
          </p:cNvPicPr>
          <p:nvPr/>
        </p:nvPicPr>
        <p:blipFill>
          <a:blip r:embed="rId2" cstate="print"/>
          <a:srcRect/>
          <a:stretch>
            <a:fillRect/>
          </a:stretch>
        </p:blipFill>
        <p:spPr bwMode="auto">
          <a:xfrm>
            <a:off x="7239000" y="304800"/>
            <a:ext cx="1554163"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MC900301234[1]"/>
          <p:cNvPicPr>
            <a:picLocks noChangeAspect="1" noChangeArrowheads="1"/>
          </p:cNvPicPr>
          <p:nvPr/>
        </p:nvPicPr>
        <p:blipFill>
          <a:blip r:embed="rId2" cstate="print"/>
          <a:srcRect/>
          <a:stretch>
            <a:fillRect/>
          </a:stretch>
        </p:blipFill>
        <p:spPr bwMode="auto">
          <a:xfrm>
            <a:off x="6934200" y="4953000"/>
            <a:ext cx="1835150" cy="1639888"/>
          </a:xfrm>
          <a:prstGeom prst="rect">
            <a:avLst/>
          </a:prstGeom>
          <a:noFill/>
          <a:ln w="9525">
            <a:noFill/>
            <a:miter lim="800000"/>
            <a:headEnd/>
            <a:tailEnd/>
          </a:ln>
        </p:spPr>
      </p:pic>
      <p:sp>
        <p:nvSpPr>
          <p:cNvPr id="73730" name="Text Box 3"/>
          <p:cNvSpPr txBox="1">
            <a:spLocks noChangeArrowheads="1"/>
          </p:cNvSpPr>
          <p:nvPr/>
        </p:nvSpPr>
        <p:spPr bwMode="auto">
          <a:xfrm>
            <a:off x="609600" y="609600"/>
            <a:ext cx="8001000" cy="762000"/>
          </a:xfrm>
          <a:prstGeom prst="rect">
            <a:avLst/>
          </a:prstGeom>
          <a:noFill/>
          <a:ln w="9525">
            <a:noFill/>
            <a:miter lim="800000"/>
            <a:headEnd/>
            <a:tailEnd/>
          </a:ln>
        </p:spPr>
        <p:txBody>
          <a:bodyPr>
            <a:spAutoFit/>
          </a:bodyPr>
          <a:lstStyle/>
          <a:p>
            <a:pPr>
              <a:spcBef>
                <a:spcPct val="50000"/>
              </a:spcBef>
            </a:pPr>
            <a:r>
              <a:rPr lang="en-US" sz="4400">
                <a:latin typeface="Times New Roman" pitchFamily="18" charset="0"/>
              </a:rPr>
              <a:t>Case Example:  Architect Student</a:t>
            </a:r>
          </a:p>
        </p:txBody>
      </p:sp>
      <p:sp>
        <p:nvSpPr>
          <p:cNvPr id="73731" name="Text Box 4"/>
          <p:cNvSpPr txBox="1">
            <a:spLocks noChangeArrowheads="1"/>
          </p:cNvSpPr>
          <p:nvPr/>
        </p:nvSpPr>
        <p:spPr bwMode="auto">
          <a:xfrm>
            <a:off x="457200" y="1447800"/>
            <a:ext cx="8382000" cy="32924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Background Information:</a:t>
            </a:r>
            <a:r>
              <a:rPr lang="en-US" sz="2000">
                <a:latin typeface="Times New Roman" pitchFamily="18" charset="0"/>
              </a:rPr>
              <a:t>  Sally entered the university on an academic scholarship based upon both ACT scores and high school records.  Her goal was to be an architect.  She had started her first semester two times and had withdrawn after a period of 3 to 4 weeks due to personal issues described as emotional illness.  </a:t>
            </a:r>
          </a:p>
          <a:p>
            <a:pPr>
              <a:spcBef>
                <a:spcPct val="50000"/>
              </a:spcBef>
            </a:pPr>
            <a:r>
              <a:rPr lang="en-US" sz="2000" b="1">
                <a:latin typeface="Times New Roman" pitchFamily="18" charset="0"/>
              </a:rPr>
              <a:t>Initial Resolution:  </a:t>
            </a:r>
            <a:r>
              <a:rPr lang="en-US" sz="2000">
                <a:latin typeface="Times New Roman" pitchFamily="18" charset="0"/>
              </a:rPr>
              <a:t>Waive any reentry restrictions due to her very high academic promise, and advise her of campus resources.  During the 3</a:t>
            </a:r>
            <a:r>
              <a:rPr lang="en-US" sz="2000" baseline="30000">
                <a:latin typeface="Times New Roman" pitchFamily="18" charset="0"/>
              </a:rPr>
              <a:t>rd</a:t>
            </a:r>
            <a:r>
              <a:rPr lang="en-US" sz="2000">
                <a:latin typeface="Times New Roman" pitchFamily="18" charset="0"/>
              </a:rPr>
              <a:t> week of her third reentry she received a request from her family physician to reduce her academic load due her anxiety responses.  Also, recommended treatment assistance.</a:t>
            </a:r>
            <a:endParaRPr lang="en-US" sz="2000" b="1">
              <a:latin typeface="Times New Roman" pitchFamily="18" charset="0"/>
            </a:endParaRPr>
          </a:p>
        </p:txBody>
      </p:sp>
      <p:sp>
        <p:nvSpPr>
          <p:cNvPr id="73732" name="Text Box 6"/>
          <p:cNvSpPr txBox="1">
            <a:spLocks noChangeArrowheads="1"/>
          </p:cNvSpPr>
          <p:nvPr/>
        </p:nvSpPr>
        <p:spPr bwMode="auto">
          <a:xfrm>
            <a:off x="381000" y="4876800"/>
            <a:ext cx="6553200" cy="366713"/>
          </a:xfrm>
          <a:prstGeom prst="rect">
            <a:avLst/>
          </a:prstGeom>
          <a:noFill/>
          <a:ln w="9525">
            <a:noFill/>
            <a:miter lim="800000"/>
            <a:headEnd/>
            <a:tailEnd/>
          </a:ln>
        </p:spPr>
        <p:txBody>
          <a:bodyPr>
            <a:spAutoFit/>
          </a:bodyPr>
          <a:lstStyle/>
          <a:p>
            <a:pPr>
              <a:spcBef>
                <a:spcPct val="50000"/>
              </a:spcBef>
            </a:pPr>
            <a:endParaRPr lang="en-US"/>
          </a:p>
        </p:txBody>
      </p:sp>
      <p:sp>
        <p:nvSpPr>
          <p:cNvPr id="73733" name="Text Box 7"/>
          <p:cNvSpPr txBox="1">
            <a:spLocks noChangeArrowheads="1"/>
          </p:cNvSpPr>
          <p:nvPr/>
        </p:nvSpPr>
        <p:spPr bwMode="auto">
          <a:xfrm>
            <a:off x="381000" y="4876800"/>
            <a:ext cx="6553200" cy="1920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Assessment &amp; Treatment:</a:t>
            </a:r>
            <a:r>
              <a:rPr lang="en-US" sz="2000">
                <a:latin typeface="Times New Roman" pitchFamily="18" charset="0"/>
              </a:rPr>
              <a:t>  Advising referred to physician and counseling for assistance.  Assessment focused the problem to specific performance anxiety related to project critique assignments.  Treatment followed measured protocol with dramatic change at 6</a:t>
            </a:r>
            <a:r>
              <a:rPr lang="en-US" sz="2000" baseline="30000">
                <a:latin typeface="Times New Roman" pitchFamily="18" charset="0"/>
              </a:rPr>
              <a:t>th</a:t>
            </a:r>
            <a:r>
              <a:rPr lang="en-US" sz="2000">
                <a:latin typeface="Times New Roman" pitchFamily="18" charset="0"/>
              </a:rPr>
              <a:t> week.  Dramatic shift to become highly successful and graduate with top marks in class.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p:cNvSpPr txBox="1">
            <a:spLocks noChangeArrowheads="1"/>
          </p:cNvSpPr>
          <p:nvPr/>
        </p:nvSpPr>
        <p:spPr bwMode="auto">
          <a:xfrm>
            <a:off x="609600" y="228600"/>
            <a:ext cx="8001000" cy="701675"/>
          </a:xfrm>
          <a:prstGeom prst="rect">
            <a:avLst/>
          </a:prstGeom>
          <a:noFill/>
          <a:ln w="9525">
            <a:noFill/>
            <a:miter lim="800000"/>
            <a:headEnd/>
            <a:tailEnd/>
          </a:ln>
        </p:spPr>
        <p:txBody>
          <a:bodyPr>
            <a:spAutoFit/>
          </a:bodyPr>
          <a:lstStyle/>
          <a:p>
            <a:pPr>
              <a:spcBef>
                <a:spcPct val="50000"/>
              </a:spcBef>
            </a:pPr>
            <a:r>
              <a:rPr lang="en-US" sz="4000">
                <a:latin typeface="Times New Roman" pitchFamily="18" charset="0"/>
              </a:rPr>
              <a:t>Case Example:  Frosh on Probation</a:t>
            </a:r>
          </a:p>
        </p:txBody>
      </p:sp>
      <p:sp>
        <p:nvSpPr>
          <p:cNvPr id="74754" name="Text Box 3"/>
          <p:cNvSpPr txBox="1">
            <a:spLocks noChangeArrowheads="1"/>
          </p:cNvSpPr>
          <p:nvPr/>
        </p:nvSpPr>
        <p:spPr bwMode="auto">
          <a:xfrm>
            <a:off x="990600" y="914400"/>
            <a:ext cx="7162800" cy="58832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Background Information:</a:t>
            </a:r>
            <a:r>
              <a:rPr lang="en-US" sz="2000">
                <a:latin typeface="Times New Roman" pitchFamily="18" charset="0"/>
              </a:rPr>
              <a:t>  After her first semester, Sally           met with her advisor to discuss her course for improvement.</a:t>
            </a:r>
          </a:p>
          <a:p>
            <a:pPr>
              <a:spcBef>
                <a:spcPct val="50000"/>
              </a:spcBef>
            </a:pPr>
            <a:r>
              <a:rPr lang="en-US" sz="2000" b="1">
                <a:latin typeface="Times New Roman" pitchFamily="18" charset="0"/>
              </a:rPr>
              <a:t>Initial Resolution:  </a:t>
            </a:r>
            <a:r>
              <a:rPr lang="en-US" sz="2000">
                <a:latin typeface="Times New Roman" pitchFamily="18" charset="0"/>
              </a:rPr>
              <a:t>Sally showed personal resolve that                 she felt she was disappointing her family and herself and           made a serious promise that she “would study harder,                apply herself by putting more time aside for each class.”</a:t>
            </a:r>
          </a:p>
          <a:p>
            <a:pPr>
              <a:spcBef>
                <a:spcPct val="50000"/>
              </a:spcBef>
            </a:pPr>
            <a:r>
              <a:rPr lang="en-US" sz="2000" b="1">
                <a:latin typeface="Times New Roman" pitchFamily="18" charset="0"/>
              </a:rPr>
              <a:t>Follow-up:  </a:t>
            </a:r>
            <a:r>
              <a:rPr lang="en-US" sz="2000">
                <a:latin typeface="Times New Roman" pitchFamily="18" charset="0"/>
              </a:rPr>
              <a:t>At the end of her second semester her G.P.A. was still not sufficient to get off of her probation.  However, at this juncture advisement focused on more specific problem solving.  Taking the CLEI assessment it became apparent that her weaknesses were demonstrated difficulty with focus of attention and anxiety in performance activity.  The intervention gained a specific focus.</a:t>
            </a:r>
          </a:p>
          <a:p>
            <a:pPr>
              <a:spcBef>
                <a:spcPct val="50000"/>
              </a:spcBef>
            </a:pPr>
            <a:r>
              <a:rPr lang="en-US" sz="2000" b="1">
                <a:latin typeface="Times New Roman" pitchFamily="18" charset="0"/>
              </a:rPr>
              <a:t>Changes in the Concordia College Program:  </a:t>
            </a:r>
            <a:r>
              <a:rPr lang="en-US" sz="2000">
                <a:latin typeface="Times New Roman" pitchFamily="18" charset="0"/>
              </a:rPr>
              <a:t>Improvement in retention of student in an academic support program from freshmen to sophomore year increased from 57% (without use of assessment) to 80% when using the CLEI assessment to plan model.</a:t>
            </a:r>
            <a:endParaRPr lang="en-US" sz="2000" b="1">
              <a:latin typeface="Times New Roman" pitchFamily="18" charset="0"/>
            </a:endParaRPr>
          </a:p>
          <a:p>
            <a:pPr>
              <a:spcBef>
                <a:spcPct val="50000"/>
              </a:spcBef>
            </a:pPr>
            <a:endParaRPr lang="en-US" sz="2000">
              <a:latin typeface="Times New Roman" pitchFamily="18" charset="0"/>
            </a:endParaRPr>
          </a:p>
        </p:txBody>
      </p:sp>
      <p:pic>
        <p:nvPicPr>
          <p:cNvPr id="74755" name="Picture 4" descr="MC900440506[1]"/>
          <p:cNvPicPr>
            <a:picLocks noChangeAspect="1" noChangeArrowheads="1"/>
          </p:cNvPicPr>
          <p:nvPr/>
        </p:nvPicPr>
        <p:blipFill>
          <a:blip r:embed="rId2" cstate="print"/>
          <a:srcRect/>
          <a:stretch>
            <a:fillRect/>
          </a:stretch>
        </p:blipFill>
        <p:spPr bwMode="auto">
          <a:xfrm>
            <a:off x="7391400" y="838200"/>
            <a:ext cx="1447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1"/>
          <p:cNvSpPr txBox="1">
            <a:spLocks noChangeArrowheads="1"/>
          </p:cNvSpPr>
          <p:nvPr/>
        </p:nvSpPr>
        <p:spPr bwMode="auto">
          <a:xfrm>
            <a:off x="609600" y="228600"/>
            <a:ext cx="7696200" cy="762000"/>
          </a:xfrm>
          <a:prstGeom prst="rect">
            <a:avLst/>
          </a:prstGeom>
          <a:noFill/>
          <a:ln w="9525">
            <a:noFill/>
            <a:miter lim="800000"/>
            <a:headEnd/>
            <a:tailEnd/>
          </a:ln>
        </p:spPr>
        <p:txBody>
          <a:bodyPr>
            <a:spAutoFit/>
          </a:bodyPr>
          <a:lstStyle/>
          <a:p>
            <a:r>
              <a:rPr lang="en-US" sz="4400">
                <a:latin typeface="Times New Roman" pitchFamily="18" charset="0"/>
                <a:cs typeface="Times New Roman" pitchFamily="18" charset="0"/>
              </a:rPr>
              <a:t>Good to Best Practice Examples</a:t>
            </a:r>
          </a:p>
        </p:txBody>
      </p:sp>
      <p:sp>
        <p:nvSpPr>
          <p:cNvPr id="76802" name="TextBox 2"/>
          <p:cNvSpPr txBox="1">
            <a:spLocks noChangeArrowheads="1"/>
          </p:cNvSpPr>
          <p:nvPr/>
        </p:nvSpPr>
        <p:spPr bwMode="auto">
          <a:xfrm>
            <a:off x="304800" y="1066800"/>
            <a:ext cx="7467600" cy="9010650"/>
          </a:xfrm>
          <a:prstGeom prst="rect">
            <a:avLst/>
          </a:prstGeom>
          <a:noFill/>
          <a:ln w="9525">
            <a:noFill/>
            <a:miter lim="800000"/>
            <a:headEnd/>
            <a:tailEnd/>
          </a:ln>
        </p:spPr>
        <p:txBody>
          <a:bodyPr>
            <a:spAutoFit/>
          </a:bodyPr>
          <a:lstStyle/>
          <a:p>
            <a:r>
              <a:rPr lang="en-US" sz="1600" b="1">
                <a:latin typeface="Times New Roman" pitchFamily="18" charset="0"/>
                <a:cs typeface="Times New Roman" pitchFamily="18" charset="0"/>
              </a:rPr>
              <a:t>Good:</a:t>
            </a:r>
            <a:r>
              <a:rPr lang="en-US" sz="1600">
                <a:latin typeface="Times New Roman" pitchFamily="18" charset="0"/>
                <a:cs typeface="Times New Roman" pitchFamily="18" charset="0"/>
              </a:rPr>
              <a:t>  Friendly, open and inviting. Take pride in atmosphere that invites cordiality and sensitivity to students, parents, prospects. </a:t>
            </a:r>
          </a:p>
          <a:p>
            <a:r>
              <a:rPr lang="en-US" sz="1600" b="1">
                <a:latin typeface="Times New Roman" pitchFamily="18" charset="0"/>
                <a:cs typeface="Times New Roman" pitchFamily="18" charset="0"/>
              </a:rPr>
              <a:t>Better:</a:t>
            </a:r>
            <a:r>
              <a:rPr lang="en-US" sz="1600">
                <a:latin typeface="Times New Roman" pitchFamily="18" charset="0"/>
                <a:cs typeface="Times New Roman" pitchFamily="18" charset="0"/>
              </a:rPr>
              <a:t>  Efficient and effective responsiveness to student needs when the timing is important and necessary.  This is by having informed staff knowing when, where, and how to get students to the support they need. This includes receptionists, instructors, and other students.</a:t>
            </a:r>
          </a:p>
          <a:p>
            <a:endParaRPr lang="en-US" sz="1600">
              <a:latin typeface="Times New Roman" pitchFamily="18" charset="0"/>
              <a:cs typeface="Times New Roman" pitchFamily="18" charset="0"/>
            </a:endParaRPr>
          </a:p>
          <a:p>
            <a:r>
              <a:rPr lang="en-US" sz="1600" b="1">
                <a:latin typeface="Times New Roman" pitchFamily="18" charset="0"/>
                <a:cs typeface="Times New Roman" pitchFamily="18" charset="0"/>
              </a:rPr>
              <a:t>Good:</a:t>
            </a:r>
            <a:r>
              <a:rPr lang="en-US" sz="1600">
                <a:latin typeface="Times New Roman" pitchFamily="18" charset="0"/>
                <a:cs typeface="Times New Roman" pitchFamily="18" charset="0"/>
              </a:rPr>
              <a:t>  Provide remedial services and support for students who go on academic probation after first semester.</a:t>
            </a:r>
          </a:p>
          <a:p>
            <a:r>
              <a:rPr lang="en-US" sz="1600" b="1">
                <a:latin typeface="Times New Roman" pitchFamily="18" charset="0"/>
                <a:cs typeface="Times New Roman" pitchFamily="18" charset="0"/>
              </a:rPr>
              <a:t>Better:  </a:t>
            </a:r>
            <a:r>
              <a:rPr lang="en-US" sz="1600">
                <a:latin typeface="Times New Roman" pitchFamily="18" charset="0"/>
                <a:cs typeface="Times New Roman" pitchFamily="18" charset="0"/>
              </a:rPr>
              <a:t>Use anticipatory interventions through summer advance programs, orientation classes that assess and prepare.  Example: EWU First Year Scholars Program</a:t>
            </a:r>
            <a:endParaRPr lang="en-US" sz="1600" b="1">
              <a:latin typeface="Times New Roman" pitchFamily="18" charset="0"/>
              <a:cs typeface="Times New Roman" pitchFamily="18" charset="0"/>
            </a:endParaRPr>
          </a:p>
          <a:p>
            <a:endParaRPr lang="en-US" sz="1600">
              <a:latin typeface="Times New Roman" pitchFamily="18" charset="0"/>
              <a:cs typeface="Times New Roman" pitchFamily="18" charset="0"/>
            </a:endParaRPr>
          </a:p>
          <a:p>
            <a:r>
              <a:rPr lang="en-US" sz="1600" b="1">
                <a:latin typeface="Times New Roman" pitchFamily="18" charset="0"/>
                <a:cs typeface="Times New Roman" pitchFamily="18" charset="0"/>
              </a:rPr>
              <a:t>Good:</a:t>
            </a:r>
            <a:r>
              <a:rPr lang="en-US" sz="1600">
                <a:latin typeface="Times New Roman" pitchFamily="18" charset="0"/>
                <a:cs typeface="Times New Roman" pitchFamily="18" charset="0"/>
              </a:rPr>
              <a:t>  Community with vast array of support services (advising, tutoring, financial, social, health, recreation, counseling, and more).  Invite students to use resources.</a:t>
            </a:r>
          </a:p>
          <a:p>
            <a:r>
              <a:rPr lang="en-US" sz="1600" b="1">
                <a:latin typeface="Times New Roman" pitchFamily="18" charset="0"/>
                <a:cs typeface="Times New Roman" pitchFamily="18" charset="0"/>
              </a:rPr>
              <a:t>Better:</a:t>
            </a:r>
            <a:r>
              <a:rPr lang="en-US" sz="1600">
                <a:latin typeface="Times New Roman" pitchFamily="18" charset="0"/>
                <a:cs typeface="Times New Roman" pitchFamily="18" charset="0"/>
              </a:rPr>
              <a:t> Connecting these services in more seamless coordinated manner.  Example:  UCR The Well: Power of the Peers</a:t>
            </a:r>
          </a:p>
          <a:p>
            <a:endParaRPr lang="en-US" sz="1600">
              <a:latin typeface="Times New Roman" pitchFamily="18" charset="0"/>
              <a:cs typeface="Times New Roman" pitchFamily="18" charset="0"/>
            </a:endParaRPr>
          </a:p>
          <a:p>
            <a:r>
              <a:rPr lang="en-US" sz="1600" b="1">
                <a:latin typeface="Times New Roman" pitchFamily="18" charset="0"/>
                <a:cs typeface="Times New Roman" pitchFamily="18" charset="0"/>
              </a:rPr>
              <a:t>Good:  </a:t>
            </a:r>
            <a:r>
              <a:rPr lang="en-US" sz="1600">
                <a:latin typeface="Times New Roman" pitchFamily="18" charset="0"/>
                <a:cs typeface="Times New Roman" pitchFamily="18" charset="0"/>
              </a:rPr>
              <a:t>Student offenders of alcohol, drug, or behavior policies receive mandate to attend educational session on problem area and provide community service.</a:t>
            </a:r>
          </a:p>
          <a:p>
            <a:r>
              <a:rPr lang="en-US" sz="1600" b="1">
                <a:latin typeface="Times New Roman" pitchFamily="18" charset="0"/>
                <a:cs typeface="Times New Roman" pitchFamily="18" charset="0"/>
              </a:rPr>
              <a:t>Better:  </a:t>
            </a:r>
            <a:r>
              <a:rPr lang="en-US" sz="1600">
                <a:latin typeface="Times New Roman" pitchFamily="18" charset="0"/>
                <a:cs typeface="Times New Roman" pitchFamily="18" charset="0"/>
              </a:rPr>
              <a:t>Student offenders mandate to go through self assessment process, determine own areas for improvement, design a program of change and do follow up of progress.  Example: ABC program</a:t>
            </a:r>
            <a:endParaRPr lang="en-US" sz="1600" b="1">
              <a:latin typeface="Times New Roman" pitchFamily="18" charset="0"/>
              <a:cs typeface="Times New Roman" pitchFamily="18" charset="0"/>
            </a:endParaRPr>
          </a:p>
          <a:p>
            <a:endParaRPr lang="en-US" sz="1600">
              <a:latin typeface="Times New Roman" pitchFamily="18" charset="0"/>
              <a:cs typeface="Times New Roman" pitchFamily="18" charset="0"/>
            </a:endParaRPr>
          </a:p>
          <a:p>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p:txBody>
      </p:sp>
      <p:pic>
        <p:nvPicPr>
          <p:cNvPr id="76803" name="Picture 4" descr="MC900434728[1]"/>
          <p:cNvPicPr>
            <a:picLocks noChangeAspect="1" noChangeArrowheads="1"/>
          </p:cNvPicPr>
          <p:nvPr/>
        </p:nvPicPr>
        <p:blipFill>
          <a:blip r:embed="rId2" cstate="print"/>
          <a:srcRect/>
          <a:stretch>
            <a:fillRect/>
          </a:stretch>
        </p:blipFill>
        <p:spPr bwMode="auto">
          <a:xfrm>
            <a:off x="7239000" y="6858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4"/>
          <p:cNvSpPr txBox="1">
            <a:spLocks noChangeArrowheads="1"/>
          </p:cNvSpPr>
          <p:nvPr/>
        </p:nvSpPr>
        <p:spPr bwMode="auto">
          <a:xfrm>
            <a:off x="152400" y="228600"/>
            <a:ext cx="8763000" cy="1920875"/>
          </a:xfrm>
          <a:prstGeom prst="rect">
            <a:avLst/>
          </a:prstGeom>
          <a:noFill/>
          <a:ln w="9525">
            <a:noFill/>
            <a:miter lim="800000"/>
            <a:headEnd/>
            <a:tailEnd/>
          </a:ln>
        </p:spPr>
        <p:txBody>
          <a:bodyPr>
            <a:spAutoFit/>
          </a:bodyPr>
          <a:lstStyle/>
          <a:p>
            <a:pPr algn="ctr"/>
            <a:r>
              <a:rPr lang="en-US" sz="4000">
                <a:latin typeface="Times New Roman" pitchFamily="18" charset="0"/>
              </a:rPr>
              <a:t>Student Affairs:  </a:t>
            </a:r>
          </a:p>
          <a:p>
            <a:pPr algn="ctr"/>
            <a:r>
              <a:rPr lang="en-US" sz="4000">
                <a:latin typeface="Times New Roman" pitchFamily="18" charset="0"/>
              </a:rPr>
              <a:t>How do we contribute to student learning?</a:t>
            </a:r>
          </a:p>
        </p:txBody>
      </p:sp>
      <p:sp>
        <p:nvSpPr>
          <p:cNvPr id="77826" name="Text Box 5"/>
          <p:cNvSpPr txBox="1">
            <a:spLocks noChangeArrowheads="1"/>
          </p:cNvSpPr>
          <p:nvPr/>
        </p:nvSpPr>
        <p:spPr bwMode="auto">
          <a:xfrm>
            <a:off x="914400" y="2514600"/>
            <a:ext cx="7772400" cy="3508375"/>
          </a:xfrm>
          <a:prstGeom prst="rect">
            <a:avLst/>
          </a:prstGeom>
          <a:noFill/>
          <a:ln w="9525">
            <a:noFill/>
            <a:miter lim="800000"/>
            <a:headEnd/>
            <a:tailEnd/>
          </a:ln>
        </p:spPr>
        <p:txBody>
          <a:bodyPr>
            <a:spAutoFit/>
          </a:bodyPr>
          <a:lstStyle/>
          <a:p>
            <a:pPr>
              <a:buFontTx/>
              <a:buChar char="•"/>
            </a:pPr>
            <a:r>
              <a:rPr lang="en-US" sz="2800">
                <a:latin typeface="Times New Roman" pitchFamily="18" charset="0"/>
              </a:rPr>
              <a:t>  Traditional responsibilities by integrating functions (service, student development, &amp; learning)</a:t>
            </a:r>
          </a:p>
          <a:p>
            <a:pPr>
              <a:buFontTx/>
              <a:buChar char="•"/>
            </a:pPr>
            <a:r>
              <a:rPr lang="en-US" sz="2800">
                <a:latin typeface="Times New Roman" pitchFamily="18" charset="0"/>
              </a:rPr>
              <a:t>  Collaboration with academic areas</a:t>
            </a:r>
          </a:p>
          <a:p>
            <a:pPr>
              <a:buFontTx/>
              <a:buChar char="•"/>
            </a:pPr>
            <a:r>
              <a:rPr lang="en-US" sz="2800">
                <a:latin typeface="Times New Roman" pitchFamily="18" charset="0"/>
              </a:rPr>
              <a:t>  Utilizing and balancing time and task</a:t>
            </a:r>
          </a:p>
          <a:p>
            <a:pPr>
              <a:buFontTx/>
              <a:buChar char="•"/>
            </a:pPr>
            <a:r>
              <a:rPr lang="en-US" sz="2800">
                <a:latin typeface="Times New Roman" pitchFamily="18" charset="0"/>
              </a:rPr>
              <a:t>  Increasing preparation, training, skills in area</a:t>
            </a:r>
          </a:p>
          <a:p>
            <a:pPr>
              <a:buFontTx/>
              <a:buChar char="•"/>
            </a:pPr>
            <a:r>
              <a:rPr lang="en-US" sz="2800">
                <a:latin typeface="Times New Roman" pitchFamily="18" charset="0"/>
              </a:rPr>
              <a:t>  Demonstrating our expertise</a:t>
            </a:r>
          </a:p>
          <a:p>
            <a:pPr>
              <a:buFontTx/>
              <a:buChar char="•"/>
            </a:pPr>
            <a:r>
              <a:rPr lang="en-US" sz="2800">
                <a:latin typeface="Times New Roman" pitchFamily="18" charset="0"/>
              </a:rPr>
              <a:t>  Dealing with forces such as budgets, delivery system, institutional priorities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81000"/>
            <a:ext cx="8229600" cy="1143000"/>
          </a:xfrm>
        </p:spPr>
        <p:txBody>
          <a:bodyPr wrap="square" lIns="91440" tIns="45720" rIns="91440" bIns="45720" numCol="1" anchorCtr="0" compatLnSpc="1">
            <a:prstTxWarp prst="textNoShape">
              <a:avLst/>
            </a:prstTxWarp>
            <a:normAutofit fontScale="90000"/>
          </a:bodyPr>
          <a:lstStyle/>
          <a:p>
            <a:pPr eaLnBrk="1" hangingPunct="1">
              <a:defRPr/>
            </a:pPr>
            <a:r>
              <a:rPr lang="en-US" sz="3800" b="1" smtClean="0">
                <a:ln>
                  <a:noFill/>
                </a:ln>
                <a:solidFill>
                  <a:schemeClr val="tx1"/>
                </a:solidFill>
                <a:effectLst/>
              </a:rPr>
              <a:t>Checklist of Factors that Make a Difference</a:t>
            </a:r>
          </a:p>
        </p:txBody>
      </p:sp>
      <p:sp>
        <p:nvSpPr>
          <p:cNvPr id="90115" name="Content Placeholder 2"/>
          <p:cNvSpPr>
            <a:spLocks noGrp="1"/>
          </p:cNvSpPr>
          <p:nvPr>
            <p:ph idx="4294967295"/>
          </p:nvPr>
        </p:nvSpPr>
        <p:spPr>
          <a:xfrm>
            <a:off x="457200" y="1752600"/>
            <a:ext cx="8229600" cy="4525963"/>
          </a:xfrm>
        </p:spPr>
        <p:txBody>
          <a:bodyPr/>
          <a:lstStyle/>
          <a:p>
            <a:pPr eaLnBrk="1" hangingPunct="1">
              <a:lnSpc>
                <a:spcPct val="80000"/>
              </a:lnSpc>
              <a:buClr>
                <a:schemeClr val="tx1"/>
              </a:buClr>
              <a:buFontTx/>
              <a:buChar char="•"/>
            </a:pPr>
            <a:r>
              <a:rPr lang="en-US" sz="2200" smtClean="0"/>
              <a:t>Differences between customer service and a friendly atmosphere</a:t>
            </a:r>
          </a:p>
          <a:p>
            <a:pPr eaLnBrk="1" hangingPunct="1">
              <a:lnSpc>
                <a:spcPct val="80000"/>
              </a:lnSpc>
              <a:buClr>
                <a:schemeClr val="tx1"/>
              </a:buClr>
              <a:buFontTx/>
              <a:buChar char="•"/>
            </a:pPr>
            <a:r>
              <a:rPr lang="en-US" sz="2200" smtClean="0"/>
              <a:t>Holistic approach to student life…self responsibility can be developed in health, social, emotional, educational well-being</a:t>
            </a:r>
          </a:p>
          <a:p>
            <a:pPr eaLnBrk="1" hangingPunct="1">
              <a:lnSpc>
                <a:spcPct val="80000"/>
              </a:lnSpc>
              <a:buClr>
                <a:schemeClr val="tx1"/>
              </a:buClr>
              <a:buFontTx/>
              <a:buChar char="•"/>
            </a:pPr>
            <a:r>
              <a:rPr lang="en-US" sz="2200" smtClean="0"/>
              <a:t>How can we tie the various support sources into an integrated resource </a:t>
            </a:r>
          </a:p>
          <a:p>
            <a:pPr eaLnBrk="1" hangingPunct="1">
              <a:lnSpc>
                <a:spcPct val="80000"/>
              </a:lnSpc>
              <a:buClr>
                <a:schemeClr val="tx1"/>
              </a:buClr>
              <a:buFontTx/>
              <a:buChar char="•"/>
            </a:pPr>
            <a:r>
              <a:rPr lang="en-US" sz="2200" smtClean="0"/>
              <a:t>Account for student differences especially readiness level</a:t>
            </a:r>
          </a:p>
          <a:p>
            <a:pPr eaLnBrk="1" hangingPunct="1">
              <a:lnSpc>
                <a:spcPct val="80000"/>
              </a:lnSpc>
              <a:buClr>
                <a:schemeClr val="tx1"/>
              </a:buClr>
              <a:buFontTx/>
              <a:buChar char="•"/>
            </a:pPr>
            <a:r>
              <a:rPr lang="en-US" sz="2200" smtClean="0"/>
              <a:t>Influence of peers – Students do Help other Students</a:t>
            </a:r>
          </a:p>
          <a:p>
            <a:pPr eaLnBrk="1" hangingPunct="1">
              <a:lnSpc>
                <a:spcPct val="80000"/>
              </a:lnSpc>
              <a:buClr>
                <a:schemeClr val="tx1"/>
              </a:buClr>
              <a:buFontTx/>
              <a:buChar char="•"/>
            </a:pPr>
            <a:r>
              <a:rPr lang="en-US" sz="2200" smtClean="0"/>
              <a:t>Utilizing newest communication technology (on-line – UniversityLifeCafe.org) </a:t>
            </a:r>
          </a:p>
          <a:p>
            <a:pPr eaLnBrk="1" hangingPunct="1">
              <a:lnSpc>
                <a:spcPct val="80000"/>
              </a:lnSpc>
              <a:buClr>
                <a:schemeClr val="tx1"/>
              </a:buClr>
              <a:buFontTx/>
              <a:buChar char="•"/>
            </a:pPr>
            <a:r>
              <a:rPr lang="en-US" sz="2200" smtClean="0"/>
              <a:t>Academic arena (including the classroom, laboratory, and research efforts) as partners in engagement. </a:t>
            </a:r>
          </a:p>
        </p:txBody>
      </p:sp>
      <p:pic>
        <p:nvPicPr>
          <p:cNvPr id="90116" name="Picture 2" descr="C:\Documents and Settings\newtonf\Local Settings\Temporary Internet Files\Content.IE5\19I23FDR\MC900439824[1].png"/>
          <p:cNvPicPr>
            <a:picLocks noChangeAspect="1" noChangeArrowheads="1"/>
          </p:cNvPicPr>
          <p:nvPr/>
        </p:nvPicPr>
        <p:blipFill>
          <a:blip r:embed="rId2" cstate="print"/>
          <a:srcRect/>
          <a:stretch>
            <a:fillRect/>
          </a:stretch>
        </p:blipFill>
        <p:spPr bwMode="auto">
          <a:xfrm>
            <a:off x="6934200" y="-2286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
          <p:cNvSpPr txBox="1">
            <a:spLocks noChangeArrowheads="1"/>
          </p:cNvSpPr>
          <p:nvPr/>
        </p:nvSpPr>
        <p:spPr bwMode="auto">
          <a:xfrm>
            <a:off x="685800" y="152400"/>
            <a:ext cx="6934200" cy="762000"/>
          </a:xfrm>
          <a:prstGeom prst="rect">
            <a:avLst/>
          </a:prstGeom>
          <a:noFill/>
          <a:ln w="9525">
            <a:noFill/>
            <a:miter lim="800000"/>
            <a:headEnd/>
            <a:tailEnd/>
          </a:ln>
        </p:spPr>
        <p:txBody>
          <a:bodyPr>
            <a:spAutoFit/>
          </a:bodyPr>
          <a:lstStyle/>
          <a:p>
            <a:pPr algn="ctr"/>
            <a:r>
              <a:rPr lang="en-US" sz="4400">
                <a:latin typeface="Times New Roman" pitchFamily="18" charset="0"/>
                <a:cs typeface="Times New Roman" pitchFamily="18" charset="0"/>
              </a:rPr>
              <a:t>Future Challenges</a:t>
            </a:r>
          </a:p>
        </p:txBody>
      </p:sp>
      <p:sp>
        <p:nvSpPr>
          <p:cNvPr id="78850" name="TextBox 2"/>
          <p:cNvSpPr txBox="1">
            <a:spLocks noChangeArrowheads="1"/>
          </p:cNvSpPr>
          <p:nvPr/>
        </p:nvSpPr>
        <p:spPr bwMode="auto">
          <a:xfrm>
            <a:off x="914400" y="762000"/>
            <a:ext cx="5867400" cy="1190625"/>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Today, Tomorrow, or 2025 ?</a:t>
            </a:r>
          </a:p>
          <a:p>
            <a:endParaRPr lang="en-US" sz="3600">
              <a:latin typeface="Times New Roman" pitchFamily="18" charset="0"/>
              <a:cs typeface="Times New Roman" pitchFamily="18" charset="0"/>
            </a:endParaRPr>
          </a:p>
        </p:txBody>
      </p:sp>
      <p:sp>
        <p:nvSpPr>
          <p:cNvPr id="78851" name="Text Box 4"/>
          <p:cNvSpPr txBox="1">
            <a:spLocks noChangeArrowheads="1"/>
          </p:cNvSpPr>
          <p:nvPr/>
        </p:nvSpPr>
        <p:spPr bwMode="auto">
          <a:xfrm>
            <a:off x="762000" y="2743200"/>
            <a:ext cx="2286000" cy="366713"/>
          </a:xfrm>
          <a:prstGeom prst="rect">
            <a:avLst/>
          </a:prstGeom>
          <a:noFill/>
          <a:ln w="9525">
            <a:noFill/>
            <a:miter lim="800000"/>
            <a:headEnd/>
            <a:tailEnd/>
          </a:ln>
        </p:spPr>
        <p:txBody>
          <a:bodyPr>
            <a:spAutoFit/>
          </a:bodyPr>
          <a:lstStyle/>
          <a:p>
            <a:pPr>
              <a:spcBef>
                <a:spcPct val="50000"/>
              </a:spcBef>
            </a:pPr>
            <a:endParaRPr lang="en-US"/>
          </a:p>
        </p:txBody>
      </p:sp>
      <p:pic>
        <p:nvPicPr>
          <p:cNvPr id="78852" name="Picture 5"/>
          <p:cNvPicPr>
            <a:picLocks noChangeAspect="1" noChangeArrowheads="1"/>
          </p:cNvPicPr>
          <p:nvPr/>
        </p:nvPicPr>
        <p:blipFill>
          <a:blip r:embed="rId2" cstate="print"/>
          <a:srcRect/>
          <a:stretch>
            <a:fillRect/>
          </a:stretch>
        </p:blipFill>
        <p:spPr bwMode="auto">
          <a:xfrm rot="1125932">
            <a:off x="6172200" y="1447800"/>
            <a:ext cx="2476500" cy="3305175"/>
          </a:xfrm>
          <a:prstGeom prst="rect">
            <a:avLst/>
          </a:prstGeom>
          <a:noFill/>
          <a:ln w="9525">
            <a:noFill/>
            <a:miter lim="800000"/>
            <a:headEnd/>
            <a:tailEnd/>
          </a:ln>
        </p:spPr>
      </p:pic>
      <p:sp>
        <p:nvSpPr>
          <p:cNvPr id="78853" name="Text Box 6"/>
          <p:cNvSpPr txBox="1">
            <a:spLocks noChangeArrowheads="1"/>
          </p:cNvSpPr>
          <p:nvPr/>
        </p:nvSpPr>
        <p:spPr bwMode="auto">
          <a:xfrm>
            <a:off x="762000" y="4495800"/>
            <a:ext cx="7467600" cy="366713"/>
          </a:xfrm>
          <a:prstGeom prst="rect">
            <a:avLst/>
          </a:prstGeom>
          <a:noFill/>
          <a:ln w="9525">
            <a:noFill/>
            <a:miter lim="800000"/>
            <a:headEnd/>
            <a:tailEnd/>
          </a:ln>
        </p:spPr>
        <p:txBody>
          <a:bodyPr>
            <a:spAutoFit/>
          </a:bodyPr>
          <a:lstStyle/>
          <a:p>
            <a:pPr>
              <a:spcBef>
                <a:spcPct val="50000"/>
              </a:spcBef>
            </a:pPr>
            <a:endParaRPr lang="en-US"/>
          </a:p>
        </p:txBody>
      </p:sp>
      <p:sp>
        <p:nvSpPr>
          <p:cNvPr id="78854" name="Text Box 7"/>
          <p:cNvSpPr txBox="1">
            <a:spLocks noChangeArrowheads="1"/>
          </p:cNvSpPr>
          <p:nvPr/>
        </p:nvSpPr>
        <p:spPr bwMode="auto">
          <a:xfrm>
            <a:off x="1828800" y="4953000"/>
            <a:ext cx="6019800" cy="1190625"/>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October 7, 2013 Issue of TIME raises future questions concerning cost, marketplace demands, curriculum controversy, exit exams (CLA), exclusivity, and the role of distance learning</a:t>
            </a:r>
          </a:p>
        </p:txBody>
      </p:sp>
      <p:sp>
        <p:nvSpPr>
          <p:cNvPr id="78855" name="Text Box 8"/>
          <p:cNvSpPr txBox="1">
            <a:spLocks noChangeArrowheads="1"/>
          </p:cNvSpPr>
          <p:nvPr/>
        </p:nvSpPr>
        <p:spPr bwMode="auto">
          <a:xfrm>
            <a:off x="990600" y="1676400"/>
            <a:ext cx="3962400" cy="25669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KSU 2025 Visionary Plan</a:t>
            </a:r>
          </a:p>
          <a:p>
            <a:pPr>
              <a:spcBef>
                <a:spcPct val="50000"/>
              </a:spcBef>
              <a:buFontTx/>
              <a:buChar char="•"/>
            </a:pPr>
            <a:r>
              <a:rPr lang="en-US">
                <a:latin typeface="Times New Roman" pitchFamily="18" charset="0"/>
              </a:rPr>
              <a:t> Recognized top 50 Public Research Institution</a:t>
            </a:r>
          </a:p>
          <a:p>
            <a:pPr>
              <a:spcBef>
                <a:spcPct val="50000"/>
              </a:spcBef>
              <a:buFontTx/>
              <a:buChar char="•"/>
            </a:pPr>
            <a:r>
              <a:rPr lang="en-US">
                <a:latin typeface="Times New Roman" pitchFamily="18" charset="0"/>
              </a:rPr>
              <a:t> Planning, goal setting, bench marking.</a:t>
            </a:r>
          </a:p>
          <a:p>
            <a:pPr>
              <a:spcBef>
                <a:spcPct val="50000"/>
              </a:spcBef>
              <a:buFontTx/>
              <a:buChar char="•"/>
            </a:pPr>
            <a:r>
              <a:rPr lang="en-US">
                <a:latin typeface="Times New Roman" pitchFamily="18" charset="0"/>
              </a:rPr>
              <a:t> Funding, building, attaining $</a:t>
            </a:r>
          </a:p>
          <a:p>
            <a:pPr>
              <a:spcBef>
                <a:spcPct val="50000"/>
              </a:spcBef>
              <a:buFontTx/>
              <a:buChar char="•"/>
            </a:pPr>
            <a:r>
              <a:rPr lang="en-US">
                <a:latin typeface="Times New Roman" pitchFamily="18" charset="0"/>
              </a:rPr>
              <a:t> Specific student retention &amp; recruitment, &amp; educational advances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ChangeArrowheads="1"/>
          </p:cNvSpPr>
          <p:nvPr/>
        </p:nvSpPr>
        <p:spPr bwMode="auto">
          <a:xfrm>
            <a:off x="457200" y="371475"/>
            <a:ext cx="8077200" cy="6072188"/>
          </a:xfrm>
          <a:prstGeom prst="rect">
            <a:avLst/>
          </a:prstGeom>
          <a:noFill/>
          <a:ln w="9525">
            <a:noFill/>
            <a:miter lim="800000"/>
            <a:headEnd/>
            <a:tailEnd/>
          </a:ln>
        </p:spPr>
        <p:txBody>
          <a:bodyPr anchor="ctr">
            <a:spAutoFit/>
          </a:bodyPr>
          <a:lstStyle/>
          <a:p>
            <a:pPr algn="ctr"/>
            <a:r>
              <a:rPr lang="en-US" sz="3200">
                <a:latin typeface="Times New Roman" pitchFamily="18" charset="0"/>
              </a:rPr>
              <a:t>Research Abstract</a:t>
            </a:r>
          </a:p>
          <a:p>
            <a:endParaRPr lang="en-US">
              <a:latin typeface="Times New Roman" pitchFamily="18" charset="0"/>
            </a:endParaRPr>
          </a:p>
          <a:p>
            <a:endParaRPr lang="en-US">
              <a:latin typeface="Times New Roman" pitchFamily="18" charset="0"/>
            </a:endParaRPr>
          </a:p>
          <a:p>
            <a:r>
              <a:rPr lang="en-US">
                <a:latin typeface="Times New Roman" pitchFamily="18" charset="0"/>
              </a:rPr>
              <a:t>Krumrei, E., Newton, F.B., Kim, E. &amp; Wilcox, D.  “Psychosocial Factors Predicting First-Year College Student Success”.  </a:t>
            </a:r>
            <a:r>
              <a:rPr lang="en-US" i="1" u="sng">
                <a:latin typeface="Times New Roman" pitchFamily="18" charset="0"/>
              </a:rPr>
              <a:t>Journal of College Student Development</a:t>
            </a:r>
            <a:r>
              <a:rPr lang="en-US" i="1">
                <a:latin typeface="Times New Roman" pitchFamily="18" charset="0"/>
              </a:rPr>
              <a:t>, </a:t>
            </a:r>
            <a:r>
              <a:rPr lang="en-US">
                <a:latin typeface="Times New Roman" pitchFamily="18" charset="0"/>
              </a:rPr>
              <a:t>54 (3), May/June, 2013.</a:t>
            </a:r>
          </a:p>
          <a:p>
            <a:endParaRPr lang="en-US">
              <a:latin typeface="Times New Roman" pitchFamily="18" charset="0"/>
            </a:endParaRPr>
          </a:p>
          <a:p>
            <a:r>
              <a:rPr lang="en-US">
                <a:latin typeface="Times New Roman" pitchFamily="18" charset="0"/>
              </a:rPr>
              <a:t>         This study makes use of a model of college success that involves students achieving academic goals and life satisfaction. Hierarchical regressions examined the role of six psychosocial factors for college success among 579 first-year college students. Academic self-efficacy predicted end-of-year GPA even when controlling first semester GPA. In addition, 1st semester GPA fully mediated links between five psychosocial factors (organization and attention to study, stress and time management, involvement with college activity, emotional satisfaction with academics, and class communication) and end-of-year GPA. Stress and time management skills, involvement with college activity, and emotional satisfaction with academics were each predictive of life satisfaction. We explore how formulating interventions on the basis of psychosocial factors offers an avenue for students to address specific attitudes, emotions, and behaviors that relate to college success. </a:t>
            </a:r>
          </a:p>
          <a:p>
            <a:r>
              <a:rPr lang="en-US">
                <a:latin typeface="Times New Roman" pitchFamily="18" charset="0"/>
              </a:rPr>
              <a:t>Link for copy: </a:t>
            </a:r>
            <a:r>
              <a:rPr lang="en-US">
                <a:hlinkClick r:id="rId2"/>
              </a:rPr>
              <a:t>http://psychologyprogress.com/psychosocial-factors-predicting-first-year-college-student-success/</a:t>
            </a:r>
            <a:r>
              <a:rPr lang="en-US"/>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457200" y="228600"/>
            <a:ext cx="8382000" cy="762000"/>
          </a:xfrm>
          <a:prstGeom prst="rect">
            <a:avLst/>
          </a:prstGeom>
          <a:noFill/>
          <a:ln w="9525">
            <a:noFill/>
            <a:miter lim="800000"/>
            <a:headEnd/>
            <a:tailEnd/>
          </a:ln>
        </p:spPr>
        <p:txBody>
          <a:bodyPr>
            <a:spAutoFit/>
          </a:bodyPr>
          <a:lstStyle/>
          <a:p>
            <a:pPr algn="ctr">
              <a:spcBef>
                <a:spcPct val="50000"/>
              </a:spcBef>
            </a:pPr>
            <a:r>
              <a:rPr lang="en-US" sz="4400">
                <a:latin typeface="Times New Roman" pitchFamily="18" charset="0"/>
              </a:rPr>
              <a:t>Why should we be research based?</a:t>
            </a:r>
          </a:p>
        </p:txBody>
      </p:sp>
      <p:sp>
        <p:nvSpPr>
          <p:cNvPr id="17410" name="Text Box 5"/>
          <p:cNvSpPr txBox="1">
            <a:spLocks noChangeArrowheads="1"/>
          </p:cNvSpPr>
          <p:nvPr/>
        </p:nvSpPr>
        <p:spPr bwMode="auto">
          <a:xfrm>
            <a:off x="457200" y="1676400"/>
            <a:ext cx="7010400" cy="4090988"/>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a:p>
            <a:pPr>
              <a:spcBef>
                <a:spcPct val="50000"/>
              </a:spcBef>
              <a:buFontTx/>
              <a:buChar char="•"/>
            </a:pPr>
            <a:r>
              <a:rPr lang="en-US" sz="2800">
                <a:latin typeface="Times New Roman" pitchFamily="18" charset="0"/>
              </a:rPr>
              <a:t>  Increases our predictions for success</a:t>
            </a:r>
          </a:p>
          <a:p>
            <a:pPr>
              <a:spcBef>
                <a:spcPct val="50000"/>
              </a:spcBef>
              <a:buFontTx/>
              <a:buChar char="•"/>
            </a:pPr>
            <a:r>
              <a:rPr lang="en-US" sz="2800">
                <a:latin typeface="Times New Roman" pitchFamily="18" charset="0"/>
              </a:rPr>
              <a:t>  Provides efficiency of cost and time effort</a:t>
            </a:r>
          </a:p>
          <a:p>
            <a:pPr>
              <a:spcBef>
                <a:spcPct val="50000"/>
              </a:spcBef>
              <a:buFontTx/>
              <a:buChar char="•"/>
            </a:pPr>
            <a:r>
              <a:rPr lang="en-US" sz="2800">
                <a:latin typeface="Times New Roman" pitchFamily="18" charset="0"/>
              </a:rPr>
              <a:t>  Outcome measures demonstrate what works </a:t>
            </a:r>
          </a:p>
          <a:p>
            <a:pPr>
              <a:spcBef>
                <a:spcPct val="50000"/>
              </a:spcBef>
              <a:buFontTx/>
              <a:buChar char="•"/>
            </a:pPr>
            <a:r>
              <a:rPr lang="en-US" sz="2800">
                <a:latin typeface="Times New Roman" pitchFamily="18" charset="0"/>
              </a:rPr>
              <a:t>  Consistent with emphasis on value added</a:t>
            </a:r>
          </a:p>
          <a:p>
            <a:pPr>
              <a:spcBef>
                <a:spcPct val="50000"/>
              </a:spcBef>
              <a:buFontTx/>
              <a:buChar char="•"/>
            </a:pPr>
            <a:r>
              <a:rPr lang="en-US" sz="2800">
                <a:latin typeface="Times New Roman" pitchFamily="18" charset="0"/>
              </a:rPr>
              <a:t>  Gives credibility within the educational system  </a:t>
            </a:r>
          </a:p>
        </p:txBody>
      </p:sp>
      <p:pic>
        <p:nvPicPr>
          <p:cNvPr id="17411" name="Picture 1"/>
          <p:cNvPicPr>
            <a:picLocks noChangeAspect="1" noChangeArrowheads="1"/>
          </p:cNvPicPr>
          <p:nvPr/>
        </p:nvPicPr>
        <p:blipFill>
          <a:blip r:embed="rId2" cstate="print"/>
          <a:srcRect/>
          <a:stretch>
            <a:fillRect/>
          </a:stretch>
        </p:blipFill>
        <p:spPr bwMode="auto">
          <a:xfrm flipH="1">
            <a:off x="6324600" y="914400"/>
            <a:ext cx="2057400" cy="208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762000" y="304800"/>
            <a:ext cx="7696200" cy="708025"/>
          </a:xfrm>
          <a:prstGeom prst="rect">
            <a:avLst/>
          </a:prstGeom>
          <a:noFill/>
          <a:ln w="9525">
            <a:noFill/>
            <a:miter lim="800000"/>
            <a:headEnd/>
            <a:tailEnd/>
          </a:ln>
        </p:spPr>
        <p:txBody>
          <a:bodyPr>
            <a:spAutoFit/>
          </a:bodyPr>
          <a:lstStyle/>
          <a:p>
            <a:r>
              <a:rPr lang="en-US" sz="4000">
                <a:latin typeface="Times New Roman" pitchFamily="18" charset="0"/>
                <a:cs typeface="Times New Roman" pitchFamily="18" charset="0"/>
              </a:rPr>
              <a:t>Personal Factors Make a Difference!</a:t>
            </a:r>
          </a:p>
        </p:txBody>
      </p:sp>
      <p:sp>
        <p:nvSpPr>
          <p:cNvPr id="18434" name="TextBox 2"/>
          <p:cNvSpPr txBox="1">
            <a:spLocks noChangeArrowheads="1"/>
          </p:cNvSpPr>
          <p:nvPr/>
        </p:nvSpPr>
        <p:spPr bwMode="auto">
          <a:xfrm>
            <a:off x="1143000" y="5105400"/>
            <a:ext cx="7086600" cy="1220788"/>
          </a:xfrm>
          <a:prstGeom prst="rect">
            <a:avLst/>
          </a:prstGeom>
          <a:noFill/>
          <a:ln w="9525">
            <a:noFill/>
            <a:miter lim="800000"/>
            <a:headEnd/>
            <a:tailEnd/>
          </a:ln>
        </p:spPr>
        <p:txBody>
          <a:bodyPr>
            <a:spAutoFit/>
          </a:bodyPr>
          <a:lstStyle/>
          <a:p>
            <a:pPr>
              <a:buFont typeface="Arial" charset="0"/>
              <a:buChar char="•"/>
            </a:pPr>
            <a:r>
              <a:rPr lang="en-US" sz="2000">
                <a:latin typeface="Times New Roman" pitchFamily="18" charset="0"/>
              </a:rPr>
              <a:t> </a:t>
            </a:r>
            <a:r>
              <a:rPr lang="en-US">
                <a:latin typeface="Times New Roman" pitchFamily="18" charset="0"/>
              </a:rPr>
              <a:t>Research from more than 1,000 published studies on predictions of college success.</a:t>
            </a:r>
          </a:p>
          <a:p>
            <a:pPr>
              <a:buFont typeface="Arial" charset="0"/>
              <a:buChar char="•"/>
            </a:pPr>
            <a:r>
              <a:rPr lang="en-US">
                <a:latin typeface="Times New Roman" pitchFamily="18" charset="0"/>
              </a:rPr>
              <a:t> Meta-analysis of over 50 research articles on psycho-social variables</a:t>
            </a:r>
          </a:p>
          <a:p>
            <a:pPr>
              <a:buFont typeface="Arial" charset="0"/>
              <a:buChar char="•"/>
            </a:pPr>
            <a:r>
              <a:rPr lang="en-US">
                <a:latin typeface="Times New Roman" pitchFamily="18" charset="0"/>
              </a:rPr>
              <a:t> Current studies utilizing the CLEI inventory</a:t>
            </a:r>
          </a:p>
        </p:txBody>
      </p:sp>
      <p:pic>
        <p:nvPicPr>
          <p:cNvPr id="18435" name="Picture 4" descr="Personal Factors in College Success.jpg"/>
          <p:cNvPicPr>
            <a:picLocks noChangeAspect="1"/>
          </p:cNvPicPr>
          <p:nvPr/>
        </p:nvPicPr>
        <p:blipFill>
          <a:blip r:embed="rId2" cstate="print"/>
          <a:srcRect/>
          <a:stretch>
            <a:fillRect/>
          </a:stretch>
        </p:blipFill>
        <p:spPr bwMode="auto">
          <a:xfrm>
            <a:off x="533400" y="38100"/>
            <a:ext cx="8001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bwMode="auto">
          <a:xfrm>
            <a:off x="0" y="304800"/>
            <a:ext cx="8229600" cy="1143000"/>
          </a:xfrm>
          <a:noFill/>
        </p:spPr>
        <p:txBody>
          <a:bodyPr wrap="square" lIns="91440" tIns="45720" rIns="91440" bIns="45720" numCol="1" anchorCtr="0" compatLnSpc="1">
            <a:prstTxWarp prst="textNoShape">
              <a:avLst/>
            </a:prstTxWarp>
            <a:normAutofit fontScale="90000"/>
          </a:bodyPr>
          <a:lstStyle/>
          <a:p>
            <a:pPr algn="ctr" eaLnBrk="1" hangingPunct="1"/>
            <a:r>
              <a:rPr lang="en-US" sz="3600" smtClean="0">
                <a:ln>
                  <a:noFill/>
                </a:ln>
                <a:solidFill>
                  <a:schemeClr val="tx1"/>
                </a:solidFill>
                <a:effectLst/>
                <a:latin typeface="Times New Roman" pitchFamily="18" charset="0"/>
              </a:rPr>
              <a:t>Why are personal factors an important area to enhance student retention?</a:t>
            </a:r>
          </a:p>
        </p:txBody>
      </p:sp>
      <p:sp>
        <p:nvSpPr>
          <p:cNvPr id="19458" name="Content Placeholder 2"/>
          <p:cNvSpPr>
            <a:spLocks noGrp="1"/>
          </p:cNvSpPr>
          <p:nvPr>
            <p:ph idx="4294967295"/>
          </p:nvPr>
        </p:nvSpPr>
        <p:spPr>
          <a:xfrm>
            <a:off x="304800" y="1752600"/>
            <a:ext cx="8305800" cy="4525963"/>
          </a:xfrm>
        </p:spPr>
        <p:txBody>
          <a:bodyPr/>
          <a:lstStyle/>
          <a:p>
            <a:pPr eaLnBrk="1" hangingPunct="1">
              <a:lnSpc>
                <a:spcPct val="90000"/>
              </a:lnSpc>
              <a:buFont typeface="Wingdings 2" pitchFamily="18" charset="2"/>
              <a:buNone/>
            </a:pPr>
            <a:endParaRPr lang="en-US" smtClean="0"/>
          </a:p>
          <a:p>
            <a:pPr eaLnBrk="1" hangingPunct="1">
              <a:lnSpc>
                <a:spcPct val="90000"/>
              </a:lnSpc>
              <a:buClr>
                <a:schemeClr val="tx1"/>
              </a:buClr>
              <a:buFontTx/>
              <a:buChar char="•"/>
            </a:pPr>
            <a:r>
              <a:rPr lang="en-US" smtClean="0">
                <a:latin typeface="Times New Roman" pitchFamily="18" charset="0"/>
              </a:rPr>
              <a:t>They are shown to relate directly to student success (approximately 25-35% of the predictive formula).</a:t>
            </a:r>
          </a:p>
          <a:p>
            <a:pPr eaLnBrk="1" hangingPunct="1">
              <a:lnSpc>
                <a:spcPct val="90000"/>
              </a:lnSpc>
              <a:buClr>
                <a:schemeClr val="tx1"/>
              </a:buClr>
              <a:buFontTx/>
              <a:buNone/>
            </a:pPr>
            <a:endParaRPr lang="en-US" smtClean="0">
              <a:latin typeface="Times New Roman" pitchFamily="18" charset="0"/>
            </a:endParaRPr>
          </a:p>
          <a:p>
            <a:pPr eaLnBrk="1" hangingPunct="1">
              <a:lnSpc>
                <a:spcPct val="90000"/>
              </a:lnSpc>
              <a:buClr>
                <a:schemeClr val="tx1"/>
              </a:buClr>
              <a:buFontTx/>
              <a:buChar char="•"/>
            </a:pPr>
            <a:r>
              <a:rPr lang="en-US" smtClean="0">
                <a:latin typeface="Times New Roman" pitchFamily="18" charset="0"/>
              </a:rPr>
              <a:t>They are within the power of the individual to influence, enhance, and implement.</a:t>
            </a:r>
          </a:p>
          <a:p>
            <a:pPr eaLnBrk="1" hangingPunct="1">
              <a:lnSpc>
                <a:spcPct val="90000"/>
              </a:lnSpc>
              <a:buClr>
                <a:schemeClr val="tx1"/>
              </a:buClr>
              <a:buFontTx/>
              <a:buChar char="•"/>
            </a:pPr>
            <a:endParaRPr lang="en-US" smtClean="0">
              <a:latin typeface="Times New Roman" pitchFamily="18" charset="0"/>
            </a:endParaRPr>
          </a:p>
          <a:p>
            <a:pPr eaLnBrk="1" hangingPunct="1">
              <a:lnSpc>
                <a:spcPct val="90000"/>
              </a:lnSpc>
              <a:buClr>
                <a:schemeClr val="tx1"/>
              </a:buClr>
              <a:buFontTx/>
              <a:buChar char="•"/>
            </a:pPr>
            <a:r>
              <a:rPr lang="en-US" smtClean="0">
                <a:latin typeface="Times New Roman" pitchFamily="18" charset="0"/>
              </a:rPr>
              <a:t>There are methods to engage and intentionally assist students in personal development goals.</a:t>
            </a:r>
          </a:p>
        </p:txBody>
      </p:sp>
      <p:pic>
        <p:nvPicPr>
          <p:cNvPr id="19459" name="Picture 2" descr="C:\Documents and Settings\newtonf\Local Settings\Temporary Internet Files\Content.IE5\CL144QU3\MC900056942[1].wmf"/>
          <p:cNvPicPr>
            <a:picLocks noChangeAspect="1" noChangeArrowheads="1"/>
          </p:cNvPicPr>
          <p:nvPr/>
        </p:nvPicPr>
        <p:blipFill>
          <a:blip r:embed="rId2" cstate="print"/>
          <a:srcRect/>
          <a:stretch>
            <a:fillRect/>
          </a:stretch>
        </p:blipFill>
        <p:spPr bwMode="auto">
          <a:xfrm>
            <a:off x="7315200" y="838200"/>
            <a:ext cx="1430338"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p:cNvGrpSpPr>
            <a:grpSpLocks noChangeAspect="1"/>
          </p:cNvGrpSpPr>
          <p:nvPr/>
        </p:nvGrpSpPr>
        <p:grpSpPr bwMode="auto">
          <a:xfrm>
            <a:off x="0" y="0"/>
            <a:ext cx="3378200" cy="6858000"/>
            <a:chOff x="0" y="-1368"/>
            <a:chExt cx="6433" cy="12973"/>
          </a:xfrm>
        </p:grpSpPr>
        <p:sp>
          <p:nvSpPr>
            <p:cNvPr id="20483" name="AutoShape 3"/>
            <p:cNvSpPr>
              <a:spLocks noChangeAspect="1" noChangeArrowheads="1"/>
            </p:cNvSpPr>
            <p:nvPr/>
          </p:nvSpPr>
          <p:spPr bwMode="auto">
            <a:xfrm>
              <a:off x="0" y="-1368"/>
              <a:ext cx="6433" cy="12973"/>
            </a:xfrm>
            <a:prstGeom prst="rect">
              <a:avLst/>
            </a:prstGeom>
            <a:noFill/>
            <a:ln w="9525">
              <a:noFill/>
              <a:miter lim="800000"/>
              <a:headEnd/>
              <a:tailEnd/>
            </a:ln>
          </p:spPr>
          <p:txBody>
            <a:bodyPr/>
            <a:lstStyle/>
            <a:p>
              <a:endParaRPr lang="en-US"/>
            </a:p>
          </p:txBody>
        </p:sp>
        <p:pic>
          <p:nvPicPr>
            <p:cNvPr id="20484" name="Picture 4"/>
            <p:cNvPicPr>
              <a:picLocks noChangeAspect="1" noChangeArrowheads="1"/>
            </p:cNvPicPr>
            <p:nvPr/>
          </p:nvPicPr>
          <p:blipFill>
            <a:blip r:embed="rId2" cstate="print"/>
            <a:srcRect/>
            <a:stretch>
              <a:fillRect/>
            </a:stretch>
          </p:blipFill>
          <p:spPr bwMode="auto">
            <a:xfrm>
              <a:off x="0" y="-1368"/>
              <a:ext cx="6433" cy="12973"/>
            </a:xfrm>
            <a:prstGeom prst="rect">
              <a:avLst/>
            </a:prstGeom>
            <a:noFill/>
            <a:ln w="9525">
              <a:noFill/>
              <a:miter lim="800000"/>
              <a:headEnd/>
              <a:tailEnd/>
            </a:ln>
          </p:spPr>
        </p:pic>
      </p:grpSp>
      <p:sp>
        <p:nvSpPr>
          <p:cNvPr id="20482" name="Text Box 5"/>
          <p:cNvSpPr txBox="1">
            <a:spLocks noChangeArrowheads="1"/>
          </p:cNvSpPr>
          <p:nvPr/>
        </p:nvSpPr>
        <p:spPr bwMode="auto">
          <a:xfrm>
            <a:off x="4038600" y="152400"/>
            <a:ext cx="4724400" cy="5527675"/>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Key Success Variables:</a:t>
            </a:r>
          </a:p>
          <a:p>
            <a:pPr>
              <a:spcBef>
                <a:spcPct val="50000"/>
              </a:spcBef>
            </a:pPr>
            <a:r>
              <a:rPr lang="en-US" u="sng">
                <a:latin typeface="Times New Roman" pitchFamily="18" charset="0"/>
              </a:rPr>
              <a:t>Beliefs and attitudes</a:t>
            </a:r>
            <a:r>
              <a:rPr lang="en-US">
                <a:latin typeface="Times New Roman" pitchFamily="18" charset="0"/>
              </a:rPr>
              <a:t> – Includes confidence, desire, discipline, motivation, values.</a:t>
            </a:r>
          </a:p>
          <a:p>
            <a:pPr>
              <a:spcBef>
                <a:spcPct val="50000"/>
              </a:spcBef>
            </a:pPr>
            <a:r>
              <a:rPr lang="en-US" u="sng">
                <a:latin typeface="Times New Roman" pitchFamily="18" charset="0"/>
              </a:rPr>
              <a:t>Meaningful study and time use</a:t>
            </a:r>
            <a:r>
              <a:rPr lang="en-US">
                <a:latin typeface="Times New Roman" pitchFamily="18" charset="0"/>
              </a:rPr>
              <a:t>  Understands and utilizes behaviors and workable methods to organize and carry through learning tasks.</a:t>
            </a:r>
          </a:p>
          <a:p>
            <a:pPr>
              <a:spcBef>
                <a:spcPct val="50000"/>
              </a:spcBef>
            </a:pPr>
            <a:r>
              <a:rPr lang="en-US" u="sng">
                <a:latin typeface="Times New Roman" pitchFamily="18" charset="0"/>
              </a:rPr>
              <a:t>Emotional management</a:t>
            </a:r>
            <a:r>
              <a:rPr lang="en-US">
                <a:latin typeface="Times New Roman" pitchFamily="18" charset="0"/>
              </a:rPr>
              <a:t> – Able to self-regulate, control emotional responses, and social maturity.</a:t>
            </a:r>
          </a:p>
          <a:p>
            <a:pPr>
              <a:spcBef>
                <a:spcPct val="50000"/>
              </a:spcBef>
            </a:pPr>
            <a:r>
              <a:rPr lang="en-US" u="sng">
                <a:latin typeface="Times New Roman" pitchFamily="18" charset="0"/>
              </a:rPr>
              <a:t>Involvement</a:t>
            </a:r>
            <a:r>
              <a:rPr lang="en-US">
                <a:latin typeface="Times New Roman" pitchFamily="18" charset="0"/>
              </a:rPr>
              <a:t> – Meaningful engagement with campus life and activity.  Finding social support and connection to the campus community.</a:t>
            </a:r>
          </a:p>
          <a:p>
            <a:pPr>
              <a:spcBef>
                <a:spcPct val="50000"/>
              </a:spcBef>
            </a:pPr>
            <a:r>
              <a:rPr lang="en-US" u="sng">
                <a:latin typeface="Times New Roman" pitchFamily="18" charset="0"/>
              </a:rPr>
              <a:t>Communication</a:t>
            </a:r>
            <a:r>
              <a:rPr lang="en-US">
                <a:latin typeface="Times New Roman" pitchFamily="18" charset="0"/>
              </a:rPr>
              <a:t> – Productive interpersonal  interaction  with instructors, fellow students and community resources</a:t>
            </a:r>
          </a:p>
          <a:p>
            <a:pPr>
              <a:spcBef>
                <a:spcPct val="50000"/>
              </a:spcBef>
            </a:pPr>
            <a:r>
              <a:rPr lang="en-US" u="sng">
                <a:latin typeface="Times New Roman" pitchFamily="18" charset="0"/>
              </a:rPr>
              <a:t>Holistic well-being</a:t>
            </a:r>
            <a:r>
              <a:rPr lang="en-US">
                <a:latin typeface="Times New Roman" pitchFamily="18" charset="0"/>
              </a:rPr>
              <a:t> – Includes physical, nutritional, sleep, spiritual.</a:t>
            </a:r>
            <a:r>
              <a:rPr lang="en-US" u="sng">
                <a:latin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04800" y="609600"/>
            <a:ext cx="7772400" cy="701675"/>
          </a:xfrm>
          <a:prstGeom prst="rect">
            <a:avLst/>
          </a:prstGeom>
          <a:noFill/>
          <a:ln w="9525">
            <a:noFill/>
            <a:miter lim="800000"/>
            <a:headEnd/>
            <a:tailEnd/>
          </a:ln>
        </p:spPr>
        <p:txBody>
          <a:bodyPr>
            <a:spAutoFit/>
          </a:bodyPr>
          <a:lstStyle/>
          <a:p>
            <a:pPr>
              <a:spcBef>
                <a:spcPct val="50000"/>
              </a:spcBef>
            </a:pPr>
            <a:r>
              <a:rPr lang="en-US" sz="4000">
                <a:latin typeface="Times New Roman" pitchFamily="18" charset="0"/>
              </a:rPr>
              <a:t>Complexity of personal factors</a:t>
            </a:r>
          </a:p>
        </p:txBody>
      </p:sp>
      <p:sp>
        <p:nvSpPr>
          <p:cNvPr id="21506" name="Text Box 5"/>
          <p:cNvSpPr txBox="1">
            <a:spLocks noChangeArrowheads="1"/>
          </p:cNvSpPr>
          <p:nvPr/>
        </p:nvSpPr>
        <p:spPr bwMode="auto">
          <a:xfrm>
            <a:off x="304800" y="1371600"/>
            <a:ext cx="7315200" cy="5313363"/>
          </a:xfrm>
          <a:prstGeom prst="rect">
            <a:avLst/>
          </a:prstGeom>
          <a:noFill/>
          <a:ln w="9525">
            <a:noFill/>
            <a:miter lim="800000"/>
            <a:headEnd/>
            <a:tailEnd/>
          </a:ln>
        </p:spPr>
        <p:txBody>
          <a:bodyPr>
            <a:spAutoFit/>
          </a:bodyPr>
          <a:lstStyle/>
          <a:p>
            <a:pPr>
              <a:spcBef>
                <a:spcPct val="50000"/>
              </a:spcBef>
              <a:buFontTx/>
              <a:buChar char="•"/>
            </a:pPr>
            <a:r>
              <a:rPr lang="en-US"/>
              <a:t> Personal factors are often difficult to know and detect because they are “personal”!</a:t>
            </a:r>
          </a:p>
          <a:p>
            <a:pPr>
              <a:spcBef>
                <a:spcPct val="50000"/>
              </a:spcBef>
              <a:buFontTx/>
              <a:buChar char="•"/>
            </a:pPr>
            <a:r>
              <a:rPr lang="en-US"/>
              <a:t> One exit study listed the following reasons:  job opportunity, marriage, illness, changing career interest, finances, grades, family problems, general dissatisfaction.</a:t>
            </a:r>
          </a:p>
          <a:p>
            <a:pPr>
              <a:spcBef>
                <a:spcPct val="50000"/>
              </a:spcBef>
              <a:buFontTx/>
              <a:buChar char="•"/>
            </a:pPr>
            <a:r>
              <a:rPr lang="en-US"/>
              <a:t> Mixed educational philosophies include desire by some educators to “weed out” those who should “not be students”</a:t>
            </a:r>
          </a:p>
          <a:p>
            <a:pPr>
              <a:spcBef>
                <a:spcPct val="50000"/>
              </a:spcBef>
              <a:buFontTx/>
              <a:buChar char="•"/>
            </a:pPr>
            <a:r>
              <a:rPr lang="en-US"/>
              <a:t> Expert says:  A reasonable increase in student retention from past institutional history through an intentional and extensive effort could be 2% to 4% (Gary Hanson)</a:t>
            </a:r>
          </a:p>
          <a:p>
            <a:pPr>
              <a:spcBef>
                <a:spcPct val="50000"/>
              </a:spcBef>
              <a:buFontTx/>
              <a:buChar char="•"/>
            </a:pPr>
            <a:r>
              <a:rPr lang="en-US"/>
              <a:t> In spite of the above we do have an evidence base that we can improve GPA, outcome retention rates, and most important, the quality of a student’s learning experience.  While classroom activity, improved facility, and coherent educational experiences are important- a relatively unnoticed, yet extremely productive source of improvement, includes the means to enhance student personal factors in learning!</a:t>
            </a:r>
          </a:p>
        </p:txBody>
      </p:sp>
      <p:pic>
        <p:nvPicPr>
          <p:cNvPr id="21507" name="Picture 6" descr="MC900324366[1]"/>
          <p:cNvPicPr>
            <a:picLocks noChangeAspect="1" noChangeArrowheads="1"/>
          </p:cNvPicPr>
          <p:nvPr/>
        </p:nvPicPr>
        <p:blipFill>
          <a:blip r:embed="rId2" cstate="print"/>
          <a:srcRect/>
          <a:stretch>
            <a:fillRect/>
          </a:stretch>
        </p:blipFill>
        <p:spPr bwMode="auto">
          <a:xfrm>
            <a:off x="7315200" y="304800"/>
            <a:ext cx="15462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762000" y="228600"/>
            <a:ext cx="7848600" cy="769938"/>
          </a:xfrm>
          <a:prstGeom prst="rect">
            <a:avLst/>
          </a:prstGeom>
          <a:noFill/>
          <a:ln w="9525">
            <a:noFill/>
            <a:miter lim="800000"/>
            <a:headEnd/>
            <a:tailEnd/>
          </a:ln>
        </p:spPr>
        <p:txBody>
          <a:bodyPr>
            <a:spAutoFit/>
          </a:bodyPr>
          <a:lstStyle/>
          <a:p>
            <a:pPr algn="ctr"/>
            <a:r>
              <a:rPr lang="en-US" sz="4400">
                <a:latin typeface="Times New Roman" pitchFamily="18" charset="0"/>
                <a:cs typeface="Times New Roman" pitchFamily="18" charset="0"/>
              </a:rPr>
              <a:t>KSU Studies on Personal Factors</a:t>
            </a:r>
          </a:p>
        </p:txBody>
      </p:sp>
      <p:sp>
        <p:nvSpPr>
          <p:cNvPr id="22530" name="TextBox 3"/>
          <p:cNvSpPr txBox="1">
            <a:spLocks noChangeArrowheads="1"/>
          </p:cNvSpPr>
          <p:nvPr/>
        </p:nvSpPr>
        <p:spPr bwMode="auto">
          <a:xfrm>
            <a:off x="762000" y="1163638"/>
            <a:ext cx="7848600" cy="5513387"/>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STEPS:</a:t>
            </a:r>
          </a:p>
          <a:p>
            <a:pPr>
              <a:buFont typeface="Arial" charset="0"/>
              <a:buChar char="•"/>
            </a:pPr>
            <a:r>
              <a:rPr lang="en-US" sz="2800">
                <a:latin typeface="Times New Roman" pitchFamily="18" charset="0"/>
                <a:cs typeface="Times New Roman" pitchFamily="18" charset="0"/>
              </a:rPr>
              <a:t>  </a:t>
            </a:r>
            <a:r>
              <a:rPr lang="en-US" sz="2400">
                <a:latin typeface="Times New Roman" pitchFamily="18" charset="0"/>
                <a:cs typeface="Times New Roman" pitchFamily="18" charset="0"/>
              </a:rPr>
              <a:t>Identify and define the key personal variables</a:t>
            </a:r>
          </a:p>
          <a:p>
            <a:pPr>
              <a:buFont typeface="Arial" charset="0"/>
              <a:buChar char="•"/>
            </a:pPr>
            <a:r>
              <a:rPr lang="en-US" sz="2400">
                <a:latin typeface="Times New Roman" pitchFamily="18" charset="0"/>
                <a:cs typeface="Times New Roman" pitchFamily="18" charset="0"/>
              </a:rPr>
              <a:t>  Utilize or develop an accurate assessment tool </a:t>
            </a:r>
          </a:p>
          <a:p>
            <a:pPr>
              <a:buFont typeface="Arial" charset="0"/>
              <a:buChar char="•"/>
            </a:pPr>
            <a:r>
              <a:rPr lang="en-US" sz="2400">
                <a:latin typeface="Times New Roman" pitchFamily="18" charset="0"/>
                <a:cs typeface="Times New Roman" pitchFamily="18" charset="0"/>
              </a:rPr>
              <a:t>  Apply assessment results to intervention strategies</a:t>
            </a:r>
          </a:p>
          <a:p>
            <a:pPr>
              <a:buFont typeface="Arial" charset="0"/>
              <a:buChar char="•"/>
            </a:pPr>
            <a:r>
              <a:rPr lang="en-US" sz="2400">
                <a:latin typeface="Times New Roman" pitchFamily="18" charset="0"/>
                <a:cs typeface="Times New Roman" pitchFamily="18" charset="0"/>
              </a:rPr>
              <a:t>  Utilize best learning principles to target change</a:t>
            </a:r>
          </a:p>
          <a:p>
            <a:pPr>
              <a:buFont typeface="Arial" charset="0"/>
              <a:buChar char="•"/>
            </a:pPr>
            <a:r>
              <a:rPr lang="en-US" sz="2400">
                <a:latin typeface="Times New Roman" pitchFamily="18" charset="0"/>
                <a:cs typeface="Times New Roman" pitchFamily="18" charset="0"/>
              </a:rPr>
              <a:t>  Track and measure outcome results</a:t>
            </a:r>
          </a:p>
          <a:p>
            <a:r>
              <a:rPr lang="en-US" sz="2800" b="1">
                <a:latin typeface="Times New Roman" pitchFamily="18" charset="0"/>
                <a:cs typeface="Times New Roman" pitchFamily="18" charset="0"/>
              </a:rPr>
              <a:t>TASKS COMPLETED:</a:t>
            </a:r>
          </a:p>
          <a:p>
            <a:pPr>
              <a:buFont typeface="Arial" charset="0"/>
              <a:buChar char="•"/>
            </a:pPr>
            <a:r>
              <a:rPr lang="en-US" sz="2800" b="1">
                <a:latin typeface="Times New Roman" pitchFamily="18" charset="0"/>
                <a:cs typeface="Times New Roman" pitchFamily="18" charset="0"/>
              </a:rPr>
              <a:t>  </a:t>
            </a:r>
            <a:r>
              <a:rPr lang="en-US" sz="2400">
                <a:latin typeface="Times New Roman" pitchFamily="18" charset="0"/>
                <a:cs typeface="Times New Roman" pitchFamily="18" charset="0"/>
              </a:rPr>
              <a:t>Developed the CLEI, HBA, and KPIRS</a:t>
            </a:r>
          </a:p>
          <a:p>
            <a:pPr>
              <a:buFont typeface="Arial" charset="0"/>
              <a:buChar char="•"/>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Factor analysis, validation, confirmatory studies</a:t>
            </a:r>
          </a:p>
          <a:p>
            <a:pPr>
              <a:buFont typeface="Arial" charset="0"/>
              <a:buChar char="•"/>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Created intervention packages including manuals,     workbooks, and on-line delivery systems</a:t>
            </a:r>
          </a:p>
          <a:p>
            <a:pPr>
              <a:buFont typeface="Arial" charset="0"/>
              <a:buChar char="•"/>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Reported through 7 refereed journals</a:t>
            </a:r>
          </a:p>
          <a:p>
            <a:pPr>
              <a:buFont typeface="Arial" charset="0"/>
              <a:buChar char="•"/>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Several more outcome measurement studies in progress</a:t>
            </a:r>
            <a:endParaRPr lang="en-US" sz="2400" b="1">
              <a:latin typeface="Times New Roman" pitchFamily="18" charset="0"/>
              <a:cs typeface="Times New Roman" pitchFamily="18" charset="0"/>
            </a:endParaRPr>
          </a:p>
          <a:p>
            <a:r>
              <a:rPr lang="en-US" sz="2800">
                <a:latin typeface="Times New Roman" pitchFamily="18" charset="0"/>
                <a:cs typeface="Times New Roman" pitchFamily="18" charset="0"/>
              </a:rPr>
              <a:t> </a:t>
            </a:r>
          </a:p>
        </p:txBody>
      </p:sp>
      <p:pic>
        <p:nvPicPr>
          <p:cNvPr id="22531" name="Picture 4" descr="willie"/>
          <p:cNvPicPr>
            <a:picLocks noChangeAspect="1" noChangeArrowheads="1"/>
          </p:cNvPicPr>
          <p:nvPr/>
        </p:nvPicPr>
        <p:blipFill>
          <a:blip r:embed="rId2" cstate="print"/>
          <a:srcRect/>
          <a:stretch>
            <a:fillRect/>
          </a:stretch>
        </p:blipFill>
        <p:spPr bwMode="auto">
          <a:xfrm>
            <a:off x="6934200" y="990600"/>
            <a:ext cx="1524000" cy="137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990600" y="1981200"/>
            <a:ext cx="7467600" cy="4602163"/>
          </a:xfrm>
          <a:prstGeom prst="rect">
            <a:avLst/>
          </a:prstGeom>
          <a:noFill/>
          <a:ln w="9525">
            <a:noFill/>
            <a:miter lim="800000"/>
            <a:headEnd/>
            <a:tailEnd/>
          </a:ln>
        </p:spPr>
        <p:txBody>
          <a:bodyPr>
            <a:spAutoFit/>
          </a:bodyPr>
          <a:lstStyle/>
          <a:p>
            <a:pPr>
              <a:buFont typeface="Arial" charset="0"/>
              <a:buChar char="•"/>
            </a:pPr>
            <a:r>
              <a:rPr lang="en-US" sz="3600">
                <a:latin typeface="Times New Roman" pitchFamily="18" charset="0"/>
                <a:cs typeface="Times New Roman" pitchFamily="18" charset="0"/>
              </a:rPr>
              <a:t> </a:t>
            </a:r>
            <a:r>
              <a:rPr lang="en-US" sz="3200">
                <a:latin typeface="Times New Roman" pitchFamily="18" charset="0"/>
                <a:cs typeface="Times New Roman" pitchFamily="18" charset="0"/>
              </a:rPr>
              <a:t>Started with requests for assistance with at-risk students</a:t>
            </a:r>
          </a:p>
          <a:p>
            <a:pPr>
              <a:buFont typeface="Arial" charset="0"/>
              <a:buChar char="•"/>
            </a:pPr>
            <a:r>
              <a:rPr lang="en-US" sz="3600">
                <a:latin typeface="Times New Roman" pitchFamily="18" charset="0"/>
                <a:cs typeface="Times New Roman" pitchFamily="18" charset="0"/>
              </a:rPr>
              <a:t> </a:t>
            </a:r>
            <a:r>
              <a:rPr lang="en-US" sz="3200">
                <a:latin typeface="Times New Roman" pitchFamily="18" charset="0"/>
                <a:cs typeface="Times New Roman" pitchFamily="18" charset="0"/>
              </a:rPr>
              <a:t>Inductive practice experience provided from task force of 8 practitioners.</a:t>
            </a:r>
          </a:p>
          <a:p>
            <a:pPr>
              <a:buFont typeface="Arial" charset="0"/>
              <a:buChar char="•"/>
            </a:pPr>
            <a:r>
              <a:rPr lang="en-US" sz="3200">
                <a:latin typeface="Times New Roman" pitchFamily="18" charset="0"/>
                <a:cs typeface="Times New Roman" pitchFamily="18" charset="0"/>
              </a:rPr>
              <a:t> Based upon Russell &amp; Petrie model (1992)</a:t>
            </a:r>
          </a:p>
          <a:p>
            <a:pPr>
              <a:buFont typeface="Arial" charset="0"/>
              <a:buChar char="•"/>
            </a:pPr>
            <a:r>
              <a:rPr lang="en-US" sz="3200">
                <a:latin typeface="Times New Roman" pitchFamily="18" charset="0"/>
                <a:cs typeface="Times New Roman" pitchFamily="18" charset="0"/>
              </a:rPr>
              <a:t> Reviewed meta analysis and key studies of the field (Robbins et.al. 2004)</a:t>
            </a:r>
          </a:p>
          <a:p>
            <a:pPr>
              <a:buFont typeface="Arial" charset="0"/>
              <a:buChar char="•"/>
            </a:pPr>
            <a:r>
              <a:rPr lang="en-US" sz="3200">
                <a:latin typeface="Times New Roman" pitchFamily="18" charset="0"/>
                <a:cs typeface="Times New Roman" pitchFamily="18" charset="0"/>
              </a:rPr>
              <a:t> Revised with 4 versions of CLEI (1998 to present) </a:t>
            </a:r>
          </a:p>
        </p:txBody>
      </p:sp>
      <p:sp>
        <p:nvSpPr>
          <p:cNvPr id="23554" name="Text Box 3"/>
          <p:cNvSpPr txBox="1">
            <a:spLocks noChangeArrowheads="1"/>
          </p:cNvSpPr>
          <p:nvPr/>
        </p:nvSpPr>
        <p:spPr bwMode="auto">
          <a:xfrm>
            <a:off x="609600" y="381000"/>
            <a:ext cx="7848600" cy="762000"/>
          </a:xfrm>
          <a:prstGeom prst="rect">
            <a:avLst/>
          </a:prstGeom>
          <a:noFill/>
          <a:ln w="9525">
            <a:noFill/>
            <a:miter lim="800000"/>
            <a:headEnd/>
            <a:tailEnd/>
          </a:ln>
        </p:spPr>
        <p:txBody>
          <a:bodyPr>
            <a:spAutoFit/>
          </a:bodyPr>
          <a:lstStyle/>
          <a:p>
            <a:pPr algn="ctr">
              <a:spcBef>
                <a:spcPct val="50000"/>
              </a:spcBef>
            </a:pPr>
            <a:r>
              <a:rPr lang="en-US" sz="4400" dirty="0">
                <a:latin typeface="Times New Roman" pitchFamily="18" charset="0"/>
              </a:rPr>
              <a:t>Development of the CLEI</a:t>
            </a:r>
          </a:p>
        </p:txBody>
      </p:sp>
      <p:pic>
        <p:nvPicPr>
          <p:cNvPr id="23555" name="Picture 4" descr="MC900088864[1]"/>
          <p:cNvPicPr>
            <a:picLocks noChangeAspect="1" noChangeArrowheads="1"/>
          </p:cNvPicPr>
          <p:nvPr/>
        </p:nvPicPr>
        <p:blipFill>
          <a:blip r:embed="rId2" cstate="print"/>
          <a:srcRect/>
          <a:stretch>
            <a:fillRect/>
          </a:stretch>
        </p:blipFill>
        <p:spPr bwMode="auto">
          <a:xfrm>
            <a:off x="6858000" y="838200"/>
            <a:ext cx="1809750"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1711</TotalTime>
  <Words>2105</Words>
  <Application>Microsoft Office PowerPoint</Application>
  <PresentationFormat>On-screen Show (4:3)</PresentationFormat>
  <Paragraphs>213</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Verve</vt:lpstr>
      <vt:lpstr>Microsoft Office PowerPoint Slide</vt:lpstr>
      <vt:lpstr>Slide 1</vt:lpstr>
      <vt:lpstr>Slide 2</vt:lpstr>
      <vt:lpstr>Slide 3</vt:lpstr>
      <vt:lpstr>Slide 4</vt:lpstr>
      <vt:lpstr>Why are personal factors an important area to enhance student retention?</vt:lpstr>
      <vt:lpstr>Slide 6</vt:lpstr>
      <vt:lpstr>Slide 7</vt:lpstr>
      <vt:lpstr>Slide 8</vt:lpstr>
      <vt:lpstr>Slide 9</vt:lpstr>
      <vt:lpstr> CLEI Six Scales </vt:lpstr>
      <vt:lpstr>Slide 11</vt:lpstr>
      <vt:lpstr>Prediction of CLEI Variables w Outcomes</vt:lpstr>
      <vt:lpstr>Relationship of Health Behavior with  Student Success Outcome  (HBA)</vt:lpstr>
      <vt:lpstr>Slide 14</vt:lpstr>
      <vt:lpstr>Slide 15</vt:lpstr>
      <vt:lpstr>How do we apply assessment to personal understanding and change?</vt:lpstr>
      <vt:lpstr>Slide 17</vt:lpstr>
      <vt:lpstr>MEASUREMENT  TO  OUTCOME</vt:lpstr>
      <vt:lpstr>Student Success through Personal Enhancement</vt:lpstr>
      <vt:lpstr>Slide 20</vt:lpstr>
      <vt:lpstr>Slide 21</vt:lpstr>
      <vt:lpstr>Slide 22</vt:lpstr>
      <vt:lpstr>Slide 23</vt:lpstr>
      <vt:lpstr>Checklist of Factors that Make a Difference</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dc:creator>
  <cp:lastModifiedBy>Fred</cp:lastModifiedBy>
  <cp:revision>47</cp:revision>
  <dcterms:created xsi:type="dcterms:W3CDTF">2013-10-28T15:11:20Z</dcterms:created>
  <dcterms:modified xsi:type="dcterms:W3CDTF">2013-11-01T02:30:54Z</dcterms:modified>
</cp:coreProperties>
</file>